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87" r:id="rId13"/>
  </p:sldMasterIdLst>
  <p:notesMasterIdLst>
    <p:notesMasterId r:id="rId34"/>
  </p:notesMasterIdLst>
  <p:handoutMasterIdLst>
    <p:handoutMasterId r:id="rId35"/>
  </p:handoutMasterIdLst>
  <p:sldIdLst>
    <p:sldId id="281" r:id="rId14"/>
    <p:sldId id="789" r:id="rId15"/>
    <p:sldId id="3366" r:id="rId16"/>
    <p:sldId id="3368" r:id="rId17"/>
    <p:sldId id="3369" r:id="rId18"/>
    <p:sldId id="3370" r:id="rId19"/>
    <p:sldId id="3373" r:id="rId20"/>
    <p:sldId id="3376" r:id="rId21"/>
    <p:sldId id="3375" r:id="rId22"/>
    <p:sldId id="3378" r:id="rId23"/>
    <p:sldId id="3377" r:id="rId24"/>
    <p:sldId id="3380" r:id="rId25"/>
    <p:sldId id="3383" r:id="rId26"/>
    <p:sldId id="729" r:id="rId27"/>
    <p:sldId id="3381" r:id="rId28"/>
    <p:sldId id="3382" r:id="rId29"/>
    <p:sldId id="2396" r:id="rId30"/>
    <p:sldId id="3384" r:id="rId31"/>
    <p:sldId id="730" r:id="rId32"/>
    <p:sldId id="283" r:id="rId33"/>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066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92787"/>
  </p:normalViewPr>
  <p:slideViewPr>
    <p:cSldViewPr>
      <p:cViewPr varScale="1">
        <p:scale>
          <a:sx n="162" d="100"/>
          <a:sy n="162" d="100"/>
        </p:scale>
        <p:origin x="440" y="17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4/15/20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4/15/20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44405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76419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796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32626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313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96392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7706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7997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7624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6496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5519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37548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89525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5881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8731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90287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30632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8"/>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lvl1pPr>
            <a:lvl2pPr marL="457182" indent="0">
              <a:buNone/>
              <a:defRPr sz="1800"/>
            </a:lvl2pPr>
            <a:lvl3pPr marL="914363" indent="0">
              <a:buNone/>
              <a:defRPr sz="15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5" y="1535115"/>
            <a:ext cx="5389033"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3"/>
            <a:ext cx="4011084" cy="1162051"/>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3" indent="0">
              <a:buNone/>
              <a:defRPr sz="2400"/>
            </a:lvl3pPr>
            <a:lvl4pPr marL="1371545" indent="0">
              <a:buNone/>
              <a:defRPr sz="2100"/>
            </a:lvl4pPr>
            <a:lvl5pPr marL="1828727" indent="0">
              <a:buNone/>
              <a:defRPr sz="2100"/>
            </a:lvl5pPr>
            <a:lvl6pPr marL="2285909" indent="0">
              <a:buNone/>
              <a:defRPr sz="2100"/>
            </a:lvl6pPr>
            <a:lvl7pPr marL="2743090" indent="0">
              <a:buNone/>
              <a:defRPr sz="2100"/>
            </a:lvl7pPr>
            <a:lvl8pPr marL="3200272" indent="0">
              <a:buNone/>
              <a:defRPr sz="2100"/>
            </a:lvl8pPr>
            <a:lvl9pPr marL="3657454" indent="0">
              <a:buNone/>
              <a:defRPr sz="21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8"/>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48"/>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4/15/20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4/15/20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4/15/20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4/15/20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4/15/20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4/15/20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4/15/20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4/15/20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4/15/20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4/15/20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4/15/20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4/15/20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4/15/20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7"/>
            <a:ext cx="3860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772508075"/>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82" algn="ctr" rtl="0" fontAlgn="base">
        <a:spcBef>
          <a:spcPct val="0"/>
        </a:spcBef>
        <a:spcAft>
          <a:spcPct val="0"/>
        </a:spcAft>
        <a:defRPr sz="4400">
          <a:solidFill>
            <a:srgbClr val="800000"/>
          </a:solidFill>
          <a:latin typeface="Eras Bold ITC" pitchFamily="34" charset="0"/>
          <a:cs typeface="Arial" charset="0"/>
        </a:defRPr>
      </a:lvl6pPr>
      <a:lvl7pPr marL="914363" algn="ctr" rtl="0" fontAlgn="base">
        <a:spcBef>
          <a:spcPct val="0"/>
        </a:spcBef>
        <a:spcAft>
          <a:spcPct val="0"/>
        </a:spcAft>
        <a:defRPr sz="4400">
          <a:solidFill>
            <a:srgbClr val="800000"/>
          </a:solidFill>
          <a:latin typeface="Eras Bold ITC" pitchFamily="34" charset="0"/>
          <a:cs typeface="Arial" charset="0"/>
        </a:defRPr>
      </a:lvl7pPr>
      <a:lvl8pPr marL="1371545" algn="ctr" rtl="0" fontAlgn="base">
        <a:spcBef>
          <a:spcPct val="0"/>
        </a:spcBef>
        <a:spcAft>
          <a:spcPct val="0"/>
        </a:spcAft>
        <a:defRPr sz="4400">
          <a:solidFill>
            <a:srgbClr val="800000"/>
          </a:solidFill>
          <a:latin typeface="Eras Bold ITC" pitchFamily="34" charset="0"/>
          <a:cs typeface="Arial" charset="0"/>
        </a:defRPr>
      </a:lvl8pPr>
      <a:lvl9pPr marL="1828727" algn="ctr" rtl="0" fontAlgn="base">
        <a:spcBef>
          <a:spcPct val="0"/>
        </a:spcBef>
        <a:spcAft>
          <a:spcPct val="0"/>
        </a:spcAft>
        <a:defRPr sz="4400">
          <a:solidFill>
            <a:srgbClr val="800000"/>
          </a:solidFill>
          <a:latin typeface="Eras Bold ITC" pitchFamily="34" charset="0"/>
          <a:cs typeface="Arial" charset="0"/>
        </a:defRPr>
      </a:lvl9pPr>
    </p:titleStyle>
    <p:bodyStyle>
      <a:lvl1pPr marL="342886" indent="-342886"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20" indent="-285739" algn="l" rtl="0" eaLnBrk="0" fontAlgn="base" hangingPunct="0">
        <a:spcBef>
          <a:spcPct val="20000"/>
        </a:spcBef>
        <a:spcAft>
          <a:spcPct val="0"/>
        </a:spcAft>
        <a:buChar char="–"/>
        <a:defRPr sz="2800">
          <a:solidFill>
            <a:schemeClr val="tx1"/>
          </a:solidFill>
          <a:latin typeface="+mn-lt"/>
          <a:ea typeface="Arial" charset="0"/>
          <a:cs typeface="+mn-cs"/>
        </a:defRPr>
      </a:lvl2pPr>
      <a:lvl3pPr marL="1142954" indent="-228591" algn="l" rtl="0" eaLnBrk="0" fontAlgn="base" hangingPunct="0">
        <a:spcBef>
          <a:spcPct val="20000"/>
        </a:spcBef>
        <a:spcAft>
          <a:spcPct val="0"/>
        </a:spcAft>
        <a:buChar char="•"/>
        <a:defRPr sz="2400">
          <a:solidFill>
            <a:schemeClr val="tx1"/>
          </a:solidFill>
          <a:latin typeface="+mn-lt"/>
          <a:ea typeface="Arial" charset="0"/>
          <a:cs typeface="+mn-cs"/>
        </a:defRPr>
      </a:lvl3pPr>
      <a:lvl4pPr marL="1600136" indent="-228591" algn="l" rtl="0" eaLnBrk="0" fontAlgn="base" hangingPunct="0">
        <a:spcBef>
          <a:spcPct val="20000"/>
        </a:spcBef>
        <a:spcAft>
          <a:spcPct val="0"/>
        </a:spcAft>
        <a:buChar char="–"/>
        <a:defRPr sz="2100">
          <a:solidFill>
            <a:schemeClr val="tx1"/>
          </a:solidFill>
          <a:latin typeface="+mn-lt"/>
          <a:ea typeface="Arial" charset="0"/>
          <a:cs typeface="+mn-cs"/>
        </a:defRPr>
      </a:lvl4pPr>
      <a:lvl5pPr marL="2057318" indent="-228591" algn="l" rtl="0" eaLnBrk="0" fontAlgn="base" hangingPunct="0">
        <a:spcBef>
          <a:spcPct val="20000"/>
        </a:spcBef>
        <a:spcAft>
          <a:spcPct val="0"/>
        </a:spcAft>
        <a:buChar char="»"/>
        <a:defRPr sz="2100">
          <a:solidFill>
            <a:schemeClr val="tx1"/>
          </a:solidFill>
          <a:latin typeface="+mn-lt"/>
          <a:ea typeface="Arial" charset="0"/>
          <a:cs typeface="+mn-cs"/>
        </a:defRPr>
      </a:lvl5pPr>
      <a:lvl6pPr marL="2514499" indent="-228591" algn="l" rtl="0" fontAlgn="base">
        <a:spcBef>
          <a:spcPct val="20000"/>
        </a:spcBef>
        <a:spcAft>
          <a:spcPct val="0"/>
        </a:spcAft>
        <a:buChar char="»"/>
        <a:defRPr sz="2100">
          <a:solidFill>
            <a:schemeClr val="tx1"/>
          </a:solidFill>
          <a:latin typeface="+mn-lt"/>
          <a:cs typeface="+mn-cs"/>
        </a:defRPr>
      </a:lvl6pPr>
      <a:lvl7pPr marL="2971681" indent="-228591" algn="l" rtl="0" fontAlgn="base">
        <a:spcBef>
          <a:spcPct val="20000"/>
        </a:spcBef>
        <a:spcAft>
          <a:spcPct val="0"/>
        </a:spcAft>
        <a:buChar char="»"/>
        <a:defRPr sz="2100">
          <a:solidFill>
            <a:schemeClr val="tx1"/>
          </a:solidFill>
          <a:latin typeface="+mn-lt"/>
          <a:cs typeface="+mn-cs"/>
        </a:defRPr>
      </a:lvl7pPr>
      <a:lvl8pPr marL="3428863" indent="-228591" algn="l" rtl="0" fontAlgn="base">
        <a:spcBef>
          <a:spcPct val="20000"/>
        </a:spcBef>
        <a:spcAft>
          <a:spcPct val="0"/>
        </a:spcAft>
        <a:buChar char="»"/>
        <a:defRPr sz="2100">
          <a:solidFill>
            <a:schemeClr val="tx1"/>
          </a:solidFill>
          <a:latin typeface="+mn-lt"/>
          <a:cs typeface="+mn-cs"/>
        </a:defRPr>
      </a:lvl8pPr>
      <a:lvl9pPr marL="3886045" indent="-228591" algn="l"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4/15/20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4/15/20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FAITH: THE PATHWAY TO THE HOPE OF THE RISEN CHRIST</a:t>
            </a:r>
          </a:p>
        </p:txBody>
      </p:sp>
      <p:sp>
        <p:nvSpPr>
          <p:cNvPr id="27651" name="Rectangle 3"/>
          <p:cNvSpPr>
            <a:spLocks noGrp="1" noChangeArrowheads="1"/>
          </p:cNvSpPr>
          <p:nvPr>
            <p:ph type="body" idx="1"/>
          </p:nvPr>
        </p:nvSpPr>
        <p:spPr>
          <a:xfrm>
            <a:off x="228600" y="1066800"/>
            <a:ext cx="11811000" cy="5730879"/>
          </a:xfrm>
        </p:spPr>
        <p:txBody>
          <a:bodyPr/>
          <a:lstStyle/>
          <a:p>
            <a:pPr marL="461963" indent="-461963">
              <a:spcBef>
                <a:spcPts val="600"/>
              </a:spcBef>
              <a:buNone/>
            </a:pPr>
            <a:r>
              <a:rPr lang="en-US" sz="3000" b="1" dirty="0">
                <a:latin typeface="Candara" charset="0"/>
                <a:cs typeface="MS PGothic" charset="0"/>
              </a:rPr>
              <a:t>1)  Trusting in the risen Christ means to</a:t>
            </a:r>
            <a:r>
              <a:rPr lang="en-US" sz="3000" b="1" dirty="0">
                <a:solidFill>
                  <a:srgbClr val="FF0000"/>
                </a:solidFill>
                <a:latin typeface="Candara" charset="0"/>
                <a:cs typeface="MS PGothic" charset="0"/>
              </a:rPr>
              <a:t> exchange your guilt and shame with the rest and joy of Christ(Matt. 11:28-29; Eph. 1:7).</a:t>
            </a:r>
          </a:p>
          <a:p>
            <a:pPr marL="922338" lvl="1" indent="-465138" algn="ctr">
              <a:spcBef>
                <a:spcPts val="600"/>
              </a:spcBef>
              <a:buFont typeface="Wingdings" pitchFamily="2" charset="2"/>
              <a:buChar char="Ø"/>
            </a:pPr>
            <a:endParaRPr lang="en-US" sz="500" b="1" dirty="0">
              <a:latin typeface="Candara" charset="0"/>
              <a:cs typeface="MS PGothic" charset="0"/>
            </a:endParaRPr>
          </a:p>
          <a:p>
            <a:pPr marL="0" lvl="0" indent="0" algn="ctr">
              <a:spcBef>
                <a:spcPts val="600"/>
              </a:spcBef>
              <a:buNone/>
            </a:pPr>
            <a:r>
              <a:rPr lang="en-US" sz="2800" i="1" baseline="30000" dirty="0">
                <a:solidFill>
                  <a:srgbClr val="000000"/>
                </a:solidFill>
                <a:latin typeface="Candara" charset="0"/>
                <a:ea typeface="MS PGothic" pitchFamily="34" charset="-128"/>
                <a:cs typeface="MS PGothic" charset="0"/>
              </a:rPr>
              <a:t>28 </a:t>
            </a:r>
            <a:r>
              <a:rPr lang="en-US" sz="2800" i="1" dirty="0">
                <a:solidFill>
                  <a:srgbClr val="000000"/>
                </a:solidFill>
                <a:latin typeface="Candara" charset="0"/>
                <a:ea typeface="MS PGothic" pitchFamily="34" charset="-128"/>
                <a:cs typeface="MS PGothic" charset="0"/>
              </a:rPr>
              <a:t>"Come to me, all you who are weary and burdened,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and I will give you rest. </a:t>
            </a:r>
            <a:r>
              <a:rPr lang="en-US" sz="2800" i="1" baseline="30000" dirty="0">
                <a:solidFill>
                  <a:srgbClr val="000000"/>
                </a:solidFill>
                <a:latin typeface="Candara" charset="0"/>
                <a:ea typeface="MS PGothic" pitchFamily="34" charset="-128"/>
                <a:cs typeface="MS PGothic" charset="0"/>
              </a:rPr>
              <a:t>29</a:t>
            </a:r>
            <a:r>
              <a:rPr lang="en-US" sz="2800" i="1" dirty="0">
                <a:solidFill>
                  <a:srgbClr val="000000"/>
                </a:solidFill>
                <a:latin typeface="Candara" charset="0"/>
                <a:ea typeface="MS PGothic" pitchFamily="34" charset="-128"/>
                <a:cs typeface="MS PGothic" charset="0"/>
              </a:rPr>
              <a:t> Take my yoke upon you and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learn from me, for I am gentle and humble in heart,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and you will find rest for your souls.”</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Matthew 11:28-29</a:t>
            </a:r>
          </a:p>
        </p:txBody>
      </p:sp>
    </p:spTree>
    <p:extLst>
      <p:ext uri="{BB962C8B-B14F-4D97-AF65-F5344CB8AC3E}">
        <p14:creationId xmlns:p14="http://schemas.microsoft.com/office/powerpoint/2010/main" val="227960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FAITH: THE PATHWAY TO THE HOPE OF THE RISEN CHRIST</a:t>
            </a:r>
          </a:p>
        </p:txBody>
      </p:sp>
      <p:sp>
        <p:nvSpPr>
          <p:cNvPr id="27651" name="Rectangle 3"/>
          <p:cNvSpPr>
            <a:spLocks noGrp="1" noChangeArrowheads="1"/>
          </p:cNvSpPr>
          <p:nvPr>
            <p:ph type="body" idx="1"/>
          </p:nvPr>
        </p:nvSpPr>
        <p:spPr>
          <a:xfrm>
            <a:off x="228600" y="1066800"/>
            <a:ext cx="11811000" cy="5730879"/>
          </a:xfrm>
        </p:spPr>
        <p:txBody>
          <a:bodyPr/>
          <a:lstStyle/>
          <a:p>
            <a:pPr marL="461963" indent="-461963">
              <a:spcBef>
                <a:spcPts val="600"/>
              </a:spcBef>
              <a:buNone/>
            </a:pPr>
            <a:r>
              <a:rPr lang="en-US" sz="3000" b="1" dirty="0">
                <a:latin typeface="Candara" charset="0"/>
                <a:cs typeface="MS PGothic" charset="0"/>
              </a:rPr>
              <a:t>1)  Trusting in the risen Christ means to</a:t>
            </a:r>
            <a:r>
              <a:rPr lang="en-US" sz="3000" b="1" dirty="0">
                <a:solidFill>
                  <a:srgbClr val="FF0000"/>
                </a:solidFill>
                <a:latin typeface="Candara" charset="0"/>
                <a:cs typeface="MS PGothic" charset="0"/>
              </a:rPr>
              <a:t> exchange your guilt and shame with the rest and joy of Christ (Matt. 11:28-29; Eph. 1:7).</a:t>
            </a:r>
          </a:p>
          <a:p>
            <a:pPr marL="922338" lvl="1" indent="-465138" algn="ctr">
              <a:spcBef>
                <a:spcPts val="600"/>
              </a:spcBef>
              <a:buFont typeface="Wingdings" pitchFamily="2" charset="2"/>
              <a:buChar char="Ø"/>
            </a:pPr>
            <a:endParaRPr lang="en-US" sz="500" b="1" dirty="0">
              <a:latin typeface="Candara" charset="0"/>
              <a:cs typeface="MS PGothic" charset="0"/>
            </a:endParaRPr>
          </a:p>
          <a:p>
            <a:pPr marL="0" indent="0" algn="ctr">
              <a:spcBef>
                <a:spcPts val="600"/>
              </a:spcBef>
              <a:buNone/>
            </a:pPr>
            <a:r>
              <a:rPr lang="en-US" sz="2800" i="1" dirty="0">
                <a:solidFill>
                  <a:srgbClr val="000000"/>
                </a:solidFill>
                <a:latin typeface="Candara" charset="0"/>
                <a:ea typeface="MS PGothic" pitchFamily="34" charset="-128"/>
                <a:cs typeface="MS PGothic" charset="0"/>
              </a:rPr>
              <a:t> </a:t>
            </a:r>
            <a:r>
              <a:rPr lang="en-US" sz="2800" i="1" baseline="30000" dirty="0">
                <a:solidFill>
                  <a:srgbClr val="000000"/>
                </a:solidFill>
                <a:latin typeface="Candara" charset="0"/>
                <a:ea typeface="MS PGothic" pitchFamily="34" charset="-128"/>
                <a:cs typeface="MS PGothic" charset="0"/>
              </a:rPr>
              <a:t>7</a:t>
            </a:r>
            <a:r>
              <a:rPr lang="en-US" sz="2800" i="1" dirty="0">
                <a:solidFill>
                  <a:srgbClr val="000000"/>
                </a:solidFill>
                <a:latin typeface="Candara" charset="0"/>
                <a:ea typeface="MS PGothic" pitchFamily="34" charset="-128"/>
                <a:cs typeface="MS PGothic" charset="0"/>
              </a:rPr>
              <a:t> In him we have redemption through his blood, the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forgiveness of our trespasses, according to the riches of his grace</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Ephesians 1:7</a:t>
            </a:r>
          </a:p>
          <a:p>
            <a:pPr marL="457200" lvl="1" indent="0" algn="ctr">
              <a:spcBef>
                <a:spcPts val="600"/>
              </a:spcBef>
              <a:buNone/>
            </a:pPr>
            <a:endParaRPr lang="en-US" sz="500" b="1" dirty="0">
              <a:latin typeface="Candara" charset="0"/>
              <a:cs typeface="MS PGothic" charset="0"/>
            </a:endParaRPr>
          </a:p>
          <a:p>
            <a:pPr marL="922338" lvl="1" indent="-465138">
              <a:spcBef>
                <a:spcPts val="600"/>
              </a:spcBef>
              <a:buFont typeface="Wingdings" pitchFamily="2" charset="2"/>
              <a:buChar char="Ø"/>
            </a:pPr>
            <a:r>
              <a:rPr lang="en-US" b="1" dirty="0">
                <a:latin typeface="Candara" charset="0"/>
                <a:cs typeface="MS PGothic" charset="0"/>
              </a:rPr>
              <a:t>All our guilt and shame are taken away by the risen Christ because Jesus’ resurrection validated his substitutionary death for sinners.</a:t>
            </a:r>
          </a:p>
          <a:p>
            <a:pPr marL="922338" lvl="1" indent="-465138">
              <a:spcBef>
                <a:spcPts val="600"/>
              </a:spcBef>
              <a:buFont typeface="Wingdings" pitchFamily="2" charset="2"/>
              <a:buChar char="Ø"/>
            </a:pPr>
            <a:r>
              <a:rPr lang="en-US" b="1" dirty="0">
                <a:latin typeface="Candara" charset="0"/>
                <a:cs typeface="MS PGothic" charset="0"/>
              </a:rPr>
              <a:t>However, there is a room for godly sorrow (Matt. 5:4; 2 Cor. 7:9-10).</a:t>
            </a:r>
          </a:p>
          <a:p>
            <a:pPr marL="922338" lvl="1" indent="-465138">
              <a:spcBef>
                <a:spcPts val="600"/>
              </a:spcBef>
              <a:buFont typeface="Wingdings" pitchFamily="2" charset="2"/>
              <a:buChar char="Ø"/>
            </a:pPr>
            <a:r>
              <a:rPr lang="en-US" b="1" dirty="0">
                <a:latin typeface="Candara" charset="0"/>
                <a:cs typeface="MS PGothic" charset="0"/>
              </a:rPr>
              <a:t>The resurrection does NOT exempt us from spiritual battle with our old self and sin on earth but the hope of the risen Christ wipes away our tears of despair in sin and guilt. </a:t>
            </a:r>
          </a:p>
        </p:txBody>
      </p:sp>
    </p:spTree>
    <p:extLst>
      <p:ext uri="{BB962C8B-B14F-4D97-AF65-F5344CB8AC3E}">
        <p14:creationId xmlns:p14="http://schemas.microsoft.com/office/powerpoint/2010/main" val="13322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FAITH: THE PATHWAY TO THE HOPE OF THE RISEN CHRIST</a:t>
            </a:r>
          </a:p>
        </p:txBody>
      </p:sp>
      <p:sp>
        <p:nvSpPr>
          <p:cNvPr id="27651" name="Rectangle 3"/>
          <p:cNvSpPr>
            <a:spLocks noGrp="1" noChangeArrowheads="1"/>
          </p:cNvSpPr>
          <p:nvPr>
            <p:ph type="body" idx="1"/>
          </p:nvPr>
        </p:nvSpPr>
        <p:spPr>
          <a:xfrm>
            <a:off x="228600" y="1066800"/>
            <a:ext cx="11811000" cy="5730879"/>
          </a:xfrm>
        </p:spPr>
        <p:txBody>
          <a:bodyPr/>
          <a:lstStyle/>
          <a:p>
            <a:pPr marL="514350" indent="-514350">
              <a:spcBef>
                <a:spcPts val="600"/>
              </a:spcBef>
              <a:buAutoNum type="arabicParenR" startAt="2"/>
            </a:pPr>
            <a:r>
              <a:rPr lang="en-US" sz="3000" b="1" dirty="0">
                <a:latin typeface="Candara" charset="0"/>
                <a:cs typeface="MS PGothic" charset="0"/>
              </a:rPr>
              <a:t>Trusting in the risen Christ means to</a:t>
            </a:r>
            <a:r>
              <a:rPr lang="en-US" sz="3000" b="1" dirty="0">
                <a:solidFill>
                  <a:srgbClr val="FF0000"/>
                </a:solidFill>
                <a:latin typeface="Candara" charset="0"/>
                <a:cs typeface="MS PGothic" charset="0"/>
              </a:rPr>
              <a:t> rejoice in the Lord even when you face turbulent times of uncertainty (John 16:20; Rom 8:18).</a:t>
            </a:r>
          </a:p>
          <a:p>
            <a:pPr marL="461963" indent="-461963">
              <a:spcBef>
                <a:spcPts val="600"/>
              </a:spcBef>
              <a:buAutoNum type="arabicParenR" startAt="2"/>
            </a:pPr>
            <a:endParaRPr lang="en-US" sz="500" b="1" dirty="0">
              <a:latin typeface="Candara" charset="0"/>
              <a:cs typeface="MS PGothic" charset="0"/>
            </a:endParaRPr>
          </a:p>
          <a:p>
            <a:pPr marL="0" lvl="0" indent="0" algn="ctr">
              <a:spcBef>
                <a:spcPts val="600"/>
              </a:spcBef>
              <a:buNone/>
            </a:pPr>
            <a:r>
              <a:rPr lang="en-US" sz="2800" i="1" baseline="30000" dirty="0">
                <a:solidFill>
                  <a:srgbClr val="000000"/>
                </a:solidFill>
                <a:latin typeface="Candara" charset="0"/>
                <a:ea typeface="MS PGothic" pitchFamily="34" charset="-128"/>
                <a:cs typeface="MS PGothic" charset="0"/>
              </a:rPr>
              <a:t>20</a:t>
            </a:r>
            <a:r>
              <a:rPr lang="en-US" sz="2800" i="1" dirty="0">
                <a:solidFill>
                  <a:srgbClr val="000000"/>
                </a:solidFill>
                <a:latin typeface="Candara" charset="0"/>
                <a:ea typeface="MS PGothic" pitchFamily="34" charset="-128"/>
                <a:cs typeface="MS PGothic" charset="0"/>
              </a:rPr>
              <a:t> Truly, truly, I say to you, you will weep and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lament, but the world will rejoice. You will be sorrowful,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but your sorrow will turn into joy.</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John 16:20</a:t>
            </a:r>
            <a:endParaRPr lang="en-US" b="1" dirty="0">
              <a:latin typeface="Candara" charset="0"/>
              <a:cs typeface="MS PGothic" charset="0"/>
            </a:endParaRPr>
          </a:p>
        </p:txBody>
      </p:sp>
    </p:spTree>
    <p:extLst>
      <p:ext uri="{BB962C8B-B14F-4D97-AF65-F5344CB8AC3E}">
        <p14:creationId xmlns:p14="http://schemas.microsoft.com/office/powerpoint/2010/main" val="153858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FAITH: THE PATHWAY TO THE HOPE OF THE RISEN CHRIST</a:t>
            </a:r>
          </a:p>
        </p:txBody>
      </p:sp>
      <p:sp>
        <p:nvSpPr>
          <p:cNvPr id="27651" name="Rectangle 3"/>
          <p:cNvSpPr>
            <a:spLocks noGrp="1" noChangeArrowheads="1"/>
          </p:cNvSpPr>
          <p:nvPr>
            <p:ph type="body" idx="1"/>
          </p:nvPr>
        </p:nvSpPr>
        <p:spPr>
          <a:xfrm>
            <a:off x="228600" y="1066800"/>
            <a:ext cx="11811000" cy="5730879"/>
          </a:xfrm>
        </p:spPr>
        <p:txBody>
          <a:bodyPr/>
          <a:lstStyle/>
          <a:p>
            <a:pPr marL="514350" indent="-514350">
              <a:spcBef>
                <a:spcPts val="600"/>
              </a:spcBef>
              <a:buAutoNum type="arabicParenR" startAt="2"/>
            </a:pPr>
            <a:r>
              <a:rPr lang="en-US" sz="3000" b="1" dirty="0">
                <a:latin typeface="Candara" charset="0"/>
                <a:cs typeface="MS PGothic" charset="0"/>
              </a:rPr>
              <a:t>Trusting in the risen Christ means to</a:t>
            </a:r>
            <a:r>
              <a:rPr lang="en-US" sz="3000" b="1" dirty="0">
                <a:solidFill>
                  <a:srgbClr val="FF0000"/>
                </a:solidFill>
                <a:latin typeface="Candara" charset="0"/>
                <a:cs typeface="MS PGothic" charset="0"/>
              </a:rPr>
              <a:t> rejoice in the Lord even when you face turbulent times of uncertainty (John 16:20; Rom 8:18).</a:t>
            </a:r>
          </a:p>
          <a:p>
            <a:pPr marL="461963" indent="-461963">
              <a:spcBef>
                <a:spcPts val="600"/>
              </a:spcBef>
              <a:buAutoNum type="arabicParenR" startAt="2"/>
            </a:pPr>
            <a:endParaRPr lang="en-US" sz="500" b="1" dirty="0">
              <a:latin typeface="Candara" charset="0"/>
              <a:cs typeface="MS PGothic" charset="0"/>
            </a:endParaRPr>
          </a:p>
          <a:p>
            <a:pPr marL="0" lvl="0" indent="0" algn="ctr">
              <a:spcBef>
                <a:spcPts val="600"/>
              </a:spcBef>
              <a:buNone/>
            </a:pPr>
            <a:r>
              <a:rPr lang="en-US" sz="2800" i="1" dirty="0">
                <a:solidFill>
                  <a:srgbClr val="000000"/>
                </a:solidFill>
                <a:latin typeface="Candara" charset="0"/>
                <a:ea typeface="MS PGothic" pitchFamily="34" charset="-128"/>
                <a:cs typeface="MS PGothic" charset="0"/>
              </a:rPr>
              <a:t>I consider that our present sufferings are not worth</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comparing with the glory that will be revealed in us.</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Romans 8:18</a:t>
            </a:r>
          </a:p>
          <a:p>
            <a:pPr marL="457200" lvl="1" indent="0" algn="ctr">
              <a:spcBef>
                <a:spcPts val="600"/>
              </a:spcBef>
              <a:buNone/>
            </a:pPr>
            <a:endParaRPr lang="en-US" sz="500" b="1" dirty="0">
              <a:latin typeface="Candara" charset="0"/>
              <a:cs typeface="MS PGothic" charset="0"/>
            </a:endParaRPr>
          </a:p>
          <a:p>
            <a:pPr marL="922338" lvl="1" indent="-465138">
              <a:spcBef>
                <a:spcPts val="600"/>
              </a:spcBef>
              <a:buFont typeface="Wingdings" pitchFamily="2" charset="2"/>
              <a:buChar char="Ø"/>
            </a:pPr>
            <a:r>
              <a:rPr lang="en-US" b="1" dirty="0">
                <a:latin typeface="Candara" charset="0"/>
                <a:cs typeface="MS PGothic" charset="0"/>
              </a:rPr>
              <a:t>Christians </a:t>
            </a:r>
            <a:r>
              <a:rPr lang="en-US" b="1" i="1" u="sng" dirty="0">
                <a:latin typeface="Candara" charset="0"/>
                <a:cs typeface="MS PGothic" charset="0"/>
              </a:rPr>
              <a:t>will</a:t>
            </a:r>
            <a:r>
              <a:rPr lang="en-US" b="1" dirty="0">
                <a:latin typeface="Candara" charset="0"/>
                <a:cs typeface="MS PGothic" charset="0"/>
              </a:rPr>
              <a:t> face troubles in this world as a reality of life—but, the Christian difference is joy and power in the risen Savior (John 6:33). </a:t>
            </a:r>
          </a:p>
          <a:p>
            <a:pPr marL="922338" lvl="1" indent="-465138">
              <a:spcBef>
                <a:spcPts val="600"/>
              </a:spcBef>
              <a:buFont typeface="Wingdings" pitchFamily="2" charset="2"/>
              <a:buChar char="Ø"/>
            </a:pPr>
            <a:r>
              <a:rPr lang="en-US" b="1" dirty="0">
                <a:latin typeface="Candara" charset="0"/>
                <a:cs typeface="MS PGothic" charset="0"/>
              </a:rPr>
              <a:t>Hence, despair and hopelessness can be wiped away by the risen Christ when we fully trust in his power and joy.</a:t>
            </a:r>
          </a:p>
          <a:p>
            <a:pPr marL="922338" lvl="1" indent="-465138">
              <a:spcBef>
                <a:spcPts val="600"/>
              </a:spcBef>
              <a:buFont typeface="Wingdings" pitchFamily="2" charset="2"/>
              <a:buChar char="Ø"/>
            </a:pPr>
            <a:r>
              <a:rPr lang="en-US" b="1" dirty="0">
                <a:latin typeface="Candara" charset="0"/>
                <a:cs typeface="MS PGothic" charset="0"/>
              </a:rPr>
              <a:t>The hope of the risen Christ gives us strength and courage to face the harsh realities of life as well as comfort that dries our tears in trouble.</a:t>
            </a:r>
          </a:p>
        </p:txBody>
      </p:sp>
    </p:spTree>
    <p:extLst>
      <p:ext uri="{BB962C8B-B14F-4D97-AF65-F5344CB8AC3E}">
        <p14:creationId xmlns:p14="http://schemas.microsoft.com/office/powerpoint/2010/main" val="16540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914400" y="685800"/>
            <a:ext cx="10439400" cy="5985933"/>
          </a:xfrm>
        </p:spPr>
        <p:txBody>
          <a:bodyPr/>
          <a:lstStyle/>
          <a:p>
            <a:pPr marL="0" indent="0" algn="just">
              <a:spcBef>
                <a:spcPts val="300"/>
              </a:spcBef>
              <a:buNone/>
            </a:pPr>
            <a:r>
              <a:rPr lang="en-US" b="1" dirty="0">
                <a:solidFill>
                  <a:srgbClr val="800000"/>
                </a:solidFill>
                <a:latin typeface="Candara" charset="0"/>
                <a:cs typeface="Arial" charset="0"/>
              </a:rPr>
              <a:t>Rejoicing amid Turbulent Times of Uncertainty</a:t>
            </a:r>
          </a:p>
          <a:p>
            <a:pPr marL="0" indent="0" algn="just">
              <a:spcBef>
                <a:spcPts val="300"/>
              </a:spcBef>
              <a:buNone/>
            </a:pPr>
            <a:r>
              <a:rPr lang="en-US" sz="2500" b="1" dirty="0">
                <a:latin typeface="Candara"/>
                <a:cs typeface="Candara"/>
              </a:rPr>
              <a:t>﻿</a:t>
            </a:r>
            <a:r>
              <a:rPr lang="en-US" sz="3000" b="1" dirty="0">
                <a:latin typeface="Candara"/>
                <a:cs typeface="Candara"/>
              </a:rPr>
              <a:t>And mark this: the sweetness of God’s word is not lost in this historic moment of bitter providence—not if we have learned the secret of “sorrowful, yet always rejoicing” (2 Cor. 6:10). We will see more fully later what this secret is. But here it is now in a single sentence. The secret of “sorrowful, yet always rejoicing” is this: </a:t>
            </a:r>
            <a:r>
              <a:rPr lang="en-US" sz="3000" b="1" i="1" dirty="0">
                <a:latin typeface="Candara"/>
                <a:cs typeface="Candara"/>
              </a:rPr>
              <a:t>knowing that the same sovereignty that could stop the coronavirus, yet doesn’t, is the very sovereignty that sustains the soul in it.</a:t>
            </a:r>
            <a:r>
              <a:rPr lang="en-US" sz="3000" b="1" dirty="0">
                <a:latin typeface="Candara"/>
                <a:cs typeface="Candara"/>
              </a:rPr>
              <a:t> Indeed, more than sustains—sweetens. Sweetens with hope that God’s purposes are kind, even in death—for those who trust him.</a:t>
            </a:r>
          </a:p>
          <a:p>
            <a:pPr marL="0" indent="0" algn="r">
              <a:spcBef>
                <a:spcPts val="300"/>
              </a:spcBef>
              <a:buNone/>
            </a:pPr>
            <a:r>
              <a:rPr lang="en-US" sz="3000" b="1" dirty="0">
                <a:latin typeface="Candara"/>
                <a:cs typeface="Candara"/>
              </a:rPr>
              <a:t>― John Piper</a:t>
            </a:r>
          </a:p>
        </p:txBody>
      </p:sp>
    </p:spTree>
    <p:extLst>
      <p:ext uri="{BB962C8B-B14F-4D97-AF65-F5344CB8AC3E}">
        <p14:creationId xmlns:p14="http://schemas.microsoft.com/office/powerpoint/2010/main" val="716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FAITH: THE PATHWAY TO THE HOPE OF THE RISEN CHRIST</a:t>
            </a:r>
          </a:p>
        </p:txBody>
      </p:sp>
      <p:sp>
        <p:nvSpPr>
          <p:cNvPr id="27651" name="Rectangle 3"/>
          <p:cNvSpPr>
            <a:spLocks noGrp="1" noChangeArrowheads="1"/>
          </p:cNvSpPr>
          <p:nvPr>
            <p:ph type="body" idx="1"/>
          </p:nvPr>
        </p:nvSpPr>
        <p:spPr>
          <a:xfrm>
            <a:off x="228600" y="1066800"/>
            <a:ext cx="11811000" cy="5730879"/>
          </a:xfrm>
        </p:spPr>
        <p:txBody>
          <a:bodyPr/>
          <a:lstStyle/>
          <a:p>
            <a:pPr marL="461963" indent="-461963">
              <a:spcBef>
                <a:spcPts val="600"/>
              </a:spcBef>
              <a:buNone/>
            </a:pPr>
            <a:r>
              <a:rPr lang="en-US" sz="3000" b="1" dirty="0">
                <a:latin typeface="Candara" charset="0"/>
                <a:cs typeface="MS PGothic" charset="0"/>
              </a:rPr>
              <a:t>3)  Trusting in the risen Christ means to</a:t>
            </a:r>
            <a:r>
              <a:rPr lang="en-US" sz="3000" b="1" dirty="0">
                <a:solidFill>
                  <a:srgbClr val="FF0000"/>
                </a:solidFill>
                <a:latin typeface="Candara" charset="0"/>
                <a:cs typeface="MS PGothic" charset="0"/>
              </a:rPr>
              <a:t> cling to the blessed assurance of resurrection as an eternal reality (1 Pet. 1:3-5; 2 Cor. 6:10).</a:t>
            </a:r>
          </a:p>
          <a:p>
            <a:pPr marL="922338" lvl="1" indent="-465138" algn="ctr">
              <a:spcBef>
                <a:spcPts val="600"/>
              </a:spcBef>
              <a:buFont typeface="Wingdings" pitchFamily="2" charset="2"/>
              <a:buChar char="Ø"/>
            </a:pPr>
            <a:endParaRPr lang="en-US" sz="500" b="1" dirty="0">
              <a:latin typeface="Candara" charset="0"/>
              <a:cs typeface="MS PGothic" charset="0"/>
            </a:endParaRPr>
          </a:p>
          <a:p>
            <a:pPr marL="0" lvl="0" indent="0" algn="ctr">
              <a:spcBef>
                <a:spcPts val="600"/>
              </a:spcBef>
              <a:buNone/>
            </a:pPr>
            <a:r>
              <a:rPr lang="en-US" sz="2800" i="1" baseline="30000" dirty="0">
                <a:solidFill>
                  <a:srgbClr val="000000"/>
                </a:solidFill>
                <a:latin typeface="Candara" charset="0"/>
                <a:ea typeface="MS PGothic" pitchFamily="34" charset="-128"/>
                <a:cs typeface="MS PGothic" charset="0"/>
              </a:rPr>
              <a:t>3</a:t>
            </a:r>
            <a:r>
              <a:rPr lang="en-US" sz="2800" i="1" dirty="0">
                <a:solidFill>
                  <a:srgbClr val="000000"/>
                </a:solidFill>
                <a:latin typeface="Candara" charset="0"/>
                <a:ea typeface="MS PGothic" pitchFamily="34" charset="-128"/>
                <a:cs typeface="MS PGothic" charset="0"/>
              </a:rPr>
              <a:t> Praise be to the God and Father of our Lord Jesus Christ! </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In his great mercy he has given us new birth into a living hope </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through the resurrection of Jesus Christ from the dead, </a:t>
            </a:r>
          </a:p>
          <a:p>
            <a:pPr marL="0" lvl="0" indent="0" algn="ctr">
              <a:spcBef>
                <a:spcPts val="600"/>
              </a:spcBef>
              <a:buNone/>
            </a:pPr>
            <a:r>
              <a:rPr lang="en-US" sz="2800" i="1" baseline="30000" dirty="0">
                <a:solidFill>
                  <a:srgbClr val="000000"/>
                </a:solidFill>
                <a:latin typeface="Candara" charset="0"/>
                <a:ea typeface="MS PGothic" pitchFamily="34" charset="-128"/>
                <a:cs typeface="MS PGothic" charset="0"/>
              </a:rPr>
              <a:t>4</a:t>
            </a:r>
            <a:r>
              <a:rPr lang="en-US" sz="2800" i="1" dirty="0">
                <a:solidFill>
                  <a:srgbClr val="000000"/>
                </a:solidFill>
                <a:latin typeface="Candara" charset="0"/>
                <a:ea typeface="MS PGothic" pitchFamily="34" charset="-128"/>
                <a:cs typeface="MS PGothic" charset="0"/>
              </a:rPr>
              <a:t> and into an inheritance that can never perish, spoil or fade—</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kept in heaven for you, </a:t>
            </a:r>
            <a:r>
              <a:rPr lang="en-US" sz="2800" i="1" baseline="30000" dirty="0">
                <a:solidFill>
                  <a:srgbClr val="000000"/>
                </a:solidFill>
                <a:latin typeface="Candara" charset="0"/>
                <a:ea typeface="MS PGothic" pitchFamily="34" charset="-128"/>
                <a:cs typeface="MS PGothic" charset="0"/>
              </a:rPr>
              <a:t>5</a:t>
            </a:r>
            <a:r>
              <a:rPr lang="en-US" sz="2800" i="1" dirty="0">
                <a:solidFill>
                  <a:srgbClr val="000000"/>
                </a:solidFill>
                <a:latin typeface="Candara" charset="0"/>
                <a:ea typeface="MS PGothic" pitchFamily="34" charset="-128"/>
                <a:cs typeface="MS PGothic" charset="0"/>
              </a:rPr>
              <a:t> who through faith are shielded </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by God's power until the coming of the salvation </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that is ready to be revealed in the last time.</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1 Peter 1:3-5</a:t>
            </a:r>
            <a:endParaRPr lang="en-US" b="1" dirty="0">
              <a:latin typeface="Candara" charset="0"/>
              <a:cs typeface="MS PGothic" charset="0"/>
            </a:endParaRPr>
          </a:p>
        </p:txBody>
      </p:sp>
    </p:spTree>
    <p:extLst>
      <p:ext uri="{BB962C8B-B14F-4D97-AF65-F5344CB8AC3E}">
        <p14:creationId xmlns:p14="http://schemas.microsoft.com/office/powerpoint/2010/main" val="242425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FAITH: A PATHWAY TO THE HOPE OF THE RISEN CHRIST</a:t>
            </a:r>
          </a:p>
        </p:txBody>
      </p:sp>
      <p:sp>
        <p:nvSpPr>
          <p:cNvPr id="27651" name="Rectangle 3"/>
          <p:cNvSpPr>
            <a:spLocks noGrp="1" noChangeArrowheads="1"/>
          </p:cNvSpPr>
          <p:nvPr>
            <p:ph type="body" idx="1"/>
          </p:nvPr>
        </p:nvSpPr>
        <p:spPr>
          <a:xfrm>
            <a:off x="228600" y="1066800"/>
            <a:ext cx="11811000" cy="5730879"/>
          </a:xfrm>
        </p:spPr>
        <p:txBody>
          <a:bodyPr/>
          <a:lstStyle/>
          <a:p>
            <a:pPr marL="461963" indent="-461963">
              <a:spcBef>
                <a:spcPts val="600"/>
              </a:spcBef>
              <a:buNone/>
            </a:pPr>
            <a:r>
              <a:rPr lang="en-US" sz="3000" b="1" dirty="0">
                <a:latin typeface="Candara" charset="0"/>
                <a:cs typeface="MS PGothic" charset="0"/>
              </a:rPr>
              <a:t>3)  Trusting in the risen Christ means to</a:t>
            </a:r>
            <a:r>
              <a:rPr lang="en-US" sz="3000" b="1" dirty="0">
                <a:solidFill>
                  <a:srgbClr val="FF0000"/>
                </a:solidFill>
                <a:latin typeface="Candara" charset="0"/>
                <a:cs typeface="MS PGothic" charset="0"/>
              </a:rPr>
              <a:t> cling to the blessed assurance of resurrection as an eternal reality (1 Pet. 1:3-5; 2 Cor. 6:10).</a:t>
            </a:r>
          </a:p>
          <a:p>
            <a:pPr marL="922338" lvl="1" indent="-465138" algn="ctr">
              <a:spcBef>
                <a:spcPts val="600"/>
              </a:spcBef>
              <a:buFont typeface="Wingdings" pitchFamily="2" charset="2"/>
              <a:buChar char="Ø"/>
            </a:pPr>
            <a:endParaRPr lang="en-US" sz="500" b="1" dirty="0">
              <a:latin typeface="Candara" charset="0"/>
              <a:cs typeface="MS PGothic" charset="0"/>
            </a:endParaRPr>
          </a:p>
          <a:p>
            <a:pPr marL="0" lvl="0" indent="0" algn="ctr">
              <a:spcBef>
                <a:spcPts val="600"/>
              </a:spcBef>
              <a:buNone/>
            </a:pPr>
            <a:r>
              <a:rPr lang="en-US" sz="2800" i="1" dirty="0">
                <a:solidFill>
                  <a:srgbClr val="000000"/>
                </a:solidFill>
                <a:latin typeface="Candara" charset="0"/>
                <a:ea typeface="MS PGothic" pitchFamily="34" charset="-128"/>
                <a:cs typeface="MS PGothic" charset="0"/>
              </a:rPr>
              <a:t>as sorrowful, yet always rejoicing…</a:t>
            </a:r>
          </a:p>
          <a:p>
            <a:pPr marL="0" lvl="0" indent="0" algn="ctr">
              <a:spcBef>
                <a:spcPts val="600"/>
              </a:spcBef>
              <a:buNone/>
            </a:pPr>
            <a:r>
              <a:rPr lang="en-US" sz="2800" i="1" dirty="0">
                <a:solidFill>
                  <a:srgbClr val="000000"/>
                </a:solidFill>
                <a:latin typeface="Candara" charset="0"/>
                <a:ea typeface="MS PGothic" pitchFamily="34" charset="-128"/>
                <a:cs typeface="MS PGothic" charset="0"/>
              </a:rPr>
              <a:t>2 Corinthians 6:10</a:t>
            </a:r>
          </a:p>
          <a:p>
            <a:pPr marL="457200" lvl="1" indent="0" algn="ctr">
              <a:spcBef>
                <a:spcPts val="600"/>
              </a:spcBef>
              <a:buNone/>
            </a:pPr>
            <a:endParaRPr lang="en-US" sz="500" b="1" dirty="0">
              <a:latin typeface="Candara" charset="0"/>
              <a:cs typeface="MS PGothic" charset="0"/>
            </a:endParaRPr>
          </a:p>
          <a:p>
            <a:pPr marL="914400" lvl="1" indent="-463550">
              <a:spcBef>
                <a:spcPct val="0"/>
              </a:spcBef>
              <a:buFont typeface="Wingdings" pitchFamily="2" charset="2"/>
              <a:buChar char="Ø"/>
            </a:pPr>
            <a:r>
              <a:rPr lang="en-US" altLang="en-US" b="1" dirty="0">
                <a:solidFill>
                  <a:srgbClr val="000000"/>
                </a:solidFill>
                <a:latin typeface="Candara" panose="020E0502030303020204" pitchFamily="34" charset="0"/>
                <a:ea typeface="Arial" panose="020B0604020202020204" pitchFamily="34" charset="0"/>
              </a:rPr>
              <a:t>Jesus wept because of human sorrow before his close friend Lazarus’ death; so tears are necessary to grieve (John 11:35).</a:t>
            </a:r>
          </a:p>
          <a:p>
            <a:pPr marL="914400" lvl="1" indent="-463550">
              <a:spcBef>
                <a:spcPct val="0"/>
              </a:spcBef>
              <a:buFont typeface="Wingdings" pitchFamily="2" charset="2"/>
              <a:buChar char="Ø"/>
            </a:pPr>
            <a:r>
              <a:rPr lang="en-US" altLang="en-US" b="1" dirty="0">
                <a:solidFill>
                  <a:srgbClr val="000000"/>
                </a:solidFill>
                <a:latin typeface="Candara" panose="020E0502030303020204" pitchFamily="34" charset="0"/>
                <a:ea typeface="Arial" panose="020B0604020202020204" pitchFamily="34" charset="0"/>
              </a:rPr>
              <a:t>But, the fears of unknown future and death can be wiped away by the power of the resurrection.</a:t>
            </a:r>
          </a:p>
          <a:p>
            <a:pPr marL="914400" lvl="1" indent="-463550">
              <a:spcBef>
                <a:spcPct val="0"/>
              </a:spcBef>
              <a:buFont typeface="Wingdings" pitchFamily="2" charset="2"/>
              <a:buChar char="Ø"/>
            </a:pPr>
            <a:r>
              <a:rPr lang="en-US" altLang="en-US" b="1" dirty="0">
                <a:solidFill>
                  <a:srgbClr val="000000"/>
                </a:solidFill>
                <a:latin typeface="Candara" panose="020E0502030303020204" pitchFamily="34" charset="0"/>
                <a:ea typeface="Arial" panose="020B0604020202020204" pitchFamily="34" charset="0"/>
              </a:rPr>
              <a:t>The hope of the risen Christ gives us the BLESSED  ASSURANCE to face death and unknown future.</a:t>
            </a:r>
            <a:endParaRPr lang="en-US" altLang="en-US" i="1" dirty="0">
              <a:latin typeface="Candara" panose="020E0502030303020204" pitchFamily="34" charset="0"/>
              <a:ea typeface="ＭＳ Ｐゴシック" panose="020B0600070205080204" pitchFamily="34" charset="-128"/>
            </a:endParaRPr>
          </a:p>
        </p:txBody>
      </p:sp>
    </p:spTree>
    <p:extLst>
      <p:ext uri="{BB962C8B-B14F-4D97-AF65-F5344CB8AC3E}">
        <p14:creationId xmlns:p14="http://schemas.microsoft.com/office/powerpoint/2010/main" val="393650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381000"/>
            <a:ext cx="10134600" cy="6477000"/>
          </a:xfrm>
        </p:spPr>
        <p:txBody>
          <a:bodyPr/>
          <a:lstStyle/>
          <a:p>
            <a:pPr marL="0" indent="0" algn="ctr">
              <a:spcBef>
                <a:spcPts val="0"/>
              </a:spcBef>
              <a:buNone/>
            </a:pPr>
            <a:r>
              <a:rPr lang="en-US" altLang="en-US" sz="3600" b="1" dirty="0">
                <a:solidFill>
                  <a:srgbClr val="800000"/>
                </a:solidFill>
                <a:latin typeface="Candara" panose="020E0502030303020204" pitchFamily="34" charset="0"/>
              </a:rPr>
              <a:t>Blessed Assurance </a:t>
            </a:r>
          </a:p>
          <a:p>
            <a:pPr marL="0" indent="0" algn="ctr">
              <a:spcBef>
                <a:spcPts val="0"/>
              </a:spcBef>
              <a:buNone/>
            </a:pPr>
            <a:r>
              <a:rPr lang="en-US" altLang="en-US" sz="2400" b="1" dirty="0">
                <a:solidFill>
                  <a:srgbClr val="800000"/>
                </a:solidFill>
                <a:latin typeface="Candara" panose="020E0502030303020204" pitchFamily="34" charset="0"/>
              </a:rPr>
              <a:t>by Fanny Crosby (1873)</a:t>
            </a:r>
          </a:p>
          <a:p>
            <a:pPr marL="0" indent="0" algn="ctr">
              <a:spcBef>
                <a:spcPts val="0"/>
              </a:spcBef>
              <a:buNone/>
            </a:pPr>
            <a:endParaRPr lang="en-US" altLang="en-US" sz="1100" b="1" baseline="30000" dirty="0">
              <a:solidFill>
                <a:srgbClr val="800000"/>
              </a:solidFill>
              <a:latin typeface="Candara" panose="020E0502030303020204" pitchFamily="34" charset="0"/>
            </a:endParaRPr>
          </a:p>
          <a:p>
            <a:pPr marL="0" indent="0" algn="ctr">
              <a:spcBef>
                <a:spcPts val="0"/>
              </a:spcBef>
              <a:buNone/>
            </a:pPr>
            <a:endParaRPr lang="en-US" sz="1400" b="1" dirty="0">
              <a:latin typeface="Candara" panose="020E0502030303020204" pitchFamily="34" charset="0"/>
            </a:endParaRPr>
          </a:p>
          <a:p>
            <a:pPr marL="0" indent="0" algn="ctr">
              <a:spcBef>
                <a:spcPts val="0"/>
              </a:spcBef>
              <a:buNone/>
            </a:pPr>
            <a:r>
              <a:rPr lang="en-US" sz="3000" b="1" dirty="0">
                <a:latin typeface="Candara" panose="020E0502030303020204" pitchFamily="34" charset="0"/>
              </a:rPr>
              <a:t>Blessed assurance, Jesus is mine!</a:t>
            </a:r>
          </a:p>
          <a:p>
            <a:pPr marL="0" indent="0" algn="ctr">
              <a:spcBef>
                <a:spcPts val="0"/>
              </a:spcBef>
              <a:buNone/>
            </a:pPr>
            <a:r>
              <a:rPr lang="en-US" sz="3000" b="1" dirty="0">
                <a:latin typeface="Candara" panose="020E0502030303020204" pitchFamily="34" charset="0"/>
              </a:rPr>
              <a:t>O what a foretaste of glory divine!</a:t>
            </a:r>
          </a:p>
          <a:p>
            <a:pPr marL="0" indent="0" algn="ctr">
              <a:spcBef>
                <a:spcPts val="0"/>
              </a:spcBef>
              <a:buNone/>
            </a:pPr>
            <a:r>
              <a:rPr lang="en-US" sz="3000" b="1" dirty="0">
                <a:latin typeface="Candara" panose="020E0502030303020204" pitchFamily="34" charset="0"/>
              </a:rPr>
              <a:t>Heir of salvation, purchase of God,</a:t>
            </a:r>
          </a:p>
          <a:p>
            <a:pPr marL="0" indent="0" algn="ctr">
              <a:spcBef>
                <a:spcPts val="0"/>
              </a:spcBef>
              <a:buNone/>
            </a:pPr>
            <a:r>
              <a:rPr lang="en-US" sz="3000" b="1" dirty="0">
                <a:latin typeface="Candara" panose="020E0502030303020204" pitchFamily="34" charset="0"/>
              </a:rPr>
              <a:t>Born of His Spirit, washed in His blood.</a:t>
            </a:r>
          </a:p>
          <a:p>
            <a:pPr marL="0" indent="0" algn="ctr">
              <a:spcBef>
                <a:spcPts val="0"/>
              </a:spcBef>
              <a:buNone/>
            </a:pPr>
            <a:r>
              <a:rPr lang="en-US" sz="3000" b="1" dirty="0">
                <a:latin typeface="Candara" panose="020E0502030303020204" pitchFamily="34" charset="0"/>
              </a:rPr>
              <a:t> </a:t>
            </a:r>
          </a:p>
          <a:p>
            <a:pPr marL="0" indent="0" algn="ctr">
              <a:spcBef>
                <a:spcPts val="0"/>
              </a:spcBef>
              <a:buNone/>
            </a:pPr>
            <a:r>
              <a:rPr lang="en-US" sz="3000" b="1" dirty="0">
                <a:latin typeface="Candara" panose="020E0502030303020204" pitchFamily="34" charset="0"/>
              </a:rPr>
              <a:t>Perfect submission, perfect delight,</a:t>
            </a:r>
          </a:p>
          <a:p>
            <a:pPr marL="0" indent="0" algn="ctr">
              <a:spcBef>
                <a:spcPts val="0"/>
              </a:spcBef>
              <a:buNone/>
            </a:pPr>
            <a:r>
              <a:rPr lang="en-US" sz="3000" b="1" dirty="0">
                <a:latin typeface="Candara" panose="020E0502030303020204" pitchFamily="34" charset="0"/>
              </a:rPr>
              <a:t>Visions of rapture now burst on my sight;</a:t>
            </a:r>
          </a:p>
          <a:p>
            <a:pPr marL="0" indent="0" algn="ctr">
              <a:spcBef>
                <a:spcPts val="0"/>
              </a:spcBef>
              <a:buNone/>
            </a:pPr>
            <a:r>
              <a:rPr lang="en-US" sz="3000" b="1" dirty="0">
                <a:latin typeface="Candara" panose="020E0502030303020204" pitchFamily="34" charset="0"/>
              </a:rPr>
              <a:t>Angels descending bring from above</a:t>
            </a:r>
          </a:p>
          <a:p>
            <a:pPr marL="0" indent="0" algn="ctr">
              <a:spcBef>
                <a:spcPts val="0"/>
              </a:spcBef>
              <a:buNone/>
            </a:pPr>
            <a:r>
              <a:rPr lang="en-US" sz="3000" b="1" dirty="0">
                <a:latin typeface="Candara" panose="020E0502030303020204" pitchFamily="34" charset="0"/>
              </a:rPr>
              <a:t>Echoes of mercy, whispers of love.</a:t>
            </a:r>
            <a:br>
              <a:rPr lang="en-US" sz="2800" b="1" dirty="0">
                <a:latin typeface="Candara" panose="020E0502030303020204" pitchFamily="34" charset="0"/>
              </a:rPr>
            </a:br>
            <a:endParaRPr lang="en-US" sz="2800" b="1" dirty="0">
              <a:latin typeface="Candara" panose="020E0502030303020204" pitchFamily="34" charset="0"/>
            </a:endParaRPr>
          </a:p>
          <a:p>
            <a:pPr marL="0" indent="0">
              <a:spcBef>
                <a:spcPts val="0"/>
              </a:spcBef>
              <a:buNone/>
            </a:pPr>
            <a:br>
              <a:rPr lang="en-US" sz="2600" b="1" dirty="0">
                <a:latin typeface="Candara" panose="020E0502030303020204" pitchFamily="34" charset="0"/>
              </a:rPr>
            </a:br>
            <a:endParaRPr lang="en-US" sz="2600" b="1" dirty="0">
              <a:latin typeface="Candara" panose="020E0502030303020204" pitchFamily="34" charset="0"/>
            </a:endParaRPr>
          </a:p>
        </p:txBody>
      </p:sp>
    </p:spTree>
    <p:extLst>
      <p:ext uri="{BB962C8B-B14F-4D97-AF65-F5344CB8AC3E}">
        <p14:creationId xmlns:p14="http://schemas.microsoft.com/office/powerpoint/2010/main" val="214679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381000"/>
            <a:ext cx="10134600" cy="6477000"/>
          </a:xfrm>
        </p:spPr>
        <p:txBody>
          <a:bodyPr/>
          <a:lstStyle/>
          <a:p>
            <a:pPr marL="0" indent="0" algn="ctr">
              <a:spcBef>
                <a:spcPts val="0"/>
              </a:spcBef>
              <a:buNone/>
            </a:pPr>
            <a:r>
              <a:rPr lang="en-US" altLang="en-US" sz="3600" b="1" dirty="0">
                <a:solidFill>
                  <a:srgbClr val="800000"/>
                </a:solidFill>
                <a:latin typeface="Candara" panose="020E0502030303020204" pitchFamily="34" charset="0"/>
              </a:rPr>
              <a:t>Blessed Assurance </a:t>
            </a:r>
          </a:p>
          <a:p>
            <a:pPr marL="0" indent="0" algn="ctr">
              <a:spcBef>
                <a:spcPts val="0"/>
              </a:spcBef>
              <a:buNone/>
            </a:pPr>
            <a:r>
              <a:rPr lang="en-US" altLang="en-US" sz="2400" b="1" dirty="0">
                <a:solidFill>
                  <a:srgbClr val="800000"/>
                </a:solidFill>
                <a:latin typeface="Candara" panose="020E0502030303020204" pitchFamily="34" charset="0"/>
              </a:rPr>
              <a:t>by Fanny Crosby (1873)</a:t>
            </a:r>
          </a:p>
          <a:p>
            <a:pPr marL="0" indent="0" algn="ctr">
              <a:spcBef>
                <a:spcPts val="0"/>
              </a:spcBef>
              <a:buNone/>
            </a:pPr>
            <a:endParaRPr lang="en-US" altLang="en-US" sz="1100" b="1" baseline="30000" dirty="0">
              <a:solidFill>
                <a:srgbClr val="800000"/>
              </a:solidFill>
              <a:latin typeface="Candara" panose="020E0502030303020204" pitchFamily="34" charset="0"/>
            </a:endParaRPr>
          </a:p>
          <a:p>
            <a:pPr marL="0" indent="0" algn="ctr">
              <a:spcBef>
                <a:spcPts val="0"/>
              </a:spcBef>
              <a:buNone/>
            </a:pPr>
            <a:endParaRPr lang="en-US" sz="1400" b="1" dirty="0">
              <a:latin typeface="Candara" panose="020E0502030303020204" pitchFamily="34" charset="0"/>
            </a:endParaRPr>
          </a:p>
          <a:p>
            <a:pPr marL="0" indent="0" algn="ctr">
              <a:spcBef>
                <a:spcPts val="0"/>
              </a:spcBef>
              <a:buNone/>
            </a:pPr>
            <a:r>
              <a:rPr lang="en-US" sz="3000" b="1" dirty="0">
                <a:latin typeface="Candara" panose="020E0502030303020204" pitchFamily="34" charset="0"/>
              </a:rPr>
              <a:t>Perfect submission, all is at rest</a:t>
            </a:r>
          </a:p>
          <a:p>
            <a:pPr marL="0" indent="0" algn="ctr">
              <a:spcBef>
                <a:spcPts val="0"/>
              </a:spcBef>
              <a:buNone/>
            </a:pPr>
            <a:r>
              <a:rPr lang="en-US" sz="3000" b="1" dirty="0">
                <a:latin typeface="Candara" panose="020E0502030303020204" pitchFamily="34" charset="0"/>
              </a:rPr>
              <a:t>I in my Savior am happy and blest,</a:t>
            </a:r>
          </a:p>
          <a:p>
            <a:pPr marL="0" indent="0" algn="ctr">
              <a:spcBef>
                <a:spcPts val="0"/>
              </a:spcBef>
              <a:buNone/>
            </a:pPr>
            <a:r>
              <a:rPr lang="en-US" sz="3000" b="1" dirty="0">
                <a:latin typeface="Candara" panose="020E0502030303020204" pitchFamily="34" charset="0"/>
              </a:rPr>
              <a:t>Watching and waiting, looking above,</a:t>
            </a:r>
          </a:p>
          <a:p>
            <a:pPr marL="0" indent="0" algn="ctr">
              <a:spcBef>
                <a:spcPts val="0"/>
              </a:spcBef>
              <a:buNone/>
            </a:pPr>
            <a:r>
              <a:rPr lang="en-US" sz="3000" b="1" dirty="0">
                <a:latin typeface="Candara" panose="020E0502030303020204" pitchFamily="34" charset="0"/>
              </a:rPr>
              <a:t>Filled with His goodness, lost in His love.</a:t>
            </a:r>
          </a:p>
          <a:p>
            <a:pPr marL="0" indent="0" algn="ctr">
              <a:spcBef>
                <a:spcPts val="0"/>
              </a:spcBef>
              <a:buNone/>
            </a:pPr>
            <a:r>
              <a:rPr lang="en-US" sz="3000" b="1" dirty="0">
                <a:latin typeface="Candara" panose="020E0502030303020204" pitchFamily="34" charset="0"/>
              </a:rPr>
              <a:t> </a:t>
            </a:r>
          </a:p>
          <a:p>
            <a:pPr marL="0" indent="0" algn="ctr">
              <a:spcBef>
                <a:spcPts val="0"/>
              </a:spcBef>
              <a:buNone/>
            </a:pPr>
            <a:r>
              <a:rPr lang="en-US" sz="3000" b="1" dirty="0">
                <a:latin typeface="Candara" panose="020E0502030303020204" pitchFamily="34" charset="0"/>
              </a:rPr>
              <a:t>This is my story, this is my song,</a:t>
            </a:r>
          </a:p>
          <a:p>
            <a:pPr marL="0" indent="0" algn="ctr">
              <a:spcBef>
                <a:spcPts val="0"/>
              </a:spcBef>
              <a:buNone/>
            </a:pPr>
            <a:r>
              <a:rPr lang="en-US" sz="3000" b="1" dirty="0">
                <a:latin typeface="Candara" panose="020E0502030303020204" pitchFamily="34" charset="0"/>
              </a:rPr>
              <a:t>Praising my Savior, all the day long;</a:t>
            </a:r>
          </a:p>
          <a:p>
            <a:pPr marL="0" indent="0" algn="ctr">
              <a:spcBef>
                <a:spcPts val="0"/>
              </a:spcBef>
              <a:buNone/>
            </a:pPr>
            <a:r>
              <a:rPr lang="en-US" sz="3000" b="1" dirty="0">
                <a:latin typeface="Candara" panose="020E0502030303020204" pitchFamily="34" charset="0"/>
              </a:rPr>
              <a:t>This is my story, this is my song,</a:t>
            </a:r>
          </a:p>
          <a:p>
            <a:pPr marL="0" indent="0" algn="ctr">
              <a:spcBef>
                <a:spcPts val="0"/>
              </a:spcBef>
              <a:buNone/>
            </a:pPr>
            <a:r>
              <a:rPr lang="en-US" sz="3000" b="1" dirty="0">
                <a:latin typeface="Candara" panose="020E0502030303020204" pitchFamily="34" charset="0"/>
              </a:rPr>
              <a:t>Praising my Savior, all the day long.</a:t>
            </a:r>
            <a:br>
              <a:rPr lang="en-US" sz="2800" b="1" dirty="0">
                <a:latin typeface="Candara" panose="020E0502030303020204" pitchFamily="34" charset="0"/>
              </a:rPr>
            </a:br>
            <a:endParaRPr lang="en-US" sz="2800" b="1" dirty="0">
              <a:latin typeface="Candara" panose="020E0502030303020204" pitchFamily="34" charset="0"/>
            </a:endParaRPr>
          </a:p>
          <a:p>
            <a:pPr marL="0" indent="0">
              <a:spcBef>
                <a:spcPts val="0"/>
              </a:spcBef>
              <a:buNone/>
            </a:pPr>
            <a:br>
              <a:rPr lang="en-US" sz="2600" b="1" dirty="0">
                <a:latin typeface="Candara" panose="020E0502030303020204" pitchFamily="34" charset="0"/>
              </a:rPr>
            </a:br>
            <a:endParaRPr lang="en-US" sz="2600" b="1" dirty="0">
              <a:latin typeface="Candara" panose="020E0502030303020204" pitchFamily="34" charset="0"/>
            </a:endParaRPr>
          </a:p>
        </p:txBody>
      </p:sp>
    </p:spTree>
    <p:extLst>
      <p:ext uri="{BB962C8B-B14F-4D97-AF65-F5344CB8AC3E}">
        <p14:creationId xmlns:p14="http://schemas.microsoft.com/office/powerpoint/2010/main" val="404423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600" dirty="0">
                <a:latin typeface="Candara" charset="0"/>
                <a:cs typeface="MS PGothic" charset="0"/>
              </a:rPr>
              <a:t>THREE PRACTICAL QUESTIONS </a:t>
            </a:r>
            <a:br>
              <a:rPr lang="en-US" sz="3600" dirty="0">
                <a:latin typeface="Candara" charset="0"/>
                <a:cs typeface="MS PGothic" charset="0"/>
              </a:rPr>
            </a:br>
            <a:r>
              <a:rPr lang="en-US" sz="36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37" cy="5105400"/>
          </a:xfrm>
        </p:spPr>
        <p:txBody>
          <a:bodyPr/>
          <a:lstStyle/>
          <a:p>
            <a:pPr marL="514350" indent="-514350">
              <a:buFont typeface="+mj-lt"/>
              <a:buAutoNum type="arabicPeriod"/>
            </a:pPr>
            <a:r>
              <a:rPr lang="en-US" sz="3000" dirty="0"/>
              <a:t>What would be your first step toward exchanging your guilt and shame with the rest and joy of Christ?</a:t>
            </a:r>
          </a:p>
          <a:p>
            <a:pPr marL="514350" lvl="0" indent="-514350">
              <a:buFont typeface="+mj-lt"/>
              <a:buAutoNum type="arabicPeriod"/>
            </a:pPr>
            <a:endParaRPr lang="en-US" sz="2000" dirty="0"/>
          </a:p>
          <a:p>
            <a:pPr marL="514350" indent="-514350">
              <a:buFont typeface="+mj-lt"/>
              <a:buAutoNum type="arabicPeriod"/>
            </a:pPr>
            <a:r>
              <a:rPr lang="en-US" sz="3000" dirty="0"/>
              <a:t>What would it mean for you to rejoice in the risen  Christ even during this COVID-19 pandemic?</a:t>
            </a:r>
          </a:p>
          <a:p>
            <a:pPr marL="514350" lvl="0" indent="-514350">
              <a:buFont typeface="+mj-lt"/>
              <a:buAutoNum type="arabicPeriod"/>
            </a:pPr>
            <a:endParaRPr lang="en-US" sz="2000" dirty="0"/>
          </a:p>
          <a:p>
            <a:pPr marL="514350" indent="-514350">
              <a:buFont typeface="+mj-lt"/>
              <a:buAutoNum type="arabicPeriod"/>
            </a:pPr>
            <a:r>
              <a:rPr lang="en-US" sz="3000" dirty="0"/>
              <a:t>How will you cling to the blessed assurance of resurrection as an eternal reality on this EASTER?</a:t>
            </a:r>
          </a:p>
        </p:txBody>
      </p:sp>
    </p:spTree>
    <p:extLst>
      <p:ext uri="{BB962C8B-B14F-4D97-AF65-F5344CB8AC3E}">
        <p14:creationId xmlns:p14="http://schemas.microsoft.com/office/powerpoint/2010/main" val="179805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362200"/>
            <a:ext cx="11176000" cy="5334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Hope of the Risen Christ</a:t>
            </a:r>
          </a:p>
        </p:txBody>
      </p:sp>
      <p:sp>
        <p:nvSpPr>
          <p:cNvPr id="129027" name="Rectangle 3"/>
          <p:cNvSpPr>
            <a:spLocks noGrp="1" noChangeArrowheads="1"/>
          </p:cNvSpPr>
          <p:nvPr>
            <p:ph type="body" idx="4294967295"/>
          </p:nvPr>
        </p:nvSpPr>
        <p:spPr>
          <a:xfrm>
            <a:off x="812800" y="3048000"/>
            <a:ext cx="10464800" cy="2514600"/>
          </a:xfrm>
        </p:spPr>
        <p:txBody>
          <a:bodyPr/>
          <a:lstStyle/>
          <a:p>
            <a:pPr algn="ctr" eaLnBrk="1" hangingPunct="1">
              <a:buFontTx/>
              <a:buNone/>
              <a:defRPr/>
            </a:pPr>
            <a:r>
              <a:rPr lang="en-US" sz="3000" b="1" i="1" dirty="0">
                <a:effectLst>
                  <a:outerShdw blurRad="38100" dist="38100" dir="2700000" algn="tl">
                    <a:srgbClr val="DDDDDD"/>
                  </a:outerShdw>
                </a:effectLst>
                <a:latin typeface="Candara" charset="0"/>
                <a:ea typeface="MS PGothic" charset="0"/>
                <a:cs typeface="Arial" charset="0"/>
              </a:rPr>
              <a:t>A Special EASTER Sunday Message</a:t>
            </a:r>
          </a:p>
          <a:p>
            <a:pPr algn="ctr" eaLnBrk="1" hangingPunct="1">
              <a:buNone/>
              <a:defRPr/>
            </a:pPr>
            <a:r>
              <a:rPr lang="en-US" i="1" dirty="0">
                <a:effectLst>
                  <a:outerShdw blurRad="38100" dist="38100" dir="2700000" algn="tl">
                    <a:srgbClr val="DDDDDD"/>
                  </a:outerShdw>
                </a:effectLst>
                <a:latin typeface="Candara" charset="0"/>
                <a:ea typeface="Candara" charset="0"/>
                <a:cs typeface="Candara" charset="0"/>
              </a:rPr>
              <a:t>John 20:1-18</a:t>
            </a:r>
            <a:br>
              <a:rPr lang="en-US" i="1" dirty="0">
                <a:effectLst>
                  <a:outerShdw blurRad="38100" dist="38100" dir="2700000" algn="tl">
                    <a:srgbClr val="DDDDDD"/>
                  </a:outerShdw>
                </a:effectLst>
                <a:latin typeface="Candara" charset="0"/>
                <a:ea typeface="MS PGothic" charset="0"/>
                <a:cs typeface="Arial" charset="0"/>
              </a:rPr>
            </a:b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April 12, 2020</a:t>
            </a:r>
            <a:br>
              <a:rPr lang="en-US" b="1" dirty="0">
                <a:effectLst>
                  <a:outerShdw blurRad="38100" dist="38100" dir="2700000" algn="tl">
                    <a:srgbClr val="DDDDDD"/>
                  </a:outerShdw>
                </a:effectLst>
                <a:latin typeface="Candara" charset="0"/>
                <a:ea typeface="MS PGothic" charset="0"/>
                <a:cs typeface="Arial" charset="0"/>
              </a:rPr>
            </a:br>
            <a:r>
              <a:rPr lang="en-US" b="1" dirty="0">
                <a:effectLst>
                  <a:outerShdw blurRad="38100" dist="38100" dir="2700000" algn="tl">
                    <a:srgbClr val="DDDDDD"/>
                  </a:outerShdw>
                </a:effectLst>
                <a:latin typeface="Candara" charset="0"/>
                <a:ea typeface="MS PGothic" charset="0"/>
                <a:cs typeface="Arial" charset="0"/>
              </a:rPr>
              <a:t> </a:t>
            </a:r>
            <a:r>
              <a:rPr lang="en-US" b="1" i="1" dirty="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5305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52400"/>
            <a:ext cx="11582400" cy="6553200"/>
          </a:xfrm>
        </p:spPr>
        <p:txBody>
          <a:bodyPr/>
          <a:lstStyle/>
          <a:p>
            <a:pPr marL="0" indent="0">
              <a:spcBef>
                <a:spcPts val="600"/>
              </a:spcBef>
              <a:buNone/>
            </a:pPr>
            <a:r>
              <a:rPr lang="en-US" b="1" dirty="0">
                <a:solidFill>
                  <a:srgbClr val="800000"/>
                </a:solidFill>
                <a:latin typeface="Candara" charset="0"/>
                <a:cs typeface="MS PGothic" charset="0"/>
              </a:rPr>
              <a:t>John 20:1-18 [ESV]</a:t>
            </a:r>
          </a:p>
          <a:p>
            <a:pPr marL="0" indent="0" algn="just">
              <a:spcBef>
                <a:spcPts val="600"/>
              </a:spcBef>
              <a:buNone/>
            </a:pPr>
            <a:r>
              <a:rPr lang="en-US" sz="3000" b="1" baseline="30000" dirty="0">
                <a:latin typeface="Candara" charset="0"/>
                <a:cs typeface="MS PGothic" charset="0"/>
              </a:rPr>
              <a:t>1</a:t>
            </a:r>
            <a:r>
              <a:rPr lang="en-US" sz="3000" b="1" dirty="0">
                <a:latin typeface="Candara" charset="0"/>
                <a:cs typeface="MS PGothic" charset="0"/>
              </a:rPr>
              <a:t> Now on the first day of the week Mary Magdalene came to the tomb early, while it was still dark, and saw that the stone had been taken away from the tomb. </a:t>
            </a:r>
            <a:r>
              <a:rPr lang="en-US" sz="3000" b="1" baseline="30000" dirty="0">
                <a:latin typeface="Candara" charset="0"/>
                <a:cs typeface="MS PGothic" charset="0"/>
              </a:rPr>
              <a:t>2</a:t>
            </a:r>
            <a:r>
              <a:rPr lang="en-US" sz="3000" b="1" dirty="0">
                <a:latin typeface="Candara" charset="0"/>
                <a:cs typeface="MS PGothic" charset="0"/>
              </a:rPr>
              <a:t> So she ran and went to Simon Peter and the other disciple, the one whom Jesus loved, and said to them, “They have taken the Lord out of the tomb, and we do not know where they have laid him.” </a:t>
            </a:r>
            <a:r>
              <a:rPr lang="en-US" sz="3000" b="1" baseline="30000" dirty="0">
                <a:latin typeface="Candara" charset="0"/>
                <a:cs typeface="MS PGothic" charset="0"/>
              </a:rPr>
              <a:t>3</a:t>
            </a:r>
            <a:r>
              <a:rPr lang="en-US" sz="3000" b="1" dirty="0">
                <a:latin typeface="Candara" charset="0"/>
                <a:cs typeface="MS PGothic" charset="0"/>
              </a:rPr>
              <a:t> So Peter went out with the other disciple, and they were going toward the tomb. </a:t>
            </a:r>
            <a:r>
              <a:rPr lang="en-US" sz="3000" b="1" baseline="30000" dirty="0">
                <a:latin typeface="Candara" charset="0"/>
                <a:cs typeface="MS PGothic" charset="0"/>
              </a:rPr>
              <a:t>4</a:t>
            </a:r>
            <a:r>
              <a:rPr lang="en-US" sz="3000" b="1" dirty="0">
                <a:latin typeface="Candara" charset="0"/>
                <a:cs typeface="MS PGothic" charset="0"/>
              </a:rPr>
              <a:t> Both of them were running together, but the other disciple outran Peter and reached the tomb first. </a:t>
            </a:r>
            <a:r>
              <a:rPr lang="en-US" sz="3000" b="1" baseline="30000" dirty="0">
                <a:latin typeface="Candara" charset="0"/>
                <a:cs typeface="MS PGothic" charset="0"/>
              </a:rPr>
              <a:t>5</a:t>
            </a:r>
            <a:r>
              <a:rPr lang="en-US" sz="3000" b="1" dirty="0">
                <a:latin typeface="Candara" charset="0"/>
                <a:cs typeface="MS PGothic" charset="0"/>
              </a:rPr>
              <a:t> And stooping to look in, he saw the linen cloths lying there, but he did not go in. </a:t>
            </a:r>
            <a:r>
              <a:rPr lang="en-US" sz="3000" b="1" baseline="30000" dirty="0">
                <a:latin typeface="Candara" charset="0"/>
                <a:cs typeface="MS PGothic" charset="0"/>
              </a:rPr>
              <a:t>6</a:t>
            </a:r>
            <a:r>
              <a:rPr lang="en-US" sz="3000" b="1" dirty="0">
                <a:latin typeface="Candara" charset="0"/>
                <a:cs typeface="MS PGothic" charset="0"/>
              </a:rPr>
              <a:t> Then Simon Peter came, following him, and went into the tomb. He saw the linen cloths lying there, </a:t>
            </a:r>
            <a:r>
              <a:rPr lang="en-US" sz="3000" b="1" baseline="30000" dirty="0">
                <a:latin typeface="Candara" charset="0"/>
                <a:cs typeface="MS PGothic" charset="0"/>
              </a:rPr>
              <a:t>7</a:t>
            </a:r>
            <a:r>
              <a:rPr lang="en-US" sz="3000" b="1" dirty="0">
                <a:latin typeface="Candara" charset="0"/>
                <a:cs typeface="MS PGothic" charset="0"/>
              </a:rPr>
              <a:t> and the face cloth, which had been on Jesus' head, not lying with the linen cloths but folded up in a place by itself. </a:t>
            </a:r>
          </a:p>
        </p:txBody>
      </p:sp>
    </p:spTree>
    <p:extLst>
      <p:ext uri="{BB962C8B-B14F-4D97-AF65-F5344CB8AC3E}">
        <p14:creationId xmlns:p14="http://schemas.microsoft.com/office/powerpoint/2010/main" val="260176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52400"/>
            <a:ext cx="11582400" cy="6553200"/>
          </a:xfrm>
        </p:spPr>
        <p:txBody>
          <a:bodyPr/>
          <a:lstStyle/>
          <a:p>
            <a:pPr marL="0" indent="0">
              <a:spcBef>
                <a:spcPts val="600"/>
              </a:spcBef>
              <a:buNone/>
            </a:pPr>
            <a:r>
              <a:rPr lang="en-US" b="1" dirty="0">
                <a:solidFill>
                  <a:srgbClr val="800000"/>
                </a:solidFill>
                <a:latin typeface="Candara" charset="0"/>
                <a:cs typeface="MS PGothic" charset="0"/>
              </a:rPr>
              <a:t>John 20:1-18 [ESV]</a:t>
            </a:r>
          </a:p>
          <a:p>
            <a:pPr marL="0" lvl="0" indent="0" algn="just">
              <a:spcBef>
                <a:spcPts val="600"/>
              </a:spcBef>
              <a:buNone/>
            </a:pPr>
            <a:r>
              <a:rPr lang="en-US" sz="3000" b="1" baseline="30000" dirty="0">
                <a:solidFill>
                  <a:srgbClr val="000000"/>
                </a:solidFill>
                <a:latin typeface="Candara" charset="0"/>
                <a:cs typeface="MS PGothic" charset="0"/>
              </a:rPr>
              <a:t>8</a:t>
            </a:r>
            <a:r>
              <a:rPr lang="en-US" sz="3000" b="1" dirty="0">
                <a:solidFill>
                  <a:srgbClr val="000000"/>
                </a:solidFill>
                <a:latin typeface="Candara" charset="0"/>
                <a:cs typeface="MS PGothic" charset="0"/>
              </a:rPr>
              <a:t> Then the other disciple, who had reached the tomb first, also went in, and he saw and believed; </a:t>
            </a:r>
            <a:r>
              <a:rPr lang="en-US" sz="3000" b="1" baseline="30000" dirty="0">
                <a:solidFill>
                  <a:srgbClr val="000000"/>
                </a:solidFill>
                <a:latin typeface="Candara" charset="0"/>
                <a:cs typeface="MS PGothic" charset="0"/>
              </a:rPr>
              <a:t>9</a:t>
            </a:r>
            <a:r>
              <a:rPr lang="en-US" sz="3000" b="1" dirty="0">
                <a:solidFill>
                  <a:srgbClr val="000000"/>
                </a:solidFill>
                <a:latin typeface="Candara" charset="0"/>
                <a:cs typeface="MS PGothic" charset="0"/>
              </a:rPr>
              <a:t> for as yet they did not understand the Scripture, that he must rise from the dead. </a:t>
            </a:r>
            <a:r>
              <a:rPr lang="en-US" sz="3000" b="1" baseline="30000" dirty="0">
                <a:solidFill>
                  <a:srgbClr val="000000"/>
                </a:solidFill>
                <a:latin typeface="Candara" charset="0"/>
                <a:cs typeface="MS PGothic" charset="0"/>
              </a:rPr>
              <a:t>10</a:t>
            </a:r>
            <a:r>
              <a:rPr lang="en-US" sz="3000" b="1" dirty="0">
                <a:solidFill>
                  <a:srgbClr val="000000"/>
                </a:solidFill>
                <a:latin typeface="Candara" charset="0"/>
                <a:cs typeface="MS PGothic" charset="0"/>
              </a:rPr>
              <a:t> Then the disciples went back to their homes.</a:t>
            </a:r>
          </a:p>
          <a:p>
            <a:pPr marL="0" lvl="0" indent="0" algn="just">
              <a:spcBef>
                <a:spcPts val="600"/>
              </a:spcBef>
              <a:buNone/>
            </a:pPr>
            <a:endParaRPr lang="en-US" sz="1400" b="1" dirty="0">
              <a:solidFill>
                <a:srgbClr val="000000"/>
              </a:solidFill>
              <a:latin typeface="Candara" charset="0"/>
              <a:cs typeface="MS PGothic" charset="0"/>
            </a:endParaRPr>
          </a:p>
          <a:p>
            <a:pPr marL="0" lvl="0" indent="0" algn="just">
              <a:spcBef>
                <a:spcPts val="600"/>
              </a:spcBef>
              <a:buNone/>
            </a:pPr>
            <a:r>
              <a:rPr lang="en-US" sz="3000" b="1" baseline="30000" dirty="0">
                <a:solidFill>
                  <a:srgbClr val="000000"/>
                </a:solidFill>
                <a:latin typeface="Candara" charset="0"/>
                <a:cs typeface="MS PGothic" charset="0"/>
              </a:rPr>
              <a:t>11</a:t>
            </a:r>
            <a:r>
              <a:rPr lang="en-US" sz="3000" b="1" dirty="0">
                <a:solidFill>
                  <a:srgbClr val="000000"/>
                </a:solidFill>
                <a:latin typeface="Candara" charset="0"/>
                <a:cs typeface="MS PGothic" charset="0"/>
              </a:rPr>
              <a:t> But Mary stood weeping outside the tomb, and as she wept she stooped to look into the tomb. </a:t>
            </a:r>
            <a:r>
              <a:rPr lang="en-US" sz="3000" b="1" baseline="30000" dirty="0">
                <a:solidFill>
                  <a:srgbClr val="000000"/>
                </a:solidFill>
                <a:latin typeface="Candara" charset="0"/>
                <a:cs typeface="MS PGothic" charset="0"/>
              </a:rPr>
              <a:t>12</a:t>
            </a:r>
            <a:r>
              <a:rPr lang="en-US" sz="3000" b="1" dirty="0">
                <a:solidFill>
                  <a:srgbClr val="000000"/>
                </a:solidFill>
                <a:latin typeface="Candara" charset="0"/>
                <a:cs typeface="MS PGothic" charset="0"/>
              </a:rPr>
              <a:t> And she saw two angels in white, sitting where the body of Jesus had lain, one at the head and one at the feet. </a:t>
            </a:r>
            <a:r>
              <a:rPr lang="en-US" sz="3000" b="1" baseline="30000" dirty="0">
                <a:solidFill>
                  <a:srgbClr val="000000"/>
                </a:solidFill>
                <a:latin typeface="Candara" charset="0"/>
                <a:cs typeface="MS PGothic" charset="0"/>
              </a:rPr>
              <a:t>13</a:t>
            </a:r>
            <a:r>
              <a:rPr lang="en-US" sz="3000" b="1" dirty="0">
                <a:solidFill>
                  <a:srgbClr val="000000"/>
                </a:solidFill>
                <a:latin typeface="Candara" charset="0"/>
                <a:cs typeface="MS PGothic" charset="0"/>
              </a:rPr>
              <a:t> They said to her, “Woman, why are you weeping?” She said to them, “They have taken away my Lord, and I do not know where they have laid him.” </a:t>
            </a:r>
            <a:r>
              <a:rPr lang="en-US" sz="3000" b="1" baseline="30000" dirty="0">
                <a:solidFill>
                  <a:srgbClr val="000000"/>
                </a:solidFill>
                <a:latin typeface="Candara" charset="0"/>
                <a:cs typeface="MS PGothic" charset="0"/>
              </a:rPr>
              <a:t>14</a:t>
            </a:r>
            <a:r>
              <a:rPr lang="en-US" sz="3000" b="1" dirty="0">
                <a:solidFill>
                  <a:srgbClr val="000000"/>
                </a:solidFill>
                <a:latin typeface="Candara" charset="0"/>
                <a:cs typeface="MS PGothic" charset="0"/>
              </a:rPr>
              <a:t> Having said this, she turned around and saw Jesus standing, but she did not know that it was Jesus. </a:t>
            </a:r>
          </a:p>
        </p:txBody>
      </p:sp>
    </p:spTree>
    <p:extLst>
      <p:ext uri="{BB962C8B-B14F-4D97-AF65-F5344CB8AC3E}">
        <p14:creationId xmlns:p14="http://schemas.microsoft.com/office/powerpoint/2010/main" val="376670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52400"/>
            <a:ext cx="11582400" cy="6553200"/>
          </a:xfrm>
        </p:spPr>
        <p:txBody>
          <a:bodyPr/>
          <a:lstStyle/>
          <a:p>
            <a:pPr marL="0" indent="0">
              <a:spcBef>
                <a:spcPts val="600"/>
              </a:spcBef>
              <a:buNone/>
            </a:pPr>
            <a:r>
              <a:rPr lang="en-US" b="1" dirty="0">
                <a:solidFill>
                  <a:srgbClr val="800000"/>
                </a:solidFill>
                <a:latin typeface="Candara" charset="0"/>
                <a:cs typeface="MS PGothic" charset="0"/>
              </a:rPr>
              <a:t>John 20:1-18 [ESV]</a:t>
            </a:r>
          </a:p>
          <a:p>
            <a:pPr marL="0" lvl="0" indent="0" algn="just">
              <a:spcBef>
                <a:spcPts val="600"/>
              </a:spcBef>
              <a:buNone/>
            </a:pPr>
            <a:r>
              <a:rPr lang="en-US" sz="3000" b="1" baseline="30000" dirty="0">
                <a:solidFill>
                  <a:srgbClr val="000000"/>
                </a:solidFill>
                <a:latin typeface="Candara" charset="0"/>
                <a:cs typeface="MS PGothic" charset="0"/>
              </a:rPr>
              <a:t>15</a:t>
            </a:r>
            <a:r>
              <a:rPr lang="en-US" sz="3000" b="1" dirty="0">
                <a:solidFill>
                  <a:srgbClr val="000000"/>
                </a:solidFill>
                <a:latin typeface="Candara" charset="0"/>
                <a:cs typeface="MS PGothic" charset="0"/>
              </a:rPr>
              <a:t> Jesus said to her, “Woman, why are you weeping? Whom are you seeking?” Supposing him to be the gardener, she said to him, “Sir, if you have carried him away, tell me where you have laid him, and I will take him away.” </a:t>
            </a:r>
            <a:r>
              <a:rPr lang="en-US" sz="3000" b="1" baseline="30000" dirty="0">
                <a:solidFill>
                  <a:srgbClr val="000000"/>
                </a:solidFill>
                <a:latin typeface="Candara" charset="0"/>
                <a:cs typeface="MS PGothic" charset="0"/>
              </a:rPr>
              <a:t>16</a:t>
            </a:r>
            <a:r>
              <a:rPr lang="en-US" sz="3000" b="1" dirty="0">
                <a:solidFill>
                  <a:srgbClr val="000000"/>
                </a:solidFill>
                <a:latin typeface="Candara" charset="0"/>
                <a:cs typeface="MS PGothic" charset="0"/>
              </a:rPr>
              <a:t> Jesus said to her, “Mary.” She turned and said to him in Aramaic, “</a:t>
            </a:r>
            <a:r>
              <a:rPr lang="en-US" sz="3000" b="1" dirty="0" err="1">
                <a:solidFill>
                  <a:srgbClr val="000000"/>
                </a:solidFill>
                <a:latin typeface="Candara" charset="0"/>
                <a:cs typeface="MS PGothic" charset="0"/>
              </a:rPr>
              <a:t>Rabboni</a:t>
            </a:r>
            <a:r>
              <a:rPr lang="en-US" sz="3000" b="1" dirty="0">
                <a:solidFill>
                  <a:srgbClr val="000000"/>
                </a:solidFill>
                <a:latin typeface="Candara" charset="0"/>
                <a:cs typeface="MS PGothic" charset="0"/>
              </a:rPr>
              <a:t>!” (which means Teacher). </a:t>
            </a:r>
            <a:r>
              <a:rPr lang="en-US" sz="3000" b="1" baseline="30000" dirty="0">
                <a:solidFill>
                  <a:srgbClr val="000000"/>
                </a:solidFill>
                <a:latin typeface="Candara" charset="0"/>
                <a:cs typeface="MS PGothic" charset="0"/>
              </a:rPr>
              <a:t>17</a:t>
            </a:r>
            <a:r>
              <a:rPr lang="en-US" sz="3000" b="1" dirty="0">
                <a:solidFill>
                  <a:srgbClr val="000000"/>
                </a:solidFill>
                <a:latin typeface="Candara" charset="0"/>
                <a:cs typeface="MS PGothic" charset="0"/>
              </a:rPr>
              <a:t> Jesus said to her, “Do not cling to me, for I have not yet ascended to the Father; but go to my brothers and say to them, ‘I am ascending to my Father and your Father, to my God and your God.’” </a:t>
            </a:r>
            <a:r>
              <a:rPr lang="en-US" sz="3000" b="1" baseline="30000" dirty="0">
                <a:solidFill>
                  <a:srgbClr val="000000"/>
                </a:solidFill>
                <a:latin typeface="Candara" charset="0"/>
                <a:cs typeface="MS PGothic" charset="0"/>
              </a:rPr>
              <a:t>18</a:t>
            </a:r>
            <a:r>
              <a:rPr lang="en-US" sz="3000" b="1" dirty="0">
                <a:solidFill>
                  <a:srgbClr val="000000"/>
                </a:solidFill>
                <a:latin typeface="Candara" charset="0"/>
                <a:cs typeface="MS PGothic" charset="0"/>
              </a:rPr>
              <a:t> Mary Magdalene went and announced to the disciples, “I have seen the Lord”—and that he had said these things to her.</a:t>
            </a:r>
          </a:p>
        </p:txBody>
      </p:sp>
    </p:spTree>
    <p:extLst>
      <p:ext uri="{BB962C8B-B14F-4D97-AF65-F5344CB8AC3E}">
        <p14:creationId xmlns:p14="http://schemas.microsoft.com/office/powerpoint/2010/main" val="38639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66247" y="457200"/>
            <a:ext cx="11582400" cy="533400"/>
          </a:xfrm>
        </p:spPr>
        <p:txBody>
          <a:bodyPr/>
          <a:lstStyle/>
          <a:p>
            <a:r>
              <a:rPr lang="en-US" sz="3600" b="1" dirty="0">
                <a:latin typeface="Candara" charset="0"/>
                <a:cs typeface="MS PGothic" charset="0"/>
              </a:rPr>
              <a:t>UNLIKELY EVIDENCES FOR JESUS’ RESURRECTION </a:t>
            </a:r>
          </a:p>
        </p:txBody>
      </p:sp>
      <p:sp>
        <p:nvSpPr>
          <p:cNvPr id="27651" name="Rectangle 3"/>
          <p:cNvSpPr>
            <a:spLocks noGrp="1" noChangeArrowheads="1"/>
          </p:cNvSpPr>
          <p:nvPr>
            <p:ph type="body" idx="1"/>
          </p:nvPr>
        </p:nvSpPr>
        <p:spPr>
          <a:xfrm>
            <a:off x="379751" y="1219200"/>
            <a:ext cx="11431248" cy="5578479"/>
          </a:xfrm>
        </p:spPr>
        <p:txBody>
          <a:bodyPr/>
          <a:lstStyle/>
          <a:p>
            <a:pPr marL="468313" indent="-468313">
              <a:spcBef>
                <a:spcPts val="600"/>
              </a:spcBef>
            </a:pPr>
            <a:r>
              <a:rPr lang="en-US" sz="3000" b="1" dirty="0">
                <a:latin typeface="Candara" charset="0"/>
                <a:cs typeface="MS PGothic" charset="0"/>
              </a:rPr>
              <a:t>If you were to fabricate the resurrection, would you </a:t>
            </a:r>
            <a:r>
              <a:rPr lang="en-US" sz="3000" b="1" dirty="0">
                <a:solidFill>
                  <a:srgbClr val="FF0000"/>
                </a:solidFill>
                <a:latin typeface="Candara" charset="0"/>
                <a:cs typeface="MS PGothic" charset="0"/>
              </a:rPr>
              <a:t>choose a woman as the first witness?</a:t>
            </a:r>
          </a:p>
          <a:p>
            <a:pPr marL="468313" indent="-468313">
              <a:spcBef>
                <a:spcPts val="600"/>
              </a:spcBef>
            </a:pPr>
            <a:endParaRPr lang="en-US" sz="2000" b="1" dirty="0">
              <a:latin typeface="Candara" charset="0"/>
              <a:cs typeface="MS PGothic" charset="0"/>
            </a:endParaRPr>
          </a:p>
          <a:p>
            <a:pPr marL="468313" indent="-468313">
              <a:spcBef>
                <a:spcPts val="600"/>
              </a:spcBef>
            </a:pPr>
            <a:r>
              <a:rPr lang="en-US" sz="3000" b="1" dirty="0">
                <a:latin typeface="Candara" charset="0"/>
                <a:cs typeface="MS PGothic" charset="0"/>
              </a:rPr>
              <a:t>If you were to fabricate the resurrection, would you </a:t>
            </a:r>
            <a:r>
              <a:rPr lang="en-US" sz="3000" b="1" dirty="0">
                <a:solidFill>
                  <a:srgbClr val="FF0000"/>
                </a:solidFill>
                <a:latin typeface="Candara" charset="0"/>
                <a:cs typeface="MS PGothic" charset="0"/>
              </a:rPr>
              <a:t>die for a lie?</a:t>
            </a:r>
          </a:p>
          <a:p>
            <a:pPr marL="468313" indent="-468313">
              <a:spcBef>
                <a:spcPts val="600"/>
              </a:spcBef>
            </a:pPr>
            <a:endParaRPr lang="en-US" sz="2000" b="1" dirty="0">
              <a:latin typeface="Candara" charset="0"/>
              <a:cs typeface="MS PGothic" charset="0"/>
            </a:endParaRPr>
          </a:p>
          <a:p>
            <a:pPr marL="468313" indent="-468313">
              <a:spcBef>
                <a:spcPts val="600"/>
              </a:spcBef>
            </a:pPr>
            <a:r>
              <a:rPr lang="en-US" sz="3000" b="1" dirty="0">
                <a:latin typeface="Candara" charset="0"/>
                <a:cs typeface="MS PGothic" charset="0"/>
              </a:rPr>
              <a:t>If you were to fabricate the resurrection, would you </a:t>
            </a:r>
            <a:r>
              <a:rPr lang="en-US" sz="3000" b="1" dirty="0">
                <a:solidFill>
                  <a:srgbClr val="FF0000"/>
                </a:solidFill>
                <a:latin typeface="Candara" charset="0"/>
                <a:cs typeface="MS PGothic" charset="0"/>
              </a:rPr>
              <a:t>be able to experience hope and power out of wishful thinking?</a:t>
            </a:r>
          </a:p>
        </p:txBody>
      </p:sp>
    </p:spTree>
    <p:extLst>
      <p:ext uri="{BB962C8B-B14F-4D97-AF65-F5344CB8AC3E}">
        <p14:creationId xmlns:p14="http://schemas.microsoft.com/office/powerpoint/2010/main" val="124091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799" y="2743200"/>
            <a:ext cx="11582401" cy="4088494"/>
          </a:xfrm>
        </p:spPr>
        <p:txBody>
          <a:bodyPr/>
          <a:lstStyle/>
          <a:p>
            <a:pPr marL="0" indent="0" algn="ctr">
              <a:spcBef>
                <a:spcPts val="0"/>
              </a:spcBef>
              <a:buNone/>
            </a:pPr>
            <a:r>
              <a:rPr lang="en-US" b="1" i="1" dirty="0">
                <a:latin typeface="Candara"/>
                <a:cs typeface="Candara"/>
              </a:rPr>
              <a:t>Perhaps the transformation of the disciples of Jesus</a:t>
            </a:r>
            <a:br>
              <a:rPr lang="en-US" b="1" i="1" dirty="0">
                <a:latin typeface="Candara"/>
                <a:cs typeface="Candara"/>
              </a:rPr>
            </a:br>
            <a:r>
              <a:rPr lang="en-US" b="1" i="1" dirty="0">
                <a:latin typeface="Candara"/>
                <a:cs typeface="Candara"/>
              </a:rPr>
              <a:t> is the greatest evidence of all for the resurrection.</a:t>
            </a:r>
            <a:br>
              <a:rPr lang="en-US" b="1" i="1" dirty="0">
                <a:latin typeface="Candara"/>
                <a:cs typeface="Candara"/>
              </a:rPr>
            </a:br>
            <a:r>
              <a:rPr lang="en-US" b="1" i="1" dirty="0">
                <a:latin typeface="Candara"/>
                <a:cs typeface="Candara"/>
              </a:rPr>
              <a:t>John Stott</a:t>
            </a:r>
          </a:p>
        </p:txBody>
      </p:sp>
    </p:spTree>
    <p:extLst>
      <p:ext uri="{BB962C8B-B14F-4D97-AF65-F5344CB8AC3E}">
        <p14:creationId xmlns:p14="http://schemas.microsoft.com/office/powerpoint/2010/main" val="110620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WHY ARE YOU WEEPING. . . ON THIS EASTER MORNING?</a:t>
            </a:r>
          </a:p>
        </p:txBody>
      </p:sp>
      <p:sp>
        <p:nvSpPr>
          <p:cNvPr id="27651" name="Rectangle 3"/>
          <p:cNvSpPr>
            <a:spLocks noGrp="1" noChangeArrowheads="1"/>
          </p:cNvSpPr>
          <p:nvPr>
            <p:ph type="body" idx="1"/>
          </p:nvPr>
        </p:nvSpPr>
        <p:spPr>
          <a:xfrm>
            <a:off x="304800" y="1066800"/>
            <a:ext cx="11657351" cy="5730879"/>
          </a:xfrm>
        </p:spPr>
        <p:txBody>
          <a:bodyPr/>
          <a:lstStyle/>
          <a:p>
            <a:pPr marL="0" indent="0" algn="ctr">
              <a:spcBef>
                <a:spcPts val="600"/>
              </a:spcBef>
              <a:buNone/>
            </a:pPr>
            <a:r>
              <a:rPr lang="en-US" sz="3000" i="1" baseline="30000" dirty="0">
                <a:solidFill>
                  <a:srgbClr val="000000"/>
                </a:solidFill>
                <a:latin typeface="Candara" charset="0"/>
                <a:cs typeface="MS PGothic" charset="0"/>
              </a:rPr>
              <a:t>15</a:t>
            </a:r>
            <a:r>
              <a:rPr lang="en-US" sz="3000" i="1" dirty="0">
                <a:solidFill>
                  <a:srgbClr val="000000"/>
                </a:solidFill>
                <a:latin typeface="Candara" charset="0"/>
                <a:cs typeface="MS PGothic" charset="0"/>
              </a:rPr>
              <a:t> Jesus said to her, “Woman, why are you weeping? Whom are </a:t>
            </a:r>
            <a:br>
              <a:rPr lang="en-US" sz="3000" i="1" dirty="0">
                <a:solidFill>
                  <a:srgbClr val="000000"/>
                </a:solidFill>
                <a:latin typeface="Candara" charset="0"/>
                <a:cs typeface="MS PGothic" charset="0"/>
              </a:rPr>
            </a:br>
            <a:r>
              <a:rPr lang="en-US" sz="3000" i="1" dirty="0">
                <a:solidFill>
                  <a:srgbClr val="000000"/>
                </a:solidFill>
                <a:latin typeface="Candara" charset="0"/>
                <a:cs typeface="MS PGothic" charset="0"/>
              </a:rPr>
              <a:t>you seeking?”… </a:t>
            </a:r>
            <a:r>
              <a:rPr lang="en-US" sz="3000" i="1" baseline="30000" dirty="0">
                <a:solidFill>
                  <a:srgbClr val="000000"/>
                </a:solidFill>
                <a:latin typeface="Candara" charset="0"/>
                <a:cs typeface="MS PGothic" charset="0"/>
              </a:rPr>
              <a:t>16</a:t>
            </a:r>
            <a:r>
              <a:rPr lang="en-US" sz="3000" i="1" dirty="0">
                <a:solidFill>
                  <a:srgbClr val="000000"/>
                </a:solidFill>
                <a:latin typeface="Candara" charset="0"/>
                <a:cs typeface="MS PGothic" charset="0"/>
              </a:rPr>
              <a:t> Jesus said to her, “Mary.” She turned and </a:t>
            </a:r>
            <a:br>
              <a:rPr lang="en-US" sz="3000" i="1" dirty="0">
                <a:solidFill>
                  <a:srgbClr val="000000"/>
                </a:solidFill>
                <a:latin typeface="Candara" charset="0"/>
                <a:cs typeface="MS PGothic" charset="0"/>
              </a:rPr>
            </a:br>
            <a:r>
              <a:rPr lang="en-US" sz="3000" i="1" dirty="0">
                <a:solidFill>
                  <a:srgbClr val="000000"/>
                </a:solidFill>
                <a:latin typeface="Candara" charset="0"/>
                <a:cs typeface="MS PGothic" charset="0"/>
              </a:rPr>
              <a:t>said to him in Aramaic, “</a:t>
            </a:r>
            <a:r>
              <a:rPr lang="en-US" sz="3000" i="1" dirty="0" err="1">
                <a:solidFill>
                  <a:srgbClr val="000000"/>
                </a:solidFill>
                <a:latin typeface="Candara" charset="0"/>
                <a:cs typeface="MS PGothic" charset="0"/>
              </a:rPr>
              <a:t>Rabboni</a:t>
            </a:r>
            <a:r>
              <a:rPr lang="en-US" sz="3000" i="1" dirty="0">
                <a:solidFill>
                  <a:srgbClr val="000000"/>
                </a:solidFill>
                <a:latin typeface="Candara" charset="0"/>
                <a:cs typeface="MS PGothic" charset="0"/>
              </a:rPr>
              <a:t>!” (which means Teacher).</a:t>
            </a:r>
            <a:r>
              <a:rPr lang="en-US" sz="2800" i="1" dirty="0">
                <a:solidFill>
                  <a:srgbClr val="000000"/>
                </a:solidFill>
                <a:latin typeface="Candara" charset="0"/>
                <a:cs typeface="MS PGothic" charset="0"/>
              </a:rPr>
              <a:t> </a:t>
            </a:r>
          </a:p>
          <a:p>
            <a:pPr marL="0" indent="0" algn="ctr">
              <a:spcBef>
                <a:spcPts val="600"/>
              </a:spcBef>
              <a:buNone/>
            </a:pPr>
            <a:endParaRPr lang="en-US" sz="800" i="1" dirty="0">
              <a:latin typeface="Candara" charset="0"/>
              <a:cs typeface="MS PGothic" charset="0"/>
            </a:endParaRPr>
          </a:p>
          <a:p>
            <a:pPr marL="468313" indent="-468313">
              <a:spcBef>
                <a:spcPts val="600"/>
              </a:spcBef>
            </a:pPr>
            <a:r>
              <a:rPr lang="en-US" b="1" dirty="0">
                <a:latin typeface="Candara" charset="0"/>
                <a:cs typeface="MS PGothic" charset="0"/>
              </a:rPr>
              <a:t>Face the “Common Cries” of human pain and suffering:</a:t>
            </a:r>
          </a:p>
          <a:p>
            <a:pPr marL="922338" lvl="1" indent="-465138">
              <a:spcBef>
                <a:spcPts val="600"/>
              </a:spcBef>
              <a:buFont typeface="Wingdings" pitchFamily="2" charset="2"/>
              <a:buChar char="Ø"/>
            </a:pPr>
            <a:r>
              <a:rPr lang="en-US" sz="3000" b="1" dirty="0">
                <a:latin typeface="Candara" charset="0"/>
                <a:cs typeface="MS PGothic" charset="0"/>
              </a:rPr>
              <a:t>Cry of </a:t>
            </a:r>
            <a:r>
              <a:rPr lang="en-US" sz="3000" b="1" dirty="0">
                <a:solidFill>
                  <a:srgbClr val="FF0000"/>
                </a:solidFill>
                <a:latin typeface="Candara" charset="0"/>
                <a:cs typeface="MS PGothic" charset="0"/>
              </a:rPr>
              <a:t>guilt and shame</a:t>
            </a:r>
            <a:r>
              <a:rPr lang="en-US" sz="3000" b="1" dirty="0">
                <a:latin typeface="Candara" charset="0"/>
                <a:cs typeface="MS PGothic" charset="0"/>
              </a:rPr>
              <a:t>: stains and ramifications of our sins.</a:t>
            </a:r>
          </a:p>
          <a:p>
            <a:pPr marL="922338" lvl="1" indent="-465138">
              <a:spcBef>
                <a:spcPts val="600"/>
              </a:spcBef>
              <a:buFont typeface="Wingdings" pitchFamily="2" charset="2"/>
              <a:buChar char="Ø"/>
            </a:pPr>
            <a:r>
              <a:rPr lang="en-US" sz="3000" b="1" dirty="0">
                <a:latin typeface="Candara" charset="0"/>
                <a:cs typeface="MS PGothic" charset="0"/>
              </a:rPr>
              <a:t>Cry of </a:t>
            </a:r>
            <a:r>
              <a:rPr lang="en-US" sz="3000" b="1" dirty="0">
                <a:solidFill>
                  <a:srgbClr val="FF0000"/>
                </a:solidFill>
                <a:latin typeface="Candara" charset="0"/>
                <a:cs typeface="MS PGothic" charset="0"/>
              </a:rPr>
              <a:t>troubles and sorrow</a:t>
            </a:r>
            <a:r>
              <a:rPr lang="en-US" sz="3000" b="1" dirty="0">
                <a:latin typeface="Candara" charset="0"/>
                <a:cs typeface="MS PGothic" charset="0"/>
              </a:rPr>
              <a:t>: stress/burdens, broken relationships, loss of a loved one, loss of a dream, financial/job trouble, problems/conflicts.</a:t>
            </a:r>
          </a:p>
          <a:p>
            <a:pPr marL="922338" lvl="1" indent="-465138">
              <a:spcBef>
                <a:spcPts val="600"/>
              </a:spcBef>
              <a:buFont typeface="Wingdings" pitchFamily="2" charset="2"/>
              <a:buChar char="Ø"/>
            </a:pPr>
            <a:r>
              <a:rPr lang="en-US" sz="3000" b="1" dirty="0">
                <a:latin typeface="Candara" charset="0"/>
                <a:cs typeface="MS PGothic" charset="0"/>
              </a:rPr>
              <a:t>Cry of </a:t>
            </a:r>
            <a:r>
              <a:rPr lang="en-US" sz="3000" b="1" dirty="0">
                <a:solidFill>
                  <a:srgbClr val="FF0000"/>
                </a:solidFill>
                <a:latin typeface="Candara" charset="0"/>
                <a:cs typeface="MS PGothic" charset="0"/>
              </a:rPr>
              <a:t>fear and helplessness</a:t>
            </a:r>
            <a:r>
              <a:rPr lang="en-US" sz="3000" b="1" dirty="0">
                <a:latin typeface="Candara" charset="0"/>
                <a:cs typeface="MS PGothic" charset="0"/>
              </a:rPr>
              <a:t>: COVID-19 pandemic, fear of infection, fear of death, fear of recession &amp; economic impact, fear of the unknown, fear of losing “normalcy” of life, etc.</a:t>
            </a:r>
          </a:p>
        </p:txBody>
      </p:sp>
    </p:spTree>
    <p:extLst>
      <p:ext uri="{BB962C8B-B14F-4D97-AF65-F5344CB8AC3E}">
        <p14:creationId xmlns:p14="http://schemas.microsoft.com/office/powerpoint/2010/main" val="4348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79751" y="381000"/>
            <a:ext cx="11582400" cy="533400"/>
          </a:xfrm>
        </p:spPr>
        <p:txBody>
          <a:bodyPr/>
          <a:lstStyle/>
          <a:p>
            <a:r>
              <a:rPr lang="en-US" sz="3600" b="1" dirty="0">
                <a:latin typeface="Candara" charset="0"/>
                <a:cs typeface="MS PGothic" charset="0"/>
              </a:rPr>
              <a:t>WHY ARE YOU WEEPING. . . ON THIS EASTER MORNING?</a:t>
            </a:r>
          </a:p>
        </p:txBody>
      </p:sp>
      <p:sp>
        <p:nvSpPr>
          <p:cNvPr id="27651" name="Rectangle 3"/>
          <p:cNvSpPr>
            <a:spLocks noGrp="1" noChangeArrowheads="1"/>
          </p:cNvSpPr>
          <p:nvPr>
            <p:ph type="body" idx="1"/>
          </p:nvPr>
        </p:nvSpPr>
        <p:spPr>
          <a:xfrm>
            <a:off x="304800" y="1066800"/>
            <a:ext cx="11657351" cy="5730879"/>
          </a:xfrm>
        </p:spPr>
        <p:txBody>
          <a:bodyPr/>
          <a:lstStyle/>
          <a:p>
            <a:pPr marL="0" indent="0" algn="ctr">
              <a:spcBef>
                <a:spcPts val="600"/>
              </a:spcBef>
              <a:buNone/>
            </a:pPr>
            <a:r>
              <a:rPr lang="en-US" sz="3000" i="1" baseline="30000" dirty="0">
                <a:solidFill>
                  <a:srgbClr val="000000"/>
                </a:solidFill>
                <a:latin typeface="Candara" charset="0"/>
                <a:cs typeface="MS PGothic" charset="0"/>
              </a:rPr>
              <a:t>15</a:t>
            </a:r>
            <a:r>
              <a:rPr lang="en-US" sz="3000" i="1" dirty="0">
                <a:solidFill>
                  <a:srgbClr val="000000"/>
                </a:solidFill>
                <a:latin typeface="Candara" charset="0"/>
                <a:cs typeface="MS PGothic" charset="0"/>
              </a:rPr>
              <a:t> Jesus said to her, “Woman, why are you weeping? Whom are </a:t>
            </a:r>
            <a:br>
              <a:rPr lang="en-US" sz="3000" i="1" dirty="0">
                <a:solidFill>
                  <a:srgbClr val="000000"/>
                </a:solidFill>
                <a:latin typeface="Candara" charset="0"/>
                <a:cs typeface="MS PGothic" charset="0"/>
              </a:rPr>
            </a:br>
            <a:r>
              <a:rPr lang="en-US" sz="3000" i="1" dirty="0">
                <a:solidFill>
                  <a:srgbClr val="000000"/>
                </a:solidFill>
                <a:latin typeface="Candara" charset="0"/>
                <a:cs typeface="MS PGothic" charset="0"/>
              </a:rPr>
              <a:t>you seeking?”… </a:t>
            </a:r>
            <a:r>
              <a:rPr lang="en-US" sz="3000" i="1" baseline="30000" dirty="0">
                <a:solidFill>
                  <a:srgbClr val="000000"/>
                </a:solidFill>
                <a:latin typeface="Candara" charset="0"/>
                <a:cs typeface="MS PGothic" charset="0"/>
              </a:rPr>
              <a:t>16</a:t>
            </a:r>
            <a:r>
              <a:rPr lang="en-US" sz="3000" i="1" dirty="0">
                <a:solidFill>
                  <a:srgbClr val="000000"/>
                </a:solidFill>
                <a:latin typeface="Candara" charset="0"/>
                <a:cs typeface="MS PGothic" charset="0"/>
              </a:rPr>
              <a:t> Jesus said to her, “Mary.” She turned and </a:t>
            </a:r>
            <a:br>
              <a:rPr lang="en-US" sz="3000" i="1" dirty="0">
                <a:solidFill>
                  <a:srgbClr val="000000"/>
                </a:solidFill>
                <a:latin typeface="Candara" charset="0"/>
                <a:cs typeface="MS PGothic" charset="0"/>
              </a:rPr>
            </a:br>
            <a:r>
              <a:rPr lang="en-US" sz="3000" i="1" dirty="0">
                <a:solidFill>
                  <a:srgbClr val="000000"/>
                </a:solidFill>
                <a:latin typeface="Candara" charset="0"/>
                <a:cs typeface="MS PGothic" charset="0"/>
              </a:rPr>
              <a:t>said to him in Aramaic, “</a:t>
            </a:r>
            <a:r>
              <a:rPr lang="en-US" sz="3000" i="1" dirty="0" err="1">
                <a:solidFill>
                  <a:srgbClr val="000000"/>
                </a:solidFill>
                <a:latin typeface="Candara" charset="0"/>
                <a:cs typeface="MS PGothic" charset="0"/>
              </a:rPr>
              <a:t>Rabboni</a:t>
            </a:r>
            <a:r>
              <a:rPr lang="en-US" sz="3000" i="1" dirty="0">
                <a:solidFill>
                  <a:srgbClr val="000000"/>
                </a:solidFill>
                <a:latin typeface="Candara" charset="0"/>
                <a:cs typeface="MS PGothic" charset="0"/>
              </a:rPr>
              <a:t>!” (which means Teacher). </a:t>
            </a:r>
          </a:p>
          <a:p>
            <a:pPr marL="0" indent="0" algn="ctr">
              <a:spcBef>
                <a:spcPts val="600"/>
              </a:spcBef>
              <a:buNone/>
            </a:pPr>
            <a:endParaRPr lang="en-US" sz="800" i="1" dirty="0">
              <a:latin typeface="Candara" charset="0"/>
              <a:cs typeface="MS PGothic" charset="0"/>
            </a:endParaRPr>
          </a:p>
          <a:p>
            <a:pPr marL="468313" indent="-468313">
              <a:spcBef>
                <a:spcPts val="600"/>
              </a:spcBef>
            </a:pPr>
            <a:r>
              <a:rPr lang="en-US" b="1" dirty="0">
                <a:latin typeface="Candara" charset="0"/>
                <a:cs typeface="MS PGothic" charset="0"/>
              </a:rPr>
              <a:t>Hear the “Tender Voice” of the risen Christ:</a:t>
            </a:r>
          </a:p>
          <a:p>
            <a:pPr marL="922338" lvl="1" indent="-465138">
              <a:spcBef>
                <a:spcPts val="600"/>
              </a:spcBef>
              <a:buFont typeface="Wingdings" pitchFamily="2" charset="2"/>
              <a:buChar char="Ø"/>
            </a:pPr>
            <a:r>
              <a:rPr lang="en-US" sz="3000" b="1" dirty="0">
                <a:latin typeface="Candara" charset="0"/>
                <a:cs typeface="MS PGothic" charset="0"/>
              </a:rPr>
              <a:t>Jesus </a:t>
            </a:r>
            <a:r>
              <a:rPr lang="en-US" sz="3000" b="1" dirty="0">
                <a:solidFill>
                  <a:srgbClr val="FF0000"/>
                </a:solidFill>
                <a:latin typeface="Candara" charset="0"/>
                <a:cs typeface="MS PGothic" charset="0"/>
              </a:rPr>
              <a:t>knows your tears</a:t>
            </a:r>
            <a:r>
              <a:rPr lang="en-US" sz="3000" b="1" dirty="0">
                <a:latin typeface="Candara" charset="0"/>
                <a:cs typeface="MS PGothic" charset="0"/>
              </a:rPr>
              <a:t>—he draws near to give you a new hope.</a:t>
            </a:r>
          </a:p>
          <a:p>
            <a:pPr marL="922338" lvl="1" indent="-465138">
              <a:spcBef>
                <a:spcPts val="600"/>
              </a:spcBef>
              <a:buFont typeface="Wingdings" pitchFamily="2" charset="2"/>
              <a:buChar char="Ø"/>
            </a:pPr>
            <a:r>
              <a:rPr lang="en-US" sz="3000" b="1" dirty="0">
                <a:latin typeface="Candara" charset="0"/>
                <a:cs typeface="MS PGothic" charset="0"/>
              </a:rPr>
              <a:t>Jesus </a:t>
            </a:r>
            <a:r>
              <a:rPr lang="en-US" sz="3000" b="1" dirty="0">
                <a:solidFill>
                  <a:srgbClr val="FF0000"/>
                </a:solidFill>
                <a:latin typeface="Candara" charset="0"/>
                <a:cs typeface="MS PGothic" charset="0"/>
              </a:rPr>
              <a:t>knows you personally</a:t>
            </a:r>
            <a:r>
              <a:rPr lang="en-US" sz="3000" b="1" dirty="0">
                <a:latin typeface="Candara" charset="0"/>
                <a:cs typeface="MS PGothic" charset="0"/>
              </a:rPr>
              <a:t>—he calls you by </a:t>
            </a:r>
            <a:r>
              <a:rPr lang="en-US" sz="3000" b="1" i="1" dirty="0">
                <a:latin typeface="Candara" charset="0"/>
                <a:cs typeface="MS PGothic" charset="0"/>
              </a:rPr>
              <a:t>your</a:t>
            </a:r>
            <a:r>
              <a:rPr lang="en-US" sz="3000" b="1" dirty="0">
                <a:latin typeface="Candara" charset="0"/>
                <a:cs typeface="MS PGothic" charset="0"/>
              </a:rPr>
              <a:t> </a:t>
            </a:r>
            <a:r>
              <a:rPr lang="en-US" sz="3000" b="1" i="1" dirty="0">
                <a:latin typeface="Candara" charset="0"/>
                <a:cs typeface="MS PGothic" charset="0"/>
              </a:rPr>
              <a:t>first name.</a:t>
            </a:r>
          </a:p>
          <a:p>
            <a:pPr marL="922338" lvl="1" indent="-465138">
              <a:spcBef>
                <a:spcPts val="600"/>
              </a:spcBef>
              <a:buFont typeface="Wingdings" pitchFamily="2" charset="2"/>
              <a:buChar char="Ø"/>
            </a:pPr>
            <a:endParaRPr lang="en-US" sz="800" b="1" i="1" dirty="0">
              <a:latin typeface="Candara" charset="0"/>
              <a:cs typeface="MS PGothic" charset="0"/>
            </a:endParaRPr>
          </a:p>
          <a:p>
            <a:pPr marL="0" indent="0" algn="ctr">
              <a:spcBef>
                <a:spcPts val="600"/>
              </a:spcBef>
              <a:buNone/>
            </a:pPr>
            <a:r>
              <a:rPr lang="en-US" sz="3000" i="1" dirty="0">
                <a:solidFill>
                  <a:srgbClr val="000000"/>
                </a:solidFill>
                <a:latin typeface="Candara" charset="0"/>
                <a:cs typeface="MS PGothic" charset="0"/>
              </a:rPr>
              <a:t>“The sheep hear his voice, and he calls his own sheep by name </a:t>
            </a:r>
            <a:br>
              <a:rPr lang="en-US" sz="3000" i="1" dirty="0">
                <a:solidFill>
                  <a:srgbClr val="000000"/>
                </a:solidFill>
                <a:latin typeface="Candara" charset="0"/>
                <a:cs typeface="MS PGothic" charset="0"/>
              </a:rPr>
            </a:br>
            <a:r>
              <a:rPr lang="en-US" sz="3000" i="1" dirty="0">
                <a:solidFill>
                  <a:srgbClr val="000000"/>
                </a:solidFill>
                <a:latin typeface="Candara" charset="0"/>
                <a:cs typeface="MS PGothic" charset="0"/>
              </a:rPr>
              <a:t>and leads them out. </a:t>
            </a:r>
            <a:r>
              <a:rPr lang="en-US" sz="3000" i="1" baseline="30000" dirty="0">
                <a:solidFill>
                  <a:srgbClr val="000000"/>
                </a:solidFill>
                <a:latin typeface="Candara" charset="0"/>
                <a:cs typeface="MS PGothic" charset="0"/>
              </a:rPr>
              <a:t>4 </a:t>
            </a:r>
            <a:r>
              <a:rPr lang="en-US" sz="3000" i="1" dirty="0">
                <a:solidFill>
                  <a:srgbClr val="000000"/>
                </a:solidFill>
                <a:latin typeface="Candara" charset="0"/>
                <a:cs typeface="MS PGothic" charset="0"/>
              </a:rPr>
              <a:t>When he has brought out all his own, he goes before them, and the sheep follow him, for they know his voice.”</a:t>
            </a:r>
            <a:br>
              <a:rPr lang="en-US" sz="3000" i="1" dirty="0">
                <a:solidFill>
                  <a:srgbClr val="000000"/>
                </a:solidFill>
                <a:latin typeface="Candara" charset="0"/>
                <a:cs typeface="MS PGothic" charset="0"/>
              </a:rPr>
            </a:br>
            <a:r>
              <a:rPr lang="en-US" sz="3000" i="1" dirty="0">
                <a:solidFill>
                  <a:srgbClr val="000000"/>
                </a:solidFill>
                <a:latin typeface="Candara" charset="0"/>
                <a:cs typeface="MS PGothic" charset="0"/>
              </a:rPr>
              <a:t>John 10:3b-4 </a:t>
            </a:r>
          </a:p>
          <a:p>
            <a:pPr marL="922338" lvl="1" indent="-465138">
              <a:spcBef>
                <a:spcPts val="600"/>
              </a:spcBef>
              <a:buFont typeface="Wingdings" pitchFamily="2" charset="2"/>
              <a:buChar char="Ø"/>
            </a:pPr>
            <a:endParaRPr lang="en-US" sz="3000" b="1" i="1" dirty="0">
              <a:latin typeface="Candara" charset="0"/>
              <a:cs typeface="MS PGothic" charset="0"/>
            </a:endParaRPr>
          </a:p>
          <a:p>
            <a:pPr marL="922338" lvl="1" indent="-465138">
              <a:spcBef>
                <a:spcPts val="600"/>
              </a:spcBef>
              <a:buFont typeface="Wingdings" pitchFamily="2" charset="2"/>
              <a:buChar char="Ø"/>
            </a:pPr>
            <a:endParaRPr lang="en-US" sz="3000" b="1" i="1" dirty="0">
              <a:latin typeface="Candara" charset="0"/>
              <a:cs typeface="MS PGothic" charset="0"/>
            </a:endParaRPr>
          </a:p>
        </p:txBody>
      </p:sp>
    </p:spTree>
    <p:extLst>
      <p:ext uri="{BB962C8B-B14F-4D97-AF65-F5344CB8AC3E}">
        <p14:creationId xmlns:p14="http://schemas.microsoft.com/office/powerpoint/2010/main" val="294617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52960</TotalTime>
  <Words>2007</Words>
  <Application>Microsoft Macintosh PowerPoint</Application>
  <PresentationFormat>Widescreen</PresentationFormat>
  <Paragraphs>118</Paragraphs>
  <Slides>20</Slides>
  <Notes>18</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20</vt:i4>
      </vt:variant>
    </vt:vector>
  </HeadingPairs>
  <TitlesOfParts>
    <vt:vector size="40"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20_Default Design</vt:lpstr>
      <vt:lpstr>PowerPoint Presentation</vt:lpstr>
      <vt:lpstr>The Hope of the Risen Christ</vt:lpstr>
      <vt:lpstr>PowerPoint Presentation</vt:lpstr>
      <vt:lpstr>PowerPoint Presentation</vt:lpstr>
      <vt:lpstr>PowerPoint Presentation</vt:lpstr>
      <vt:lpstr>UNLIKELY EVIDENCES FOR JESUS’ RESURRECTION </vt:lpstr>
      <vt:lpstr>PowerPoint Presentation</vt:lpstr>
      <vt:lpstr>WHY ARE YOU WEEPING. . . ON THIS EASTER MORNING?</vt:lpstr>
      <vt:lpstr>WHY ARE YOU WEEPING. . . ON THIS EASTER MORNING?</vt:lpstr>
      <vt:lpstr>FAITH: THE PATHWAY TO THE HOPE OF THE RISEN CHRIST</vt:lpstr>
      <vt:lpstr>FAITH: THE PATHWAY TO THE HOPE OF THE RISEN CHRIST</vt:lpstr>
      <vt:lpstr>FAITH: THE PATHWAY TO THE HOPE OF THE RISEN CHRIST</vt:lpstr>
      <vt:lpstr>FAITH: THE PATHWAY TO THE HOPE OF THE RISEN CHRIST</vt:lpstr>
      <vt:lpstr>PowerPoint Presentation</vt:lpstr>
      <vt:lpstr>FAITH: THE PATHWAY TO THE HOPE OF THE RISEN CHRIST</vt:lpstr>
      <vt:lpstr>FAITH: A PATHWAY TO THE HOPE OF THE RISEN CHRIST</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3351</cp:revision>
  <cp:lastPrinted>2017-02-12T17:19:19Z</cp:lastPrinted>
  <dcterms:created xsi:type="dcterms:W3CDTF">2007-10-20T20:09:35Z</dcterms:created>
  <dcterms:modified xsi:type="dcterms:W3CDTF">2020-04-16T00:25:15Z</dcterms:modified>
  <cp:category/>
</cp:coreProperties>
</file>