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33" r:id="rId7"/>
    <p:sldMasterId id="2147484111" r:id="rId8"/>
    <p:sldMasterId id="2147484159" r:id="rId9"/>
    <p:sldMasterId id="2147484327" r:id="rId10"/>
    <p:sldMasterId id="2147484399" r:id="rId11"/>
    <p:sldMasterId id="2147484411" r:id="rId12"/>
    <p:sldMasterId id="2147484426" r:id="rId13"/>
    <p:sldMasterId id="2147484438" r:id="rId14"/>
  </p:sldMasterIdLst>
  <p:notesMasterIdLst>
    <p:notesMasterId r:id="rId29"/>
  </p:notesMasterIdLst>
  <p:handoutMasterIdLst>
    <p:handoutMasterId r:id="rId30"/>
  </p:handoutMasterIdLst>
  <p:sldIdLst>
    <p:sldId id="281" r:id="rId15"/>
    <p:sldId id="3332" r:id="rId16"/>
    <p:sldId id="3345" r:id="rId17"/>
    <p:sldId id="3346" r:id="rId18"/>
    <p:sldId id="3283" r:id="rId19"/>
    <p:sldId id="3342" r:id="rId20"/>
    <p:sldId id="3347" r:id="rId21"/>
    <p:sldId id="3343" r:id="rId22"/>
    <p:sldId id="3348" r:id="rId23"/>
    <p:sldId id="3344" r:id="rId24"/>
    <p:sldId id="3261" r:id="rId25"/>
    <p:sldId id="3341" r:id="rId26"/>
    <p:sldId id="730" r:id="rId27"/>
    <p:sldId id="283" r:id="rId28"/>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800000"/>
    <a:srgbClr val="0432FF"/>
    <a:srgbClr val="6600FF"/>
    <a:srgbClr val="FFFF00"/>
    <a:srgbClr val="CC33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autoAdjust="0"/>
    <p:restoredTop sz="92767"/>
  </p:normalViewPr>
  <p:slideViewPr>
    <p:cSldViewPr>
      <p:cViewPr varScale="1">
        <p:scale>
          <a:sx n="78" d="100"/>
          <a:sy n="78" d="100"/>
        </p:scale>
        <p:origin x="176" y="864"/>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handoutMaster" Target="handoutMasters/handoutMaster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2/16/20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2/16/20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DA7BB0C5-7562-894C-AF30-61FF206C61BB}"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522045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818834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015882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69746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356297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86648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65150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050444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415989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651807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404711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01827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1C2B-173A-0044-812B-02965C87D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A6F6BB-5EE6-FA4A-AAF5-F08D68C41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9C0295-643B-5F4A-9ABA-5FE9A0746485}"/>
              </a:ext>
            </a:extLst>
          </p:cNvPr>
          <p:cNvSpPr>
            <a:spLocks noGrp="1"/>
          </p:cNvSpPr>
          <p:nvPr>
            <p:ph type="dt" sz="half" idx="10"/>
          </p:nvPr>
        </p:nvSpPr>
        <p:spPr/>
        <p:txBody>
          <a:bodyPr/>
          <a:lstStyle/>
          <a:p>
            <a:fld id="{91BDED65-C712-884D-BE84-AA2457FB8E67}" type="datetimeFigureOut">
              <a:rPr lang="en-US" smtClean="0"/>
              <a:t>2/16/20</a:t>
            </a:fld>
            <a:endParaRPr lang="en-US"/>
          </a:p>
        </p:txBody>
      </p:sp>
      <p:sp>
        <p:nvSpPr>
          <p:cNvPr id="5" name="Footer Placeholder 4">
            <a:extLst>
              <a:ext uri="{FF2B5EF4-FFF2-40B4-BE49-F238E27FC236}">
                <a16:creationId xmlns:a16="http://schemas.microsoft.com/office/drawing/2014/main" id="{D1106400-7BB5-324D-B01F-8B56DB9EC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5FF3A-55D7-844B-8986-6650D81EE5A8}"/>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8946039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EDF4-4C03-BF43-97A8-4696FF96F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0AD032-830D-5D45-B324-AE50E98E68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76603-158E-7341-B032-8326C7F14C61}"/>
              </a:ext>
            </a:extLst>
          </p:cNvPr>
          <p:cNvSpPr>
            <a:spLocks noGrp="1"/>
          </p:cNvSpPr>
          <p:nvPr>
            <p:ph type="dt" sz="half" idx="10"/>
          </p:nvPr>
        </p:nvSpPr>
        <p:spPr/>
        <p:txBody>
          <a:bodyPr/>
          <a:lstStyle/>
          <a:p>
            <a:fld id="{91BDED65-C712-884D-BE84-AA2457FB8E67}" type="datetimeFigureOut">
              <a:rPr lang="en-US" smtClean="0"/>
              <a:t>2/16/20</a:t>
            </a:fld>
            <a:endParaRPr lang="en-US"/>
          </a:p>
        </p:txBody>
      </p:sp>
      <p:sp>
        <p:nvSpPr>
          <p:cNvPr id="5" name="Footer Placeholder 4">
            <a:extLst>
              <a:ext uri="{FF2B5EF4-FFF2-40B4-BE49-F238E27FC236}">
                <a16:creationId xmlns:a16="http://schemas.microsoft.com/office/drawing/2014/main" id="{7B2DF09E-E1EF-7445-9507-C49AEF0B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2B6CD-FAE0-3F48-A990-80E70F8E300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476972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8EFC-17DD-0C46-BA6D-CB5A52C396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0A7C2F-AE0D-BD42-8AED-B021D9C14D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8B4AA-AEC3-064A-B7F6-5335F4F51605}"/>
              </a:ext>
            </a:extLst>
          </p:cNvPr>
          <p:cNvSpPr>
            <a:spLocks noGrp="1"/>
          </p:cNvSpPr>
          <p:nvPr>
            <p:ph type="dt" sz="half" idx="10"/>
          </p:nvPr>
        </p:nvSpPr>
        <p:spPr/>
        <p:txBody>
          <a:bodyPr/>
          <a:lstStyle/>
          <a:p>
            <a:fld id="{91BDED65-C712-884D-BE84-AA2457FB8E67}" type="datetimeFigureOut">
              <a:rPr lang="en-US" smtClean="0"/>
              <a:t>2/16/20</a:t>
            </a:fld>
            <a:endParaRPr lang="en-US"/>
          </a:p>
        </p:txBody>
      </p:sp>
      <p:sp>
        <p:nvSpPr>
          <p:cNvPr id="5" name="Footer Placeholder 4">
            <a:extLst>
              <a:ext uri="{FF2B5EF4-FFF2-40B4-BE49-F238E27FC236}">
                <a16:creationId xmlns:a16="http://schemas.microsoft.com/office/drawing/2014/main" id="{8C1B5305-0B34-E348-A1D8-FF7D95826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13FA4-254D-5949-8667-51882BA982AC}"/>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1114207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3A55-972D-A74C-BBAB-C77CA9EE6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E595F9-30C2-8B4B-915B-F0259F4AA0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B5C3A-7E63-3549-B62F-3EEC91E844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D605CB-E6A9-CC45-BB10-15165AF76F51}"/>
              </a:ext>
            </a:extLst>
          </p:cNvPr>
          <p:cNvSpPr>
            <a:spLocks noGrp="1"/>
          </p:cNvSpPr>
          <p:nvPr>
            <p:ph type="dt" sz="half" idx="10"/>
          </p:nvPr>
        </p:nvSpPr>
        <p:spPr/>
        <p:txBody>
          <a:bodyPr/>
          <a:lstStyle/>
          <a:p>
            <a:fld id="{91BDED65-C712-884D-BE84-AA2457FB8E67}" type="datetimeFigureOut">
              <a:rPr lang="en-US" smtClean="0"/>
              <a:t>2/16/20</a:t>
            </a:fld>
            <a:endParaRPr lang="en-US"/>
          </a:p>
        </p:txBody>
      </p:sp>
      <p:sp>
        <p:nvSpPr>
          <p:cNvPr id="6" name="Footer Placeholder 5">
            <a:extLst>
              <a:ext uri="{FF2B5EF4-FFF2-40B4-BE49-F238E27FC236}">
                <a16:creationId xmlns:a16="http://schemas.microsoft.com/office/drawing/2014/main" id="{ACFA72F8-1058-6B4A-BA6F-1A40DB63C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B98C4-1722-FF48-AA82-8E8843FD0EA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024223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E044-CDE1-E541-BCBC-90E5C9F69B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FB9D2F-AF9F-0540-B62A-5A1A30F88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9C21B4-C15B-324B-B685-193A4AC350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5EED41-D031-D141-B668-DEDC2C8A5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3D65F-76F6-4B4B-BC2A-6DE6D38DB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0C6FC5-63E9-A943-8DE7-AC00C4BF6115}"/>
              </a:ext>
            </a:extLst>
          </p:cNvPr>
          <p:cNvSpPr>
            <a:spLocks noGrp="1"/>
          </p:cNvSpPr>
          <p:nvPr>
            <p:ph type="dt" sz="half" idx="10"/>
          </p:nvPr>
        </p:nvSpPr>
        <p:spPr/>
        <p:txBody>
          <a:bodyPr/>
          <a:lstStyle/>
          <a:p>
            <a:fld id="{91BDED65-C712-884D-BE84-AA2457FB8E67}" type="datetimeFigureOut">
              <a:rPr lang="en-US" smtClean="0"/>
              <a:t>2/16/20</a:t>
            </a:fld>
            <a:endParaRPr lang="en-US"/>
          </a:p>
        </p:txBody>
      </p:sp>
      <p:sp>
        <p:nvSpPr>
          <p:cNvPr id="8" name="Footer Placeholder 7">
            <a:extLst>
              <a:ext uri="{FF2B5EF4-FFF2-40B4-BE49-F238E27FC236}">
                <a16:creationId xmlns:a16="http://schemas.microsoft.com/office/drawing/2014/main" id="{3B65946A-74B6-B94D-BACC-63F3DF068A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B781A7-604D-574E-A59D-5CD610F5F09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8849883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7A43-0235-B443-8721-B443BB56CB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077FA3-8B56-FD40-9C28-2B9D85EA0FEB}"/>
              </a:ext>
            </a:extLst>
          </p:cNvPr>
          <p:cNvSpPr>
            <a:spLocks noGrp="1"/>
          </p:cNvSpPr>
          <p:nvPr>
            <p:ph type="dt" sz="half" idx="10"/>
          </p:nvPr>
        </p:nvSpPr>
        <p:spPr/>
        <p:txBody>
          <a:bodyPr/>
          <a:lstStyle/>
          <a:p>
            <a:fld id="{91BDED65-C712-884D-BE84-AA2457FB8E67}" type="datetimeFigureOut">
              <a:rPr lang="en-US" smtClean="0"/>
              <a:t>2/16/20</a:t>
            </a:fld>
            <a:endParaRPr lang="en-US"/>
          </a:p>
        </p:txBody>
      </p:sp>
      <p:sp>
        <p:nvSpPr>
          <p:cNvPr id="4" name="Footer Placeholder 3">
            <a:extLst>
              <a:ext uri="{FF2B5EF4-FFF2-40B4-BE49-F238E27FC236}">
                <a16:creationId xmlns:a16="http://schemas.microsoft.com/office/drawing/2014/main" id="{4193B9F9-DBB0-B543-AD3D-83011C3270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04807B-5D41-E54C-AB4A-091EF78FABA0}"/>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961231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217CA8-844A-1241-B697-BA76AF04348F}"/>
              </a:ext>
            </a:extLst>
          </p:cNvPr>
          <p:cNvSpPr>
            <a:spLocks noGrp="1"/>
          </p:cNvSpPr>
          <p:nvPr>
            <p:ph type="dt" sz="half" idx="10"/>
          </p:nvPr>
        </p:nvSpPr>
        <p:spPr/>
        <p:txBody>
          <a:bodyPr/>
          <a:lstStyle/>
          <a:p>
            <a:fld id="{91BDED65-C712-884D-BE84-AA2457FB8E67}" type="datetimeFigureOut">
              <a:rPr lang="en-US" smtClean="0"/>
              <a:t>2/16/20</a:t>
            </a:fld>
            <a:endParaRPr lang="en-US"/>
          </a:p>
        </p:txBody>
      </p:sp>
      <p:sp>
        <p:nvSpPr>
          <p:cNvPr id="3" name="Footer Placeholder 2">
            <a:extLst>
              <a:ext uri="{FF2B5EF4-FFF2-40B4-BE49-F238E27FC236}">
                <a16:creationId xmlns:a16="http://schemas.microsoft.com/office/drawing/2014/main" id="{20762084-37AA-9349-A2AE-1A095FB603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94C138-D9D4-0F40-9A71-76A20088279B}"/>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04030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6D73-7036-D14C-8053-45ADB08A4E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E4EF1-50BB-B54E-BBDB-02249E8325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DDF85E-7D50-D447-A092-71AB3C9AF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777F6-DAFE-1D46-BC26-3C08F2283917}"/>
              </a:ext>
            </a:extLst>
          </p:cNvPr>
          <p:cNvSpPr>
            <a:spLocks noGrp="1"/>
          </p:cNvSpPr>
          <p:nvPr>
            <p:ph type="dt" sz="half" idx="10"/>
          </p:nvPr>
        </p:nvSpPr>
        <p:spPr/>
        <p:txBody>
          <a:bodyPr/>
          <a:lstStyle/>
          <a:p>
            <a:fld id="{91BDED65-C712-884D-BE84-AA2457FB8E67}" type="datetimeFigureOut">
              <a:rPr lang="en-US" smtClean="0"/>
              <a:t>2/16/20</a:t>
            </a:fld>
            <a:endParaRPr lang="en-US"/>
          </a:p>
        </p:txBody>
      </p:sp>
      <p:sp>
        <p:nvSpPr>
          <p:cNvPr id="6" name="Footer Placeholder 5">
            <a:extLst>
              <a:ext uri="{FF2B5EF4-FFF2-40B4-BE49-F238E27FC236}">
                <a16:creationId xmlns:a16="http://schemas.microsoft.com/office/drawing/2014/main" id="{04883F45-4F4D-884E-940D-6B0DEEF7F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24564-DB13-AE46-839D-30EA4D162E57}"/>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6780566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55CD-B633-544F-901B-D1B2A2B39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2DD9E1-43B8-2E4C-B97E-D9FEECA24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14BFE5-1552-684A-8340-29E78930E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67388-AA1F-2A4F-8805-F4BAB1654E11}"/>
              </a:ext>
            </a:extLst>
          </p:cNvPr>
          <p:cNvSpPr>
            <a:spLocks noGrp="1"/>
          </p:cNvSpPr>
          <p:nvPr>
            <p:ph type="dt" sz="half" idx="10"/>
          </p:nvPr>
        </p:nvSpPr>
        <p:spPr/>
        <p:txBody>
          <a:bodyPr/>
          <a:lstStyle/>
          <a:p>
            <a:fld id="{91BDED65-C712-884D-BE84-AA2457FB8E67}" type="datetimeFigureOut">
              <a:rPr lang="en-US" smtClean="0"/>
              <a:t>2/16/20</a:t>
            </a:fld>
            <a:endParaRPr lang="en-US"/>
          </a:p>
        </p:txBody>
      </p:sp>
      <p:sp>
        <p:nvSpPr>
          <p:cNvPr id="6" name="Footer Placeholder 5">
            <a:extLst>
              <a:ext uri="{FF2B5EF4-FFF2-40B4-BE49-F238E27FC236}">
                <a16:creationId xmlns:a16="http://schemas.microsoft.com/office/drawing/2014/main" id="{60107DD8-2275-D549-B062-185C9C2BF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28658-152E-174A-9E9A-6CB58205999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2941952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255C-E69B-844C-960C-1D62D16A65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AAA79D-2007-CE4F-A618-6E17C2CF1E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E8B76-20B9-A84B-8514-8D6494DAB067}"/>
              </a:ext>
            </a:extLst>
          </p:cNvPr>
          <p:cNvSpPr>
            <a:spLocks noGrp="1"/>
          </p:cNvSpPr>
          <p:nvPr>
            <p:ph type="dt" sz="half" idx="10"/>
          </p:nvPr>
        </p:nvSpPr>
        <p:spPr/>
        <p:txBody>
          <a:bodyPr/>
          <a:lstStyle/>
          <a:p>
            <a:fld id="{91BDED65-C712-884D-BE84-AA2457FB8E67}" type="datetimeFigureOut">
              <a:rPr lang="en-US" smtClean="0"/>
              <a:t>2/16/20</a:t>
            </a:fld>
            <a:endParaRPr lang="en-US"/>
          </a:p>
        </p:txBody>
      </p:sp>
      <p:sp>
        <p:nvSpPr>
          <p:cNvPr id="5" name="Footer Placeholder 4">
            <a:extLst>
              <a:ext uri="{FF2B5EF4-FFF2-40B4-BE49-F238E27FC236}">
                <a16:creationId xmlns:a16="http://schemas.microsoft.com/office/drawing/2014/main" id="{6C2F7502-7D53-DE4A-B384-1AF59023A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CCD6C-ABF8-134E-A7F1-887A8351C7D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3437161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79397-5A9A-AD43-ACE4-E748FCAB4A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A9C6AA-DD34-794A-A941-8F64BC0CA6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EF80C-373C-8C4A-B686-2FD52F378A7D}"/>
              </a:ext>
            </a:extLst>
          </p:cNvPr>
          <p:cNvSpPr>
            <a:spLocks noGrp="1"/>
          </p:cNvSpPr>
          <p:nvPr>
            <p:ph type="dt" sz="half" idx="10"/>
          </p:nvPr>
        </p:nvSpPr>
        <p:spPr/>
        <p:txBody>
          <a:bodyPr/>
          <a:lstStyle/>
          <a:p>
            <a:fld id="{91BDED65-C712-884D-BE84-AA2457FB8E67}" type="datetimeFigureOut">
              <a:rPr lang="en-US" smtClean="0"/>
              <a:t>2/16/20</a:t>
            </a:fld>
            <a:endParaRPr lang="en-US"/>
          </a:p>
        </p:txBody>
      </p:sp>
      <p:sp>
        <p:nvSpPr>
          <p:cNvPr id="5" name="Footer Placeholder 4">
            <a:extLst>
              <a:ext uri="{FF2B5EF4-FFF2-40B4-BE49-F238E27FC236}">
                <a16:creationId xmlns:a16="http://schemas.microsoft.com/office/drawing/2014/main" id="{0646AD6D-BCD2-9646-AE71-5FF38CC21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FE0E4-1657-EA47-9EA1-3324B69138AD}"/>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5424595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21581819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11842120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15953336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6851813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3202328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785310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10584304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17736667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2714210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7127446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2909881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2/16/20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2/16/20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2/16/20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2/16/20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2/16/20</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2/16/20</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2/16/20</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2/16/20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2/16/20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2/16/20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2/16/20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17520-3005-514F-974D-7E634676B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2CCB0D-0443-344C-A94D-2CECBC044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C8606-F173-A942-885B-6D11047717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DED65-C712-884D-BE84-AA2457FB8E67}" type="datetimeFigureOut">
              <a:rPr lang="en-US" smtClean="0"/>
              <a:t>2/16/20</a:t>
            </a:fld>
            <a:endParaRPr lang="en-US"/>
          </a:p>
        </p:txBody>
      </p:sp>
      <p:sp>
        <p:nvSpPr>
          <p:cNvPr id="5" name="Footer Placeholder 4">
            <a:extLst>
              <a:ext uri="{FF2B5EF4-FFF2-40B4-BE49-F238E27FC236}">
                <a16:creationId xmlns:a16="http://schemas.microsoft.com/office/drawing/2014/main" id="{EC2B6855-C24F-FB4C-90B4-E18A17AAC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712BAC-ADE1-9D4B-B7DF-0A1BBEB4F1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A2357-71CD-1B4D-BD8A-5005340D99D5}" type="slidenum">
              <a:rPr lang="en-US" smtClean="0"/>
              <a:t>‹#›</a:t>
            </a:fld>
            <a:endParaRPr lang="en-US"/>
          </a:p>
        </p:txBody>
      </p:sp>
    </p:spTree>
    <p:extLst>
      <p:ext uri="{BB962C8B-B14F-4D97-AF65-F5344CB8AC3E}">
        <p14:creationId xmlns:p14="http://schemas.microsoft.com/office/powerpoint/2010/main" val="2073340881"/>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2191342275"/>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2/16/20</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239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JESUS’ TRUTH CLAIMS AMID THE INTENSIFYING OPPOSITION</a:t>
            </a:r>
          </a:p>
        </p:txBody>
      </p:sp>
      <p:sp>
        <p:nvSpPr>
          <p:cNvPr id="5" name="Rectangle 3"/>
          <p:cNvSpPr txBox="1">
            <a:spLocks noChangeArrowheads="1"/>
          </p:cNvSpPr>
          <p:nvPr/>
        </p:nvSpPr>
        <p:spPr bwMode="auto">
          <a:xfrm>
            <a:off x="212270" y="1066800"/>
            <a:ext cx="11827330"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0375" indent="-444500">
              <a:spcBef>
                <a:spcPts val="0"/>
              </a:spcBef>
              <a:buNone/>
              <a:defRPr/>
            </a:pPr>
            <a:r>
              <a:rPr lang="en-US" sz="2800" b="1" i="0" spc="-10" dirty="0">
                <a:solidFill>
                  <a:srgbClr val="000000"/>
                </a:solidFill>
                <a:latin typeface="Candara" charset="0"/>
                <a:ea typeface="ＭＳ Ｐゴシック" charset="0"/>
                <a:cs typeface="MS PGothic" charset="0"/>
              </a:rPr>
              <a:t>4)   Jesus is </a:t>
            </a:r>
            <a:r>
              <a:rPr lang="en-US" sz="2800" b="1" i="0" spc="-10" dirty="0">
                <a:solidFill>
                  <a:srgbClr val="FF0000"/>
                </a:solidFill>
                <a:latin typeface="Candara" charset="0"/>
                <a:ea typeface="ＭＳ Ｐゴシック" charset="0"/>
                <a:cs typeface="MS PGothic" charset="0"/>
              </a:rPr>
              <a:t>GOD, the great I AM.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56</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Your father Abraham rejoiced that he would see my day. He saw it</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and was glad.”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57</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So the Jews said to him, “You are not yet fifty years old,</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and have you seen Abraham?”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58</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Jesus said to them, “Truly, truly, I say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to you, before Abraham was, I am.”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59</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So they picked up stones to throw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at him, but Jesus hid himself and went out of the temple.” (vs. 56-59)</a:t>
            </a:r>
          </a:p>
          <a:p>
            <a:pPr marL="0" marR="11430" indent="0" algn="ctr">
              <a:spcBef>
                <a:spcPts val="0"/>
              </a:spcBef>
              <a:spcAft>
                <a:spcPts val="0"/>
              </a:spcAft>
              <a:buNone/>
              <a:defRPr/>
            </a:pPr>
            <a:endParaRPr kumimoji="0" lang="en-US" altLang="x-none" sz="1400" b="1" i="0" u="none" strike="noStrike" kern="0" cap="none" spc="0" normalizeH="0" baseline="0" noProof="0" dirty="0">
              <a:ln>
                <a:noFill/>
              </a:ln>
              <a:solidFill>
                <a:srgbClr val="000000"/>
              </a:solidFill>
              <a:effectLst/>
              <a:uLnTx/>
              <a:uFillTx/>
              <a:latin typeface="Candara" charset="0"/>
              <a:cs typeface="Arial"/>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The radical claims of Jesus have been subtly stated (vs. 24, 28), but this time it is explicitly clear: Jesus claims to be GOD—I AM (ego </a:t>
            </a:r>
            <a:r>
              <a:rPr lang="en-US" altLang="x-none" sz="2600" b="1" i="0" kern="0" dirty="0" err="1">
                <a:solidFill>
                  <a:srgbClr val="000000"/>
                </a:solidFill>
                <a:latin typeface="Candara" charset="0"/>
              </a:rPr>
              <a:t>eimi</a:t>
            </a:r>
            <a:r>
              <a:rPr lang="en-US" altLang="x-none" sz="2600" b="1" i="0" kern="0" dirty="0">
                <a:solidFill>
                  <a:srgbClr val="000000"/>
                </a:solidFill>
                <a:latin typeface="Candara" charset="0"/>
              </a:rPr>
              <a:t>) in Exodus 3:4.</a:t>
            </a:r>
          </a:p>
          <a:p>
            <a:pPr marL="915988" lvl="1" indent="-450850">
              <a:spcBef>
                <a:spcPts val="0"/>
              </a:spcBef>
              <a:buFont typeface="Wingdings" charset="2"/>
              <a:buChar char="Ø"/>
              <a:defRPr/>
            </a:pPr>
            <a:r>
              <a:rPr lang="en-US" altLang="x-none" sz="2600" b="1" i="0" kern="0" dirty="0">
                <a:solidFill>
                  <a:srgbClr val="000000"/>
                </a:solidFill>
                <a:latin typeface="Candara" charset="0"/>
              </a:rPr>
              <a:t>Notice that Jesus’ claim is not merely preexistence (i.e., NOT I was), but self-existence (I AM) of the LORD Yahweh!</a:t>
            </a:r>
            <a:endParaRPr lang="en-US" altLang="x-none" sz="2600" b="1" kern="0" dirty="0">
              <a:solidFill>
                <a:srgbClr val="000000"/>
              </a:solidFill>
              <a:latin typeface="Candara"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The choice is ours too: Do we choose to pick up stones to shun Jesus OR do we bow down and worship him as our LORD and Savior?</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347735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28600" y="457200"/>
            <a:ext cx="11734800" cy="6374494"/>
          </a:xfrm>
        </p:spPr>
        <p:txBody>
          <a:bodyPr/>
          <a:lstStyle/>
          <a:p>
            <a:pPr marL="14288" indent="-14288" algn="ctr">
              <a:spcBef>
                <a:spcPts val="0"/>
              </a:spcBef>
              <a:buNone/>
            </a:pPr>
            <a:r>
              <a:rPr lang="en-US" altLang="x-none" sz="2800" b="1" i="1" baseline="30000" dirty="0">
                <a:latin typeface="Candara" charset="0"/>
              </a:rPr>
              <a:t>6</a:t>
            </a:r>
            <a:r>
              <a:rPr lang="en-US" altLang="x-none" sz="2800" b="1" i="1" dirty="0">
                <a:latin typeface="Candara" charset="0"/>
              </a:rPr>
              <a:t> Blessed and holy is the one who shares in the first resurrection! </a:t>
            </a:r>
            <a:br>
              <a:rPr lang="en-US" altLang="x-none" sz="2800" b="1" i="1" dirty="0">
                <a:latin typeface="Candara" charset="0"/>
              </a:rPr>
            </a:br>
            <a:r>
              <a:rPr lang="en-US" altLang="x-none" sz="2800" b="1" i="1" dirty="0">
                <a:latin typeface="Candara" charset="0"/>
              </a:rPr>
              <a:t>Over such the second death has no power, but they will be priests of </a:t>
            </a:r>
            <a:br>
              <a:rPr lang="en-US" altLang="x-none" sz="2800" b="1" i="1" dirty="0">
                <a:latin typeface="Candara" charset="0"/>
              </a:rPr>
            </a:br>
            <a:r>
              <a:rPr lang="en-US" altLang="x-none" sz="2800" b="1" i="1" dirty="0">
                <a:latin typeface="Candara" charset="0"/>
              </a:rPr>
              <a:t>God and of Christ, and they will reign with him for a thousand years.</a:t>
            </a:r>
            <a:br>
              <a:rPr lang="en-US" altLang="x-none" sz="2800" b="1" i="1" dirty="0">
                <a:latin typeface="Candara" charset="0"/>
              </a:rPr>
            </a:br>
            <a:r>
              <a:rPr lang="en-US" altLang="x-none" sz="2800" b="1" i="1" dirty="0">
                <a:latin typeface="Candara" charset="0"/>
              </a:rPr>
              <a:t>Revelation 20:6</a:t>
            </a:r>
          </a:p>
          <a:p>
            <a:pPr marL="14288" indent="-14288" algn="ctr">
              <a:spcBef>
                <a:spcPts val="0"/>
              </a:spcBef>
              <a:buNone/>
            </a:pPr>
            <a:endParaRPr lang="en-US" altLang="x-none" sz="2000" b="1" i="1" baseline="30000" dirty="0">
              <a:latin typeface="Candara" charset="0"/>
            </a:endParaRPr>
          </a:p>
          <a:p>
            <a:pPr marL="14288" indent="-14288" algn="ctr">
              <a:spcBef>
                <a:spcPts val="0"/>
              </a:spcBef>
              <a:buNone/>
            </a:pPr>
            <a:r>
              <a:rPr lang="en-US" altLang="x-none" sz="2800" b="1" i="1" baseline="30000" dirty="0">
                <a:latin typeface="Candara" charset="0"/>
              </a:rPr>
              <a:t>14</a:t>
            </a:r>
            <a:r>
              <a:rPr lang="en-US" altLang="x-none" sz="2800" b="1" i="1" dirty="0">
                <a:latin typeface="Candara" charset="0"/>
              </a:rPr>
              <a:t> Since therefore the children share in flesh and blood, he himself likewise partook of the same things, that through death he might destroy the one who has the power of death, that is, the devil, </a:t>
            </a:r>
            <a:r>
              <a:rPr lang="en-US" altLang="x-none" sz="2800" b="1" i="1" baseline="30000" dirty="0">
                <a:latin typeface="Candara" charset="0"/>
              </a:rPr>
              <a:t>15</a:t>
            </a:r>
            <a:r>
              <a:rPr lang="en-US" altLang="x-none" sz="2800" b="1" i="1" dirty="0">
                <a:latin typeface="Candara" charset="0"/>
              </a:rPr>
              <a:t> and deliver all those who through fear of death were subject to lifelong slavery.</a:t>
            </a:r>
            <a:br>
              <a:rPr lang="en-US" altLang="x-none" sz="2800" b="1" i="1" dirty="0">
                <a:latin typeface="Candara" charset="0"/>
              </a:rPr>
            </a:br>
            <a:r>
              <a:rPr lang="en-US" altLang="x-none" sz="2800" b="1" i="1" dirty="0">
                <a:latin typeface="Candara" charset="0"/>
              </a:rPr>
              <a:t>Hebrews 2:14-15</a:t>
            </a:r>
          </a:p>
          <a:p>
            <a:pPr marL="14288" indent="-14288" algn="ctr">
              <a:spcBef>
                <a:spcPts val="0"/>
              </a:spcBef>
              <a:buNone/>
            </a:pPr>
            <a:endParaRPr lang="en-US" altLang="x-none" sz="2000" b="1" i="1" dirty="0">
              <a:latin typeface="Candara" charset="0"/>
            </a:endParaRPr>
          </a:p>
          <a:p>
            <a:pPr marL="14288" indent="-14288" algn="ctr">
              <a:spcBef>
                <a:spcPts val="0"/>
              </a:spcBef>
              <a:buNone/>
            </a:pPr>
            <a:r>
              <a:rPr lang="en-US" altLang="x-none" sz="2800" b="1" i="1" baseline="30000" dirty="0">
                <a:latin typeface="Candara" charset="0"/>
              </a:rPr>
              <a:t>7</a:t>
            </a:r>
            <a:r>
              <a:rPr lang="en-US" altLang="x-none" sz="2800" b="1" i="1" dirty="0">
                <a:latin typeface="Candara" charset="0"/>
              </a:rPr>
              <a:t> Submit yourselves therefore to God. Resist the devil, and he will flee</a:t>
            </a:r>
            <a:br>
              <a:rPr lang="en-US" altLang="x-none" sz="2800" b="1" i="1" dirty="0">
                <a:latin typeface="Candara" charset="0"/>
              </a:rPr>
            </a:br>
            <a:r>
              <a:rPr lang="en-US" altLang="x-none" sz="2800" b="1" i="1" dirty="0">
                <a:latin typeface="Candara" charset="0"/>
              </a:rPr>
              <a:t> from you. </a:t>
            </a:r>
            <a:r>
              <a:rPr lang="en-US" altLang="x-none" sz="2800" b="1" i="1" baseline="30000" dirty="0">
                <a:latin typeface="Candara" charset="0"/>
              </a:rPr>
              <a:t>10</a:t>
            </a:r>
            <a:r>
              <a:rPr lang="en-US" altLang="x-none" sz="2800" b="1" i="1" dirty="0">
                <a:latin typeface="Candara" charset="0"/>
              </a:rPr>
              <a:t> Humble yourselves before the Lord, and he will exalt you.</a:t>
            </a:r>
            <a:br>
              <a:rPr lang="en-US" altLang="x-none" sz="2800" b="1" i="1" dirty="0">
                <a:latin typeface="Candara" charset="0"/>
              </a:rPr>
            </a:br>
            <a:r>
              <a:rPr lang="en-US" altLang="x-none" sz="2800" b="1" i="1" dirty="0">
                <a:latin typeface="Candara" charset="0"/>
              </a:rPr>
              <a:t>James 4:7 &amp; 10</a:t>
            </a:r>
          </a:p>
        </p:txBody>
      </p:sp>
    </p:spTree>
    <p:extLst>
      <p:ext uri="{BB962C8B-B14F-4D97-AF65-F5344CB8AC3E}">
        <p14:creationId xmlns:p14="http://schemas.microsoft.com/office/powerpoint/2010/main" val="371884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28600" y="1828800"/>
            <a:ext cx="11734800" cy="5002894"/>
          </a:xfrm>
        </p:spPr>
        <p:txBody>
          <a:bodyPr/>
          <a:lstStyle/>
          <a:p>
            <a:pPr marL="14288" indent="-14288" algn="ctr">
              <a:spcBef>
                <a:spcPts val="0"/>
              </a:spcBef>
              <a:buNone/>
            </a:pPr>
            <a:r>
              <a:rPr lang="en-US" altLang="x-none" sz="2800" b="1" i="1" dirty="0">
                <a:latin typeface="Candara" charset="0"/>
              </a:rPr>
              <a:t>Never fear dying, beloved. </a:t>
            </a:r>
            <a:br>
              <a:rPr lang="en-US" altLang="x-none" sz="2800" b="1" i="1" dirty="0">
                <a:latin typeface="Candara" charset="0"/>
              </a:rPr>
            </a:br>
            <a:r>
              <a:rPr lang="en-US" altLang="x-none" sz="2800" b="1" i="1" dirty="0">
                <a:latin typeface="Candara" charset="0"/>
              </a:rPr>
              <a:t>Dying is the last, but the least matter </a:t>
            </a:r>
            <a:br>
              <a:rPr lang="en-US" altLang="x-none" sz="2800" b="1" i="1" dirty="0">
                <a:latin typeface="Candara" charset="0"/>
              </a:rPr>
            </a:br>
            <a:r>
              <a:rPr lang="en-US" altLang="x-none" sz="2800" b="1" i="1" dirty="0">
                <a:latin typeface="Candara" charset="0"/>
              </a:rPr>
              <a:t>that a Christian has to be anxious about. </a:t>
            </a:r>
            <a:br>
              <a:rPr lang="en-US" altLang="x-none" sz="2800" b="1" i="1" dirty="0">
                <a:latin typeface="Candara" charset="0"/>
              </a:rPr>
            </a:br>
            <a:r>
              <a:rPr lang="en-US" altLang="x-none" sz="2800" b="1" i="1" dirty="0">
                <a:latin typeface="Candara" charset="0"/>
              </a:rPr>
              <a:t>Fear living—that is a hard battle to fight, a stern </a:t>
            </a:r>
            <a:br>
              <a:rPr lang="en-US" altLang="x-none" sz="2800" b="1" i="1" dirty="0">
                <a:latin typeface="Candara" charset="0"/>
              </a:rPr>
            </a:br>
            <a:r>
              <a:rPr lang="en-US" altLang="x-none" sz="2800" b="1" i="1" dirty="0">
                <a:latin typeface="Candara" charset="0"/>
              </a:rPr>
              <a:t>discipline to endure, a rough voyage to undergo. </a:t>
            </a:r>
            <a:br>
              <a:rPr lang="en-US" altLang="x-none" sz="2800" b="1" i="1" dirty="0">
                <a:latin typeface="Candara" charset="0"/>
              </a:rPr>
            </a:br>
            <a:r>
              <a:rPr lang="en-US" altLang="x-none" sz="2800" b="1" i="1" dirty="0">
                <a:latin typeface="Candara" charset="0"/>
              </a:rPr>
              <a:t>Charles Spurgeon</a:t>
            </a:r>
          </a:p>
          <a:p>
            <a:pPr marL="14288" indent="-14288" algn="ctr">
              <a:spcBef>
                <a:spcPts val="0"/>
              </a:spcBef>
              <a:buNone/>
            </a:pPr>
            <a:endParaRPr lang="en-US" altLang="x-none" sz="2800" b="1" i="1" dirty="0">
              <a:latin typeface="Candara" charset="0"/>
            </a:endParaRPr>
          </a:p>
        </p:txBody>
      </p:sp>
    </p:spTree>
    <p:extLst>
      <p:ext uri="{BB962C8B-B14F-4D97-AF65-F5344CB8AC3E}">
        <p14:creationId xmlns:p14="http://schemas.microsoft.com/office/powerpoint/2010/main" val="3802821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457200" lvl="0" indent="-457200">
              <a:buFont typeface="+mj-lt"/>
              <a:buAutoNum type="arabicPeriod"/>
            </a:pPr>
            <a:r>
              <a:rPr lang="en-US" sz="2800" dirty="0"/>
              <a:t>In what ways do you realize your need for making a faith-choice about Jesus’ radical truth claims?</a:t>
            </a:r>
          </a:p>
          <a:p>
            <a:pPr marL="457200" lvl="0" indent="-457200">
              <a:buFont typeface="+mj-lt"/>
              <a:buAutoNum type="arabicPeriod"/>
            </a:pPr>
            <a:endParaRPr lang="en-US" sz="2000" dirty="0"/>
          </a:p>
          <a:p>
            <a:pPr marL="457200" indent="-457200">
              <a:buFont typeface="+mj-lt"/>
              <a:buAutoNum type="arabicPeriod"/>
            </a:pPr>
            <a:r>
              <a:rPr lang="en-US" sz="2800" dirty="0"/>
              <a:t>What would it mean for you to keep—trust and obey—Jesus’ word so that you will never see death?</a:t>
            </a:r>
          </a:p>
          <a:p>
            <a:pPr marL="457200" lvl="0" indent="-457200">
              <a:buFont typeface="+mj-lt"/>
              <a:buAutoNum type="arabicPeriod"/>
            </a:pPr>
            <a:endParaRPr lang="en-US" sz="2000" dirty="0"/>
          </a:p>
          <a:p>
            <a:pPr marL="457200" lvl="0" indent="-457200">
              <a:buFont typeface="+mj-lt"/>
              <a:buAutoNum type="arabicPeriod"/>
            </a:pPr>
            <a:r>
              <a:rPr lang="en-US" sz="2800" dirty="0"/>
              <a:t>What is your first step toward surrendering your life to Jesus as your God—the great I AM?</a:t>
            </a:r>
          </a:p>
        </p:txBody>
      </p:sp>
    </p:spTree>
    <p:extLst>
      <p:ext uri="{BB962C8B-B14F-4D97-AF65-F5344CB8AC3E}">
        <p14:creationId xmlns:p14="http://schemas.microsoft.com/office/powerpoint/2010/main" val="2306908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Before Abraham Was, I Am</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Gospel of John Series [30]</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John 8:48-59</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February 16, 2020 </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46440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457200"/>
            <a:ext cx="12192000" cy="533400"/>
          </a:xfrm>
        </p:spPr>
        <p:txBody>
          <a:bodyPr/>
          <a:lstStyle/>
          <a:p>
            <a:r>
              <a:rPr lang="en-US" sz="3200" b="1" dirty="0">
                <a:latin typeface="Candara" charset="0"/>
                <a:ea typeface="Candara" charset="0"/>
                <a:cs typeface="Candara" charset="0"/>
              </a:rPr>
              <a:t>FOUR ESSENTIAL TRUTHS: WHAT SCRIPTURE SAYS ABOUT DEATH</a:t>
            </a:r>
          </a:p>
        </p:txBody>
      </p:sp>
      <p:sp>
        <p:nvSpPr>
          <p:cNvPr id="27651" name="Rectangle 3"/>
          <p:cNvSpPr>
            <a:spLocks noGrp="1" noChangeArrowheads="1"/>
          </p:cNvSpPr>
          <p:nvPr>
            <p:ph type="body" idx="1"/>
          </p:nvPr>
        </p:nvSpPr>
        <p:spPr>
          <a:xfrm>
            <a:off x="228600" y="1279521"/>
            <a:ext cx="11734800" cy="5578479"/>
          </a:xfrm>
        </p:spPr>
        <p:txBody>
          <a:bodyPr/>
          <a:lstStyle/>
          <a:p>
            <a:pPr marL="463550" indent="-463550">
              <a:spcBef>
                <a:spcPts val="0"/>
              </a:spcBef>
              <a:defRPr/>
            </a:pPr>
            <a:r>
              <a:rPr lang="en-US" sz="2800" b="1" dirty="0">
                <a:solidFill>
                  <a:srgbClr val="FF0000"/>
                </a:solidFill>
                <a:latin typeface="Candara" charset="0"/>
                <a:cs typeface="Arial" charset="0"/>
              </a:rPr>
              <a:t>Truth #1: </a:t>
            </a:r>
            <a:r>
              <a:rPr lang="en-US" sz="2800" b="1" dirty="0">
                <a:latin typeface="Candara" charset="0"/>
                <a:cs typeface="Arial" charset="0"/>
              </a:rPr>
              <a:t>Death is inevitable for every human being.</a:t>
            </a:r>
          </a:p>
          <a:p>
            <a:pPr marL="1897063" lvl="4" indent="-182563">
              <a:spcBef>
                <a:spcPts val="0"/>
              </a:spcBef>
              <a:buNone/>
              <a:defRPr/>
            </a:pPr>
            <a:r>
              <a:rPr lang="en-US" sz="1600" b="1" dirty="0">
                <a:latin typeface="Candara" charset="0"/>
                <a:cs typeface="Arial" charset="0"/>
              </a:rPr>
              <a:t>    </a:t>
            </a:r>
            <a:r>
              <a:rPr lang="en-US" sz="2600" i="1" dirty="0">
                <a:latin typeface="Candara" charset="0"/>
                <a:cs typeface="Arial" charset="0"/>
              </a:rPr>
              <a:t>“And just as it is appointed for man to die once...” – Hebrews 9:27</a:t>
            </a:r>
          </a:p>
          <a:p>
            <a:pPr marL="1714500" lvl="4" indent="0">
              <a:spcBef>
                <a:spcPts val="0"/>
              </a:spcBef>
              <a:buNone/>
              <a:defRPr/>
            </a:pPr>
            <a:endParaRPr lang="en-US" sz="1400" b="1"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Truth #2: </a:t>
            </a:r>
            <a:r>
              <a:rPr lang="en-US" sz="2800" b="1" dirty="0">
                <a:latin typeface="Candara" charset="0"/>
                <a:cs typeface="Arial" charset="0"/>
              </a:rPr>
              <a:t>Death is the result of sin.</a:t>
            </a:r>
          </a:p>
          <a:p>
            <a:pPr marL="1897063" lvl="4" indent="0">
              <a:spcBef>
                <a:spcPts val="0"/>
              </a:spcBef>
              <a:buNone/>
              <a:defRPr/>
            </a:pPr>
            <a:r>
              <a:rPr lang="en-US" sz="2600" i="1" dirty="0">
                <a:latin typeface="Candara" charset="0"/>
                <a:cs typeface="Arial" charset="0"/>
              </a:rPr>
              <a:t>“For the wages of sin is death...” – Romans 6:23</a:t>
            </a:r>
          </a:p>
          <a:p>
            <a:pPr marL="1897063" lvl="4" indent="0">
              <a:spcBef>
                <a:spcPts val="0"/>
              </a:spcBef>
              <a:buNone/>
              <a:defRPr/>
            </a:pPr>
            <a:endParaRPr lang="en-US" sz="1400" b="1"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Truth #3: </a:t>
            </a:r>
            <a:r>
              <a:rPr lang="en-US" sz="2800" b="1" dirty="0">
                <a:latin typeface="Candara" charset="0"/>
                <a:cs typeface="Arial" charset="0"/>
              </a:rPr>
              <a:t>The last enemy to be destroyed is death.</a:t>
            </a:r>
          </a:p>
          <a:p>
            <a:pPr marL="1897063" lvl="4" indent="0">
              <a:spcBef>
                <a:spcPts val="0"/>
              </a:spcBef>
              <a:buNone/>
              <a:defRPr/>
            </a:pPr>
            <a:r>
              <a:rPr lang="en-US" sz="2600" i="1" dirty="0">
                <a:latin typeface="Candara" charset="0"/>
                <a:cs typeface="Arial" charset="0"/>
              </a:rPr>
              <a:t>“For he must reign until he has put all his enemies under his feet. The last enemy to be destroyed is death.” – 1 Corinthians 15:26-27</a:t>
            </a:r>
          </a:p>
          <a:p>
            <a:pPr marL="1897063" lvl="4" indent="0">
              <a:spcBef>
                <a:spcPts val="0"/>
              </a:spcBef>
              <a:buNone/>
              <a:defRPr/>
            </a:pPr>
            <a:endParaRPr lang="en-US" sz="1400" b="1"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Truth #4: </a:t>
            </a:r>
            <a:r>
              <a:rPr lang="en-US" sz="2800" b="1" dirty="0">
                <a:latin typeface="Candara" charset="0"/>
                <a:cs typeface="Arial" charset="0"/>
              </a:rPr>
              <a:t>The power of death was broken by Jesus’ death &amp; resurrection.</a:t>
            </a:r>
          </a:p>
          <a:p>
            <a:pPr marL="1955800" indent="0">
              <a:spcBef>
                <a:spcPts val="0"/>
              </a:spcBef>
              <a:buNone/>
              <a:defRPr/>
            </a:pPr>
            <a:r>
              <a:rPr lang="en-US" sz="2600" i="1" dirty="0">
                <a:latin typeface="Candara" charset="0"/>
                <a:cs typeface="Arial" charset="0"/>
              </a:rPr>
              <a:t>“We know that Christ, being raised from the dead, will never die again; death no longer has dominion over him.” – Romans 6:9-10</a:t>
            </a:r>
          </a:p>
        </p:txBody>
      </p:sp>
    </p:spTree>
    <p:extLst>
      <p:ext uri="{BB962C8B-B14F-4D97-AF65-F5344CB8AC3E}">
        <p14:creationId xmlns:p14="http://schemas.microsoft.com/office/powerpoint/2010/main" val="57152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65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457200"/>
            <a:ext cx="12192000" cy="533400"/>
          </a:xfrm>
        </p:spPr>
        <p:txBody>
          <a:bodyPr/>
          <a:lstStyle/>
          <a:p>
            <a:r>
              <a:rPr lang="en-US" sz="3200" b="1" dirty="0">
                <a:latin typeface="Candara" charset="0"/>
                <a:ea typeface="Candara" charset="0"/>
                <a:cs typeface="Candara" charset="0"/>
              </a:rPr>
              <a:t>FOUR ESSENTIAL TRUTHS: WHAT SCRIPTURE SAYS ABOUT DEATH</a:t>
            </a:r>
          </a:p>
        </p:txBody>
      </p:sp>
      <p:sp>
        <p:nvSpPr>
          <p:cNvPr id="27651" name="Rectangle 3"/>
          <p:cNvSpPr>
            <a:spLocks noGrp="1" noChangeArrowheads="1"/>
          </p:cNvSpPr>
          <p:nvPr>
            <p:ph type="body" idx="1"/>
          </p:nvPr>
        </p:nvSpPr>
        <p:spPr>
          <a:xfrm>
            <a:off x="228600" y="1279521"/>
            <a:ext cx="11734800" cy="5578479"/>
          </a:xfrm>
        </p:spPr>
        <p:txBody>
          <a:bodyPr/>
          <a:lstStyle/>
          <a:p>
            <a:pPr marL="463550" indent="-463550">
              <a:spcBef>
                <a:spcPts val="0"/>
              </a:spcBef>
              <a:defRPr/>
            </a:pPr>
            <a:r>
              <a:rPr lang="en-US" sz="2800" b="1" dirty="0">
                <a:solidFill>
                  <a:srgbClr val="FF0000"/>
                </a:solidFill>
                <a:latin typeface="Candara" charset="0"/>
                <a:cs typeface="Arial" charset="0"/>
              </a:rPr>
              <a:t>Truth #1: </a:t>
            </a:r>
            <a:r>
              <a:rPr lang="en-US" sz="2800" b="1" dirty="0">
                <a:latin typeface="Candara" charset="0"/>
                <a:cs typeface="Arial" charset="0"/>
              </a:rPr>
              <a:t>Death is inevitable for every human being.</a:t>
            </a:r>
          </a:p>
          <a:p>
            <a:pPr marL="1897063" lvl="4" indent="-182563">
              <a:spcBef>
                <a:spcPts val="0"/>
              </a:spcBef>
              <a:buNone/>
              <a:defRPr/>
            </a:pPr>
            <a:r>
              <a:rPr lang="en-US" sz="1600" b="1" dirty="0">
                <a:latin typeface="Candara" charset="0"/>
                <a:cs typeface="Arial" charset="0"/>
              </a:rPr>
              <a:t>    </a:t>
            </a:r>
            <a:r>
              <a:rPr lang="en-US" sz="2600" i="1" dirty="0">
                <a:latin typeface="Candara" charset="0"/>
                <a:cs typeface="Arial" charset="0"/>
              </a:rPr>
              <a:t>“And just as it is appointed for man to die once...” – Hebrews 9:27</a:t>
            </a:r>
          </a:p>
          <a:p>
            <a:pPr marL="1714500" lvl="4" indent="0">
              <a:spcBef>
                <a:spcPts val="0"/>
              </a:spcBef>
              <a:buNone/>
              <a:defRPr/>
            </a:pPr>
            <a:endParaRPr lang="en-US" sz="1400" b="1"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Truth #2: </a:t>
            </a:r>
            <a:r>
              <a:rPr lang="en-US" sz="2800" b="1" dirty="0">
                <a:latin typeface="Candara" charset="0"/>
                <a:cs typeface="Arial" charset="0"/>
              </a:rPr>
              <a:t>Death is the result of sin.</a:t>
            </a:r>
          </a:p>
          <a:p>
            <a:pPr marL="1897063" lvl="4" indent="0">
              <a:spcBef>
                <a:spcPts val="0"/>
              </a:spcBef>
              <a:buNone/>
              <a:defRPr/>
            </a:pPr>
            <a:r>
              <a:rPr lang="en-US" sz="2600" i="1" dirty="0">
                <a:latin typeface="Candara" charset="0"/>
                <a:cs typeface="Arial" charset="0"/>
              </a:rPr>
              <a:t>“For the wages of sin is death...” – Romans 6:23</a:t>
            </a:r>
          </a:p>
          <a:p>
            <a:pPr marL="1897063" lvl="4" indent="0">
              <a:spcBef>
                <a:spcPts val="0"/>
              </a:spcBef>
              <a:buNone/>
              <a:defRPr/>
            </a:pPr>
            <a:endParaRPr lang="en-US" sz="1400" b="1"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Truth #3: </a:t>
            </a:r>
            <a:r>
              <a:rPr lang="en-US" sz="2800" b="1" dirty="0">
                <a:latin typeface="Candara" charset="0"/>
                <a:cs typeface="Arial" charset="0"/>
              </a:rPr>
              <a:t>The last enemy to be destroyed is death.</a:t>
            </a:r>
          </a:p>
          <a:p>
            <a:pPr marL="1897063" lvl="4" indent="0">
              <a:spcBef>
                <a:spcPts val="0"/>
              </a:spcBef>
              <a:buNone/>
              <a:defRPr/>
            </a:pPr>
            <a:r>
              <a:rPr lang="en-US" sz="2600" i="1" dirty="0">
                <a:latin typeface="Candara" charset="0"/>
                <a:cs typeface="Arial" charset="0"/>
              </a:rPr>
              <a:t>“For he must reign until he has put all his enemies under his feet. The last enemy to be destroyed is death.” – 1 Corinthians 15:26-27</a:t>
            </a:r>
          </a:p>
          <a:p>
            <a:pPr marL="1897063" lvl="4" indent="0">
              <a:spcBef>
                <a:spcPts val="0"/>
              </a:spcBef>
              <a:buNone/>
              <a:defRPr/>
            </a:pPr>
            <a:endParaRPr lang="en-US" sz="1400" b="1"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Truth #4: </a:t>
            </a:r>
            <a:r>
              <a:rPr lang="en-US" sz="2800" b="1" dirty="0">
                <a:latin typeface="Candara" charset="0"/>
                <a:cs typeface="Arial" charset="0"/>
              </a:rPr>
              <a:t>The power of death was broken by Jesus’ death &amp; resurrection.</a:t>
            </a:r>
          </a:p>
          <a:p>
            <a:pPr marL="1955800" indent="0">
              <a:spcBef>
                <a:spcPts val="0"/>
              </a:spcBef>
              <a:buNone/>
              <a:defRPr/>
            </a:pPr>
            <a:r>
              <a:rPr lang="en-US" sz="2600" i="1" dirty="0">
                <a:latin typeface="Candara" charset="0"/>
                <a:cs typeface="Arial" charset="0"/>
              </a:rPr>
              <a:t>“and which now has been manifested through the appearing of our Savior Christ Jesus, who abolished death and brought life and immortality to light through the gospel.” – 1 Timothy 1:10</a:t>
            </a:r>
          </a:p>
        </p:txBody>
      </p:sp>
    </p:spTree>
    <p:extLst>
      <p:ext uri="{BB962C8B-B14F-4D97-AF65-F5344CB8AC3E}">
        <p14:creationId xmlns:p14="http://schemas.microsoft.com/office/powerpoint/2010/main" val="222130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JESUS’ TRUTH CLAIMS AMID THE INTENSIFYING OPPOSITION</a:t>
            </a:r>
          </a:p>
        </p:txBody>
      </p:sp>
      <p:sp>
        <p:nvSpPr>
          <p:cNvPr id="5" name="Rectangle 3"/>
          <p:cNvSpPr txBox="1">
            <a:spLocks noChangeArrowheads="1"/>
          </p:cNvSpPr>
          <p:nvPr/>
        </p:nvSpPr>
        <p:spPr bwMode="auto">
          <a:xfrm>
            <a:off x="212270" y="1066800"/>
            <a:ext cx="11827330"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0375" indent="-444500">
              <a:spcBef>
                <a:spcPts val="0"/>
              </a:spcBef>
              <a:buNone/>
              <a:defRPr/>
            </a:pPr>
            <a:r>
              <a:rPr lang="en-US" sz="2800" b="1" i="0" spc="-10" dirty="0">
                <a:solidFill>
                  <a:srgbClr val="000000"/>
                </a:solidFill>
                <a:latin typeface="Candara" charset="0"/>
                <a:ea typeface="ＭＳ Ｐゴシック" charset="0"/>
                <a:cs typeface="MS PGothic" charset="0"/>
              </a:rPr>
              <a:t>1)   Jesus is </a:t>
            </a:r>
            <a:r>
              <a:rPr lang="en-US" sz="2800" b="1" i="0" spc="-10" dirty="0">
                <a:solidFill>
                  <a:srgbClr val="FF0000"/>
                </a:solidFill>
                <a:latin typeface="Candara" charset="0"/>
                <a:ea typeface="ＭＳ Ｐゴシック" charset="0"/>
                <a:cs typeface="MS PGothic" charset="0"/>
              </a:rPr>
              <a:t>the Son of the One who seeks Jesus’ glory as the Ultimate Judge.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48</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The Jews answered him, “Are we not right in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saying that you are a Samaritan and have a demon?”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49</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Jesus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answered, “I do not have a demon, but I honor my Father,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and you dishonor me.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50</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Yet I do not seek my own glory;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there is One who seeks it, and he is the judge. (vs. 48-50)</a:t>
            </a:r>
          </a:p>
          <a:p>
            <a:pPr marL="0" marR="11430" indent="0" algn="ctr">
              <a:spcBef>
                <a:spcPts val="0"/>
              </a:spcBef>
              <a:spcAft>
                <a:spcPts val="0"/>
              </a:spcAft>
              <a:buNone/>
              <a:defRPr/>
            </a:pPr>
            <a:endParaRPr kumimoji="0" lang="en-US" altLang="x-none" sz="1400" b="1" i="0" u="none" strike="noStrike" kern="0" cap="none" spc="0" normalizeH="0" baseline="0" noProof="0" dirty="0">
              <a:ln>
                <a:noFill/>
              </a:ln>
              <a:solidFill>
                <a:srgbClr val="000000"/>
              </a:solidFill>
              <a:effectLst/>
              <a:uLnTx/>
              <a:uFillTx/>
              <a:latin typeface="Candara" charset="0"/>
              <a:cs typeface="Arial"/>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Jesus said to the Jews that because they were not of God (v.47), they didn’t believe in him; at that, the Jews used a racial slur and utmost insult to Jesus. </a:t>
            </a:r>
          </a:p>
          <a:p>
            <a:pPr marL="915988" lvl="1" indent="-450850">
              <a:spcBef>
                <a:spcPts val="0"/>
              </a:spcBef>
              <a:buFont typeface="Wingdings" charset="2"/>
              <a:buChar char="Ø"/>
              <a:defRPr/>
            </a:pPr>
            <a:r>
              <a:rPr lang="en-US" altLang="x-none" sz="2600" b="1" i="0" kern="0" dirty="0">
                <a:solidFill>
                  <a:srgbClr val="000000"/>
                </a:solidFill>
                <a:latin typeface="Candara" charset="0"/>
              </a:rPr>
              <a:t>But Jesus did not answer to their insults; rather, he makes a truth claim about his relationship with the Father who is the Judge of all (Heb. 12:23).  </a:t>
            </a:r>
            <a:endParaRPr lang="en-US" altLang="x-none" sz="2600" b="1" kern="0" dirty="0">
              <a:solidFill>
                <a:srgbClr val="000000"/>
              </a:solidFill>
              <a:latin typeface="Candara"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Jesus’ confidence was not man-made but rooted in his Father who seeks to glorify him as the Son who was sent to glorify the Father (John 17:1-5).</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207385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JESUS’ TRUTH CLAIMS AMID THE INTENSIFYING OPPOSITION</a:t>
            </a:r>
          </a:p>
        </p:txBody>
      </p:sp>
      <p:sp>
        <p:nvSpPr>
          <p:cNvPr id="5" name="Rectangle 3"/>
          <p:cNvSpPr txBox="1">
            <a:spLocks noChangeArrowheads="1"/>
          </p:cNvSpPr>
          <p:nvPr/>
        </p:nvSpPr>
        <p:spPr bwMode="auto">
          <a:xfrm>
            <a:off x="212270" y="1066800"/>
            <a:ext cx="11827330"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0375" indent="-444500">
              <a:spcBef>
                <a:spcPts val="0"/>
              </a:spcBef>
              <a:buNone/>
              <a:defRPr/>
            </a:pPr>
            <a:r>
              <a:rPr lang="en-US" sz="2800" b="1" i="0" spc="-10" dirty="0">
                <a:solidFill>
                  <a:srgbClr val="000000"/>
                </a:solidFill>
                <a:latin typeface="Candara" charset="0"/>
                <a:ea typeface="ＭＳ Ｐゴシック" charset="0"/>
                <a:cs typeface="MS PGothic" charset="0"/>
              </a:rPr>
              <a:t>2)   Jesus is </a:t>
            </a:r>
            <a:r>
              <a:rPr lang="en-US" sz="2800" b="1" i="0" spc="-10" dirty="0">
                <a:solidFill>
                  <a:srgbClr val="FF0000"/>
                </a:solidFill>
                <a:latin typeface="Candara" charset="0"/>
                <a:ea typeface="ＭＳ Ｐゴシック" charset="0"/>
                <a:cs typeface="MS PGothic" charset="0"/>
              </a:rPr>
              <a:t>the the Lord of death who promises no death [eternal life] for those who keep—trust and obey—his word.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51</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Truly, truly, I say to you, if anyone keeps my word, he will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never see death.”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52</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The Jews said to him, “Now we know that you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have a demon! Abraham died, as did the prophets, yet you say, </a:t>
            </a:r>
          </a:p>
          <a:p>
            <a:pPr marL="0" marR="11430" indent="0" algn="ctr">
              <a:spcBef>
                <a:spcPts val="0"/>
              </a:spcBef>
              <a:spcAft>
                <a:spcPts val="0"/>
              </a:spcAft>
              <a:buNone/>
              <a:defRPr/>
            </a:pP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‘If anyone keeps my word, he will never taste death.’ (vs. 51-52)</a:t>
            </a:r>
          </a:p>
          <a:p>
            <a:pPr marL="0" marR="11430" indent="0" algn="ctr">
              <a:spcBef>
                <a:spcPts val="0"/>
              </a:spcBef>
              <a:spcAft>
                <a:spcPts val="0"/>
              </a:spcAft>
              <a:buNone/>
              <a:defRPr/>
            </a:pPr>
            <a:endParaRPr kumimoji="0" lang="en-US" altLang="x-none" sz="1400" b="1" i="0" u="none" strike="noStrike" kern="0" cap="none" spc="0" normalizeH="0" baseline="0" noProof="0" dirty="0">
              <a:ln>
                <a:noFill/>
              </a:ln>
              <a:solidFill>
                <a:srgbClr val="000000"/>
              </a:solidFill>
              <a:effectLst/>
              <a:uLnTx/>
              <a:uFillTx/>
              <a:latin typeface="Candara" charset="0"/>
              <a:cs typeface="Arial"/>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This is an immensely radical claim that Jesus makes here (hence, “amen amen”); Jesus promises NO DEATH for those who abide in his word. </a:t>
            </a:r>
          </a:p>
          <a:p>
            <a:pPr marL="915988" lvl="1" indent="-450850">
              <a:spcBef>
                <a:spcPts val="0"/>
              </a:spcBef>
              <a:buFont typeface="Wingdings" charset="2"/>
              <a:buChar char="Ø"/>
              <a:defRPr/>
            </a:pPr>
            <a:r>
              <a:rPr lang="en-US" altLang="x-none" sz="2600" b="1" i="0" kern="0" dirty="0">
                <a:solidFill>
                  <a:srgbClr val="000000"/>
                </a:solidFill>
                <a:latin typeface="Candara" charset="0"/>
              </a:rPr>
              <a:t>The Jews were obviously upset because Jesus just claimed the power over death and life that only belongs to God.</a:t>
            </a:r>
            <a:endParaRPr lang="en-US" altLang="x-none" sz="2600" b="1" kern="0" dirty="0">
              <a:solidFill>
                <a:srgbClr val="000000"/>
              </a:solidFill>
              <a:latin typeface="Candara"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If Jesus’ radical claim about his identity was true, this is a revolutionary truth claim for all those who trust and obey his word!</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69292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28600" y="457200"/>
            <a:ext cx="11734800" cy="6374494"/>
          </a:xfrm>
        </p:spPr>
        <p:txBody>
          <a:bodyPr/>
          <a:lstStyle/>
          <a:p>
            <a:pPr marL="14288" indent="-14288" algn="ctr">
              <a:spcBef>
                <a:spcPts val="0"/>
              </a:spcBef>
              <a:buNone/>
            </a:pPr>
            <a:r>
              <a:rPr lang="en-US" altLang="x-none" sz="2600" b="1" i="1" dirty="0">
                <a:latin typeface="Candara" charset="0"/>
              </a:rPr>
              <a:t> </a:t>
            </a:r>
            <a:r>
              <a:rPr lang="en-US" altLang="x-none" sz="2600" b="1" i="1" baseline="30000" dirty="0">
                <a:latin typeface="Candara" charset="0"/>
              </a:rPr>
              <a:t>25</a:t>
            </a:r>
            <a:r>
              <a:rPr lang="en-US" altLang="x-none" sz="2600" b="1" i="1" dirty="0">
                <a:latin typeface="Candara" charset="0"/>
              </a:rPr>
              <a:t> Jesus said to her, “I am the resurrection and the life. </a:t>
            </a:r>
            <a:br>
              <a:rPr lang="en-US" altLang="x-none" sz="2600" b="1" i="1" dirty="0">
                <a:latin typeface="Candara" charset="0"/>
              </a:rPr>
            </a:br>
            <a:r>
              <a:rPr lang="en-US" altLang="x-none" sz="2600" b="1" i="1" dirty="0">
                <a:latin typeface="Candara" charset="0"/>
              </a:rPr>
              <a:t>Whoever believes in me, though he die, yet shall he live, </a:t>
            </a:r>
            <a:br>
              <a:rPr lang="en-US" altLang="x-none" sz="2600" b="1" i="1" dirty="0">
                <a:latin typeface="Candara" charset="0"/>
              </a:rPr>
            </a:br>
            <a:r>
              <a:rPr lang="en-US" altLang="x-none" sz="2600" b="1" i="1" baseline="30000" dirty="0">
                <a:latin typeface="Candara" charset="0"/>
              </a:rPr>
              <a:t>26</a:t>
            </a:r>
            <a:r>
              <a:rPr lang="en-US" altLang="x-none" sz="2600" b="1" i="1" dirty="0">
                <a:latin typeface="Candara" charset="0"/>
              </a:rPr>
              <a:t> and everyone who lives and believes in me shall never die. </a:t>
            </a:r>
            <a:br>
              <a:rPr lang="en-US" altLang="x-none" sz="2600" b="1" i="1" dirty="0">
                <a:latin typeface="Candara" charset="0"/>
              </a:rPr>
            </a:br>
            <a:r>
              <a:rPr lang="en-US" altLang="x-none" sz="2600" b="1" i="1" dirty="0">
                <a:latin typeface="Candara" charset="0"/>
              </a:rPr>
              <a:t>Do you believe this?”</a:t>
            </a:r>
            <a:br>
              <a:rPr lang="en-US" altLang="x-none" sz="2600" b="1" i="1" dirty="0">
                <a:latin typeface="Candara" charset="0"/>
              </a:rPr>
            </a:br>
            <a:r>
              <a:rPr lang="en-US" altLang="x-none" sz="2600" b="1" i="1" dirty="0">
                <a:latin typeface="Candara" charset="0"/>
              </a:rPr>
              <a:t>John 11:25-26</a:t>
            </a:r>
          </a:p>
          <a:p>
            <a:pPr marL="14288" indent="-14288" algn="ctr">
              <a:spcBef>
                <a:spcPts val="0"/>
              </a:spcBef>
              <a:buNone/>
            </a:pPr>
            <a:endParaRPr lang="en-US" altLang="x-none" sz="2600" b="1" i="1" baseline="30000" dirty="0">
              <a:latin typeface="Candara" charset="0"/>
            </a:endParaRPr>
          </a:p>
          <a:p>
            <a:pPr marL="14288" indent="-14288" algn="ctr">
              <a:spcBef>
                <a:spcPts val="0"/>
              </a:spcBef>
              <a:buNone/>
            </a:pPr>
            <a:r>
              <a:rPr lang="en-US" altLang="x-none" sz="2600" b="1" i="1" baseline="30000" dirty="0">
                <a:latin typeface="Candara" charset="0"/>
              </a:rPr>
              <a:t>54</a:t>
            </a:r>
            <a:r>
              <a:rPr lang="en-US" altLang="x-none" sz="2600" b="1" i="1" dirty="0">
                <a:latin typeface="Candara" charset="0"/>
              </a:rPr>
              <a:t> When the perishable puts on the imperishable, and the mortal puts on immortality, then shall come to pass the saying that is written:</a:t>
            </a:r>
          </a:p>
          <a:p>
            <a:pPr marL="14288" indent="-14288" algn="ctr">
              <a:spcBef>
                <a:spcPts val="0"/>
              </a:spcBef>
              <a:buNone/>
            </a:pPr>
            <a:r>
              <a:rPr lang="en-US" altLang="x-none" sz="2600" b="1" i="1" dirty="0">
                <a:latin typeface="Candara" charset="0"/>
              </a:rPr>
              <a:t>“Death is swallowed up in victory.”</a:t>
            </a:r>
            <a:br>
              <a:rPr lang="en-US" altLang="x-none" sz="2600" b="1" i="1" dirty="0">
                <a:latin typeface="Candara" charset="0"/>
              </a:rPr>
            </a:br>
            <a:r>
              <a:rPr lang="en-US" altLang="x-none" sz="2600" b="1" i="1" baseline="30000" dirty="0">
                <a:latin typeface="Candara" charset="0"/>
              </a:rPr>
              <a:t>55</a:t>
            </a:r>
            <a:r>
              <a:rPr lang="en-US" altLang="x-none" sz="2600" b="1" i="1" dirty="0">
                <a:latin typeface="Candara" charset="0"/>
              </a:rPr>
              <a:t> “O death, where is your victory?</a:t>
            </a:r>
            <a:br>
              <a:rPr lang="en-US" altLang="x-none" sz="2600" b="1" i="1" dirty="0">
                <a:latin typeface="Candara" charset="0"/>
              </a:rPr>
            </a:br>
            <a:r>
              <a:rPr lang="en-US" altLang="x-none" sz="2600" b="1" i="1" dirty="0">
                <a:latin typeface="Candara" charset="0"/>
              </a:rPr>
              <a:t>    O death, where is your sting?”</a:t>
            </a:r>
          </a:p>
          <a:p>
            <a:pPr marL="14288" indent="-14288" algn="ctr">
              <a:spcBef>
                <a:spcPts val="0"/>
              </a:spcBef>
              <a:buNone/>
            </a:pPr>
            <a:r>
              <a:rPr lang="en-US" altLang="x-none" sz="2600" b="1" i="1" baseline="30000" dirty="0">
                <a:latin typeface="Candara" charset="0"/>
              </a:rPr>
              <a:t>56</a:t>
            </a:r>
            <a:r>
              <a:rPr lang="en-US" altLang="x-none" sz="2600" b="1" i="1" dirty="0">
                <a:latin typeface="Candara" charset="0"/>
              </a:rPr>
              <a:t> The sting of death is sin, and the power of sin is the law.</a:t>
            </a:r>
            <a:br>
              <a:rPr lang="en-US" altLang="x-none" sz="2600" b="1" i="1" dirty="0">
                <a:latin typeface="Candara" charset="0"/>
              </a:rPr>
            </a:br>
            <a:r>
              <a:rPr lang="en-US" altLang="x-none" sz="2600" b="1" i="1" baseline="30000" dirty="0">
                <a:latin typeface="Candara" charset="0"/>
              </a:rPr>
              <a:t>57</a:t>
            </a:r>
            <a:r>
              <a:rPr lang="en-US" altLang="x-none" sz="2600" b="1" i="1" dirty="0">
                <a:latin typeface="Candara" charset="0"/>
              </a:rPr>
              <a:t> But thanks be to God, who gives us the victory </a:t>
            </a:r>
            <a:br>
              <a:rPr lang="en-US" altLang="x-none" sz="2600" b="1" i="1" dirty="0">
                <a:latin typeface="Candara" charset="0"/>
              </a:rPr>
            </a:br>
            <a:r>
              <a:rPr lang="en-US" altLang="x-none" sz="2600" b="1" i="1" dirty="0">
                <a:latin typeface="Candara" charset="0"/>
              </a:rPr>
              <a:t>through our Lord Jesus Christ.</a:t>
            </a:r>
          </a:p>
          <a:p>
            <a:pPr marL="14288" indent="-14288" algn="ctr">
              <a:spcBef>
                <a:spcPts val="0"/>
              </a:spcBef>
              <a:buNone/>
            </a:pPr>
            <a:r>
              <a:rPr lang="en-US" altLang="x-none" sz="2600" b="1" i="1" dirty="0">
                <a:latin typeface="Candara" charset="0"/>
              </a:rPr>
              <a:t>1 Corinthians 15:54-57</a:t>
            </a:r>
          </a:p>
        </p:txBody>
      </p:sp>
    </p:spTree>
    <p:extLst>
      <p:ext uri="{BB962C8B-B14F-4D97-AF65-F5344CB8AC3E}">
        <p14:creationId xmlns:p14="http://schemas.microsoft.com/office/powerpoint/2010/main" val="185271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JESUS’ TRUTH CLAIMS AMID THE INTENSIFYING OPPOSITION</a:t>
            </a:r>
          </a:p>
        </p:txBody>
      </p:sp>
      <p:sp>
        <p:nvSpPr>
          <p:cNvPr id="5" name="Rectangle 3"/>
          <p:cNvSpPr txBox="1">
            <a:spLocks noChangeArrowheads="1"/>
          </p:cNvSpPr>
          <p:nvPr/>
        </p:nvSpPr>
        <p:spPr bwMode="auto">
          <a:xfrm>
            <a:off x="212270" y="1066800"/>
            <a:ext cx="11827330"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0375" indent="-444500">
              <a:spcBef>
                <a:spcPts val="0"/>
              </a:spcBef>
              <a:buNone/>
              <a:defRPr/>
            </a:pPr>
            <a:r>
              <a:rPr lang="en-US" sz="2800" b="1" i="0" spc="-10" dirty="0">
                <a:solidFill>
                  <a:srgbClr val="000000"/>
                </a:solidFill>
                <a:latin typeface="Candara" charset="0"/>
                <a:ea typeface="ＭＳ Ｐゴシック" charset="0"/>
                <a:cs typeface="MS PGothic" charset="0"/>
              </a:rPr>
              <a:t>3)   Jesus is </a:t>
            </a:r>
            <a:r>
              <a:rPr lang="en-US" sz="2800" b="1" i="0" spc="-10" dirty="0">
                <a:solidFill>
                  <a:srgbClr val="FF0000"/>
                </a:solidFill>
                <a:latin typeface="Candara" charset="0"/>
                <a:ea typeface="ＭＳ Ｐゴシック" charset="0"/>
                <a:cs typeface="MS PGothic" charset="0"/>
              </a:rPr>
              <a:t>greater than Abraham.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53</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Are you greater than our father Abraham, who died? And the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prophets died! Who do you make yourself out to be?”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54</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Jesus answered,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“If I glorify myself, my glory is nothing. It is my Father who glorifies me,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of whom you say, ‘He is our God.’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55 </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But you have not known him. I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know him. If I were to say that I do not know him, I would be a liar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like you, but I do know him and I keep his word. (vs. 53-55)</a:t>
            </a:r>
          </a:p>
          <a:p>
            <a:pPr marL="0" marR="11430" indent="0" algn="ctr">
              <a:spcBef>
                <a:spcPts val="0"/>
              </a:spcBef>
              <a:spcAft>
                <a:spcPts val="0"/>
              </a:spcAft>
              <a:buNone/>
              <a:defRPr/>
            </a:pPr>
            <a:endParaRPr kumimoji="0" lang="en-US" altLang="x-none" sz="1400" b="1" i="0" u="none" strike="noStrike" kern="0" cap="none" spc="0" normalizeH="0" baseline="0" noProof="0" dirty="0">
              <a:ln>
                <a:noFill/>
              </a:ln>
              <a:solidFill>
                <a:srgbClr val="000000"/>
              </a:solidFill>
              <a:effectLst/>
              <a:uLnTx/>
              <a:uFillTx/>
              <a:latin typeface="Candara" charset="0"/>
              <a:cs typeface="Arial"/>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The Jews thought of Abraham as their great origin and father of their faith heritage; no one was greater than Abraham among men. </a:t>
            </a:r>
          </a:p>
          <a:p>
            <a:pPr marL="915988" lvl="1" indent="-450850">
              <a:spcBef>
                <a:spcPts val="0"/>
              </a:spcBef>
              <a:buFont typeface="Wingdings" charset="2"/>
              <a:buChar char="Ø"/>
              <a:defRPr/>
            </a:pPr>
            <a:r>
              <a:rPr lang="en-US" altLang="x-none" sz="2600" b="1" i="0" kern="0" dirty="0">
                <a:solidFill>
                  <a:srgbClr val="000000"/>
                </a:solidFill>
                <a:latin typeface="Candara" charset="0"/>
              </a:rPr>
              <a:t>But, the claims of Jesus surpassed the greatness of their father Abraham—i.e., Jesus claimed to do what God only do as the one who knows God.</a:t>
            </a:r>
            <a:endParaRPr lang="en-US" altLang="x-none" sz="2600" b="1" kern="0" dirty="0">
              <a:solidFill>
                <a:srgbClr val="000000"/>
              </a:solidFill>
              <a:latin typeface="Candara"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The opposition and tension was being intensified with these words; the question in all this is: “Is Jesus’ claim about his identity true?”</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372682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28600" y="1524000"/>
            <a:ext cx="11734800" cy="5307694"/>
          </a:xfrm>
        </p:spPr>
        <p:txBody>
          <a:bodyPr/>
          <a:lstStyle/>
          <a:p>
            <a:pPr marL="14288" indent="-14288" algn="ctr">
              <a:spcBef>
                <a:spcPts val="0"/>
              </a:spcBef>
              <a:buNone/>
            </a:pPr>
            <a:r>
              <a:rPr lang="en-US" altLang="x-none" sz="2800" b="1" i="1" baseline="30000" dirty="0">
                <a:latin typeface="Candara" charset="0"/>
              </a:rPr>
              <a:t>15</a:t>
            </a:r>
            <a:r>
              <a:rPr lang="en-US" altLang="x-none" sz="2800" b="1" i="1" dirty="0">
                <a:latin typeface="Candara" charset="0"/>
              </a:rPr>
              <a:t> He is the image of the invisible God, the firstborn of all creation. </a:t>
            </a:r>
            <a:br>
              <a:rPr lang="en-US" altLang="x-none" sz="2800" b="1" i="1" dirty="0">
                <a:latin typeface="Candara" charset="0"/>
              </a:rPr>
            </a:br>
            <a:r>
              <a:rPr lang="en-US" altLang="x-none" sz="2800" b="1" i="1" baseline="30000" dirty="0">
                <a:latin typeface="Candara" charset="0"/>
              </a:rPr>
              <a:t>16</a:t>
            </a:r>
            <a:r>
              <a:rPr lang="en-US" altLang="x-none" sz="2800" b="1" i="1" dirty="0">
                <a:latin typeface="Candara" charset="0"/>
              </a:rPr>
              <a:t> For by him all things were created, in heaven and on earth, visible </a:t>
            </a:r>
            <a:br>
              <a:rPr lang="en-US" altLang="x-none" sz="2800" b="1" i="1" dirty="0">
                <a:latin typeface="Candara" charset="0"/>
              </a:rPr>
            </a:br>
            <a:r>
              <a:rPr lang="en-US" altLang="x-none" sz="2800" b="1" i="1" dirty="0">
                <a:latin typeface="Candara" charset="0"/>
              </a:rPr>
              <a:t>and invisible, whether thrones or dominions or rulers or authorities—</a:t>
            </a:r>
            <a:br>
              <a:rPr lang="en-US" altLang="x-none" sz="2800" b="1" i="1" dirty="0">
                <a:latin typeface="Candara" charset="0"/>
              </a:rPr>
            </a:br>
            <a:r>
              <a:rPr lang="en-US" altLang="x-none" sz="2800" b="1" i="1" dirty="0">
                <a:latin typeface="Candara" charset="0"/>
              </a:rPr>
              <a:t>all things were created through him and for him. </a:t>
            </a:r>
            <a:r>
              <a:rPr lang="en-US" altLang="x-none" sz="2800" b="1" i="1" baseline="30000" dirty="0">
                <a:latin typeface="Candara" charset="0"/>
              </a:rPr>
              <a:t>17</a:t>
            </a:r>
            <a:r>
              <a:rPr lang="en-US" altLang="x-none" sz="2800" b="1" i="1" dirty="0">
                <a:latin typeface="Candara" charset="0"/>
              </a:rPr>
              <a:t> And he is before all things,</a:t>
            </a:r>
            <a:br>
              <a:rPr lang="en-US" altLang="x-none" sz="2800" b="1" i="1" dirty="0">
                <a:latin typeface="Candara" charset="0"/>
              </a:rPr>
            </a:br>
            <a:r>
              <a:rPr lang="en-US" altLang="x-none" sz="2800" b="1" i="1" dirty="0">
                <a:latin typeface="Candara" charset="0"/>
              </a:rPr>
              <a:t> and in him all things hold together. </a:t>
            </a:r>
            <a:r>
              <a:rPr lang="en-US" altLang="x-none" sz="2800" b="1" i="1" baseline="30000" dirty="0">
                <a:latin typeface="Candara" charset="0"/>
              </a:rPr>
              <a:t>18</a:t>
            </a:r>
            <a:r>
              <a:rPr lang="en-US" altLang="x-none" sz="2800" b="1" i="1" dirty="0">
                <a:latin typeface="Candara" charset="0"/>
              </a:rPr>
              <a:t> And he is the head of the body, </a:t>
            </a:r>
            <a:br>
              <a:rPr lang="en-US" altLang="x-none" sz="2800" b="1" i="1" dirty="0">
                <a:latin typeface="Candara" charset="0"/>
              </a:rPr>
            </a:br>
            <a:r>
              <a:rPr lang="en-US" altLang="x-none" sz="2800" b="1" i="1" dirty="0">
                <a:latin typeface="Candara" charset="0"/>
              </a:rPr>
              <a:t>the church. He is the beginning, the firstborn from the dead, </a:t>
            </a:r>
            <a:br>
              <a:rPr lang="en-US" altLang="x-none" sz="2800" b="1" i="1" dirty="0">
                <a:latin typeface="Candara" charset="0"/>
              </a:rPr>
            </a:br>
            <a:r>
              <a:rPr lang="en-US" altLang="x-none" sz="2800" b="1" i="1" dirty="0">
                <a:latin typeface="Candara" charset="0"/>
              </a:rPr>
              <a:t>that in everything he might be preeminent.</a:t>
            </a:r>
            <a:br>
              <a:rPr lang="en-US" altLang="x-none" sz="2800" b="1" i="1" dirty="0">
                <a:latin typeface="Candara" charset="0"/>
              </a:rPr>
            </a:br>
            <a:r>
              <a:rPr lang="en-US" altLang="x-none" sz="2800" b="1" i="1" dirty="0">
                <a:latin typeface="Candara" charset="0"/>
              </a:rPr>
              <a:t>Colossians 1:15-18</a:t>
            </a:r>
          </a:p>
        </p:txBody>
      </p:sp>
    </p:spTree>
    <p:extLst>
      <p:ext uri="{BB962C8B-B14F-4D97-AF65-F5344CB8AC3E}">
        <p14:creationId xmlns:p14="http://schemas.microsoft.com/office/powerpoint/2010/main" val="179235739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1872</TotalTime>
  <Words>1689</Words>
  <Application>Microsoft Macintosh PowerPoint</Application>
  <PresentationFormat>Widescreen</PresentationFormat>
  <Paragraphs>82</Paragraphs>
  <Slides>14</Slides>
  <Notes>12</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14</vt:i4>
      </vt:variant>
    </vt:vector>
  </HeadingPairs>
  <TitlesOfParts>
    <vt:vector size="35"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2_Office Theme</vt:lpstr>
      <vt:lpstr>6_Default Design</vt:lpstr>
      <vt:lpstr>9_Default Design</vt:lpstr>
      <vt:lpstr>15_Default Design</vt:lpstr>
      <vt:lpstr>7_Default Design</vt:lpstr>
      <vt:lpstr>19_Default Design</vt:lpstr>
      <vt:lpstr>1_Office Theme</vt:lpstr>
      <vt:lpstr>2_Normal</vt:lpstr>
      <vt:lpstr>PowerPoint Presentation</vt:lpstr>
      <vt:lpstr>Before Abraham Was, I Am</vt:lpstr>
      <vt:lpstr>FOUR ESSENTIAL TRUTHS: WHAT SCRIPTURE SAYS ABOUT DEATH</vt:lpstr>
      <vt:lpstr>FOUR ESSENTIAL TRUTHS: WHAT SCRIPTURE SAYS ABOUT DEATH</vt:lpstr>
      <vt:lpstr>JESUS’ TRUTH CLAIMS AMID THE INTENSIFYING OPPOSITION</vt:lpstr>
      <vt:lpstr>JESUS’ TRUTH CLAIMS AMID THE INTENSIFYING OPPOSITION</vt:lpstr>
      <vt:lpstr>PowerPoint Presentation</vt:lpstr>
      <vt:lpstr>JESUS’ TRUTH CLAIMS AMID THE INTENSIFYING OPPOSITION</vt:lpstr>
      <vt:lpstr>PowerPoint Presentation</vt:lpstr>
      <vt:lpstr>JESUS’ TRUTH CLAIMS AMID THE INTENSIFYING OPPOSITION</vt:lpstr>
      <vt:lpstr>PowerPoint Presentation</vt:lpstr>
      <vt:lpstr>PowerPoint Presentation</vt:lpstr>
      <vt:lpstr>THREE PRACTICAL QUESTIONS  FOR OUR EVERYDAY LIFE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Kim</dc:creator>
  <cp:lastModifiedBy>Paul Kim</cp:lastModifiedBy>
  <cp:revision>53</cp:revision>
  <dcterms:created xsi:type="dcterms:W3CDTF">2020-01-19T15:29:59Z</dcterms:created>
  <dcterms:modified xsi:type="dcterms:W3CDTF">2020-02-16T21:51:49Z</dcterms:modified>
</cp:coreProperties>
</file>