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5" r:id="rId3"/>
    <p:sldMasterId id="2147483729" r:id="rId4"/>
    <p:sldMasterId id="2147483774" r:id="rId5"/>
    <p:sldMasterId id="2147483830" r:id="rId6"/>
    <p:sldMasterId id="2147483909" r:id="rId7"/>
    <p:sldMasterId id="2147484111" r:id="rId8"/>
    <p:sldMasterId id="2147484159" r:id="rId9"/>
    <p:sldMasterId id="2147484327" r:id="rId10"/>
    <p:sldMasterId id="2147484375" r:id="rId11"/>
  </p:sldMasterIdLst>
  <p:notesMasterIdLst>
    <p:notesMasterId r:id="rId33"/>
  </p:notesMasterIdLst>
  <p:handoutMasterIdLst>
    <p:handoutMasterId r:id="rId34"/>
  </p:handoutMasterIdLst>
  <p:sldIdLst>
    <p:sldId id="281" r:id="rId12"/>
    <p:sldId id="318" r:id="rId13"/>
    <p:sldId id="2401" r:id="rId14"/>
    <p:sldId id="328" r:id="rId15"/>
    <p:sldId id="2400" r:id="rId16"/>
    <p:sldId id="2065" r:id="rId17"/>
    <p:sldId id="2404" r:id="rId18"/>
    <p:sldId id="2405" r:id="rId19"/>
    <p:sldId id="2406" r:id="rId20"/>
    <p:sldId id="1017" r:id="rId21"/>
    <p:sldId id="2402" r:id="rId22"/>
    <p:sldId id="2407" r:id="rId23"/>
    <p:sldId id="2413" r:id="rId24"/>
    <p:sldId id="2409" r:id="rId25"/>
    <p:sldId id="2411" r:id="rId26"/>
    <p:sldId id="2410" r:id="rId27"/>
    <p:sldId id="2414" r:id="rId28"/>
    <p:sldId id="2396" r:id="rId29"/>
    <p:sldId id="2399" r:id="rId30"/>
    <p:sldId id="319" r:id="rId31"/>
    <p:sldId id="320" r:id="rId3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6">
          <p15:clr>
            <a:srgbClr val="A4A3A4"/>
          </p15:clr>
        </p15:guide>
        <p15:guide id="2" pos="3840">
          <p15:clr>
            <a:srgbClr val="A4A3A4"/>
          </p15:clr>
        </p15:guide>
        <p15:guide id="3" pos="7152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6600"/>
    <a:srgbClr val="CC3300"/>
    <a:srgbClr val="800000"/>
    <a:srgbClr val="FFFF00"/>
    <a:srgbClr val="CC99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1" autoAdjust="0"/>
    <p:restoredTop sz="97115"/>
  </p:normalViewPr>
  <p:slideViewPr>
    <p:cSldViewPr>
      <p:cViewPr varScale="1">
        <p:scale>
          <a:sx n="93" d="100"/>
          <a:sy n="93" d="100"/>
        </p:scale>
        <p:origin x="224" y="1968"/>
      </p:cViewPr>
      <p:guideLst>
        <p:guide orient="horz" pos="96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2EF3-51A9-D542-91AF-5422724EA014}" type="datetimeFigureOut">
              <a:rPr lang="en-US" smtClean="0"/>
              <a:t>1/28/20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A8E7-26BB-1040-8CEC-F6AFDC014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4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357A5021-1D04-5942-BCFC-430264A0ACD4}" type="datetimeFigureOut">
              <a:rPr lang="en-US"/>
              <a:pPr>
                <a:defRPr/>
              </a:pPr>
              <a:t>1/28/20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spcBef>
                <a:spcPct val="20000"/>
              </a:spcBef>
              <a:defRPr sz="1200">
                <a:latin typeface="Eras Medium ITC" panose="020B06020305040208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20000"/>
              </a:spcBef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EEAC54AA-3861-DE46-9F53-BEFEE89E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984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505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30187-2555-3C4B-8A79-9A74C354AE73}" type="slidenum"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ras Medium ITC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ras Medium ITC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66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2436B24-EFE0-784B-AB43-08B0FED2C6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D971073-E385-884C-B0D7-24DBB74F8F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926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667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71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2436B24-EFE0-784B-AB43-08B0FED2C6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D971073-E385-884C-B0D7-24DBB74F8F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662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87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2436B24-EFE0-784B-AB43-08B0FED2C6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D971073-E385-884C-B0D7-24DBB74F8F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732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A113F5D-37CA-FA49-8D3C-B0CF83821D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4531054-1C45-944E-87A4-302DF86BD4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6021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9B051ED-35A4-DB42-9FC0-3EF0ACA32F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ED1D842-5D9A-C44B-BD67-CAF987371F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843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80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E2436B24-EFE0-784B-AB43-08B0FED2C6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D971073-E385-884C-B0D7-24DBB74F8F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80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05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A113F5D-37CA-FA49-8D3C-B0CF83821D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4531054-1C45-944E-87A4-302DF86BD4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2052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>
            <a:extLst>
              <a:ext uri="{FF2B5EF4-FFF2-40B4-BE49-F238E27FC236}">
                <a16:creationId xmlns:a16="http://schemas.microsoft.com/office/drawing/2014/main" id="{6F6EC284-3DBC-F844-90C8-27D153C0D6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6" name="Rectangle 3">
            <a:extLst>
              <a:ext uri="{FF2B5EF4-FFF2-40B4-BE49-F238E27FC236}">
                <a16:creationId xmlns:a16="http://schemas.microsoft.com/office/drawing/2014/main" id="{F020F108-F40A-F549-BE88-6545592B32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0122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>
            <a:extLst>
              <a:ext uri="{FF2B5EF4-FFF2-40B4-BE49-F238E27FC236}">
                <a16:creationId xmlns:a16="http://schemas.microsoft.com/office/drawing/2014/main" id="{6F6EC284-3DBC-F844-90C8-27D153C0D6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6" name="Rectangle 3">
            <a:extLst>
              <a:ext uri="{FF2B5EF4-FFF2-40B4-BE49-F238E27FC236}">
                <a16:creationId xmlns:a16="http://schemas.microsoft.com/office/drawing/2014/main" id="{F020F108-F40A-F549-BE88-6545592B32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5509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>
            <a:extLst>
              <a:ext uri="{FF2B5EF4-FFF2-40B4-BE49-F238E27FC236}">
                <a16:creationId xmlns:a16="http://schemas.microsoft.com/office/drawing/2014/main" id="{6F6EC284-3DBC-F844-90C8-27D153C0D6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6" name="Rectangle 3">
            <a:extLst>
              <a:ext uri="{FF2B5EF4-FFF2-40B4-BE49-F238E27FC236}">
                <a16:creationId xmlns:a16="http://schemas.microsoft.com/office/drawing/2014/main" id="{F020F108-F40A-F549-BE88-6545592B32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0091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02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6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055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CE29B-1669-C644-AD31-6141EC01B3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881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429DE-5ABB-AD48-AF8E-DEEF47DB5D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572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54BF4-3809-5E49-91C4-7E99991DA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19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273CA-70A0-594C-A728-6AF781026E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562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92552-CD46-AA40-A425-7C846D1DF6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206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FCA35-7B95-EC4B-936F-5ED6DA365C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026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BFAD0-0FDA-0B49-8D03-D4F32CC490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152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E3152-96A6-AA43-B2EA-35EF0AE91A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968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8BA5-13DC-144F-83A3-42D4E17DB7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564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353B0-86C5-B341-AD79-144C1516F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0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851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91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91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37EF79-A77B-BE42-A911-9F143A326B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94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C21A37-D15C-6746-9140-65345828B3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A38E01-56D1-3F44-81E7-E007A5950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9483D3-15C7-2B45-A0CC-BC335F950C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98645-0723-5747-83A5-885F3885AB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093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295BCC-07CB-B740-83AF-3EE2838FF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5521FD-A827-E749-9F44-609212A69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D7415-B29F-8446-9033-1546370619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A785C-7C9C-EF4E-9E0F-02E692DC62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5420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5EF08D-F0C3-4642-ADAF-315F2609EB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E02554-F744-9A44-BCDB-BA66C6B88A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596F9A-FBF3-6A45-BDEB-06E9690D6C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C6EC4-0808-0F4A-96C2-7D03B93A7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5479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306A2-14FE-2247-BE22-C6894FAC24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776217-8978-F348-BDEC-81C9C0AEAC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70DDBC-444E-8C4C-9743-FB249656C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FC0885-4CD5-7D45-B48B-C7E3F5BB8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4704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543F97-2BBF-8848-AB34-F4ABD541BA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F64596-E395-C949-B02F-739720F04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28F5A37-6DC7-A04F-9462-7F3935A0B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2B931-C0F1-6C44-85BE-091DF4859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9674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FA2263-DC3A-3845-83CB-CF52F7EA33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2BB397-B106-904F-8FE2-9180F2904B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77318C-D585-2141-9E41-9A42415AD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C1459-E5DE-1544-AD35-AFB6E2EF71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4454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E94D94-12EA-EF47-A0FC-BF76975258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54A007-3AAE-F04F-B092-B9498CD5B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0B218A-4381-D14C-9520-40A208AAD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AB85C-A657-2F4A-894E-C5733DCA45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2697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B127E4-8599-324C-926D-FA41D54C3D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9041DF-3FF5-FF4F-A74B-E02913212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B0007B-3D85-6C46-920C-D2664101C9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030971-A3D5-4346-B974-E6A96D4513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9198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19941D-C956-AB49-B80F-4346086557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3094AF-24A8-524B-A1DD-608140B29D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A75785-4401-914D-91F9-8E19CDEF3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493D6-CF65-0044-A15C-40FE675FAF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441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1C4DA-3B9A-954F-9C95-F7C43C846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53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F8A3AC-754D-CD43-A19E-57912C437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83EB08-0182-9046-8B0C-8DD378BEE8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FD7D3C-2808-FD49-BB57-BBD7E521C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872D94-7BD5-5A45-BD24-BF3F421900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5065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A17F7D-C549-FD43-BA67-29A632639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AD9F29-2A51-2F4E-9489-B2189A399E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13D191-E2B6-9E43-9246-762EBB772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DA79A-B1E7-6243-83A0-0F14F5425D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554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1C83-878D-D947-A799-ECF9369AB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84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A234B-CFAF-764D-AB51-242BB6798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7874-FB70-F548-BB76-4A82312E3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22A8-4DD0-3B48-8789-583E9C5E3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A2B3C-F7EC-8048-A4EC-F59FFD89E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8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4C69-791F-E54A-8727-82CCCEFC5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AF27-5489-7245-88F2-F26DCB94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9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98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0A952-6C5C-5A4C-945B-A9ED60A08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5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DA32-9C95-BD48-8FBB-02E2F397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11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20BE-9506-104C-AE54-B2737AAE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9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3C476-0927-D742-A0BC-C068DDD84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5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F34-83AF-1F46-90BF-0EA695A5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3CD-1D03-2847-8224-8907E67DB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50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6771-C502-6D4A-9FEB-D3E01E628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4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5FD78-1F8B-3E4D-9104-BA288DF2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36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46E39-6831-9F46-B983-9B577F76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67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A1938-7ADE-9140-ADF9-7273F2434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7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F5B2F-8FB3-5348-A406-20639A2EB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6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7505-50EB-724B-8F6B-93056DE02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5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5833-1C76-A448-8A23-420E26A8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92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FE6A8-AD0A-F443-A0AF-99682030A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3BB66-DC02-0042-8CF6-DDC3C98C4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1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E41F-18AE-4046-8E0F-A1CC5E2E3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670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B8B8-038A-3740-AA43-C3FFBBB67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39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6509-5AFF-7D47-90CA-A6085F6FE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05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70A-2166-EC4F-BCAB-FFCCED3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02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B6D-2AC0-F748-A8D3-2EADF0FD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6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29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74F2-1B8A-AB40-BE8E-B88C8ED9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127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3F0D7-6EB9-1A40-A506-1416F85F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87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3B56-026E-934C-8D34-7F5E77114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B8C18-0CB8-ED4D-A237-64E6A87C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52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99D53-3248-A442-8E35-5997BF24D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0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F58B-5CD6-8946-AA63-7C1848E15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16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5E73-4A04-ED4E-BF30-354C9E13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2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D295-DAF4-CA45-B238-B4A22CCE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69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5812-38F8-464E-8931-1DA400167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974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648CF-351C-6348-BA35-DF24A66BC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1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34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1547A-30E0-C74B-B9D2-452BB45A6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975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99CE-8E44-FC41-9210-106D3F903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12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6EB7B-4497-2446-87CA-AB55D1965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52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4646E-7049-734B-953E-82615D303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89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FE4A4-9B6B-3444-87C1-29459FC31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4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9385-B085-8A48-96A3-FA99DD7C8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65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81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7EB3-CC68-3C4F-BCAB-7E1EF119A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71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2FBA-BAD1-6443-BFCE-71E3578A6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9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4DC2-7D18-A542-9536-C04B6E81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421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D29BB-FFD6-A544-AC01-517A742CF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1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4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2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2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CC178-1209-1043-A94F-47CD97945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00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A27E7-C32C-3646-99E7-5DAB0FF82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211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240-A60E-914E-BE14-058B6FB8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981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34759-1ECB-3E43-A3E5-459A805B9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76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3255-ACDB-7E4F-A441-F5957896C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52E9-E5AC-E245-9459-C346BA0FD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93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93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2BCB3-D159-A54E-9E68-37A3C03DF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02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B3A199E-16AA-6D4C-A7D1-7314B3A17AB4}" type="datetimeFigureOut">
              <a:rPr lang="en-US"/>
              <a:pPr>
                <a:defRPr/>
              </a:pPr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4B6270F6-B89F-2D41-BEBC-B46FA1731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08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58109A9-1826-F145-8716-C560A2E32A74}" type="datetimeFigureOut">
              <a:rPr lang="en-US"/>
              <a:pPr>
                <a:defRPr/>
              </a:pPr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3CC68A7-13BB-B145-8EAB-F079FFBC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57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8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41D76D4-F8CD-9243-98B0-11BACA8E1B8A}" type="datetimeFigureOut">
              <a:rPr lang="en-US"/>
              <a:pPr>
                <a:defRPr/>
              </a:pPr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D7C905-03A3-0B4C-9D8E-5DD806F2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3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328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08DA6EE-7EF8-BA4A-B4BE-4A51DF0D51F0}" type="datetimeFigureOut">
              <a:rPr lang="en-US"/>
              <a:pPr>
                <a:defRPr/>
              </a:pPr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5C4159C-CB67-404A-9D25-CCC01053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5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341A615-15A5-2C49-9B6F-B1E73BC1F607}" type="datetimeFigureOut">
              <a:rPr lang="en-US"/>
              <a:pPr>
                <a:defRPr/>
              </a:pPr>
              <a:t>1/28/20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0049ED95-A852-A448-8467-0A317BB3D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44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AC5DBA2-400B-3D4B-99C6-6BD499C5F13A}" type="datetimeFigureOut">
              <a:rPr lang="en-US"/>
              <a:pPr>
                <a:defRPr/>
              </a:pPr>
              <a:t>1/28/20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C13D731-F395-5445-9E76-EBCA1976A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88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9E5ABDA-87C4-C148-8724-2175BAB07E4F}" type="datetimeFigureOut">
              <a:rPr lang="en-US"/>
              <a:pPr>
                <a:defRPr/>
              </a:pPr>
              <a:t>1/28/20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7573D23-25CD-D44C-B233-3099EEB3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528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5333FDDA-DC2D-EF4B-A40E-0B665A6D1DB0}" type="datetimeFigureOut">
              <a:rPr lang="en-US"/>
              <a:pPr>
                <a:defRPr/>
              </a:pPr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C07F3291-4405-D945-847E-8823547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47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78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DE71AA5-8F20-3E4A-B07D-7C95AF70636A}" type="datetimeFigureOut">
              <a:rPr lang="en-US"/>
              <a:pPr>
                <a:defRPr/>
              </a:pPr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8DC3DCF6-DE91-5D41-91D1-1AF97879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15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BB7B94E-B006-DD4B-BF83-C7A187D75E1C}" type="datetimeFigureOut">
              <a:rPr lang="en-US"/>
              <a:pPr>
                <a:defRPr/>
              </a:pPr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A64E36E2-0CBF-A84E-A943-90E08177E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322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9F18B96-EB01-474A-B2ED-43DCF31E7968}" type="datetimeFigureOut">
              <a:rPr lang="en-US"/>
              <a:pPr>
                <a:defRPr/>
              </a:pPr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13A12576-882A-FA45-B706-AAE67D97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65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70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3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44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53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951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366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30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64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384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79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891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362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09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09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4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76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05D75-55BA-DB45-8730-29C95AECFE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7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10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E1FD-9115-214C-BE2F-35C7BF31CF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196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23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0DA9-B7D5-1848-B2EE-C077B03932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82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E1E98-1F38-504A-9417-6E9D60B66E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134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9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9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76C6-9AAF-624B-9B5C-CC7202EAC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83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295DE-1EE7-F044-BA23-4E44FE73C1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54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31AF2-B6FE-2840-855D-DD8DE15625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1080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38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7ECC-EDCF-6F43-86B1-3E47739A3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919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EF54B-ADAC-8D46-8381-EF7F4B854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801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CE0D-F9E9-074D-A277-A1F3576E4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433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5135"/>
            <a:ext cx="27432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5135"/>
            <a:ext cx="80264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7B684-667F-6143-8922-8FFB76F619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1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 eaLnBrk="1" hangingPunct="1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pPr eaLnBrk="1" hangingPunct="1"/>
            <a:fld id="{1B2604A5-7475-DF4F-85D2-55C0C9F5D2A1}" type="slidenum">
              <a:rPr lang="en-US" smtClean="0">
                <a:solidFill>
                  <a:srgbClr val="000000"/>
                </a:solidFill>
                <a:cs typeface="Arial" charset="0"/>
              </a:rPr>
              <a:pPr eaLnBrk="1" hangingPunct="1"/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11DFDA6-0843-994F-97F4-2B3516706F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E98F683-7EBC-3040-A33D-7923D4A64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FF38DA5-1357-474C-8C34-0912AF9B2C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D596F1-BC40-614E-87F2-0FB009FADF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D1A8496-4FCA-AB45-85B2-3BF5D13AD5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panose="020B0604020202020204" pitchFamily="34" charset="0"/>
              </a:defRPr>
            </a:lvl1pPr>
          </a:lstStyle>
          <a:p>
            <a:fld id="{73913867-FFA2-B540-96E3-2662E05668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02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  <p:sldLayoutId id="21474843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4E3E3C-E897-B04D-AF87-735BB080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6CCCCD-C491-384F-B820-A2BF4D9F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1AEF10-F721-8341-99FD-89BE2F8C0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6131A-C149-904B-812F-9DCA145CC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FB35D9-066B-4D4C-8F05-D861FBE7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6291F1F6-CC07-B840-8DC6-6F9EE8958472}" type="datetimeFigureOut">
              <a:rPr lang="en-US"/>
              <a:pPr>
                <a:defRPr/>
              </a:pPr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7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7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i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4CEAEBB-4AEF-4E41-A958-2B820145B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 eaLnBrk="1" hangingPunct="1">
              <a:defRPr/>
            </a:pPr>
            <a:fld id="{53D6B2C5-A86A-4648-A427-EA5B1306113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4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64CAAA-148C-3345-BD91-934311BDE1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993" y="381001"/>
            <a:ext cx="12130006" cy="380999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GOD’S FOURFOLD PATHWAY TO GROWING DEEPER IN CHARACTER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7224" y="899652"/>
            <a:ext cx="11869270" cy="58952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0375" indent="-4603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 i="0" dirty="0">
                <a:latin typeface="Candara" charset="0"/>
                <a:ea typeface="ＭＳ Ｐゴシック" charset="0"/>
                <a:cs typeface="MS PGothic" charset="0"/>
              </a:rPr>
              <a:t>PATHWAY #1: 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To rejoice in our sufferings (v. 3a)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3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Not only that, but we </a:t>
            </a:r>
            <a:r>
              <a:rPr lang="en-US" sz="260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rejoice in our sufferings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, knowing that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suffering produces endurance,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and endurance produces character,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and character produces hope,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5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and hope does not put us to shame,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because God's love has been poured into our hearts through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Holy Spirit who has been given to us. (vs.3-5)</a:t>
            </a:r>
          </a:p>
          <a:p>
            <a:pPr marL="0" lvl="0" indent="0" algn="ctr">
              <a:spcBef>
                <a:spcPts val="0"/>
              </a:spcBef>
              <a:buNone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Then, what does “rejoicing in our sufferings” really mean?</a:t>
            </a:r>
          </a:p>
          <a:p>
            <a:pPr marL="1384300" lvl="3" indent="-461963" defTabSz="385763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to respond to sufferings by FAITH in the hope in the glory of God </a:t>
            </a:r>
            <a:r>
              <a:rPr lang="en-US" sz="26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(“this grace in which we stand, we rejoice in hope of the glory of God.” v. 2</a:t>
            </a:r>
            <a:r>
              <a:rPr lang="en-US" sz="2600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).</a:t>
            </a:r>
          </a:p>
          <a:p>
            <a:pPr marL="1384300" lvl="3" indent="-461963" defTabSz="385763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to apply the faith perspective—i.e., “KNOWING that…” (vs. 3b-5).</a:t>
            </a:r>
          </a:p>
          <a:p>
            <a:pPr marL="1384300" lvl="3" indent="-461963" defTabSz="385763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to “glory” in our sufferings—not </a:t>
            </a:r>
            <a:r>
              <a:rPr lang="en-US" sz="2600" b="1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in spite of 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nor </a:t>
            </a:r>
            <a:r>
              <a:rPr lang="en-US" sz="2600" b="1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in the midst of 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but </a:t>
            </a:r>
            <a:r>
              <a:rPr lang="en-US" sz="2600" b="1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“because of” 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 sufferings that God sovereignly placed in our lives.</a:t>
            </a:r>
          </a:p>
          <a:p>
            <a:pPr marL="1384300" lvl="3" indent="-461963" defTabSz="385763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to see our sufferings as a pathway of growing deeper in Christ.</a:t>
            </a:r>
          </a:p>
          <a:p>
            <a:pPr marL="0" lvl="0" indent="0" algn="ctr">
              <a:spcBef>
                <a:spcPts val="0"/>
              </a:spcBef>
              <a:buNone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89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11631A35-5B7D-4F45-9F4F-A0846A6FD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10972800" cy="6096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800" b="1" i="1" baseline="30000" dirty="0">
                <a:latin typeface="Candara" panose="020E0502030303020204" pitchFamily="34" charset="0"/>
              </a:rPr>
              <a:t>11</a:t>
            </a:r>
            <a:r>
              <a:rPr lang="en-US" altLang="en-US" sz="2800" b="1" i="1" dirty="0">
                <a:latin typeface="Candara" panose="020E0502030303020204" pitchFamily="34" charset="0"/>
              </a:rPr>
              <a:t> “Blessed are you when others revile you 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and persecute you and utter all kinds of evil 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against you falsely on my account. </a:t>
            </a:r>
            <a:r>
              <a:rPr lang="en-US" altLang="en-US" sz="2800" b="1" i="1" baseline="30000" dirty="0">
                <a:latin typeface="Candara" panose="020E0502030303020204" pitchFamily="34" charset="0"/>
              </a:rPr>
              <a:t>12</a:t>
            </a:r>
            <a:r>
              <a:rPr lang="en-US" altLang="en-US" sz="2800" b="1" i="1" dirty="0">
                <a:latin typeface="Candara" panose="020E0502030303020204" pitchFamily="34" charset="0"/>
              </a:rPr>
              <a:t> Rejoice and be 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glad, for your reward is great in heaven, for so they 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persecuted the prophets who were before you.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Matthew 5:11-12</a:t>
            </a:r>
          </a:p>
          <a:p>
            <a:pPr marL="0" indent="0" algn="ctr">
              <a:buNone/>
            </a:pPr>
            <a:endParaRPr lang="en-US" altLang="en-US" sz="1400" b="1" i="1" dirty="0"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n-US" altLang="en-US" sz="2800" b="1" i="1" baseline="30000" dirty="0">
                <a:latin typeface="Candara" panose="020E0502030303020204" pitchFamily="34" charset="0"/>
              </a:rPr>
              <a:t>2</a:t>
            </a:r>
            <a:r>
              <a:rPr lang="en-US" altLang="en-US" sz="2800" b="1" i="1" dirty="0">
                <a:latin typeface="Candara" panose="020E0502030303020204" pitchFamily="34" charset="0"/>
              </a:rPr>
              <a:t> Count it all joy, my brothers, when you meet trials 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of various kinds, </a:t>
            </a:r>
            <a:r>
              <a:rPr lang="en-US" altLang="en-US" sz="2800" b="1" i="1" baseline="30000" dirty="0">
                <a:latin typeface="Candara" panose="020E0502030303020204" pitchFamily="34" charset="0"/>
              </a:rPr>
              <a:t>3</a:t>
            </a:r>
            <a:r>
              <a:rPr lang="en-US" altLang="en-US" sz="2800" b="1" i="1" dirty="0">
                <a:latin typeface="Candara" panose="020E0502030303020204" pitchFamily="34" charset="0"/>
              </a:rPr>
              <a:t> for you know that the testing of your faith 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produces steadfastness. </a:t>
            </a:r>
            <a:r>
              <a:rPr lang="en-US" altLang="en-US" sz="2800" b="1" i="1" baseline="30000" dirty="0">
                <a:latin typeface="Candara" panose="020E0502030303020204" pitchFamily="34" charset="0"/>
              </a:rPr>
              <a:t>4</a:t>
            </a:r>
            <a:r>
              <a:rPr lang="en-US" altLang="en-US" sz="2800" b="1" i="1" dirty="0">
                <a:latin typeface="Candara" panose="020E0502030303020204" pitchFamily="34" charset="0"/>
              </a:rPr>
              <a:t> And let steadfastness have its full effect, 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that you may be perfect and complete, lacking in nothing.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James 1:2-4</a:t>
            </a:r>
          </a:p>
          <a:p>
            <a:pPr marL="0" indent="0" algn="ctr">
              <a:buNone/>
            </a:pPr>
            <a:endParaRPr lang="en-US" altLang="en-US" sz="2800" b="1" i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993" y="381001"/>
            <a:ext cx="12130006" cy="380999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GOD’S FOURFOLD PATHWAY TO GROWING DEEPER IN CHARACTER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7224" y="899652"/>
            <a:ext cx="11766176" cy="58952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0375" indent="-4603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 i="0" dirty="0">
                <a:latin typeface="Candara" charset="0"/>
                <a:ea typeface="ＭＳ Ｐゴシック" charset="0"/>
                <a:cs typeface="MS PGothic" charset="0"/>
              </a:rPr>
              <a:t>PATHWAY #2: 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To let our sufferings produce endurance in us (v. 3b) </a:t>
            </a:r>
          </a:p>
          <a:p>
            <a:pPr marL="460375" indent="-460375">
              <a:spcBef>
                <a:spcPct val="0"/>
              </a:spcBef>
              <a:buFont typeface="Arial" panose="020B0604020202020204" pitchFamily="34" charset="0"/>
              <a:buChar char="•"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3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Not only that, but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we rejoice in our sufferings, knowing 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that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suffering produces endurance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,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and endurance produces character,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and character produces hope,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5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and hope does not put us to shame,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because God's love has been poured into our hearts through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Holy Spirit who has been given to us. (vs.3-5)</a:t>
            </a:r>
          </a:p>
          <a:p>
            <a:pPr marL="0" lvl="0" indent="0" algn="ctr">
              <a:spcBef>
                <a:spcPts val="0"/>
              </a:spcBef>
              <a:buNone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Sufferings are trials in which our faith is being tested—some may come out as shallow pseudo-faith and some as deep real faith.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This very process of testing produces </a:t>
            </a:r>
            <a:r>
              <a:rPr lang="en-US" sz="2600" b="1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consistent persevering faith 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in us if it is a true real faith; this is why suffering produces endurance.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In our sufferings, it is not us trying to hold onto God, but it is actually God’s sustaining grace on us—i.e., God’s grip on us is stronger than any trials!</a:t>
            </a:r>
            <a:endParaRPr lang="en-US" sz="2600" b="1" i="0" dirty="0">
              <a:solidFill>
                <a:srgbClr val="FF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3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basket&#10;&#10;Description automatically generated">
            <a:extLst>
              <a:ext uri="{FF2B5EF4-FFF2-40B4-BE49-F238E27FC236}">
                <a16:creationId xmlns:a16="http://schemas.microsoft.com/office/drawing/2014/main" id="{DBCBE9F5-0B2B-6343-A41E-1B210B4F7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0"/>
            <a:ext cx="8458200" cy="441960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8A3B17B-C1A3-3249-92E1-1CCBA8183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648200"/>
            <a:ext cx="6400800" cy="2209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en-US" sz="2600" b="1" i="1" baseline="30000" dirty="0">
                <a:latin typeface="Candara" panose="020E0502030303020204" pitchFamily="34" charset="0"/>
              </a:rPr>
              <a:t>67</a:t>
            </a:r>
            <a:r>
              <a:rPr lang="en-US" altLang="en-US" sz="2600" b="1" i="1" dirty="0">
                <a:latin typeface="Candara" panose="020E0502030303020204" pitchFamily="34" charset="0"/>
              </a:rPr>
              <a:t> Before I was afflicted I went astray,</a:t>
            </a:r>
            <a:br>
              <a:rPr lang="en-US" altLang="en-US" sz="2600" b="1" i="1" dirty="0">
                <a:latin typeface="Candara" panose="020E0502030303020204" pitchFamily="34" charset="0"/>
              </a:rPr>
            </a:br>
            <a:r>
              <a:rPr lang="en-US" altLang="en-US" sz="2600" b="1" i="1" dirty="0">
                <a:latin typeface="Candara" panose="020E0502030303020204" pitchFamily="34" charset="0"/>
              </a:rPr>
              <a:t>    but now I keep your word . . .</a:t>
            </a:r>
            <a:br>
              <a:rPr lang="en-US" altLang="en-US" sz="2600" b="1" i="1" dirty="0">
                <a:latin typeface="Candara" panose="020E0502030303020204" pitchFamily="34" charset="0"/>
              </a:rPr>
            </a:br>
            <a:r>
              <a:rPr lang="en-US" altLang="en-US" sz="2600" b="1" i="1" baseline="30000" dirty="0">
                <a:latin typeface="Candara" panose="020E0502030303020204" pitchFamily="34" charset="0"/>
              </a:rPr>
              <a:t>71</a:t>
            </a:r>
            <a:r>
              <a:rPr lang="en-US" altLang="en-US" sz="2600" b="1" i="1" dirty="0">
                <a:latin typeface="Candara" panose="020E0502030303020204" pitchFamily="34" charset="0"/>
              </a:rPr>
              <a:t> It is good for me that I was afflicted,</a:t>
            </a:r>
            <a:br>
              <a:rPr lang="en-US" altLang="en-US" sz="2600" b="1" i="1" dirty="0">
                <a:latin typeface="Candara" panose="020E0502030303020204" pitchFamily="34" charset="0"/>
              </a:rPr>
            </a:br>
            <a:r>
              <a:rPr lang="en-US" altLang="en-US" sz="2600" b="1" i="1" dirty="0">
                <a:latin typeface="Candara" panose="020E0502030303020204" pitchFamily="34" charset="0"/>
              </a:rPr>
              <a:t>    that I might learn your statutes.</a:t>
            </a:r>
            <a:br>
              <a:rPr lang="en-US" altLang="en-US" sz="2600" b="1" i="1" dirty="0">
                <a:latin typeface="Candara" panose="020E0502030303020204" pitchFamily="34" charset="0"/>
              </a:rPr>
            </a:br>
            <a:r>
              <a:rPr lang="en-US" altLang="en-US" sz="2600" b="1" i="1" dirty="0">
                <a:latin typeface="Candara" panose="020E0502030303020204" pitchFamily="34" charset="0"/>
              </a:rPr>
              <a:t>Psalm 119:67, 71</a:t>
            </a:r>
          </a:p>
        </p:txBody>
      </p:sp>
    </p:spTree>
    <p:extLst>
      <p:ext uri="{BB962C8B-B14F-4D97-AF65-F5344CB8AC3E}">
        <p14:creationId xmlns:p14="http://schemas.microsoft.com/office/powerpoint/2010/main" val="3986808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993" y="381001"/>
            <a:ext cx="12130006" cy="380999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GOD’S FOURFOLD PATHWAY TO GROWING DEEPER IN CHARACTER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7224" y="899652"/>
            <a:ext cx="11766176" cy="58952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0375" indent="-4603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 i="0" dirty="0">
                <a:latin typeface="Candara" charset="0"/>
                <a:ea typeface="ＭＳ Ｐゴシック" charset="0"/>
                <a:cs typeface="MS PGothic" charset="0"/>
              </a:rPr>
              <a:t>PATHWAY #3: 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To let our endurance produce proven character in us (v. 4a) </a:t>
            </a:r>
          </a:p>
          <a:p>
            <a:pPr marL="460375" indent="-460375">
              <a:spcBef>
                <a:spcPct val="0"/>
              </a:spcBef>
              <a:buFont typeface="Arial" panose="020B0604020202020204" pitchFamily="34" charset="0"/>
              <a:buChar char="•"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latin typeface="Candara" charset="0"/>
                <a:ea typeface="ＭＳ Ｐゴシック" charset="0"/>
                <a:cs typeface="MS PGothic" charset="0"/>
              </a:rPr>
              <a:t>3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Not only that, but we rejoice in our sufferings, knowing that 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suffering produces endurance, </a:t>
            </a:r>
            <a:r>
              <a:rPr lang="en-US" sz="2600" spc="-10" baseline="30000" dirty="0">
                <a:latin typeface="Candara" charset="0"/>
                <a:ea typeface="ＭＳ Ｐゴシック" charset="0"/>
                <a:cs typeface="MS PGothic" charset="0"/>
              </a:rPr>
              <a:t>4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and </a:t>
            </a:r>
            <a:r>
              <a:rPr lang="en-US" sz="260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endurance produces character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, 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and character produces hope, </a:t>
            </a:r>
            <a:r>
              <a:rPr lang="en-US" sz="2600" spc="-10" baseline="30000" dirty="0">
                <a:latin typeface="Candara" charset="0"/>
                <a:ea typeface="ＭＳ Ｐゴシック" charset="0"/>
                <a:cs typeface="MS PGothic" charset="0"/>
              </a:rPr>
              <a:t>5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and hope does not put us to shame,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 because God's love has been poured into our hearts through 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the Holy Spirit who has been given to us. (vs.3-5)</a:t>
            </a:r>
          </a:p>
          <a:p>
            <a:pPr marL="0" lvl="0" indent="0" algn="ctr">
              <a:spcBef>
                <a:spcPts val="0"/>
              </a:spcBef>
              <a:buNone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As we endure our sufferings, the constant perseverance results in the proof that our faith is real—deep and sustainable in storms of trials. 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This is what happens to us on the pathway of endurance designed by God—that our character gets deepened in faith with integrity and strength. 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Like steels get tested and strengthened through a furnace of fire and cooling process, our faith character gets strengthened and transformed into Christ’s image!</a:t>
            </a:r>
            <a:endParaRPr lang="en-US" sz="2600" b="1" i="0" dirty="0">
              <a:solidFill>
                <a:srgbClr val="FF0000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5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11631A35-5B7D-4F45-9F4F-A0846A6FD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11125200" cy="5791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800" b="1" i="1" baseline="30000" dirty="0">
                <a:latin typeface="Candara" panose="020E0502030303020204" pitchFamily="34" charset="0"/>
              </a:rPr>
              <a:t>6</a:t>
            </a:r>
            <a:r>
              <a:rPr lang="en-US" altLang="en-US" sz="2800" b="1" i="1" dirty="0">
                <a:latin typeface="Candara" panose="020E0502030303020204" pitchFamily="34" charset="0"/>
              </a:rPr>
              <a:t> In this you rejoice, though now for a little while, 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if necessary, you have been grieved by various trials, </a:t>
            </a:r>
            <a:r>
              <a:rPr lang="en-US" altLang="en-US" sz="2800" b="1" i="1" baseline="30000" dirty="0">
                <a:latin typeface="Candara" panose="020E0502030303020204" pitchFamily="34" charset="0"/>
              </a:rPr>
              <a:t>7</a:t>
            </a:r>
            <a:r>
              <a:rPr lang="en-US" altLang="en-US" sz="2800" b="1" i="1" dirty="0">
                <a:latin typeface="Candara" panose="020E0502030303020204" pitchFamily="34" charset="0"/>
              </a:rPr>
              <a:t> so that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 the tested genuineness of your faith—more precious than gold that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 perishes though it is tested by fire—may be found to result in praise 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and glory and honor at the revelation of Jesus Christ. </a:t>
            </a:r>
            <a:r>
              <a:rPr lang="en-US" altLang="en-US" sz="2800" b="1" i="1" baseline="30000" dirty="0">
                <a:latin typeface="Candara" panose="020E0502030303020204" pitchFamily="34" charset="0"/>
              </a:rPr>
              <a:t>8</a:t>
            </a:r>
            <a:r>
              <a:rPr lang="en-US" altLang="en-US" sz="2800" b="1" i="1" dirty="0">
                <a:latin typeface="Candara" panose="020E0502030303020204" pitchFamily="34" charset="0"/>
              </a:rPr>
              <a:t> Though you have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 not seen him, you love him. Though you do not now see him, you 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believe in him and rejoice with joy that is inexpressible and 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filled with glory, </a:t>
            </a:r>
            <a:r>
              <a:rPr lang="en-US" altLang="en-US" sz="2800" b="1" i="1" baseline="30000" dirty="0">
                <a:latin typeface="Candara" panose="020E0502030303020204" pitchFamily="34" charset="0"/>
              </a:rPr>
              <a:t>9</a:t>
            </a:r>
            <a:r>
              <a:rPr lang="en-US" altLang="en-US" sz="2800" b="1" i="1" dirty="0">
                <a:latin typeface="Candara" panose="020E0502030303020204" pitchFamily="34" charset="0"/>
              </a:rPr>
              <a:t> obtaining the outcome of your 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faith, the salvation of your souls.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1 Peter 1:6-9 </a:t>
            </a:r>
          </a:p>
        </p:txBody>
      </p:sp>
    </p:spTree>
    <p:extLst>
      <p:ext uri="{BB962C8B-B14F-4D97-AF65-F5344CB8AC3E}">
        <p14:creationId xmlns:p14="http://schemas.microsoft.com/office/powerpoint/2010/main" val="3507299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993" y="381001"/>
            <a:ext cx="12130006" cy="380999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GOD’S FOURFOLD PATHWAY TO GROWING DEEPER IN CHARACTER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7224" y="899652"/>
            <a:ext cx="11766176" cy="58952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0375" indent="-4603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 i="0" dirty="0">
                <a:latin typeface="Candara" charset="0"/>
                <a:ea typeface="ＭＳ Ｐゴシック" charset="0"/>
                <a:cs typeface="MS PGothic" charset="0"/>
              </a:rPr>
              <a:t>PATHWAY #4: 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To let our character produce hope in Christ with God’s love poured out into our hearts (v. 4b-5) </a:t>
            </a:r>
          </a:p>
          <a:p>
            <a:pPr marL="460375" indent="-460375">
              <a:spcBef>
                <a:spcPct val="0"/>
              </a:spcBef>
              <a:buFont typeface="Arial" panose="020B0604020202020204" pitchFamily="34" charset="0"/>
              <a:buChar char="•"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latin typeface="Candara" charset="0"/>
                <a:ea typeface="ＭＳ Ｐゴシック" charset="0"/>
                <a:cs typeface="MS PGothic" charset="0"/>
              </a:rPr>
              <a:t>3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Not only that, but we rejoice in our sufferings, knowing that 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suffering produces endurance, </a:t>
            </a:r>
            <a:r>
              <a:rPr lang="en-US" sz="2600" spc="-10" baseline="30000" dirty="0">
                <a:latin typeface="Candara" charset="0"/>
                <a:ea typeface="ＭＳ Ｐゴシック" charset="0"/>
                <a:cs typeface="MS PGothic" charset="0"/>
              </a:rPr>
              <a:t>4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and endurance produces character, 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and </a:t>
            </a:r>
            <a:r>
              <a:rPr lang="en-US" sz="260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character produces hope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, </a:t>
            </a:r>
            <a:r>
              <a:rPr lang="en-US" sz="2600" spc="-10" baseline="30000" dirty="0">
                <a:latin typeface="Candara" charset="0"/>
                <a:ea typeface="ＭＳ Ｐゴシック" charset="0"/>
                <a:cs typeface="MS PGothic" charset="0"/>
              </a:rPr>
              <a:t>5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 and hope does not put us to shame,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 </a:t>
            </a:r>
            <a:r>
              <a:rPr lang="en-US" sz="260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because God's love has been poured into our hearts </a:t>
            </a: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through </a:t>
            </a:r>
            <a:b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latin typeface="Candara" charset="0"/>
                <a:ea typeface="ＭＳ Ｐゴシック" charset="0"/>
                <a:cs typeface="MS PGothic" charset="0"/>
              </a:rPr>
              <a:t>the Holy Spirit who has been given to us. (vs.3-5)</a:t>
            </a:r>
          </a:p>
          <a:p>
            <a:pPr marL="0" lvl="0" indent="0" algn="ctr">
              <a:spcBef>
                <a:spcPts val="0"/>
              </a:spcBef>
              <a:buNone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  last pathway is back to hope (v. 2) but this time the hope is reassured with the certainty of God’s love poured out into us through the Spirit.  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This is a personal experience of assurance of God’s love, therefore this hope becomes the anchor of our souls in this life and in eternity.</a:t>
            </a: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The reassured hope is cultivated in the overflowing love of God in our heats in such a powerful undeniable way!</a:t>
            </a:r>
          </a:p>
          <a:p>
            <a:pPr marL="0" lvl="0" indent="0" algn="ctr">
              <a:spcBef>
                <a:spcPts val="0"/>
              </a:spcBef>
              <a:buNone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9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11631A35-5B7D-4F45-9F4F-A0846A6FD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514600"/>
            <a:ext cx="11125200" cy="4191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i="1" dirty="0">
                <a:latin typeface="Candara" panose="020E0502030303020204" pitchFamily="34" charset="0"/>
              </a:rPr>
              <a:t>In times of affliction we commonly meet </a:t>
            </a:r>
            <a:br>
              <a:rPr lang="en-US" altLang="en-US" b="1" i="1" dirty="0">
                <a:latin typeface="Candara" panose="020E0502030303020204" pitchFamily="34" charset="0"/>
              </a:rPr>
            </a:br>
            <a:r>
              <a:rPr lang="en-US" altLang="en-US" b="1" i="1" dirty="0">
                <a:latin typeface="Candara" panose="020E0502030303020204" pitchFamily="34" charset="0"/>
              </a:rPr>
              <a:t>with the sweetest experiences of the love of God. </a:t>
            </a:r>
            <a:br>
              <a:rPr lang="en-US" altLang="en-US" b="1" i="1" dirty="0">
                <a:latin typeface="Candara" panose="020E0502030303020204" pitchFamily="34" charset="0"/>
              </a:rPr>
            </a:br>
            <a:r>
              <a:rPr lang="en-US" altLang="en-US" b="1" i="1" dirty="0">
                <a:latin typeface="Candara" panose="020E0502030303020204" pitchFamily="34" charset="0"/>
              </a:rPr>
              <a:t>John Bunyan</a:t>
            </a:r>
          </a:p>
        </p:txBody>
      </p:sp>
    </p:spTree>
    <p:extLst>
      <p:ext uri="{BB962C8B-B14F-4D97-AF65-F5344CB8AC3E}">
        <p14:creationId xmlns:p14="http://schemas.microsoft.com/office/powerpoint/2010/main" val="3092406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7610DB36-797A-EB40-81D5-3167F9EEA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52400"/>
            <a:ext cx="10134600" cy="6705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3000" b="1" dirty="0">
                <a:solidFill>
                  <a:srgbClr val="800000"/>
                </a:solidFill>
                <a:latin typeface="Candara" panose="020E0502030303020204" pitchFamily="34" charset="0"/>
              </a:rPr>
              <a:t>He Giveth More Grace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000" b="1" dirty="0">
                <a:solidFill>
                  <a:srgbClr val="800000"/>
                </a:solidFill>
                <a:latin typeface="Candara" panose="020E0502030303020204" pitchFamily="34" charset="0"/>
              </a:rPr>
              <a:t>by Annie Johnson Flint (1866-1932)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100" b="1" baseline="30000" dirty="0">
              <a:solidFill>
                <a:srgbClr val="800000"/>
              </a:solidFill>
              <a:latin typeface="Candara" panose="020E0502030303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Candara" panose="020E0502030303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latin typeface="Candara" panose="020E0502030303020204" pitchFamily="34" charset="0"/>
              </a:rPr>
              <a:t>He giveth more grace when the burdens grow greater,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latin typeface="Candara" panose="020E0502030303020204" pitchFamily="34" charset="0"/>
              </a:rPr>
              <a:t>He </a:t>
            </a:r>
            <a:r>
              <a:rPr lang="en-US" sz="2600" b="1" dirty="0" err="1">
                <a:latin typeface="Candara" panose="020E0502030303020204" pitchFamily="34" charset="0"/>
              </a:rPr>
              <a:t>sendeth</a:t>
            </a:r>
            <a:r>
              <a:rPr lang="en-US" sz="2600" b="1" dirty="0">
                <a:latin typeface="Candara" panose="020E0502030303020204" pitchFamily="34" charset="0"/>
              </a:rPr>
              <a:t> more strength when the labors increase;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latin typeface="Candara" panose="020E0502030303020204" pitchFamily="34" charset="0"/>
              </a:rPr>
              <a:t>To added afflictions He </a:t>
            </a:r>
            <a:r>
              <a:rPr lang="en-US" sz="2600" b="1" dirty="0" err="1">
                <a:latin typeface="Candara" panose="020E0502030303020204" pitchFamily="34" charset="0"/>
              </a:rPr>
              <a:t>addeth</a:t>
            </a:r>
            <a:r>
              <a:rPr lang="en-US" sz="2600" b="1" dirty="0">
                <a:latin typeface="Candara" panose="020E0502030303020204" pitchFamily="34" charset="0"/>
              </a:rPr>
              <a:t> His mercy,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latin typeface="Candara" panose="020E0502030303020204" pitchFamily="34" charset="0"/>
              </a:rPr>
              <a:t>To multiplied trials, His multiplied peace. 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Candara" panose="020E0502030303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latin typeface="Candara" panose="020E0502030303020204" pitchFamily="34" charset="0"/>
              </a:rPr>
              <a:t>When we have exhausted our store of endurance,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latin typeface="Candara" panose="020E0502030303020204" pitchFamily="34" charset="0"/>
              </a:rPr>
              <a:t>When our strength has failed, 'ere the day is half done,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latin typeface="Candara" panose="020E0502030303020204" pitchFamily="34" charset="0"/>
              </a:rPr>
              <a:t>When we reach the end of our hoarded resources,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latin typeface="Candara" panose="020E0502030303020204" pitchFamily="34" charset="0"/>
              </a:rPr>
              <a:t>Our Father's full giving is only begun.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Candara" panose="020E0502030303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latin typeface="Candara" panose="020E0502030303020204" pitchFamily="34" charset="0"/>
              </a:rPr>
              <a:t>His love has no limit, His grace has no measure;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latin typeface="Candara" panose="020E0502030303020204" pitchFamily="34" charset="0"/>
              </a:rPr>
              <a:t>His power no boundary known unto men.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latin typeface="Candara" panose="020E0502030303020204" pitchFamily="34" charset="0"/>
              </a:rPr>
              <a:t>For out of His infinite riches in Jesus,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>
                <a:latin typeface="Candara" panose="020E0502030303020204" pitchFamily="34" charset="0"/>
              </a:rPr>
              <a:t>He giveth, and giveth, and giveth again.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2800" b="1" dirty="0">
                <a:latin typeface="Candara" panose="020E0502030303020204" pitchFamily="34" charset="0"/>
              </a:rPr>
            </a:br>
            <a:endParaRPr lang="en-US" sz="2800" b="1" dirty="0">
              <a:latin typeface="Candara" panose="020E0502030303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sz="2600" b="1" dirty="0">
                <a:latin typeface="Candara" panose="020E0502030303020204" pitchFamily="34" charset="0"/>
              </a:rPr>
            </a:br>
            <a:endParaRPr lang="en-US" sz="26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48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0C378E5-E7FE-BE47-AC12-D8DA7B201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11506200" cy="533400"/>
          </a:xfrm>
        </p:spPr>
        <p:txBody>
          <a:bodyPr/>
          <a:lstStyle/>
          <a:p>
            <a:r>
              <a:rPr lang="en-US" altLang="en-US" sz="3200" b="1" dirty="0">
                <a:latin typeface="Candara" panose="020E0502030303020204" pitchFamily="34" charset="0"/>
              </a:rPr>
              <a:t>“GROWING DEEPER IN CHARACTER”: OUR VISION FOR </a:t>
            </a:r>
            <a:r>
              <a:rPr lang="en-US" altLang="en-US" sz="3600" b="1" dirty="0">
                <a:latin typeface="Candara" panose="020E0502030303020204" pitchFamily="34" charset="0"/>
              </a:rPr>
              <a:t>2020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479EE38-1B26-8E4D-ADF4-8A12E53FC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0999" y="1143000"/>
            <a:ext cx="11683181" cy="5562600"/>
          </a:xfrm>
        </p:spPr>
        <p:txBody>
          <a:bodyPr/>
          <a:lstStyle/>
          <a:p>
            <a:pPr marL="514350" indent="-514350">
              <a:buNone/>
              <a:defRPr/>
            </a:pPr>
            <a:r>
              <a:rPr lang="en-US" sz="2800" b="1" dirty="0">
                <a:latin typeface="Candara" pitchFamily="34" charset="0"/>
              </a:rPr>
              <a:t>In the year 2020, let’s envision us to be a church [Christ-followers] that . . . </a:t>
            </a:r>
            <a:endParaRPr lang="en-US" sz="800" b="1" dirty="0">
              <a:latin typeface="Candara" pitchFamily="34" charset="0"/>
            </a:endParaRPr>
          </a:p>
          <a:p>
            <a:pPr marL="400050" lvl="1" indent="0">
              <a:buNone/>
              <a:defRPr/>
            </a:pPr>
            <a:endParaRPr lang="en-US" sz="800" b="1" dirty="0">
              <a:latin typeface="Candara" pitchFamily="34" charset="0"/>
            </a:endParaRPr>
          </a:p>
          <a:p>
            <a:pPr marL="914400" lvl="1" indent="-514350">
              <a:buFont typeface="Wingdings" pitchFamily="2" charset="2"/>
              <a:buChar char="§"/>
              <a:defRPr/>
            </a:pPr>
            <a:r>
              <a:rPr lang="en-US" b="1" i="1" dirty="0">
                <a:solidFill>
                  <a:srgbClr val="FF0000"/>
                </a:solidFill>
                <a:latin typeface="Candara" pitchFamily="34" charset="0"/>
              </a:rPr>
              <a:t>Rejoice in our sufferings, </a:t>
            </a:r>
            <a:r>
              <a:rPr lang="en-US" b="1" dirty="0">
                <a:latin typeface="Candara" pitchFamily="34" charset="0"/>
              </a:rPr>
              <a:t>knowing that God’s purpose is good for us.</a:t>
            </a:r>
          </a:p>
          <a:p>
            <a:pPr marL="914400" lvl="1" indent="-514350">
              <a:buFont typeface="Wingdings" pitchFamily="2" charset="2"/>
              <a:buChar char="§"/>
              <a:defRPr/>
            </a:pPr>
            <a:endParaRPr lang="en-US" sz="800" b="1" dirty="0">
              <a:latin typeface="Candara" pitchFamily="34" charset="0"/>
            </a:endParaRPr>
          </a:p>
          <a:p>
            <a:pPr marL="914400" lvl="1" indent="-514350">
              <a:buFont typeface="Wingdings" pitchFamily="2" charset="2"/>
              <a:buChar char="§"/>
              <a:defRPr/>
            </a:pPr>
            <a:r>
              <a:rPr lang="en-US" b="1" i="1" dirty="0">
                <a:solidFill>
                  <a:srgbClr val="FF0000"/>
                </a:solidFill>
                <a:latin typeface="Candara" pitchFamily="34" charset="0"/>
              </a:rPr>
              <a:t>Let our sufferings produce endurance in us, </a:t>
            </a:r>
            <a:r>
              <a:rPr lang="en-US" b="1" dirty="0">
                <a:latin typeface="Candara" pitchFamily="34" charset="0"/>
              </a:rPr>
              <a:t>trusting that God’s grace would sustain us in our sufferings.</a:t>
            </a:r>
          </a:p>
          <a:p>
            <a:pPr marL="914400" lvl="1" indent="-514350">
              <a:buFont typeface="Wingdings" pitchFamily="2" charset="2"/>
              <a:buChar char="§"/>
              <a:defRPr/>
            </a:pPr>
            <a:endParaRPr lang="en-US" sz="800" b="1" dirty="0">
              <a:latin typeface="Candara" pitchFamily="34" charset="0"/>
            </a:endParaRPr>
          </a:p>
          <a:p>
            <a:pPr marL="914400" lvl="1" indent="-514350">
              <a:buFont typeface="Wingdings" pitchFamily="2" charset="2"/>
              <a:buChar char="§"/>
              <a:defRPr/>
            </a:pPr>
            <a:r>
              <a:rPr lang="en-US" b="1" i="1" dirty="0">
                <a:solidFill>
                  <a:srgbClr val="FF0000"/>
                </a:solidFill>
                <a:latin typeface="Candara" pitchFamily="34" charset="0"/>
              </a:rPr>
              <a:t>Let our endurance produce proven character in us, </a:t>
            </a:r>
            <a:r>
              <a:rPr lang="en-US" b="1" dirty="0">
                <a:latin typeface="Candara" pitchFamily="34" charset="0"/>
              </a:rPr>
              <a:t>trusting that God’s testing would refine us toward Christlikeness.</a:t>
            </a:r>
          </a:p>
          <a:p>
            <a:pPr marL="914400" lvl="1" indent="-514350">
              <a:buFont typeface="Wingdings" pitchFamily="2" charset="2"/>
              <a:buChar char="§"/>
              <a:defRPr/>
            </a:pPr>
            <a:endParaRPr lang="en-US" sz="800" b="1" dirty="0">
              <a:latin typeface="Candara" pitchFamily="34" charset="0"/>
            </a:endParaRPr>
          </a:p>
          <a:p>
            <a:pPr marL="914400" lvl="1" indent="-514350">
              <a:buFont typeface="Wingdings" pitchFamily="2" charset="2"/>
              <a:buChar char="§"/>
              <a:defRPr/>
            </a:pPr>
            <a:r>
              <a:rPr lang="en-US" b="1" i="1" dirty="0">
                <a:solidFill>
                  <a:srgbClr val="FF0000"/>
                </a:solidFill>
                <a:latin typeface="Candara" pitchFamily="34" charset="0"/>
              </a:rPr>
              <a:t>Let our character produce hope in Christ, </a:t>
            </a:r>
            <a:r>
              <a:rPr lang="en-US" b="1" dirty="0">
                <a:latin typeface="Candara" pitchFamily="34" charset="0"/>
              </a:rPr>
              <a:t>trusting that God’s poured-out love would anchor us in the reassured hope in Christ.</a:t>
            </a:r>
          </a:p>
          <a:p>
            <a:pPr marL="914400" lvl="1" indent="-514350">
              <a:buFont typeface="Wingdings" pitchFamily="2" charset="2"/>
              <a:buChar char="§"/>
              <a:defRPr/>
            </a:pPr>
            <a:endParaRPr lang="en-US" sz="800" b="1" dirty="0">
              <a:latin typeface="Candara" pitchFamily="34" charset="0"/>
            </a:endParaRPr>
          </a:p>
          <a:p>
            <a:pPr marL="0" lvl="1" indent="0">
              <a:buNone/>
              <a:defRPr/>
            </a:pPr>
            <a:r>
              <a:rPr lang="en-US" b="1" dirty="0">
                <a:latin typeface="Candara" pitchFamily="34" charset="0"/>
              </a:rPr>
              <a:t>By faith, let’s strive for deeper growth in our character and faith this new year so God would be glorified in and through </a:t>
            </a:r>
            <a:r>
              <a:rPr lang="en-US" b="1" dirty="0" err="1">
                <a:latin typeface="Candara" pitchFamily="34" charset="0"/>
              </a:rPr>
              <a:t>CrossWay</a:t>
            </a:r>
            <a:r>
              <a:rPr lang="en-US" b="1" dirty="0">
                <a:latin typeface="Candara" pitchFamily="34" charset="0"/>
              </a:rPr>
              <a:t> Church! </a:t>
            </a:r>
          </a:p>
          <a:p>
            <a:pPr marL="514350" indent="-514350">
              <a:buNone/>
              <a:defRPr/>
            </a:pPr>
            <a:endParaRPr lang="en-US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3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8000" y="2133600"/>
            <a:ext cx="11176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Growing Deeper in Character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2895600"/>
            <a:ext cx="11074400" cy="3124200"/>
          </a:xfrm>
        </p:spPr>
        <p:txBody>
          <a:bodyPr/>
          <a:lstStyle/>
          <a:p>
            <a:pPr marL="12700" indent="-12700" algn="ctr" eaLnBrk="1" hangingPunct="1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  <a:t>A Special 2020 Vision Message </a:t>
            </a:r>
            <a:b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</a:b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  <a:t>on CW </a:t>
            </a:r>
            <a:r>
              <a:rPr lang="en-US" sz="3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  <a:t>12</a:t>
            </a:r>
            <a:r>
              <a:rPr lang="en-US" b="1" i="1" baseline="30000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  <a:t>th</a:t>
            </a: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  <a:t> Anniversary Sunday</a:t>
            </a:r>
          </a:p>
          <a:p>
            <a:pPr marL="12700" indent="-12700" algn="ctr" eaLnBrk="1" hangingPunct="1">
              <a:buFontTx/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  <a:t>Romans 5:3-5</a:t>
            </a:r>
          </a:p>
          <a:p>
            <a:pPr marL="12700" indent="-12700" algn="ctr" eaLnBrk="1" hangingPunct="1">
              <a:buFontTx/>
              <a:buNone/>
              <a:defRPr/>
            </a:pPr>
            <a:r>
              <a:rPr lang="en-US" b="1" dirty="0">
                <a:latin typeface="Candara"/>
                <a:cs typeface="Candara"/>
              </a:rPr>
              <a:t>©</a:t>
            </a:r>
            <a:r>
              <a:rPr lang="en-US" dirty="0">
                <a:latin typeface="Candara"/>
                <a:cs typeface="Candara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  <a:t>January 26, 2020</a:t>
            </a:r>
          </a:p>
          <a:p>
            <a:pPr marL="12700" indent="-12700" algn="ctr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ea typeface="MS PGothic" charset="0"/>
                <a:cs typeface="Candara"/>
              </a:rPr>
              <a:t> 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03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11582400" cy="914400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andara" charset="0"/>
                <a:cs typeface="MS PGothic" charset="0"/>
              </a:rPr>
              <a:t>THREE PRACTICAL QUESTIONS </a:t>
            </a:r>
            <a:br>
              <a:rPr lang="en-US" sz="3000" b="1" dirty="0">
                <a:latin typeface="Candara" charset="0"/>
                <a:cs typeface="MS PGothic" charset="0"/>
              </a:rPr>
            </a:br>
            <a:r>
              <a:rPr lang="en-US" sz="3000" b="1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06401" y="1524000"/>
            <a:ext cx="11582400" cy="5181600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sz="2800" b="1" dirty="0">
                <a:latin typeface="Candara" charset="0"/>
                <a:cs typeface="Candara" charset="0"/>
              </a:rPr>
              <a:t>In what ways are you now more convinced of your need for growing deeper in character in this new year?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2000" b="1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800" b="1" dirty="0">
                <a:latin typeface="Candara" charset="0"/>
                <a:cs typeface="Candara" charset="0"/>
              </a:rPr>
              <a:t>What would it mean for you to rejoice in your sufferings by faith?</a:t>
            </a:r>
          </a:p>
          <a:p>
            <a:pPr marL="457200" indent="-457200">
              <a:buFont typeface="Calibri" charset="0"/>
              <a:buAutoNum type="arabicPeriod"/>
            </a:pPr>
            <a:endParaRPr lang="en-US" sz="2000" b="1" dirty="0">
              <a:latin typeface="Candara" charset="0"/>
              <a:cs typeface="Candara" charset="0"/>
            </a:endParaRPr>
          </a:p>
          <a:p>
            <a:pPr marL="457200" indent="-457200">
              <a:buFont typeface="Calibri" charset="0"/>
              <a:buAutoNum type="arabicPeriod"/>
            </a:pPr>
            <a:r>
              <a:rPr lang="en-US" sz="2800" b="1" dirty="0">
                <a:latin typeface="Candara" charset="0"/>
                <a:cs typeface="Candara" charset="0"/>
              </a:rPr>
              <a:t>What will be your first step in experiencing God’s fourfold way for you to deeper this year</a:t>
            </a:r>
            <a:r>
              <a:rPr lang="en-US" sz="2800" b="1" i="1" dirty="0">
                <a:latin typeface="Candara" charset="0"/>
                <a:cs typeface="Candara" charset="0"/>
              </a:rPr>
              <a:t>—(1) rejoicing sufferings, (2) bearing endurance, (3) deepening character, and (4) strengthening hope?</a:t>
            </a:r>
          </a:p>
        </p:txBody>
      </p:sp>
    </p:spTree>
    <p:extLst>
      <p:ext uri="{BB962C8B-B14F-4D97-AF65-F5344CB8AC3E}">
        <p14:creationId xmlns:p14="http://schemas.microsoft.com/office/powerpoint/2010/main" val="755802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36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11631A35-5B7D-4F45-9F4F-A0846A6FD5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112776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i="1" dirty="0">
                <a:latin typeface="Candara" panose="020E0502030303020204" pitchFamily="34" charset="0"/>
              </a:rPr>
              <a:t>The desperate need today is not for a greater number </a:t>
            </a:r>
            <a:br>
              <a:rPr lang="en-US" altLang="en-US" b="1" i="1" dirty="0">
                <a:latin typeface="Candara" panose="020E0502030303020204" pitchFamily="34" charset="0"/>
              </a:rPr>
            </a:br>
            <a:r>
              <a:rPr lang="en-US" altLang="en-US" b="1" i="1" dirty="0">
                <a:latin typeface="Candara" panose="020E0502030303020204" pitchFamily="34" charset="0"/>
              </a:rPr>
              <a:t>of intelligent people, or gifted people, but for deep people.</a:t>
            </a:r>
            <a:br>
              <a:rPr lang="en-US" altLang="en-US" b="1" i="1" dirty="0">
                <a:latin typeface="Candara" panose="020E0502030303020204" pitchFamily="34" charset="0"/>
              </a:rPr>
            </a:br>
            <a:r>
              <a:rPr lang="en-US" altLang="en-US" b="1" i="1" dirty="0">
                <a:latin typeface="Candara" panose="020E0502030303020204" pitchFamily="34" charset="0"/>
              </a:rPr>
              <a:t>Richard J. Foster</a:t>
            </a:r>
          </a:p>
        </p:txBody>
      </p:sp>
    </p:spTree>
    <p:extLst>
      <p:ext uri="{BB962C8B-B14F-4D97-AF65-F5344CB8AC3E}">
        <p14:creationId xmlns:p14="http://schemas.microsoft.com/office/powerpoint/2010/main" val="370112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11627370" cy="4038599"/>
          </a:xfrm>
        </p:spPr>
        <p:txBody>
          <a:bodyPr/>
          <a:lstStyle/>
          <a:p>
            <a:pPr marL="0" indent="0" algn="ctr">
              <a:spcBef>
                <a:spcPts val="720"/>
              </a:spcBef>
              <a:buFontTx/>
              <a:buNone/>
              <a:defRPr/>
            </a:pPr>
            <a:r>
              <a:rPr lang="en-US" b="1" dirty="0">
                <a:latin typeface="Candara" charset="0"/>
                <a:ea typeface="MS PGothic" charset="0"/>
              </a:rPr>
              <a:t>CrossWay’s spiritual direction [vision] for 2020 is:</a:t>
            </a:r>
          </a:p>
          <a:p>
            <a:pPr marL="0" indent="0" algn="ctr">
              <a:spcBef>
                <a:spcPts val="720"/>
              </a:spcBef>
              <a:buNone/>
              <a:defRPr/>
            </a:pPr>
            <a:r>
              <a:rPr lang="en-US" sz="3000" b="1" i="1" dirty="0">
                <a:solidFill>
                  <a:srgbClr val="FF0000"/>
                </a:solidFill>
                <a:latin typeface="Candara" charset="0"/>
                <a:ea typeface="MS PGothic" charset="0"/>
              </a:rPr>
              <a:t>“To grow deeper in character that produces a sure hope in Christ.” </a:t>
            </a:r>
          </a:p>
          <a:p>
            <a:pPr marL="0" indent="0" algn="ctr">
              <a:spcBef>
                <a:spcPts val="720"/>
              </a:spcBef>
              <a:buNone/>
              <a:defRPr/>
            </a:pPr>
            <a:r>
              <a:rPr lang="en-US" sz="3000" b="1" i="1" dirty="0">
                <a:solidFill>
                  <a:srgbClr val="FF0000"/>
                </a:solidFill>
                <a:latin typeface="Candara" charset="0"/>
                <a:ea typeface="MS PGothic" charset="0"/>
              </a:rPr>
              <a:t>(Romans 5:3-5)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85364" y="6419273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7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7610DB36-797A-EB40-81D5-3167F9EEA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838200"/>
            <a:ext cx="10439400" cy="5955792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altLang="en-US" b="1" dirty="0">
                <a:solidFill>
                  <a:srgbClr val="800000"/>
                </a:solidFill>
                <a:latin typeface="Candara" panose="020E0502030303020204" pitchFamily="34" charset="0"/>
              </a:rPr>
              <a:t>Romans 5:3-5 [ESV]</a:t>
            </a:r>
          </a:p>
          <a:p>
            <a:pPr marL="0" indent="0">
              <a:spcBef>
                <a:spcPts val="600"/>
              </a:spcBef>
              <a:buNone/>
            </a:pPr>
            <a:endParaRPr lang="en-US" sz="500" b="1" baseline="30000" dirty="0">
              <a:solidFill>
                <a:srgbClr val="800000"/>
              </a:solidFill>
              <a:latin typeface="Candara" panose="020E0502030303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500" b="1" baseline="30000" dirty="0">
              <a:solidFill>
                <a:srgbClr val="800000"/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en-US" altLang="en-US" sz="2800" b="1" i="1" baseline="30000" dirty="0">
                <a:latin typeface="Candara" panose="020E0502030303020204" pitchFamily="34" charset="0"/>
              </a:rPr>
              <a:t>3</a:t>
            </a:r>
            <a:r>
              <a:rPr lang="en-US" altLang="en-US" sz="2800" b="1" i="1" dirty="0">
                <a:latin typeface="Candara" panose="020E0502030303020204" pitchFamily="34" charset="0"/>
              </a:rPr>
              <a:t> Not only that, but 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we rejoice in our sufferings, 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knowing that suffering produces endurance, 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baseline="30000" dirty="0">
                <a:latin typeface="Candara" panose="020E0502030303020204" pitchFamily="34" charset="0"/>
              </a:rPr>
              <a:t>4</a:t>
            </a:r>
            <a:r>
              <a:rPr lang="en-US" altLang="en-US" sz="2800" b="1" i="1" dirty="0">
                <a:latin typeface="Candara" panose="020E0502030303020204" pitchFamily="34" charset="0"/>
              </a:rPr>
              <a:t> and endurance produces character, 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and character produces hope, 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baseline="30000" dirty="0">
                <a:latin typeface="Candara" panose="020E0502030303020204" pitchFamily="34" charset="0"/>
              </a:rPr>
              <a:t>5</a:t>
            </a:r>
            <a:r>
              <a:rPr lang="en-US" altLang="en-US" sz="2800" b="1" i="1" dirty="0">
                <a:latin typeface="Candara" panose="020E0502030303020204" pitchFamily="34" charset="0"/>
              </a:rPr>
              <a:t> and hope does not put us to shame, because 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God's love has been poured into our hearts through </a:t>
            </a:r>
            <a:br>
              <a:rPr lang="en-US" altLang="en-US" sz="2800" b="1" i="1" dirty="0">
                <a:latin typeface="Candara" panose="020E0502030303020204" pitchFamily="34" charset="0"/>
              </a:rPr>
            </a:br>
            <a:r>
              <a:rPr lang="en-US" altLang="en-US" sz="2800" b="1" i="1" dirty="0">
                <a:latin typeface="Candara" panose="020E0502030303020204" pitchFamily="34" charset="0"/>
              </a:rPr>
              <a:t>the Holy Spirit who has been given to us.</a:t>
            </a:r>
          </a:p>
        </p:txBody>
      </p:sp>
    </p:spTree>
    <p:extLst>
      <p:ext uri="{BB962C8B-B14F-4D97-AF65-F5344CB8AC3E}">
        <p14:creationId xmlns:p14="http://schemas.microsoft.com/office/powerpoint/2010/main" val="149517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>
            <a:extLst>
              <a:ext uri="{FF2B5EF4-FFF2-40B4-BE49-F238E27FC236}">
                <a16:creationId xmlns:a16="http://schemas.microsoft.com/office/drawing/2014/main" id="{8496457D-B90A-7F45-9621-BAF7098E7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12192000" cy="609600"/>
          </a:xfrm>
        </p:spPr>
        <p:txBody>
          <a:bodyPr/>
          <a:lstStyle/>
          <a:p>
            <a:r>
              <a:rPr lang="en-US" altLang="en-US" sz="3200" b="1" dirty="0">
                <a:latin typeface="Candara" panose="020E0502030303020204" pitchFamily="34" charset="0"/>
              </a:rPr>
              <a:t>SUFFERING: A BEGINNING PLACE FOR GROWING DEEPER</a:t>
            </a:r>
          </a:p>
        </p:txBody>
      </p:sp>
      <p:sp>
        <p:nvSpPr>
          <p:cNvPr id="157698" name="Rectangle 3">
            <a:extLst>
              <a:ext uri="{FF2B5EF4-FFF2-40B4-BE49-F238E27FC236}">
                <a16:creationId xmlns:a16="http://schemas.microsoft.com/office/drawing/2014/main" id="{1A27F78C-A54D-354F-9FBE-81126DA16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56852"/>
            <a:ext cx="11658600" cy="5348748"/>
          </a:xfrm>
        </p:spPr>
        <p:txBody>
          <a:bodyPr/>
          <a:lstStyle/>
          <a:p>
            <a:pPr marL="457200" indent="-457200"/>
            <a:r>
              <a:rPr lang="en-US" altLang="en-US" sz="2800" b="1" dirty="0">
                <a:latin typeface="Candara" panose="020E0502030303020204" pitchFamily="34" charset="0"/>
              </a:rPr>
              <a:t>What are these “sufferings”?</a:t>
            </a:r>
          </a:p>
          <a:p>
            <a:pPr marL="922338" indent="-461963">
              <a:buFont typeface="Wingdings" pitchFamily="2" charset="2"/>
              <a:buChar char="Ø"/>
            </a:pPr>
            <a:r>
              <a:rPr lang="en-US" altLang="en-US" sz="2600" b="1" dirty="0">
                <a:latin typeface="Candara" panose="020E0502030303020204" pitchFamily="34" charset="0"/>
              </a:rPr>
              <a:t>They are present troubles ranging from minor daily annoyances to major disasters in our walk with God.</a:t>
            </a:r>
          </a:p>
          <a:p>
            <a:pPr marL="922338" indent="-461963">
              <a:buFont typeface="Wingdings" pitchFamily="2" charset="2"/>
              <a:buChar char="Ø"/>
            </a:pPr>
            <a:r>
              <a:rPr lang="en-US" altLang="en-US" sz="2600" b="1" dirty="0">
                <a:latin typeface="Candara" panose="020E0502030303020204" pitchFamily="34" charset="0"/>
              </a:rPr>
              <a:t>They are “pressures” to our faith in God, especially the opposition and persecution of a hostile world.</a:t>
            </a:r>
          </a:p>
        </p:txBody>
      </p:sp>
    </p:spTree>
    <p:extLst>
      <p:ext uri="{BB962C8B-B14F-4D97-AF65-F5344CB8AC3E}">
        <p14:creationId xmlns:p14="http://schemas.microsoft.com/office/powerpoint/2010/main" val="390202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>
            <a:extLst>
              <a:ext uri="{FF2B5EF4-FFF2-40B4-BE49-F238E27FC236}">
                <a16:creationId xmlns:a16="http://schemas.microsoft.com/office/drawing/2014/main" id="{8496457D-B90A-7F45-9621-BAF7098E7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12192000" cy="609600"/>
          </a:xfrm>
        </p:spPr>
        <p:txBody>
          <a:bodyPr/>
          <a:lstStyle/>
          <a:p>
            <a:r>
              <a:rPr lang="en-US" altLang="en-US" sz="3200" b="1" dirty="0">
                <a:latin typeface="Candara" panose="020E0502030303020204" pitchFamily="34" charset="0"/>
              </a:rPr>
              <a:t>SUFFERING: A BEGINNING PLACE FOR GROWING DEEPER</a:t>
            </a:r>
          </a:p>
        </p:txBody>
      </p:sp>
      <p:sp>
        <p:nvSpPr>
          <p:cNvPr id="157698" name="Rectangle 3">
            <a:extLst>
              <a:ext uri="{FF2B5EF4-FFF2-40B4-BE49-F238E27FC236}">
                <a16:creationId xmlns:a16="http://schemas.microsoft.com/office/drawing/2014/main" id="{1A27F78C-A54D-354F-9FBE-81126DA16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56852"/>
            <a:ext cx="11734800" cy="5501148"/>
          </a:xfrm>
        </p:spPr>
        <p:txBody>
          <a:bodyPr/>
          <a:lstStyle/>
          <a:p>
            <a:pPr marL="457200" indent="-457200"/>
            <a:r>
              <a:rPr lang="en-US" altLang="en-US" sz="2800" b="1" dirty="0">
                <a:latin typeface="Candara" panose="020E0502030303020204" pitchFamily="34" charset="0"/>
              </a:rPr>
              <a:t>What do these sufferings lead us to?</a:t>
            </a:r>
          </a:p>
          <a:p>
            <a:pPr marL="922338" indent="-461963">
              <a:buFont typeface="Wingdings" pitchFamily="2" charset="2"/>
              <a:buChar char="Ø"/>
            </a:pPr>
            <a:r>
              <a:rPr lang="en-US" altLang="en-US" sz="2600" b="1" dirty="0">
                <a:latin typeface="Candara" panose="020E0502030303020204" pitchFamily="34" charset="0"/>
              </a:rPr>
              <a:t>Jesus himself walked through the sufferings—the way of the cross.</a:t>
            </a:r>
          </a:p>
          <a:p>
            <a:pPr marL="922338" indent="-461963">
              <a:buFont typeface="Wingdings" pitchFamily="2" charset="2"/>
              <a:buChar char="Ø"/>
            </a:pPr>
            <a:r>
              <a:rPr lang="en-US" altLang="en-US" sz="2600" b="1" dirty="0">
                <a:latin typeface="Candara" panose="020E0502030303020204" pitchFamily="34" charset="0"/>
              </a:rPr>
              <a:t>As followers of Jesus, we are to share in his suffering as well as in his glory.</a:t>
            </a:r>
          </a:p>
          <a:p>
            <a:pPr marL="922338" indent="-461963">
              <a:buFont typeface="Wingdings" pitchFamily="2" charset="2"/>
              <a:buChar char="Ø"/>
            </a:pPr>
            <a:r>
              <a:rPr lang="en-US" altLang="en-US" sz="2600" b="1" dirty="0">
                <a:latin typeface="Candara" panose="020E0502030303020204" pitchFamily="34" charset="0"/>
              </a:rPr>
              <a:t>Suffering is a part of God’s plan leading us to be the co-heirs with Christ.</a:t>
            </a:r>
          </a:p>
          <a:p>
            <a:pPr marL="922338" indent="-461963">
              <a:buFont typeface="Wingdings" pitchFamily="2" charset="2"/>
              <a:buChar char="Ø"/>
            </a:pPr>
            <a:endParaRPr lang="en-US" altLang="en-US" sz="800" dirty="0">
              <a:latin typeface="Candara" panose="020E0502030303020204" pitchFamily="34" charset="0"/>
            </a:endParaRPr>
          </a:p>
          <a:p>
            <a:pPr marL="0" lvl="0" indent="0" algn="ctr">
              <a:buNone/>
            </a:pPr>
            <a:r>
              <a:rPr lang="en-US" altLang="en-US" sz="2600" i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17</a:t>
            </a: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 and if children, then heirs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—heirs of God and fellow heirs 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with Christ, provided we suffer with him 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in order that we may also be glorified with him. 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18</a:t>
            </a: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 For I consider that the sufferings of this 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present time are not worth comparing with 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the glory that is to be revealed to us. 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Romans 8:17-18 </a:t>
            </a:r>
          </a:p>
          <a:p>
            <a:pPr marL="922338" indent="-461963">
              <a:buFont typeface="Wingdings" pitchFamily="2" charset="2"/>
              <a:buChar char="Ø"/>
            </a:pPr>
            <a:endParaRPr lang="en-US" altLang="en-US" sz="2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5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>
            <a:extLst>
              <a:ext uri="{FF2B5EF4-FFF2-40B4-BE49-F238E27FC236}">
                <a16:creationId xmlns:a16="http://schemas.microsoft.com/office/drawing/2014/main" id="{8496457D-B90A-7F45-9621-BAF7098E7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12192000" cy="609600"/>
          </a:xfrm>
        </p:spPr>
        <p:txBody>
          <a:bodyPr/>
          <a:lstStyle/>
          <a:p>
            <a:r>
              <a:rPr lang="en-US" altLang="en-US" sz="3200" b="1" dirty="0">
                <a:latin typeface="Candara" panose="020E0502030303020204" pitchFamily="34" charset="0"/>
              </a:rPr>
              <a:t>SUFFERING: A BEGINNING PLACE FOR GROWING DEEPER</a:t>
            </a:r>
          </a:p>
        </p:txBody>
      </p:sp>
      <p:sp>
        <p:nvSpPr>
          <p:cNvPr id="157698" name="Rectangle 3">
            <a:extLst>
              <a:ext uri="{FF2B5EF4-FFF2-40B4-BE49-F238E27FC236}">
                <a16:creationId xmlns:a16="http://schemas.microsoft.com/office/drawing/2014/main" id="{1A27F78C-A54D-354F-9FBE-81126DA16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56852"/>
            <a:ext cx="11658600" cy="5501148"/>
          </a:xfrm>
        </p:spPr>
        <p:txBody>
          <a:bodyPr/>
          <a:lstStyle/>
          <a:p>
            <a:pPr marL="457200" indent="-457200"/>
            <a:r>
              <a:rPr lang="en-US" altLang="en-US" sz="2800" b="1" dirty="0">
                <a:latin typeface="Candara" panose="020E0502030303020204" pitchFamily="34" charset="0"/>
              </a:rPr>
              <a:t>What are we to do in our sufferings?</a:t>
            </a:r>
          </a:p>
          <a:p>
            <a:pPr marL="922338" indent="-461963">
              <a:buFont typeface="Wingdings" pitchFamily="2" charset="2"/>
              <a:buChar char="Ø"/>
            </a:pPr>
            <a:r>
              <a:rPr lang="en-US" altLang="en-US" sz="2600" b="1" dirty="0">
                <a:latin typeface="Candara" panose="020E0502030303020204" pitchFamily="34" charset="0"/>
              </a:rPr>
              <a:t>We are NOT to pray for exemption nor escape from sufferings.</a:t>
            </a:r>
          </a:p>
          <a:p>
            <a:pPr marL="922338" indent="-461963">
              <a:buFont typeface="Wingdings" pitchFamily="2" charset="2"/>
              <a:buChar char="Ø"/>
            </a:pPr>
            <a:r>
              <a:rPr lang="en-US" altLang="en-US" sz="2600" b="1" dirty="0">
                <a:latin typeface="Candara" panose="020E0502030303020204" pitchFamily="34" charset="0"/>
              </a:rPr>
              <a:t>We are to GROW DEEPER through our sufferings, taking courage by faith. </a:t>
            </a:r>
          </a:p>
          <a:p>
            <a:pPr marL="922338" indent="-461963">
              <a:buFont typeface="Wingdings" pitchFamily="2" charset="2"/>
              <a:buChar char="Ø"/>
            </a:pPr>
            <a:endParaRPr lang="en-US" altLang="en-US" sz="800" dirty="0">
              <a:latin typeface="Candara" panose="020E0502030303020204" pitchFamily="34" charset="0"/>
            </a:endParaRPr>
          </a:p>
          <a:p>
            <a:pPr marL="0" lvl="0" indent="0" algn="ctr">
              <a:buNone/>
            </a:pPr>
            <a:r>
              <a:rPr lang="en-US" altLang="en-US" sz="2600" i="1" baseline="30000" dirty="0">
                <a:solidFill>
                  <a:srgbClr val="000000"/>
                </a:solidFill>
                <a:latin typeface="Candara" panose="020E0502030303020204" pitchFamily="34" charset="0"/>
              </a:rPr>
              <a:t>33 </a:t>
            </a: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“I have said these things to you, 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that in me you may have peace.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In the world you </a:t>
            </a:r>
            <a:r>
              <a:rPr lang="en-US" altLang="en-US" sz="2600" i="1" u="sng" dirty="0">
                <a:solidFill>
                  <a:srgbClr val="000000"/>
                </a:solidFill>
                <a:latin typeface="Candara" panose="020E0502030303020204" pitchFamily="34" charset="0"/>
              </a:rPr>
              <a:t>will</a:t>
            </a: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 have tribulation. 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But take heart; I have overcome the world.”</a:t>
            </a:r>
            <a:b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</a:br>
            <a:r>
              <a:rPr lang="en-US" altLang="en-US" sz="2600" i="1" dirty="0">
                <a:solidFill>
                  <a:srgbClr val="000000"/>
                </a:solidFill>
                <a:latin typeface="Candara" panose="020E0502030303020204" pitchFamily="34" charset="0"/>
              </a:rPr>
              <a:t>John 16:33</a:t>
            </a:r>
          </a:p>
        </p:txBody>
      </p:sp>
    </p:spTree>
    <p:extLst>
      <p:ext uri="{BB962C8B-B14F-4D97-AF65-F5344CB8AC3E}">
        <p14:creationId xmlns:p14="http://schemas.microsoft.com/office/powerpoint/2010/main" val="104325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1993" y="381001"/>
            <a:ext cx="12130006" cy="380999"/>
          </a:xfrm>
        </p:spPr>
        <p:txBody>
          <a:bodyPr/>
          <a:lstStyle/>
          <a:p>
            <a:r>
              <a:rPr lang="en-US" sz="3200" b="1" spc="-60" dirty="0">
                <a:latin typeface="Candara" charset="0"/>
                <a:ea typeface="MS PGothic" charset="0"/>
                <a:cs typeface="Arial" charset="0"/>
              </a:rPr>
              <a:t>GOD’S FOURFOLD PATHWAY TO GROWING DEEPER IN CHARACTER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7224" y="899652"/>
            <a:ext cx="11869270" cy="58952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60375" indent="-46037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800" b="1" i="0" dirty="0">
                <a:latin typeface="Candara" charset="0"/>
                <a:ea typeface="ＭＳ Ｐゴシック" charset="0"/>
                <a:cs typeface="MS PGothic" charset="0"/>
              </a:rPr>
              <a:t>PATHWAY #1: </a:t>
            </a:r>
            <a:r>
              <a:rPr lang="en-US" sz="2800" b="1" i="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To rejoice in our sufferings (v. 3a)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3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Not only that, but we </a:t>
            </a:r>
            <a:r>
              <a:rPr lang="en-US" sz="2600" spc="-10" dirty="0">
                <a:solidFill>
                  <a:srgbClr val="FF0000"/>
                </a:solidFill>
                <a:latin typeface="Candara" charset="0"/>
                <a:ea typeface="ＭＳ Ｐゴシック" charset="0"/>
                <a:cs typeface="MS PGothic" charset="0"/>
              </a:rPr>
              <a:t>rejoice in our sufferings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, knowing that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suffering produces endurance,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4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and endurance produces character,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and character produces hope, </a:t>
            </a:r>
            <a:r>
              <a:rPr lang="en-US" sz="2600" spc="-10" baseline="3000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5</a:t>
            </a: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 and hope does not put us to shame,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 because God's love has been poured into our hearts through </a:t>
            </a:r>
            <a:b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</a:br>
            <a:r>
              <a:rPr lang="en-US" sz="2600" spc="-10" dirty="0">
                <a:solidFill>
                  <a:srgbClr val="000000"/>
                </a:solidFill>
                <a:latin typeface="Candara" charset="0"/>
                <a:ea typeface="ＭＳ Ｐゴシック" charset="0"/>
                <a:cs typeface="MS PGothic" charset="0"/>
              </a:rPr>
              <a:t>the Holy Spirit who has been given to us. (vs.3-5)</a:t>
            </a:r>
          </a:p>
          <a:p>
            <a:pPr marL="0" lvl="0" indent="0" algn="ctr">
              <a:spcBef>
                <a:spcPts val="0"/>
              </a:spcBef>
              <a:buNone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  <a:p>
            <a:pPr marL="912813" lvl="2" indent="-457200" defTabSz="385763">
              <a:spcBef>
                <a:spcPts val="0"/>
              </a:spcBef>
              <a:buFont typeface="Wingdings" charset="0"/>
              <a:buChar char="Ø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What does “rejoicing in our sufferings” </a:t>
            </a:r>
            <a:r>
              <a:rPr lang="en-US" sz="2600" b="1" i="0" u="sng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NOT</a:t>
            </a: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 mean?</a:t>
            </a:r>
          </a:p>
          <a:p>
            <a:pPr marL="1384300" lvl="3" indent="-461963" defTabSz="385763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NOT STOICISM—acting tough like nothing happened.</a:t>
            </a:r>
          </a:p>
          <a:p>
            <a:pPr marL="1384300" lvl="3" indent="-461963" defTabSz="385763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NOT MASOCHISM—liking and enjoying pain.</a:t>
            </a:r>
          </a:p>
          <a:p>
            <a:pPr marL="1384300" lvl="3" indent="-461963" defTabSz="385763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NOT POSITIVE THINKING—keeping a positive mental attitude.</a:t>
            </a:r>
          </a:p>
          <a:p>
            <a:pPr marL="1384300" lvl="3" indent="-461963" defTabSz="385763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600" b="1" i="0" dirty="0">
                <a:solidFill>
                  <a:srgbClr val="000000"/>
                </a:solidFill>
                <a:latin typeface="Candara" charset="0"/>
                <a:ea typeface="ＭＳ Ｐゴシック" charset="0"/>
                <a:cs typeface="Candara" charset="0"/>
              </a:rPr>
              <a:t>It is NOT GLORIFICATION OF SIN—rejoicing in self-inflicted pain of sins. </a:t>
            </a:r>
          </a:p>
          <a:p>
            <a:pPr marL="0" lvl="0" indent="0" algn="ctr">
              <a:spcBef>
                <a:spcPts val="0"/>
              </a:spcBef>
              <a:buNone/>
            </a:pPr>
            <a:endParaRPr kumimoji="0" lang="en-US" sz="1400" b="0" i="1" u="none" strike="noStrike" kern="120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 charset="0"/>
              <a:ea typeface="ＭＳ Ｐゴシック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1989</Words>
  <Application>Microsoft Macintosh PowerPoint</Application>
  <PresentationFormat>Widescreen</PresentationFormat>
  <Paragraphs>119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Arial</vt:lpstr>
      <vt:lpstr>Calibri</vt:lpstr>
      <vt:lpstr>Calibri Light</vt:lpstr>
      <vt:lpstr>Candara</vt:lpstr>
      <vt:lpstr>Eras Bold ITC</vt:lpstr>
      <vt:lpstr>Eras Medium ITC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Office Theme</vt:lpstr>
      <vt:lpstr>6_Default Design</vt:lpstr>
      <vt:lpstr>9_Default Design</vt:lpstr>
      <vt:lpstr>15_Default Design</vt:lpstr>
      <vt:lpstr>19_Default Design</vt:lpstr>
      <vt:lpstr>PowerPoint Presentation</vt:lpstr>
      <vt:lpstr>Growing Deeper in Character</vt:lpstr>
      <vt:lpstr>PowerPoint Presentation</vt:lpstr>
      <vt:lpstr>PowerPoint Presentation</vt:lpstr>
      <vt:lpstr>PowerPoint Presentation</vt:lpstr>
      <vt:lpstr>SUFFERING: A BEGINNING PLACE FOR GROWING DEEPER</vt:lpstr>
      <vt:lpstr>SUFFERING: A BEGINNING PLACE FOR GROWING DEEPER</vt:lpstr>
      <vt:lpstr>SUFFERING: A BEGINNING PLACE FOR GROWING DEEPER</vt:lpstr>
      <vt:lpstr>GOD’S FOURFOLD PATHWAY TO GROWING DEEPER IN CHARACTER</vt:lpstr>
      <vt:lpstr>GOD’S FOURFOLD PATHWAY TO GROWING DEEPER IN CHARACTER</vt:lpstr>
      <vt:lpstr>PowerPoint Presentation</vt:lpstr>
      <vt:lpstr>GOD’S FOURFOLD PATHWAY TO GROWING DEEPER IN CHARACTER</vt:lpstr>
      <vt:lpstr>PowerPoint Presentation</vt:lpstr>
      <vt:lpstr>GOD’S FOURFOLD PATHWAY TO GROWING DEEPER IN CHARACTER</vt:lpstr>
      <vt:lpstr>PowerPoint Presentation</vt:lpstr>
      <vt:lpstr>GOD’S FOURFOLD PATHWAY TO GROWING DEEPER IN CHARACTER</vt:lpstr>
      <vt:lpstr>PowerPoint Presentation</vt:lpstr>
      <vt:lpstr>PowerPoint Presentation</vt:lpstr>
      <vt:lpstr>“GROWING DEEPER IN CHARACTER”: OUR VISION FOR 2020</vt:lpstr>
      <vt:lpstr>THREE PRACTICAL QUESTIONS  FOR OUR EVERYDAY LIFE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Kim</dc:creator>
  <cp:lastModifiedBy>Paul Kim</cp:lastModifiedBy>
  <cp:revision>8</cp:revision>
  <dcterms:created xsi:type="dcterms:W3CDTF">2020-01-26T17:37:07Z</dcterms:created>
  <dcterms:modified xsi:type="dcterms:W3CDTF">2020-01-28T14:54:51Z</dcterms:modified>
</cp:coreProperties>
</file>