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33" r:id="rId7"/>
    <p:sldMasterId id="2147484111" r:id="rId8"/>
    <p:sldMasterId id="2147484159" r:id="rId9"/>
    <p:sldMasterId id="2147484327" r:id="rId10"/>
    <p:sldMasterId id="2147484399" r:id="rId11"/>
    <p:sldMasterId id="2147484411" r:id="rId12"/>
    <p:sldMasterId id="2147484426" r:id="rId13"/>
    <p:sldMasterId id="2147484438" r:id="rId14"/>
  </p:sldMasterIdLst>
  <p:notesMasterIdLst>
    <p:notesMasterId r:id="rId31"/>
  </p:notesMasterIdLst>
  <p:handoutMasterIdLst>
    <p:handoutMasterId r:id="rId32"/>
  </p:handoutMasterIdLst>
  <p:sldIdLst>
    <p:sldId id="281" r:id="rId15"/>
    <p:sldId id="713" r:id="rId16"/>
    <p:sldId id="3266" r:id="rId17"/>
    <p:sldId id="3318" r:id="rId18"/>
    <p:sldId id="3280" r:id="rId19"/>
    <p:sldId id="3281" r:id="rId20"/>
    <p:sldId id="3282" r:id="rId21"/>
    <p:sldId id="3247" r:id="rId22"/>
    <p:sldId id="3283" r:id="rId23"/>
    <p:sldId id="3284" r:id="rId24"/>
    <p:sldId id="3285" r:id="rId25"/>
    <p:sldId id="3286" r:id="rId26"/>
    <p:sldId id="3261" r:id="rId27"/>
    <p:sldId id="2390" r:id="rId28"/>
    <p:sldId id="730" r:id="rId29"/>
    <p:sldId id="283" r:id="rId30"/>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00000"/>
    <a:srgbClr val="006600"/>
    <a:srgbClr val="0432FF"/>
    <a:srgbClr val="6600FF"/>
    <a:srgbClr val="FFFF00"/>
    <a:srgbClr val="CC33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9" autoAdjust="0"/>
    <p:restoredTop sz="92759"/>
  </p:normalViewPr>
  <p:slideViewPr>
    <p:cSldViewPr>
      <p:cViewPr varScale="1">
        <p:scale>
          <a:sx n="87" d="100"/>
          <a:sy n="87" d="100"/>
        </p:scale>
        <p:origin x="800" y="200"/>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1/12/20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1/12/20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88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77101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09589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81883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251628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69746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86051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96510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87684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88490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74269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13382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65150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65181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1C2B-173A-0044-812B-02965C87D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6F6BB-5EE6-FA4A-AAF5-F08D68C41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C0295-643B-5F4A-9ABA-5FE9A0746485}"/>
              </a:ext>
            </a:extLst>
          </p:cNvPr>
          <p:cNvSpPr>
            <a:spLocks noGrp="1"/>
          </p:cNvSpPr>
          <p:nvPr>
            <p:ph type="dt" sz="half" idx="10"/>
          </p:nvPr>
        </p:nvSpPr>
        <p:spPr/>
        <p:txBody>
          <a:bodyPr/>
          <a:lstStyle/>
          <a:p>
            <a:fld id="{91BDED65-C712-884D-BE84-AA2457FB8E67}" type="datetimeFigureOut">
              <a:rPr lang="en-US" smtClean="0"/>
              <a:t>1/12/20</a:t>
            </a:fld>
            <a:endParaRPr lang="en-US"/>
          </a:p>
        </p:txBody>
      </p:sp>
      <p:sp>
        <p:nvSpPr>
          <p:cNvPr id="5" name="Footer Placeholder 4">
            <a:extLst>
              <a:ext uri="{FF2B5EF4-FFF2-40B4-BE49-F238E27FC236}">
                <a16:creationId xmlns:a16="http://schemas.microsoft.com/office/drawing/2014/main" id="{D1106400-7BB5-324D-B01F-8B56DB9EC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5FF3A-55D7-844B-8986-6650D81EE5A8}"/>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8946039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EDF4-4C03-BF43-97A8-4696FF96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AD032-830D-5D45-B324-AE50E98E6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76603-158E-7341-B032-8326C7F14C61}"/>
              </a:ext>
            </a:extLst>
          </p:cNvPr>
          <p:cNvSpPr>
            <a:spLocks noGrp="1"/>
          </p:cNvSpPr>
          <p:nvPr>
            <p:ph type="dt" sz="half" idx="10"/>
          </p:nvPr>
        </p:nvSpPr>
        <p:spPr/>
        <p:txBody>
          <a:bodyPr/>
          <a:lstStyle/>
          <a:p>
            <a:fld id="{91BDED65-C712-884D-BE84-AA2457FB8E67}" type="datetimeFigureOut">
              <a:rPr lang="en-US" smtClean="0"/>
              <a:t>1/12/20</a:t>
            </a:fld>
            <a:endParaRPr lang="en-US"/>
          </a:p>
        </p:txBody>
      </p:sp>
      <p:sp>
        <p:nvSpPr>
          <p:cNvPr id="5" name="Footer Placeholder 4">
            <a:extLst>
              <a:ext uri="{FF2B5EF4-FFF2-40B4-BE49-F238E27FC236}">
                <a16:creationId xmlns:a16="http://schemas.microsoft.com/office/drawing/2014/main" id="{7B2DF09E-E1EF-7445-9507-C49AEF0B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2B6CD-FAE0-3F48-A990-80E70F8E300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47697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8EFC-17DD-0C46-BA6D-CB5A52C39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A7C2F-AE0D-BD42-8AED-B021D9C14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8B4AA-AEC3-064A-B7F6-5335F4F51605}"/>
              </a:ext>
            </a:extLst>
          </p:cNvPr>
          <p:cNvSpPr>
            <a:spLocks noGrp="1"/>
          </p:cNvSpPr>
          <p:nvPr>
            <p:ph type="dt" sz="half" idx="10"/>
          </p:nvPr>
        </p:nvSpPr>
        <p:spPr/>
        <p:txBody>
          <a:bodyPr/>
          <a:lstStyle/>
          <a:p>
            <a:fld id="{91BDED65-C712-884D-BE84-AA2457FB8E67}" type="datetimeFigureOut">
              <a:rPr lang="en-US" smtClean="0"/>
              <a:t>1/12/20</a:t>
            </a:fld>
            <a:endParaRPr lang="en-US"/>
          </a:p>
        </p:txBody>
      </p:sp>
      <p:sp>
        <p:nvSpPr>
          <p:cNvPr id="5" name="Footer Placeholder 4">
            <a:extLst>
              <a:ext uri="{FF2B5EF4-FFF2-40B4-BE49-F238E27FC236}">
                <a16:creationId xmlns:a16="http://schemas.microsoft.com/office/drawing/2014/main" id="{8C1B5305-0B34-E348-A1D8-FF7D95826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3FA4-254D-5949-8667-51882BA982AC}"/>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111420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3A55-972D-A74C-BBAB-C77CA9EE6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595F9-30C2-8B4B-915B-F0259F4AA0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B5C3A-7E63-3549-B62F-3EEC91E84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605CB-E6A9-CC45-BB10-15165AF76F51}"/>
              </a:ext>
            </a:extLst>
          </p:cNvPr>
          <p:cNvSpPr>
            <a:spLocks noGrp="1"/>
          </p:cNvSpPr>
          <p:nvPr>
            <p:ph type="dt" sz="half" idx="10"/>
          </p:nvPr>
        </p:nvSpPr>
        <p:spPr/>
        <p:txBody>
          <a:bodyPr/>
          <a:lstStyle/>
          <a:p>
            <a:fld id="{91BDED65-C712-884D-BE84-AA2457FB8E67}" type="datetimeFigureOut">
              <a:rPr lang="en-US" smtClean="0"/>
              <a:t>1/12/20</a:t>
            </a:fld>
            <a:endParaRPr lang="en-US"/>
          </a:p>
        </p:txBody>
      </p:sp>
      <p:sp>
        <p:nvSpPr>
          <p:cNvPr id="6" name="Footer Placeholder 5">
            <a:extLst>
              <a:ext uri="{FF2B5EF4-FFF2-40B4-BE49-F238E27FC236}">
                <a16:creationId xmlns:a16="http://schemas.microsoft.com/office/drawing/2014/main" id="{ACFA72F8-1058-6B4A-BA6F-1A40DB63C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B98C4-1722-FF48-AA82-8E8843FD0EA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024223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E044-CDE1-E541-BCBC-90E5C9F69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B9D2F-AF9F-0540-B62A-5A1A30F88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C21B4-C15B-324B-B685-193A4AC35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5EED41-D031-D141-B668-DEDC2C8A5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D65F-76F6-4B4B-BC2A-6DE6D38DB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C6FC5-63E9-A943-8DE7-AC00C4BF6115}"/>
              </a:ext>
            </a:extLst>
          </p:cNvPr>
          <p:cNvSpPr>
            <a:spLocks noGrp="1"/>
          </p:cNvSpPr>
          <p:nvPr>
            <p:ph type="dt" sz="half" idx="10"/>
          </p:nvPr>
        </p:nvSpPr>
        <p:spPr/>
        <p:txBody>
          <a:bodyPr/>
          <a:lstStyle/>
          <a:p>
            <a:fld id="{91BDED65-C712-884D-BE84-AA2457FB8E67}" type="datetimeFigureOut">
              <a:rPr lang="en-US" smtClean="0"/>
              <a:t>1/12/20</a:t>
            </a:fld>
            <a:endParaRPr lang="en-US"/>
          </a:p>
        </p:txBody>
      </p:sp>
      <p:sp>
        <p:nvSpPr>
          <p:cNvPr id="8" name="Footer Placeholder 7">
            <a:extLst>
              <a:ext uri="{FF2B5EF4-FFF2-40B4-BE49-F238E27FC236}">
                <a16:creationId xmlns:a16="http://schemas.microsoft.com/office/drawing/2014/main" id="{3B65946A-74B6-B94D-BACC-63F3DF068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781A7-604D-574E-A59D-5CD610F5F09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8849883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7A43-0235-B443-8721-B443BB56C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77FA3-8B56-FD40-9C28-2B9D85EA0FEB}"/>
              </a:ext>
            </a:extLst>
          </p:cNvPr>
          <p:cNvSpPr>
            <a:spLocks noGrp="1"/>
          </p:cNvSpPr>
          <p:nvPr>
            <p:ph type="dt" sz="half" idx="10"/>
          </p:nvPr>
        </p:nvSpPr>
        <p:spPr/>
        <p:txBody>
          <a:bodyPr/>
          <a:lstStyle/>
          <a:p>
            <a:fld id="{91BDED65-C712-884D-BE84-AA2457FB8E67}" type="datetimeFigureOut">
              <a:rPr lang="en-US" smtClean="0"/>
              <a:t>1/12/20</a:t>
            </a:fld>
            <a:endParaRPr lang="en-US"/>
          </a:p>
        </p:txBody>
      </p:sp>
      <p:sp>
        <p:nvSpPr>
          <p:cNvPr id="4" name="Footer Placeholder 3">
            <a:extLst>
              <a:ext uri="{FF2B5EF4-FFF2-40B4-BE49-F238E27FC236}">
                <a16:creationId xmlns:a16="http://schemas.microsoft.com/office/drawing/2014/main" id="{4193B9F9-DBB0-B543-AD3D-83011C327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04807B-5D41-E54C-AB4A-091EF78FABA0}"/>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961231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17CA8-844A-1241-B697-BA76AF04348F}"/>
              </a:ext>
            </a:extLst>
          </p:cNvPr>
          <p:cNvSpPr>
            <a:spLocks noGrp="1"/>
          </p:cNvSpPr>
          <p:nvPr>
            <p:ph type="dt" sz="half" idx="10"/>
          </p:nvPr>
        </p:nvSpPr>
        <p:spPr/>
        <p:txBody>
          <a:bodyPr/>
          <a:lstStyle/>
          <a:p>
            <a:fld id="{91BDED65-C712-884D-BE84-AA2457FB8E67}" type="datetimeFigureOut">
              <a:rPr lang="en-US" smtClean="0"/>
              <a:t>1/12/20</a:t>
            </a:fld>
            <a:endParaRPr lang="en-US"/>
          </a:p>
        </p:txBody>
      </p:sp>
      <p:sp>
        <p:nvSpPr>
          <p:cNvPr id="3" name="Footer Placeholder 2">
            <a:extLst>
              <a:ext uri="{FF2B5EF4-FFF2-40B4-BE49-F238E27FC236}">
                <a16:creationId xmlns:a16="http://schemas.microsoft.com/office/drawing/2014/main" id="{20762084-37AA-9349-A2AE-1A095FB60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94C138-D9D4-0F40-9A71-76A20088279B}"/>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04030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6D73-7036-D14C-8053-45ADB08A4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E4EF1-50BB-B54E-BBDB-02249E832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DF85E-7D50-D447-A092-71AB3C9AF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777F6-DAFE-1D46-BC26-3C08F2283917}"/>
              </a:ext>
            </a:extLst>
          </p:cNvPr>
          <p:cNvSpPr>
            <a:spLocks noGrp="1"/>
          </p:cNvSpPr>
          <p:nvPr>
            <p:ph type="dt" sz="half" idx="10"/>
          </p:nvPr>
        </p:nvSpPr>
        <p:spPr/>
        <p:txBody>
          <a:bodyPr/>
          <a:lstStyle/>
          <a:p>
            <a:fld id="{91BDED65-C712-884D-BE84-AA2457FB8E67}" type="datetimeFigureOut">
              <a:rPr lang="en-US" smtClean="0"/>
              <a:t>1/12/20</a:t>
            </a:fld>
            <a:endParaRPr lang="en-US"/>
          </a:p>
        </p:txBody>
      </p:sp>
      <p:sp>
        <p:nvSpPr>
          <p:cNvPr id="6" name="Footer Placeholder 5">
            <a:extLst>
              <a:ext uri="{FF2B5EF4-FFF2-40B4-BE49-F238E27FC236}">
                <a16:creationId xmlns:a16="http://schemas.microsoft.com/office/drawing/2014/main" id="{04883F45-4F4D-884E-940D-6B0DEEF7F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24564-DB13-AE46-839D-30EA4D162E57}"/>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6780566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55CD-B633-544F-901B-D1B2A2B39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DD9E1-43B8-2E4C-B97E-D9FEECA24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14BFE5-1552-684A-8340-29E78930E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67388-AA1F-2A4F-8805-F4BAB1654E11}"/>
              </a:ext>
            </a:extLst>
          </p:cNvPr>
          <p:cNvSpPr>
            <a:spLocks noGrp="1"/>
          </p:cNvSpPr>
          <p:nvPr>
            <p:ph type="dt" sz="half" idx="10"/>
          </p:nvPr>
        </p:nvSpPr>
        <p:spPr/>
        <p:txBody>
          <a:bodyPr/>
          <a:lstStyle/>
          <a:p>
            <a:fld id="{91BDED65-C712-884D-BE84-AA2457FB8E67}" type="datetimeFigureOut">
              <a:rPr lang="en-US" smtClean="0"/>
              <a:t>1/12/20</a:t>
            </a:fld>
            <a:endParaRPr lang="en-US"/>
          </a:p>
        </p:txBody>
      </p:sp>
      <p:sp>
        <p:nvSpPr>
          <p:cNvPr id="6" name="Footer Placeholder 5">
            <a:extLst>
              <a:ext uri="{FF2B5EF4-FFF2-40B4-BE49-F238E27FC236}">
                <a16:creationId xmlns:a16="http://schemas.microsoft.com/office/drawing/2014/main" id="{60107DD8-2275-D549-B062-185C9C2BF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28658-152E-174A-9E9A-6CB58205999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294195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255C-E69B-844C-960C-1D62D16A65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AA79D-2007-CE4F-A618-6E17C2CF1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E8B76-20B9-A84B-8514-8D6494DAB067}"/>
              </a:ext>
            </a:extLst>
          </p:cNvPr>
          <p:cNvSpPr>
            <a:spLocks noGrp="1"/>
          </p:cNvSpPr>
          <p:nvPr>
            <p:ph type="dt" sz="half" idx="10"/>
          </p:nvPr>
        </p:nvSpPr>
        <p:spPr/>
        <p:txBody>
          <a:bodyPr/>
          <a:lstStyle/>
          <a:p>
            <a:fld id="{91BDED65-C712-884D-BE84-AA2457FB8E67}" type="datetimeFigureOut">
              <a:rPr lang="en-US" smtClean="0"/>
              <a:t>1/12/20</a:t>
            </a:fld>
            <a:endParaRPr lang="en-US"/>
          </a:p>
        </p:txBody>
      </p:sp>
      <p:sp>
        <p:nvSpPr>
          <p:cNvPr id="5" name="Footer Placeholder 4">
            <a:extLst>
              <a:ext uri="{FF2B5EF4-FFF2-40B4-BE49-F238E27FC236}">
                <a16:creationId xmlns:a16="http://schemas.microsoft.com/office/drawing/2014/main" id="{6C2F7502-7D53-DE4A-B384-1AF59023A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CCD6C-ABF8-134E-A7F1-887A8351C7D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3437161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79397-5A9A-AD43-ACE4-E748FCAB4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9C6AA-DD34-794A-A941-8F64BC0CA6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EF80C-373C-8C4A-B686-2FD52F378A7D}"/>
              </a:ext>
            </a:extLst>
          </p:cNvPr>
          <p:cNvSpPr>
            <a:spLocks noGrp="1"/>
          </p:cNvSpPr>
          <p:nvPr>
            <p:ph type="dt" sz="half" idx="10"/>
          </p:nvPr>
        </p:nvSpPr>
        <p:spPr/>
        <p:txBody>
          <a:bodyPr/>
          <a:lstStyle/>
          <a:p>
            <a:fld id="{91BDED65-C712-884D-BE84-AA2457FB8E67}" type="datetimeFigureOut">
              <a:rPr lang="en-US" smtClean="0"/>
              <a:t>1/12/20</a:t>
            </a:fld>
            <a:endParaRPr lang="en-US"/>
          </a:p>
        </p:txBody>
      </p:sp>
      <p:sp>
        <p:nvSpPr>
          <p:cNvPr id="5" name="Footer Placeholder 4">
            <a:extLst>
              <a:ext uri="{FF2B5EF4-FFF2-40B4-BE49-F238E27FC236}">
                <a16:creationId xmlns:a16="http://schemas.microsoft.com/office/drawing/2014/main" id="{0646AD6D-BCD2-9646-AE71-5FF38CC21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E0E4-1657-EA47-9EA1-3324B69138AD}"/>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5424595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21581819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11842120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15953336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6851813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3202328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785310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10584304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17736667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2714210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7127446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290988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1/12/20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1/12/20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1/12/20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1/12/20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1/12/20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1/12/20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1/12/20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1/12/20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1/12/20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1/12/20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1/12/20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17520-3005-514F-974D-7E634676B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CCB0D-0443-344C-A94D-2CECBC044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8606-F173-A942-885B-6D1104771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DED65-C712-884D-BE84-AA2457FB8E67}" type="datetimeFigureOut">
              <a:rPr lang="en-US" smtClean="0"/>
              <a:t>1/12/20</a:t>
            </a:fld>
            <a:endParaRPr lang="en-US"/>
          </a:p>
        </p:txBody>
      </p:sp>
      <p:sp>
        <p:nvSpPr>
          <p:cNvPr id="5" name="Footer Placeholder 4">
            <a:extLst>
              <a:ext uri="{FF2B5EF4-FFF2-40B4-BE49-F238E27FC236}">
                <a16:creationId xmlns:a16="http://schemas.microsoft.com/office/drawing/2014/main" id="{EC2B6855-C24F-FB4C-90B4-E18A17AAC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712BAC-ADE1-9D4B-B7DF-0A1BBEB4F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A2357-71CD-1B4D-BD8A-5005340D99D5}" type="slidenum">
              <a:rPr lang="en-US" smtClean="0"/>
              <a:t>‹#›</a:t>
            </a:fld>
            <a:endParaRPr lang="en-US"/>
          </a:p>
        </p:txBody>
      </p:sp>
    </p:spTree>
    <p:extLst>
      <p:ext uri="{BB962C8B-B14F-4D97-AF65-F5344CB8AC3E}">
        <p14:creationId xmlns:p14="http://schemas.microsoft.com/office/powerpoint/2010/main" val="2073340881"/>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219134227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1/12/20</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23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UNIQUENESS OF JESUS THAT CAUSED DIVISIONS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6088">
              <a:spcBef>
                <a:spcPts val="0"/>
              </a:spcBef>
              <a:buNone/>
              <a:defRPr/>
            </a:pPr>
            <a:r>
              <a:rPr lang="en-US" sz="2800" b="1" i="0" spc="-10" dirty="0">
                <a:solidFill>
                  <a:srgbClr val="000000"/>
                </a:solidFill>
                <a:latin typeface="Candara" charset="0"/>
                <a:ea typeface="ＭＳ Ｐゴシック" charset="0"/>
                <a:cs typeface="MS PGothic" charset="0"/>
              </a:rPr>
              <a:t>2)   </a:t>
            </a:r>
            <a:r>
              <a:rPr lang="en-US" sz="2800" b="1" i="0" u="sng" spc="-10" dirty="0">
                <a:solidFill>
                  <a:srgbClr val="FF0000"/>
                </a:solidFill>
                <a:latin typeface="Candara" charset="0"/>
                <a:ea typeface="ＭＳ Ｐゴシック" charset="0"/>
                <a:cs typeface="MS PGothic" charset="0"/>
              </a:rPr>
              <a:t>Jesus’ Words Were from God</a:t>
            </a:r>
            <a:r>
              <a:rPr lang="en-US" sz="2800" b="1" i="0" spc="-10" dirty="0">
                <a:solidFill>
                  <a:srgbClr val="FF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As Jesus was sent from God, his words were also from God, which meant his words had </a:t>
            </a:r>
            <a:r>
              <a:rPr lang="en-US" sz="2800" b="1" spc="-10" dirty="0">
                <a:solidFill>
                  <a:srgbClr val="000000"/>
                </a:solidFill>
                <a:latin typeface="Candara" charset="0"/>
                <a:ea typeface="ＭＳ Ｐゴシック" charset="0"/>
                <a:cs typeface="MS PGothic" charset="0"/>
              </a:rPr>
              <a:t>the authority </a:t>
            </a:r>
            <a:r>
              <a:rPr lang="en-US" sz="2800" b="1" u="sng" spc="-10" dirty="0">
                <a:solidFill>
                  <a:srgbClr val="000000"/>
                </a:solidFill>
                <a:latin typeface="Candara" charset="0"/>
                <a:ea typeface="ＭＳ Ｐゴシック" charset="0"/>
                <a:cs typeface="MS PGothic" charset="0"/>
              </a:rPr>
              <a:t>of God</a:t>
            </a:r>
            <a:r>
              <a:rPr lang="en-US" sz="2800" b="1" i="0" spc="-10" dirty="0">
                <a:solidFill>
                  <a:srgbClr val="000000"/>
                </a:solidFill>
                <a:latin typeface="Candara" charset="0"/>
                <a:ea typeface="ＭＳ Ｐゴシック" charset="0"/>
                <a:cs typeface="MS PGothic" charset="0"/>
              </a:rPr>
              <a:t>.</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2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So Jesus answered them, “My teaching is not mine, but his who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sent me.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If anyone's will is to do God's will, he will know whether the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teaching is from God or whether I am speaking on my own authority.”</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John 7:16-17</a:t>
            </a:r>
          </a:p>
          <a:p>
            <a:pPr marL="0" marR="11430" indent="0" algn="ctr">
              <a:spcBef>
                <a:spcPts val="0"/>
              </a:spcBef>
              <a:spcAft>
                <a:spcPts val="0"/>
              </a:spcAft>
              <a:buNone/>
              <a:defRPr/>
            </a:pPr>
            <a:endParaRPr kumimoji="0" lang="en-US" altLang="x-none" sz="1200" b="1" i="0" u="none" strike="noStrike" kern="0" cap="none" spc="0" normalizeH="0" baseline="0" noProof="0" dirty="0">
              <a:ln>
                <a:noFill/>
              </a:ln>
              <a:solidFill>
                <a:srgbClr val="000000"/>
              </a:solidFill>
              <a:effectLst/>
              <a:uLnTx/>
              <a:uFillTx/>
              <a:latin typeface="Candara" charset="0"/>
              <a:cs typeface="Arial"/>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As Jesus’ claim revealed his oneness with God, he taught nothing unless it came from God; in other words, Jesus’ words were the very words of God.</a:t>
            </a:r>
          </a:p>
          <a:p>
            <a:pPr marL="915988" lvl="1" indent="-450850">
              <a:spcBef>
                <a:spcPts val="0"/>
              </a:spcBef>
              <a:buFont typeface="Wingdings" charset="2"/>
              <a:buChar char="Ø"/>
              <a:defRPr/>
            </a:pPr>
            <a:r>
              <a:rPr lang="en-US" altLang="x-none" sz="2600" b="1" i="0" kern="0" dirty="0">
                <a:solidFill>
                  <a:srgbClr val="000000"/>
                </a:solidFill>
                <a:latin typeface="Candara" charset="0"/>
              </a:rPr>
              <a:t>This is the prime reason why Jesus’ teaching was not like the scribes and the teachers of the law; it was because Jesus spoke with God’s authority.</a:t>
            </a:r>
          </a:p>
          <a:p>
            <a:pPr marL="915988" lvl="1" indent="-450850">
              <a:spcBef>
                <a:spcPts val="0"/>
              </a:spcBef>
              <a:buFont typeface="Wingdings" charset="2"/>
              <a:buChar char="Ø"/>
              <a:defRPr/>
            </a:pPr>
            <a:r>
              <a:rPr lang="en-US" sz="2600" b="1" i="0" kern="0" dirty="0">
                <a:solidFill>
                  <a:srgbClr val="000000"/>
                </a:solidFill>
                <a:latin typeface="Candara" charset="0"/>
                <a:ea typeface="Times New Roman" panose="02020603050405020304" pitchFamily="18" charset="0"/>
                <a:cs typeface="Times New Roman" panose="02020603050405020304" pitchFamily="18" charset="0"/>
              </a:rPr>
              <a:t>Therefore, when Jesus taught, everyone was faced with the fork of the road—whether to accept Jesus’ words as God’s absolute truths or not.</a:t>
            </a:r>
            <a:endPar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408845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UNIQUENESS OF JESUS THAT CAUSED DIVISIONS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6088">
              <a:spcBef>
                <a:spcPts val="0"/>
              </a:spcBef>
              <a:buNone/>
              <a:defRPr/>
            </a:pPr>
            <a:r>
              <a:rPr lang="en-US" sz="2800" b="1" i="0" spc="-10" dirty="0">
                <a:solidFill>
                  <a:srgbClr val="000000"/>
                </a:solidFill>
                <a:latin typeface="Candara" charset="0"/>
                <a:ea typeface="ＭＳ Ｐゴシック" charset="0"/>
                <a:cs typeface="MS PGothic" charset="0"/>
              </a:rPr>
              <a:t>3)   </a:t>
            </a:r>
            <a:r>
              <a:rPr lang="en-US" sz="2800" b="1" i="0" u="sng" spc="-10" dirty="0">
                <a:solidFill>
                  <a:srgbClr val="FF0000"/>
                </a:solidFill>
                <a:latin typeface="Candara" charset="0"/>
                <a:ea typeface="ＭＳ Ｐゴシック" charset="0"/>
                <a:cs typeface="MS PGothic" charset="0"/>
              </a:rPr>
              <a:t>Jesus Was (And Is) the Answer to Human Needs</a:t>
            </a:r>
            <a:r>
              <a:rPr lang="en-US" sz="2800" b="1" i="0" spc="-10" dirty="0">
                <a:solidFill>
                  <a:srgbClr val="FF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Unlike all others, Jesus offered </a:t>
            </a:r>
            <a:r>
              <a:rPr lang="en-US" sz="2800" b="1" spc="-10" dirty="0">
                <a:solidFill>
                  <a:srgbClr val="000000"/>
                </a:solidFill>
                <a:latin typeface="Candara" charset="0"/>
                <a:ea typeface="ＭＳ Ｐゴシック" charset="0"/>
                <a:cs typeface="MS PGothic" charset="0"/>
              </a:rPr>
              <a:t>not a way to answers </a:t>
            </a:r>
            <a:r>
              <a:rPr lang="en-US" sz="2800" b="1" i="0" spc="-10" dirty="0">
                <a:solidFill>
                  <a:srgbClr val="000000"/>
                </a:solidFill>
                <a:latin typeface="Candara" charset="0"/>
                <a:ea typeface="ＭＳ Ｐゴシック" charset="0"/>
                <a:cs typeface="MS PGothic" charset="0"/>
              </a:rPr>
              <a:t>but </a:t>
            </a:r>
            <a:r>
              <a:rPr lang="en-US" sz="2800" b="1" u="sng" spc="-10" dirty="0">
                <a:solidFill>
                  <a:srgbClr val="000000"/>
                </a:solidFill>
                <a:latin typeface="Candara" charset="0"/>
                <a:ea typeface="ＭＳ Ｐゴシック" charset="0"/>
                <a:cs typeface="MS PGothic" charset="0"/>
              </a:rPr>
              <a:t>himself</a:t>
            </a:r>
            <a:r>
              <a:rPr lang="en-US" sz="2800" b="1" i="0" spc="-10" dirty="0">
                <a:solidFill>
                  <a:srgbClr val="000000"/>
                </a:solidFill>
                <a:latin typeface="Candara" charset="0"/>
                <a:ea typeface="ＭＳ Ｐゴシック" charset="0"/>
                <a:cs typeface="MS PGothic" charset="0"/>
              </a:rPr>
              <a:t> as the answer to life.</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2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On the last day of the feast, the great day, Jesus stood up and cried out,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“If anyone thirsts, let him come to me and drink.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Whoever believes in me,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as the Scripture has said, ‘Out of his heart will flow rivers of living water.’”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John 7:37-38</a:t>
            </a:r>
          </a:p>
          <a:p>
            <a:pPr marL="0" marR="11430" indent="0" algn="ctr">
              <a:spcBef>
                <a:spcPts val="0"/>
              </a:spcBef>
              <a:spcAft>
                <a:spcPts val="0"/>
              </a:spcAft>
              <a:buNone/>
              <a:defRPr/>
            </a:pPr>
            <a:endParaRPr kumimoji="0" lang="en-US" altLang="x-none" sz="1400" b="1" i="0" u="none" strike="noStrike" kern="0" cap="none" spc="0" normalizeH="0" baseline="0" noProof="0" dirty="0">
              <a:ln>
                <a:noFill/>
              </a:ln>
              <a:solidFill>
                <a:srgbClr val="000000"/>
              </a:solidFill>
              <a:effectLst/>
              <a:uLnTx/>
              <a:uFillTx/>
              <a:latin typeface="Candara" panose="020E0502030303020204" pitchFamily="34" charset="0"/>
              <a:cs typeface="Times New Roman" panose="02020603050405020304" pitchFamily="18" charset="0"/>
            </a:endParaRPr>
          </a:p>
          <a:p>
            <a:pPr marL="0" marR="11430" indent="0" algn="ctr">
              <a:spcBef>
                <a:spcPts val="0"/>
              </a:spcBef>
              <a:spcAft>
                <a:spcPts val="0"/>
              </a:spcAft>
              <a:buNone/>
              <a:defRPr/>
            </a:pPr>
            <a:r>
              <a:rPr lang="en-US" altLang="x-none" sz="2600" kern="0" baseline="30000" dirty="0">
                <a:solidFill>
                  <a:srgbClr val="000000"/>
                </a:solidFill>
                <a:latin typeface="Candara" charset="0"/>
              </a:rPr>
              <a:t>6</a:t>
            </a:r>
            <a:r>
              <a:rPr lang="en-US" altLang="x-none" sz="2600" kern="0" dirty="0">
                <a:solidFill>
                  <a:srgbClr val="000000"/>
                </a:solidFill>
                <a:latin typeface="Candara" charset="0"/>
              </a:rPr>
              <a:t> Jesus said to him, “I am the way, and the truth, </a:t>
            </a:r>
            <a:br>
              <a:rPr lang="en-US" altLang="x-none" sz="2600" kern="0" dirty="0">
                <a:solidFill>
                  <a:srgbClr val="000000"/>
                </a:solidFill>
                <a:latin typeface="Candara" charset="0"/>
              </a:rPr>
            </a:br>
            <a:r>
              <a:rPr lang="en-US" altLang="x-none" sz="2600" kern="0" dirty="0">
                <a:solidFill>
                  <a:srgbClr val="000000"/>
                </a:solidFill>
                <a:latin typeface="Candara" charset="0"/>
              </a:rPr>
              <a:t>and the life. No one comes to the Father except through me.</a:t>
            </a:r>
            <a:br>
              <a:rPr lang="en-US" altLang="x-none" sz="2600" kern="0" dirty="0">
                <a:solidFill>
                  <a:srgbClr val="000000"/>
                </a:solidFill>
                <a:latin typeface="Candara" charset="0"/>
              </a:rPr>
            </a:br>
            <a:r>
              <a:rPr lang="en-US" altLang="x-none" sz="2600" kern="0" dirty="0">
                <a:solidFill>
                  <a:srgbClr val="000000"/>
                </a:solidFill>
                <a:latin typeface="Candara" charset="0"/>
              </a:rPr>
              <a:t>John 14:6</a:t>
            </a: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113752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UNIQUENESS OF JESUS THAT CAUSED DIVISIONS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6088">
              <a:spcBef>
                <a:spcPts val="0"/>
              </a:spcBef>
              <a:buNone/>
              <a:defRPr/>
            </a:pPr>
            <a:r>
              <a:rPr lang="en-US" sz="2800" b="1" i="0" spc="-10" dirty="0">
                <a:solidFill>
                  <a:srgbClr val="000000"/>
                </a:solidFill>
                <a:latin typeface="Candara" charset="0"/>
                <a:ea typeface="ＭＳ Ｐゴシック" charset="0"/>
                <a:cs typeface="MS PGothic" charset="0"/>
              </a:rPr>
              <a:t>3)   </a:t>
            </a:r>
            <a:r>
              <a:rPr lang="en-US" sz="2800" b="1" i="0" u="sng" spc="-10" dirty="0">
                <a:solidFill>
                  <a:srgbClr val="FF0000"/>
                </a:solidFill>
                <a:latin typeface="Candara" charset="0"/>
                <a:ea typeface="ＭＳ Ｐゴシック" charset="0"/>
                <a:cs typeface="MS PGothic" charset="0"/>
              </a:rPr>
              <a:t>Jesus Was (And Is) the Answer to Human Needs</a:t>
            </a:r>
            <a:r>
              <a:rPr lang="en-US" sz="2800" b="1" i="0" spc="-10" dirty="0">
                <a:solidFill>
                  <a:srgbClr val="FF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Unlike all others, Jesus offered </a:t>
            </a:r>
            <a:r>
              <a:rPr lang="en-US" sz="2800" b="1" spc="-10" dirty="0">
                <a:solidFill>
                  <a:srgbClr val="000000"/>
                </a:solidFill>
                <a:latin typeface="Candara" charset="0"/>
                <a:ea typeface="ＭＳ Ｐゴシック" charset="0"/>
                <a:cs typeface="MS PGothic" charset="0"/>
              </a:rPr>
              <a:t>not a way to answers </a:t>
            </a:r>
            <a:r>
              <a:rPr lang="en-US" sz="2800" b="1" i="0" spc="-10" dirty="0">
                <a:solidFill>
                  <a:srgbClr val="000000"/>
                </a:solidFill>
                <a:latin typeface="Candara" charset="0"/>
                <a:ea typeface="ＭＳ Ｐゴシック" charset="0"/>
                <a:cs typeface="MS PGothic" charset="0"/>
              </a:rPr>
              <a:t>but </a:t>
            </a:r>
            <a:r>
              <a:rPr lang="en-US" sz="2800" b="1" u="sng" spc="-10" dirty="0">
                <a:solidFill>
                  <a:srgbClr val="000000"/>
                </a:solidFill>
                <a:latin typeface="Candara" charset="0"/>
                <a:ea typeface="ＭＳ Ｐゴシック" charset="0"/>
                <a:cs typeface="MS PGothic" charset="0"/>
              </a:rPr>
              <a:t>himself</a:t>
            </a:r>
            <a:r>
              <a:rPr lang="en-US" sz="2800" b="1" i="0" spc="-10" dirty="0">
                <a:solidFill>
                  <a:srgbClr val="000000"/>
                </a:solidFill>
                <a:latin typeface="Candara" charset="0"/>
                <a:ea typeface="ＭＳ Ｐゴシック" charset="0"/>
                <a:cs typeface="MS PGothic" charset="0"/>
              </a:rPr>
              <a:t> as the answer to life.</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2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On the last day of the feast, the great day, Jesus stood up and cried out,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“If anyone thirsts, let him come to me and drink.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Whoever believes in me,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as the Scripture has said, ‘Out of his heart will flow rivers of living water.’”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John 7:37-38</a:t>
            </a:r>
          </a:p>
          <a:p>
            <a:pPr marL="0" marR="11430" indent="0" algn="ctr">
              <a:spcBef>
                <a:spcPts val="0"/>
              </a:spcBef>
              <a:spcAft>
                <a:spcPts val="0"/>
              </a:spcAft>
              <a:buNone/>
              <a:defRPr/>
            </a:pPr>
            <a:endParaRPr kumimoji="0" lang="en-US" altLang="x-none" sz="1200" b="1" i="0" u="none" strike="noStrike" kern="0" cap="none" spc="0" normalizeH="0" baseline="0" noProof="0" dirty="0">
              <a:ln>
                <a:noFill/>
              </a:ln>
              <a:solidFill>
                <a:srgbClr val="000000"/>
              </a:solidFill>
              <a:effectLst/>
              <a:uLnTx/>
              <a:uFillTx/>
              <a:latin typeface="Candara" charset="0"/>
              <a:cs typeface="Arial"/>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Jesus’ uniqueness goes further than his oneness with God and his authoritative teaching; Jesus himself is the answer to our ultimate need.</a:t>
            </a:r>
          </a:p>
          <a:p>
            <a:pPr marL="915988" lvl="1" indent="-450850">
              <a:spcBef>
                <a:spcPts val="0"/>
              </a:spcBef>
              <a:buFont typeface="Wingdings" charset="2"/>
              <a:buChar char="Ø"/>
              <a:defRPr/>
            </a:pPr>
            <a:r>
              <a:rPr lang="en-US" altLang="x-none" sz="2600" b="1" i="0" kern="0" dirty="0">
                <a:solidFill>
                  <a:srgbClr val="000000"/>
                </a:solidFill>
                <a:latin typeface="Candara" charset="0"/>
              </a:rPr>
              <a:t>Unlike all others, Jesus did not merely teach the way to God and the answer to the ultimate need/thirst—he himself was the answer and the way.</a:t>
            </a:r>
          </a:p>
          <a:p>
            <a:pPr marL="915988" lvl="1" indent="-450850">
              <a:spcBef>
                <a:spcPts val="0"/>
              </a:spcBef>
              <a:buFont typeface="Wingdings" charset="2"/>
              <a:buChar char="Ø"/>
              <a:defRPr/>
            </a:pPr>
            <a:r>
              <a:rPr lang="en-US" sz="2600" b="1" i="0" kern="0" dirty="0">
                <a:solidFill>
                  <a:srgbClr val="000000"/>
                </a:solidFill>
                <a:latin typeface="Candara" charset="0"/>
                <a:ea typeface="Times New Roman" panose="02020603050405020304" pitchFamily="18" charset="0"/>
                <a:cs typeface="Times New Roman" panose="02020603050405020304" pitchFamily="18" charset="0"/>
              </a:rPr>
              <a:t>Therefore, Jesus is not a mere means to an end in life—he himself is the end and life; Jesus quenches our thirst and becomes the reason for living!</a:t>
            </a:r>
            <a:endPar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396489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457200"/>
            <a:ext cx="11430000" cy="6374494"/>
          </a:xfrm>
        </p:spPr>
        <p:txBody>
          <a:bodyPr/>
          <a:lstStyle/>
          <a:p>
            <a:pPr marL="14288" indent="-14288" algn="ctr">
              <a:spcBef>
                <a:spcPts val="0"/>
              </a:spcBef>
              <a:buNone/>
            </a:pPr>
            <a:r>
              <a:rPr lang="en-US" altLang="x-none" sz="2800" b="1" i="1" baseline="30000" dirty="0">
                <a:latin typeface="Candara" charset="0"/>
              </a:rPr>
              <a:t>34</a:t>
            </a:r>
            <a:r>
              <a:rPr lang="en-US" altLang="x-none" sz="2800" b="1" i="1" dirty="0">
                <a:latin typeface="Candara" charset="0"/>
              </a:rPr>
              <a:t> “Do not think that I have come to bring peace to the earth. </a:t>
            </a:r>
            <a:br>
              <a:rPr lang="en-US" altLang="x-none" sz="2800" b="1" i="1" dirty="0">
                <a:latin typeface="Candara" charset="0"/>
              </a:rPr>
            </a:br>
            <a:r>
              <a:rPr lang="en-US" altLang="x-none" sz="2800" b="1" i="1" dirty="0">
                <a:latin typeface="Candara" charset="0"/>
              </a:rPr>
              <a:t>I have not come to bring peace, but a sword. </a:t>
            </a:r>
            <a:r>
              <a:rPr lang="en-US" altLang="x-none" sz="2800" b="1" i="1" baseline="30000" dirty="0">
                <a:latin typeface="Candara" charset="0"/>
              </a:rPr>
              <a:t>35</a:t>
            </a:r>
            <a:r>
              <a:rPr lang="en-US" altLang="x-none" sz="2800" b="1" i="1" dirty="0">
                <a:latin typeface="Candara" charset="0"/>
              </a:rPr>
              <a:t> For I have come to </a:t>
            </a:r>
            <a:br>
              <a:rPr lang="en-US" altLang="x-none" sz="2800" b="1" i="1" dirty="0">
                <a:latin typeface="Candara" charset="0"/>
              </a:rPr>
            </a:br>
            <a:r>
              <a:rPr lang="en-US" altLang="x-none" sz="2800" b="1" i="1" dirty="0">
                <a:latin typeface="Candara" charset="0"/>
              </a:rPr>
              <a:t>set a man against his father, and a daughter against her mother, </a:t>
            </a:r>
            <a:br>
              <a:rPr lang="en-US" altLang="x-none" sz="2800" b="1" i="1" dirty="0">
                <a:latin typeface="Candara" charset="0"/>
              </a:rPr>
            </a:br>
            <a:r>
              <a:rPr lang="en-US" altLang="x-none" sz="2800" b="1" i="1" dirty="0">
                <a:latin typeface="Candara" charset="0"/>
              </a:rPr>
              <a:t>and a daughter-in-law against her mother-in-law.”</a:t>
            </a:r>
            <a:br>
              <a:rPr lang="en-US" altLang="x-none" sz="2800" b="1" i="1" dirty="0">
                <a:latin typeface="Candara" charset="0"/>
              </a:rPr>
            </a:br>
            <a:r>
              <a:rPr lang="en-US" altLang="x-none" sz="2800" b="1" i="1" dirty="0">
                <a:latin typeface="Candara" charset="0"/>
              </a:rPr>
              <a:t>Matthew 10:34-35</a:t>
            </a:r>
          </a:p>
          <a:p>
            <a:pPr marL="14288" indent="-14288" algn="ctr">
              <a:spcBef>
                <a:spcPts val="0"/>
              </a:spcBef>
              <a:buNone/>
            </a:pPr>
            <a:r>
              <a:rPr lang="en-US" altLang="x-none" sz="2000" b="1" i="1" dirty="0">
                <a:latin typeface="Candara" charset="0"/>
              </a:rPr>
              <a:t> </a:t>
            </a:r>
          </a:p>
          <a:p>
            <a:pPr marL="14288" indent="-14288" algn="ctr">
              <a:spcBef>
                <a:spcPts val="0"/>
              </a:spcBef>
              <a:buNone/>
            </a:pPr>
            <a:r>
              <a:rPr lang="en-US" altLang="x-none" sz="2800" b="1" i="1" baseline="30000" dirty="0">
                <a:latin typeface="Candara" charset="0"/>
              </a:rPr>
              <a:t>18</a:t>
            </a:r>
            <a:r>
              <a:rPr lang="en-US" altLang="x-none" sz="2800" b="1" i="1" dirty="0">
                <a:latin typeface="Candara" charset="0"/>
              </a:rPr>
              <a:t> “If the world hates you, know that it has hated me before it hated </a:t>
            </a:r>
            <a:br>
              <a:rPr lang="en-US" altLang="x-none" sz="2800" b="1" i="1" dirty="0">
                <a:latin typeface="Candara" charset="0"/>
              </a:rPr>
            </a:br>
            <a:r>
              <a:rPr lang="en-US" altLang="x-none" sz="2800" b="1" i="1" dirty="0">
                <a:latin typeface="Candara" charset="0"/>
              </a:rPr>
              <a:t>you. </a:t>
            </a:r>
            <a:r>
              <a:rPr lang="en-US" altLang="x-none" sz="2800" b="1" i="1" baseline="30000" dirty="0">
                <a:latin typeface="Candara" charset="0"/>
              </a:rPr>
              <a:t>19</a:t>
            </a:r>
            <a:r>
              <a:rPr lang="en-US" altLang="x-none" sz="2800" b="1" i="1" dirty="0">
                <a:latin typeface="Candara" charset="0"/>
              </a:rPr>
              <a:t> If you were of the world, the world would love you as its own; </a:t>
            </a:r>
            <a:br>
              <a:rPr lang="en-US" altLang="x-none" sz="2800" b="1" i="1" dirty="0">
                <a:latin typeface="Candara" charset="0"/>
              </a:rPr>
            </a:br>
            <a:r>
              <a:rPr lang="en-US" altLang="x-none" sz="2800" b="1" i="1" dirty="0">
                <a:latin typeface="Candara" charset="0"/>
              </a:rPr>
              <a:t>but because you are not of the world, but I chose you out of the world, </a:t>
            </a:r>
            <a:br>
              <a:rPr lang="en-US" altLang="x-none" sz="2800" b="1" i="1" dirty="0">
                <a:latin typeface="Candara" charset="0"/>
              </a:rPr>
            </a:br>
            <a:r>
              <a:rPr lang="en-US" altLang="x-none" sz="2800" b="1" i="1" dirty="0">
                <a:latin typeface="Candara" charset="0"/>
              </a:rPr>
              <a:t>therefore the world hates you. </a:t>
            </a:r>
            <a:r>
              <a:rPr lang="en-US" altLang="x-none" sz="2800" b="1" i="1" baseline="30000" dirty="0">
                <a:latin typeface="Candara" charset="0"/>
              </a:rPr>
              <a:t>20</a:t>
            </a:r>
            <a:r>
              <a:rPr lang="en-US" altLang="x-none" sz="2800" b="1" i="1" dirty="0">
                <a:latin typeface="Candara" charset="0"/>
              </a:rPr>
              <a:t> Remember the word that I said to you: </a:t>
            </a:r>
            <a:br>
              <a:rPr lang="en-US" altLang="x-none" sz="2800" b="1" i="1" dirty="0">
                <a:latin typeface="Candara" charset="0"/>
              </a:rPr>
            </a:br>
            <a:r>
              <a:rPr lang="en-US" altLang="x-none" sz="2800" b="1" i="1" dirty="0">
                <a:latin typeface="Candara" charset="0"/>
              </a:rPr>
              <a:t>‘A servant is not greater than his master.’ If they persecuted me, they will </a:t>
            </a:r>
            <a:br>
              <a:rPr lang="en-US" altLang="x-none" sz="2800" b="1" i="1" dirty="0">
                <a:latin typeface="Candara" charset="0"/>
              </a:rPr>
            </a:br>
            <a:r>
              <a:rPr lang="en-US" altLang="x-none" sz="2800" b="1" i="1" dirty="0">
                <a:latin typeface="Candara" charset="0"/>
              </a:rPr>
              <a:t>also persecute you. If they kept my word, they will also keep yours.”</a:t>
            </a:r>
            <a:br>
              <a:rPr lang="en-US" altLang="x-none" sz="2800" b="1" i="1" dirty="0">
                <a:latin typeface="Candara" charset="0"/>
              </a:rPr>
            </a:br>
            <a:r>
              <a:rPr lang="en-US" altLang="x-none" sz="2800" b="1" i="1" dirty="0">
                <a:latin typeface="Candara" charset="0"/>
              </a:rPr>
              <a:t>John 15:18-20</a:t>
            </a:r>
          </a:p>
        </p:txBody>
      </p:sp>
    </p:spTree>
    <p:extLst>
      <p:ext uri="{BB962C8B-B14F-4D97-AF65-F5344CB8AC3E}">
        <p14:creationId xmlns:p14="http://schemas.microsoft.com/office/powerpoint/2010/main" val="3718846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04800" y="304800"/>
            <a:ext cx="11582400" cy="6248400"/>
          </a:xfrm>
        </p:spPr>
        <p:txBody>
          <a:bodyPr/>
          <a:lstStyle/>
          <a:p>
            <a:pPr marL="0" indent="0" algn="just">
              <a:spcBef>
                <a:spcPts val="0"/>
              </a:spcBef>
              <a:buNone/>
            </a:pPr>
            <a:r>
              <a:rPr lang="en-US" sz="3000" b="1" dirty="0">
                <a:solidFill>
                  <a:srgbClr val="800000"/>
                </a:solidFill>
                <a:latin typeface="Candara" charset="0"/>
                <a:cs typeface="Arial" charset="0"/>
              </a:rPr>
              <a:t>Following the Real Compelling Jesus</a:t>
            </a:r>
          </a:p>
          <a:p>
            <a:pPr marL="0" indent="0" algn="just">
              <a:spcBef>
                <a:spcPts val="0"/>
              </a:spcBef>
              <a:buNone/>
            </a:pPr>
            <a:r>
              <a:rPr lang="en-US" sz="2600" b="1" dirty="0">
                <a:latin typeface="Candara"/>
                <a:cs typeface="Candara"/>
              </a:rPr>
              <a:t>Those who lock me up will one day be locked up by angels. Those who interrogate me will finally be questioned and judged by Christ. When I think of this, the Lord fills me with a natural compassion and grief toward those who are attempting to and actively imprisoning me. Pray that the Lord would use me, that he would grant me patience and wisdom, that I might take the gospel to them. Separate me from my wife and children, ruin my reputation, destroy my life and my family—the authorities are capable of doing all of these things. However, no one in this world can force me to renounce my faith; no one can make me change my life; and no one can raise me from the dead . . . Jesus is the Christ, son of the eternal, living God. He died for sinners and rose to life for us. He is my king and the king of the whole earth yesterday, today, and forever. I am his servant, and I am imprisoned because of this. I will resist in meekness those who resist God, and I will joyfully violate all laws that violate God’s laws.</a:t>
            </a:r>
          </a:p>
          <a:p>
            <a:pPr marL="0" indent="0" algn="r">
              <a:spcBef>
                <a:spcPts val="0"/>
              </a:spcBef>
              <a:buNone/>
            </a:pPr>
            <a:r>
              <a:rPr lang="en-US" sz="2600" b="1" dirty="0">
                <a:latin typeface="Candara"/>
                <a:cs typeface="Candara"/>
              </a:rPr>
              <a:t>— Pastor Wang Yi, from</a:t>
            </a:r>
            <a:r>
              <a:rPr lang="en-US" sz="2600" b="1" i="1" dirty="0">
                <a:latin typeface="Candara"/>
                <a:cs typeface="Candara"/>
              </a:rPr>
              <a:t> “My Declaration of Faithful Disobedience”</a:t>
            </a:r>
          </a:p>
          <a:p>
            <a:pPr marL="0" indent="0" algn="r">
              <a:spcBef>
                <a:spcPts val="0"/>
              </a:spcBef>
              <a:buNone/>
            </a:pPr>
            <a:endParaRPr lang="en-US" sz="2750" b="1" dirty="0">
              <a:latin typeface="Candara"/>
              <a:cs typeface="Candara"/>
            </a:endParaRPr>
          </a:p>
        </p:txBody>
      </p:sp>
    </p:spTree>
    <p:extLst>
      <p:ext uri="{BB962C8B-B14F-4D97-AF65-F5344CB8AC3E}">
        <p14:creationId xmlns:p14="http://schemas.microsoft.com/office/powerpoint/2010/main" val="55013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In what ways do you need to see the real Jesus in the Gospel of John so that you would not be misled by any misconceptions about Jesus?</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fully embrace the uniqueness of Jesus in his true identity as the Son of God? How would that change you?</a:t>
            </a:r>
          </a:p>
          <a:p>
            <a:pPr marL="514350" lvl="0" indent="-514350">
              <a:buFont typeface="+mj-lt"/>
              <a:buAutoNum type="arabicPeriod"/>
            </a:pPr>
            <a:endParaRPr lang="en-US" sz="2000" dirty="0"/>
          </a:p>
          <a:p>
            <a:pPr marL="514350" lvl="0" indent="-514350">
              <a:buFont typeface="+mj-lt"/>
              <a:buAutoNum type="arabicPeriod"/>
            </a:pPr>
            <a:r>
              <a:rPr lang="en-US" sz="2800" dirty="0"/>
              <a:t>What is your first step in surrendering your all to Jesus who is the answer to your ultimate need and satisfaction?</a:t>
            </a:r>
          </a:p>
        </p:txBody>
      </p:sp>
    </p:spTree>
    <p:extLst>
      <p:ext uri="{BB962C8B-B14F-4D97-AF65-F5344CB8AC3E}">
        <p14:creationId xmlns:p14="http://schemas.microsoft.com/office/powerpoint/2010/main" val="2306908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None Like Jesus</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[26]</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7:40-52</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January 12, 2020</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39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200" b="1" dirty="0">
                <a:latin typeface="Candara" charset="0"/>
                <a:ea typeface="Candara" charset="0"/>
                <a:cs typeface="Candara" charset="0"/>
              </a:rPr>
              <a:t>COMMON MISCONCEPTIONS ABOUT JESUS</a:t>
            </a:r>
          </a:p>
        </p:txBody>
      </p:sp>
      <p:sp>
        <p:nvSpPr>
          <p:cNvPr id="27651" name="Rectangle 3"/>
          <p:cNvSpPr>
            <a:spLocks noGrp="1" noChangeArrowheads="1"/>
          </p:cNvSpPr>
          <p:nvPr>
            <p:ph type="body" idx="1"/>
          </p:nvPr>
        </p:nvSpPr>
        <p:spPr>
          <a:xfrm>
            <a:off x="228600" y="1143000"/>
            <a:ext cx="11811000" cy="5654679"/>
          </a:xfrm>
        </p:spPr>
        <p:txBody>
          <a:bodyPr/>
          <a:lstStyle/>
          <a:p>
            <a:pPr marL="463550" indent="-463550">
              <a:spcBef>
                <a:spcPts val="0"/>
              </a:spcBef>
              <a:defRPr/>
            </a:pPr>
            <a:r>
              <a:rPr lang="en-US" sz="2800" b="1" dirty="0">
                <a:latin typeface="Candara" charset="0"/>
                <a:cs typeface="Arial" charset="0"/>
              </a:rPr>
              <a:t>Misconception #1: </a:t>
            </a:r>
            <a:r>
              <a:rPr lang="en-US" sz="2800" b="1" dirty="0">
                <a:solidFill>
                  <a:srgbClr val="FF0000"/>
                </a:solidFill>
                <a:latin typeface="Candara" charset="0"/>
                <a:cs typeface="Arial" charset="0"/>
              </a:rPr>
              <a:t>“Jesus was a good moral teacher.”</a:t>
            </a:r>
          </a:p>
          <a:p>
            <a:pPr marL="922338" lvl="1" indent="-465138">
              <a:spcBef>
                <a:spcPts val="0"/>
              </a:spcBef>
              <a:buFont typeface="Wingdings" pitchFamily="2" charset="2"/>
              <a:buChar char="Ø"/>
              <a:defRPr/>
            </a:pPr>
            <a:r>
              <a:rPr lang="en-US" sz="2600" dirty="0">
                <a:latin typeface="Candara" charset="0"/>
                <a:cs typeface="Arial" charset="0"/>
              </a:rPr>
              <a:t>No, Jesus claimed to be God (</a:t>
            </a:r>
            <a:r>
              <a:rPr lang="en-US" sz="2600" i="1" dirty="0">
                <a:latin typeface="Candara" charset="0"/>
                <a:cs typeface="Arial" charset="0"/>
              </a:rPr>
              <a:t>cf. </a:t>
            </a:r>
            <a:r>
              <a:rPr lang="en-US" sz="2600" dirty="0">
                <a:latin typeface="Candara" charset="0"/>
                <a:cs typeface="Arial" charset="0"/>
              </a:rPr>
              <a:t>John 10:30); if his claim was not true, he was a liar or a lunatic, but he could not have been a “good moral teacher.”</a:t>
            </a:r>
            <a:endParaRPr lang="en-US" sz="2600" dirty="0">
              <a:solidFill>
                <a:srgbClr val="000000"/>
              </a:solidFill>
              <a:latin typeface="Candara" charset="0"/>
              <a:cs typeface="Arial" charset="0"/>
            </a:endParaRPr>
          </a:p>
          <a:p>
            <a:pPr marL="57150" indent="0" algn="ctr">
              <a:spcBef>
                <a:spcPts val="0"/>
              </a:spcBef>
              <a:buNone/>
              <a:defRPr/>
            </a:pPr>
            <a:endParaRPr lang="en-US" sz="1200" dirty="0">
              <a:solidFill>
                <a:srgbClr val="000000"/>
              </a:solidFill>
              <a:latin typeface="Candara" charset="0"/>
              <a:cs typeface="Arial" charset="0"/>
            </a:endParaRPr>
          </a:p>
        </p:txBody>
      </p:sp>
    </p:spTree>
    <p:extLst>
      <p:ext uri="{BB962C8B-B14F-4D97-AF65-F5344CB8AC3E}">
        <p14:creationId xmlns:p14="http://schemas.microsoft.com/office/powerpoint/2010/main" val="192803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914400"/>
            <a:ext cx="11658600" cy="5917294"/>
          </a:xfrm>
        </p:spPr>
        <p:txBody>
          <a:bodyPr/>
          <a:lstStyle/>
          <a:p>
            <a:pPr marL="57150" lvl="0" indent="0" algn="ctr">
              <a:spcBef>
                <a:spcPts val="0"/>
              </a:spcBef>
              <a:buNone/>
              <a:defRPr/>
            </a:pPr>
            <a:r>
              <a:rPr lang="en-US" sz="2600" b="1" i="1" dirty="0">
                <a:solidFill>
                  <a:srgbClr val="000000"/>
                </a:solidFill>
                <a:latin typeface="Candara" charset="0"/>
                <a:cs typeface="Arial" charset="0"/>
              </a:rPr>
              <a:t>I am trying here to prevent anyone saying the really foolish thing </a:t>
            </a:r>
            <a:br>
              <a:rPr lang="en-US" sz="2600" b="1" i="1" dirty="0">
                <a:solidFill>
                  <a:srgbClr val="000000"/>
                </a:solidFill>
                <a:latin typeface="Candara" charset="0"/>
                <a:cs typeface="Arial" charset="0"/>
              </a:rPr>
            </a:br>
            <a:r>
              <a:rPr lang="en-US" sz="2600" b="1" i="1" dirty="0">
                <a:solidFill>
                  <a:srgbClr val="000000"/>
                </a:solidFill>
                <a:latin typeface="Candara" charset="0"/>
                <a:cs typeface="Arial" charset="0"/>
              </a:rPr>
              <a:t>that people often say about Him: I’m ready to accept Jesus as a great </a:t>
            </a:r>
            <a:br>
              <a:rPr lang="en-US" sz="2600" b="1" i="1" dirty="0">
                <a:solidFill>
                  <a:srgbClr val="000000"/>
                </a:solidFill>
                <a:latin typeface="Candara" charset="0"/>
                <a:cs typeface="Arial" charset="0"/>
              </a:rPr>
            </a:br>
            <a:r>
              <a:rPr lang="en-US" sz="2600" b="1" i="1" dirty="0">
                <a:solidFill>
                  <a:srgbClr val="000000"/>
                </a:solidFill>
                <a:latin typeface="Candara" charset="0"/>
                <a:cs typeface="Arial" charset="0"/>
              </a:rPr>
              <a:t>moral teacher, but I don’t accept his claim to be God. That is the one thing </a:t>
            </a:r>
            <a:br>
              <a:rPr lang="en-US" sz="2600" b="1" i="1" dirty="0">
                <a:solidFill>
                  <a:srgbClr val="000000"/>
                </a:solidFill>
                <a:latin typeface="Candara" charset="0"/>
                <a:cs typeface="Arial" charset="0"/>
              </a:rPr>
            </a:br>
            <a:r>
              <a:rPr lang="en-US" sz="2600" b="1" i="1" dirty="0">
                <a:solidFill>
                  <a:srgbClr val="000000"/>
                </a:solidFill>
                <a:latin typeface="Candara" charset="0"/>
                <a:cs typeface="Arial" charset="0"/>
              </a:rPr>
              <a:t>we must not say. A man who was merely a man and said the sort of things Jesus</a:t>
            </a:r>
            <a:br>
              <a:rPr lang="en-US" sz="2600" b="1" i="1" dirty="0">
                <a:solidFill>
                  <a:srgbClr val="000000"/>
                </a:solidFill>
                <a:latin typeface="Candara" charset="0"/>
                <a:cs typeface="Arial" charset="0"/>
              </a:rPr>
            </a:br>
            <a:r>
              <a:rPr lang="en-US" sz="2600" b="1" i="1" dirty="0">
                <a:solidFill>
                  <a:srgbClr val="000000"/>
                </a:solidFill>
                <a:latin typeface="Candara" charset="0"/>
                <a:cs typeface="Arial" charset="0"/>
              </a:rPr>
              <a:t> said would not be a great moral teacher. He would either be a lunatic—on a level</a:t>
            </a:r>
            <a:br>
              <a:rPr lang="en-US" sz="2600" b="1" i="1" dirty="0">
                <a:solidFill>
                  <a:srgbClr val="000000"/>
                </a:solidFill>
                <a:latin typeface="Candara" charset="0"/>
                <a:cs typeface="Arial" charset="0"/>
              </a:rPr>
            </a:br>
            <a:r>
              <a:rPr lang="en-US" sz="2600" b="1" i="1" dirty="0">
                <a:solidFill>
                  <a:srgbClr val="000000"/>
                </a:solidFill>
                <a:latin typeface="Candara" charset="0"/>
                <a:cs typeface="Arial" charset="0"/>
              </a:rPr>
              <a:t> with the man who says he is a poached egg—or else he would be the Devil of Hell.</a:t>
            </a:r>
            <a:br>
              <a:rPr lang="en-US" sz="2600" b="1" i="1" dirty="0">
                <a:solidFill>
                  <a:srgbClr val="000000"/>
                </a:solidFill>
                <a:latin typeface="Candara" charset="0"/>
                <a:cs typeface="Arial" charset="0"/>
              </a:rPr>
            </a:br>
            <a:r>
              <a:rPr lang="en-US" sz="2600" b="1" i="1" dirty="0">
                <a:solidFill>
                  <a:srgbClr val="000000"/>
                </a:solidFill>
                <a:latin typeface="Candara" charset="0"/>
                <a:cs typeface="Arial" charset="0"/>
              </a:rPr>
              <a:t>You must make your choice. Either this man was, and is, the Son of God; or else a </a:t>
            </a:r>
            <a:br>
              <a:rPr lang="en-US" sz="2600" b="1" i="1" dirty="0">
                <a:solidFill>
                  <a:srgbClr val="000000"/>
                </a:solidFill>
                <a:latin typeface="Candara" charset="0"/>
                <a:cs typeface="Arial" charset="0"/>
              </a:rPr>
            </a:br>
            <a:r>
              <a:rPr lang="en-US" sz="2600" b="1" i="1" dirty="0">
                <a:solidFill>
                  <a:srgbClr val="000000"/>
                </a:solidFill>
                <a:latin typeface="Candara" charset="0"/>
                <a:cs typeface="Arial" charset="0"/>
              </a:rPr>
              <a:t>madman or something worse. You can shut Him up for a fool, you can spit at Him</a:t>
            </a:r>
            <a:br>
              <a:rPr lang="en-US" sz="2600" b="1" i="1" dirty="0">
                <a:solidFill>
                  <a:srgbClr val="000000"/>
                </a:solidFill>
                <a:latin typeface="Candara" charset="0"/>
                <a:cs typeface="Arial" charset="0"/>
              </a:rPr>
            </a:br>
            <a:r>
              <a:rPr lang="en-US" sz="2600" b="1" i="1" dirty="0">
                <a:solidFill>
                  <a:srgbClr val="000000"/>
                </a:solidFill>
                <a:latin typeface="Candara" charset="0"/>
                <a:cs typeface="Arial" charset="0"/>
              </a:rPr>
              <a:t>and kill him as a demon; or you can fall at His feet and call Him Lord and God. But </a:t>
            </a:r>
            <a:br>
              <a:rPr lang="en-US" sz="2600" b="1" i="1" dirty="0">
                <a:solidFill>
                  <a:srgbClr val="000000"/>
                </a:solidFill>
                <a:latin typeface="Candara" charset="0"/>
                <a:cs typeface="Arial" charset="0"/>
              </a:rPr>
            </a:br>
            <a:r>
              <a:rPr lang="en-US" sz="2600" b="1" i="1" dirty="0">
                <a:solidFill>
                  <a:srgbClr val="000000"/>
                </a:solidFill>
                <a:latin typeface="Candara" charset="0"/>
                <a:cs typeface="Arial" charset="0"/>
              </a:rPr>
              <a:t>let us not come with any patronizing nonsense about His being a great human </a:t>
            </a:r>
            <a:br>
              <a:rPr lang="en-US" sz="2600" b="1" i="1" dirty="0">
                <a:solidFill>
                  <a:srgbClr val="000000"/>
                </a:solidFill>
                <a:latin typeface="Candara" charset="0"/>
                <a:cs typeface="Arial" charset="0"/>
              </a:rPr>
            </a:br>
            <a:r>
              <a:rPr lang="en-US" sz="2600" b="1" i="1" dirty="0">
                <a:solidFill>
                  <a:srgbClr val="000000"/>
                </a:solidFill>
                <a:latin typeface="Candara" charset="0"/>
                <a:cs typeface="Arial" charset="0"/>
              </a:rPr>
              <a:t>teacher. He has not left that open to us. He did not intend to.</a:t>
            </a:r>
            <a:br>
              <a:rPr lang="en-US" sz="2600" b="1" i="1" dirty="0">
                <a:solidFill>
                  <a:srgbClr val="000000"/>
                </a:solidFill>
                <a:latin typeface="Candara" charset="0"/>
                <a:cs typeface="Arial" charset="0"/>
              </a:rPr>
            </a:br>
            <a:r>
              <a:rPr lang="en-US" sz="2600" b="1" i="1" dirty="0">
                <a:solidFill>
                  <a:srgbClr val="000000"/>
                </a:solidFill>
                <a:latin typeface="Candara" charset="0"/>
                <a:cs typeface="Arial" charset="0"/>
              </a:rPr>
              <a:t>C. S. Lewis</a:t>
            </a:r>
          </a:p>
        </p:txBody>
      </p:sp>
    </p:spTree>
    <p:extLst>
      <p:ext uri="{BB962C8B-B14F-4D97-AF65-F5344CB8AC3E}">
        <p14:creationId xmlns:p14="http://schemas.microsoft.com/office/powerpoint/2010/main" val="392878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200" b="1" dirty="0">
                <a:latin typeface="Candara" charset="0"/>
                <a:ea typeface="Candara" charset="0"/>
                <a:cs typeface="Candara" charset="0"/>
              </a:rPr>
              <a:t>COMMON MISCONCEPTIONS ABOUT JESUS</a:t>
            </a:r>
          </a:p>
        </p:txBody>
      </p:sp>
      <p:sp>
        <p:nvSpPr>
          <p:cNvPr id="27651" name="Rectangle 3"/>
          <p:cNvSpPr>
            <a:spLocks noGrp="1" noChangeArrowheads="1"/>
          </p:cNvSpPr>
          <p:nvPr>
            <p:ph type="body" idx="1"/>
          </p:nvPr>
        </p:nvSpPr>
        <p:spPr>
          <a:xfrm>
            <a:off x="228600" y="1143000"/>
            <a:ext cx="11811000" cy="5654679"/>
          </a:xfrm>
        </p:spPr>
        <p:txBody>
          <a:bodyPr/>
          <a:lstStyle/>
          <a:p>
            <a:pPr marL="463550" indent="-463550">
              <a:spcBef>
                <a:spcPts val="0"/>
              </a:spcBef>
              <a:defRPr/>
            </a:pPr>
            <a:r>
              <a:rPr lang="en-US" sz="2800" b="1" dirty="0">
                <a:latin typeface="Candara" charset="0"/>
                <a:cs typeface="Arial" charset="0"/>
              </a:rPr>
              <a:t>Misconception #1: </a:t>
            </a:r>
            <a:r>
              <a:rPr lang="en-US" sz="2800" b="1" dirty="0">
                <a:solidFill>
                  <a:srgbClr val="FF0000"/>
                </a:solidFill>
                <a:latin typeface="Candara" charset="0"/>
                <a:cs typeface="Arial" charset="0"/>
              </a:rPr>
              <a:t>“Jesus was a good moral teacher.”</a:t>
            </a:r>
          </a:p>
          <a:p>
            <a:pPr marL="922338" lvl="1" indent="-465138">
              <a:spcBef>
                <a:spcPts val="0"/>
              </a:spcBef>
              <a:buFont typeface="Wingdings" pitchFamily="2" charset="2"/>
              <a:buChar char="Ø"/>
              <a:defRPr/>
            </a:pPr>
            <a:r>
              <a:rPr lang="en-US" sz="2600" dirty="0">
                <a:latin typeface="Candara" charset="0"/>
                <a:cs typeface="Arial" charset="0"/>
              </a:rPr>
              <a:t>No, Jesus claimed to be God (</a:t>
            </a:r>
            <a:r>
              <a:rPr lang="en-US" sz="2600" i="1" dirty="0">
                <a:latin typeface="Candara" charset="0"/>
                <a:cs typeface="Arial" charset="0"/>
              </a:rPr>
              <a:t>cf. </a:t>
            </a:r>
            <a:r>
              <a:rPr lang="en-US" sz="2600" dirty="0">
                <a:latin typeface="Candara" charset="0"/>
                <a:cs typeface="Arial" charset="0"/>
              </a:rPr>
              <a:t>John 10:30); if his claim was not true, he was a liar or a lunatic, but he could not have been a “good moral teacher.”</a:t>
            </a:r>
          </a:p>
          <a:p>
            <a:pPr marL="457200" lvl="1" indent="0">
              <a:spcBef>
                <a:spcPts val="0"/>
              </a:spcBef>
              <a:buNone/>
              <a:defRPr/>
            </a:pPr>
            <a:endParaRPr lang="en-US" sz="1200" b="1" dirty="0">
              <a:latin typeface="Candara" charset="0"/>
              <a:cs typeface="Arial" charset="0"/>
            </a:endParaRPr>
          </a:p>
          <a:p>
            <a:pPr marL="463550" indent="-463550">
              <a:spcBef>
                <a:spcPts val="0"/>
              </a:spcBef>
              <a:defRPr/>
            </a:pPr>
            <a:r>
              <a:rPr lang="en-US" sz="2800" b="1" dirty="0">
                <a:latin typeface="Candara" charset="0"/>
                <a:cs typeface="Arial" charset="0"/>
              </a:rPr>
              <a:t>Misconception #2: </a:t>
            </a:r>
            <a:r>
              <a:rPr lang="en-US" sz="2800" b="1" dirty="0">
                <a:solidFill>
                  <a:srgbClr val="FF0000"/>
                </a:solidFill>
                <a:latin typeface="Candara" charset="0"/>
                <a:cs typeface="Arial" charset="0"/>
              </a:rPr>
              <a:t>“Jesus was a social/political revolutionary.”</a:t>
            </a:r>
          </a:p>
          <a:p>
            <a:pPr marL="922338" lvl="1" indent="-465138">
              <a:spcBef>
                <a:spcPts val="0"/>
              </a:spcBef>
              <a:buFont typeface="Wingdings" pitchFamily="2" charset="2"/>
              <a:buChar char="Ø"/>
              <a:defRPr/>
            </a:pPr>
            <a:r>
              <a:rPr lang="en-US" sz="2600" dirty="0">
                <a:solidFill>
                  <a:srgbClr val="000000"/>
                </a:solidFill>
                <a:latin typeface="Candara" charset="0"/>
                <a:cs typeface="Arial" charset="0"/>
              </a:rPr>
              <a:t>No, Jesus didn’t seek external revolution (</a:t>
            </a:r>
            <a:r>
              <a:rPr lang="en-US" sz="2600" i="1" dirty="0">
                <a:solidFill>
                  <a:srgbClr val="000000"/>
                </a:solidFill>
                <a:latin typeface="Candara" charset="0"/>
                <a:cs typeface="Arial" charset="0"/>
              </a:rPr>
              <a:t>cf. </a:t>
            </a:r>
            <a:r>
              <a:rPr lang="en-US" sz="2600" dirty="0">
                <a:solidFill>
                  <a:srgbClr val="000000"/>
                </a:solidFill>
                <a:latin typeface="Candara" charset="0"/>
                <a:cs typeface="Arial" charset="0"/>
              </a:rPr>
              <a:t>John 6:15; 18:36); his ultimate purpose was to seek inside-out spiritual revolution in sinners.</a:t>
            </a:r>
          </a:p>
          <a:p>
            <a:pPr marL="0" indent="0">
              <a:spcBef>
                <a:spcPts val="0"/>
              </a:spcBef>
              <a:buNone/>
              <a:defRPr/>
            </a:pPr>
            <a:endParaRPr lang="en-US" sz="1200" b="1" dirty="0">
              <a:latin typeface="Candara" charset="0"/>
              <a:cs typeface="Arial" charset="0"/>
            </a:endParaRPr>
          </a:p>
          <a:p>
            <a:pPr marL="463550" indent="-463550">
              <a:spcBef>
                <a:spcPts val="0"/>
              </a:spcBef>
              <a:defRPr/>
            </a:pPr>
            <a:r>
              <a:rPr lang="en-US" sz="2800" b="1" dirty="0">
                <a:latin typeface="Candara" charset="0"/>
                <a:cs typeface="Arial" charset="0"/>
              </a:rPr>
              <a:t>Misconception #3: </a:t>
            </a:r>
            <a:r>
              <a:rPr lang="en-US" sz="2800" b="1" dirty="0">
                <a:solidFill>
                  <a:srgbClr val="FF0000"/>
                </a:solidFill>
                <a:latin typeface="Candara" charset="0"/>
                <a:cs typeface="Arial" charset="0"/>
              </a:rPr>
              <a:t>“Jesus made everyone feel good and comfortable.”</a:t>
            </a:r>
          </a:p>
          <a:p>
            <a:pPr marL="922338" lvl="1" indent="-465138">
              <a:spcBef>
                <a:spcPts val="0"/>
              </a:spcBef>
              <a:buFont typeface="Wingdings" pitchFamily="2" charset="2"/>
              <a:buChar char="Ø"/>
              <a:defRPr/>
            </a:pPr>
            <a:r>
              <a:rPr lang="en-US" sz="2600" dirty="0">
                <a:solidFill>
                  <a:srgbClr val="000000"/>
                </a:solidFill>
                <a:latin typeface="Candara" charset="0"/>
                <a:cs typeface="Arial" charset="0"/>
              </a:rPr>
              <a:t>No, Jesus spoke truths that were controversial and  offensive to some people (</a:t>
            </a:r>
            <a:r>
              <a:rPr lang="en-US" sz="2600" i="1" dirty="0">
                <a:solidFill>
                  <a:srgbClr val="000000"/>
                </a:solidFill>
                <a:latin typeface="Candara" charset="0"/>
                <a:cs typeface="Arial" charset="0"/>
              </a:rPr>
              <a:t>cf. </a:t>
            </a:r>
            <a:r>
              <a:rPr lang="en-US" sz="2600" dirty="0">
                <a:solidFill>
                  <a:srgbClr val="000000"/>
                </a:solidFill>
                <a:latin typeface="Candara" charset="0"/>
                <a:cs typeface="Arial" charset="0"/>
              </a:rPr>
              <a:t>John 6:61; </a:t>
            </a:r>
            <a:r>
              <a:rPr lang="en-US" sz="2600" dirty="0">
                <a:latin typeface="Candara" charset="0"/>
                <a:cs typeface="Arial" charset="0"/>
              </a:rPr>
              <a:t>8:58</a:t>
            </a:r>
            <a:r>
              <a:rPr lang="en-US" sz="2600" dirty="0">
                <a:solidFill>
                  <a:srgbClr val="000000"/>
                </a:solidFill>
                <a:latin typeface="Candara" charset="0"/>
                <a:cs typeface="Arial" charset="0"/>
              </a:rPr>
              <a:t>); yet his teachings were full of truth and authority.</a:t>
            </a:r>
          </a:p>
          <a:p>
            <a:pPr marL="0" indent="0">
              <a:spcBef>
                <a:spcPts val="0"/>
              </a:spcBef>
              <a:buNone/>
              <a:defRPr/>
            </a:pPr>
            <a:endParaRPr lang="en-US" sz="1200" b="1" dirty="0">
              <a:latin typeface="Candara" charset="0"/>
              <a:cs typeface="Arial" charset="0"/>
            </a:endParaRPr>
          </a:p>
          <a:p>
            <a:pPr marL="463550" indent="-463550">
              <a:spcBef>
                <a:spcPts val="0"/>
              </a:spcBef>
              <a:defRPr/>
            </a:pPr>
            <a:r>
              <a:rPr lang="en-US" sz="2800" b="1" dirty="0">
                <a:latin typeface="Candara" charset="0"/>
                <a:cs typeface="Arial" charset="0"/>
              </a:rPr>
              <a:t>Misconception #4: </a:t>
            </a:r>
            <a:r>
              <a:rPr lang="en-US" sz="2800" b="1" dirty="0">
                <a:solidFill>
                  <a:srgbClr val="FF0000"/>
                </a:solidFill>
                <a:latin typeface="Candara" charset="0"/>
                <a:cs typeface="Arial" charset="0"/>
              </a:rPr>
              <a:t>“Jesus unified everyone together harmoniously.” </a:t>
            </a:r>
          </a:p>
          <a:p>
            <a:pPr marL="922338" lvl="1" indent="-465138">
              <a:spcBef>
                <a:spcPts val="0"/>
              </a:spcBef>
              <a:buFont typeface="Wingdings" pitchFamily="2" charset="2"/>
              <a:buChar char="Ø"/>
              <a:defRPr/>
            </a:pPr>
            <a:r>
              <a:rPr lang="en-US" sz="2600" dirty="0">
                <a:solidFill>
                  <a:srgbClr val="000000"/>
                </a:solidFill>
                <a:latin typeface="Candara" charset="0"/>
                <a:cs typeface="Arial" charset="0"/>
              </a:rPr>
              <a:t>No, Jesus caused divisions among the people over him (John 7:43); his true identity was not of this world.</a:t>
            </a:r>
          </a:p>
        </p:txBody>
      </p:sp>
    </p:spTree>
    <p:extLst>
      <p:ext uri="{BB962C8B-B14F-4D97-AF65-F5344CB8AC3E}">
        <p14:creationId xmlns:p14="http://schemas.microsoft.com/office/powerpoint/2010/main" val="19689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JESUS THE DIVIDER: FOUR MAJOR DIVISIONS IN THIS PASSAGE </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11430" lvl="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40</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When they heard these words, some of the people said, “This really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is the Prophet.”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41</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Others said, “This is the Christ.” But some said, “Is the Christ</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to come from Galilee?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42</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Has not the Scripture said that the Christ comes from</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 offspring of David, and comes from Bethlehem, the village where David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was?”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43</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So there was a division among the people over him.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Some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of them wanted to arrest him, but no one laid hands on him. (vs. 40-44)</a:t>
            </a:r>
            <a:endParaRPr kumimoji="0" lang="en-US" altLang="x-none" sz="1400" b="1" i="0" u="none" strike="noStrike" kern="0" cap="none" spc="0" normalizeH="0" baseline="0" noProof="0" dirty="0">
              <a:ln>
                <a:noFill/>
              </a:ln>
              <a:solidFill>
                <a:srgbClr val="000000"/>
              </a:solidFill>
              <a:effectLst/>
              <a:uLnTx/>
              <a:uFillTx/>
              <a:latin typeface="Candara" charset="0"/>
              <a:cs typeface="Arial"/>
            </a:endParaRPr>
          </a:p>
          <a:p>
            <a:pPr marL="808038" lvl="1" indent="-342900">
              <a:spcBef>
                <a:spcPts val="2400"/>
              </a:spcBef>
              <a:buFont typeface="Arial" panose="020B0604020202020204" pitchFamily="34" charset="0"/>
              <a:buChar char="•"/>
              <a:defRPr/>
            </a:pPr>
            <a:r>
              <a:rPr lang="en-US" altLang="x-none" b="1" i="0" kern="0" dirty="0">
                <a:solidFill>
                  <a:srgbClr val="000000"/>
                </a:solidFill>
                <a:latin typeface="Candara" charset="0"/>
              </a:rPr>
              <a:t>Some said: </a:t>
            </a:r>
            <a:r>
              <a:rPr lang="en-US" altLang="x-none" b="1" i="0" kern="0" dirty="0">
                <a:solidFill>
                  <a:srgbClr val="FF0000"/>
                </a:solidFill>
                <a:latin typeface="Candara" charset="0"/>
              </a:rPr>
              <a:t>he was the Prophet</a:t>
            </a:r>
            <a:r>
              <a:rPr lang="en-US" altLang="x-none" b="1" i="0" kern="0" dirty="0">
                <a:solidFill>
                  <a:srgbClr val="000000"/>
                </a:solidFill>
                <a:latin typeface="Candara" charset="0"/>
              </a:rPr>
              <a:t> (about whom Moses foretold).</a:t>
            </a:r>
          </a:p>
          <a:p>
            <a:pPr marL="808038" lvl="1" indent="-342900">
              <a:spcBef>
                <a:spcPts val="2400"/>
              </a:spcBef>
              <a:buFont typeface="Arial" panose="020B0604020202020204" pitchFamily="34" charset="0"/>
              <a:buChar char="•"/>
              <a:defRPr/>
            </a:pPr>
            <a:r>
              <a:rPr lang="en-US" altLang="x-none" b="1" i="0" kern="0" dirty="0">
                <a:solidFill>
                  <a:srgbClr val="000000"/>
                </a:solidFill>
                <a:latin typeface="Candara" charset="0"/>
              </a:rPr>
              <a:t>Others said: </a:t>
            </a:r>
            <a:r>
              <a:rPr lang="en-US" altLang="x-none" b="1" i="0" kern="0" dirty="0">
                <a:solidFill>
                  <a:srgbClr val="FF0000"/>
                </a:solidFill>
                <a:latin typeface="Candara" charset="0"/>
              </a:rPr>
              <a:t>he was the Christ </a:t>
            </a:r>
            <a:r>
              <a:rPr lang="en-US" altLang="x-none" b="1" i="0" kern="0" dirty="0">
                <a:solidFill>
                  <a:srgbClr val="000000"/>
                </a:solidFill>
                <a:latin typeface="Candara" charset="0"/>
              </a:rPr>
              <a:t>(with strong objections).</a:t>
            </a:r>
          </a:p>
        </p:txBody>
      </p:sp>
    </p:spTree>
    <p:extLst>
      <p:ext uri="{BB962C8B-B14F-4D97-AF65-F5344CB8AC3E}">
        <p14:creationId xmlns:p14="http://schemas.microsoft.com/office/powerpoint/2010/main" val="100230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JESUS THE DIVIDER: FOUR MAJOR DIVISIONS IN THIS PASSAGE </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11430" lvl="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 officers then came to the chief priests and Pharisees, who said to</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them, “Why did you not bring him?”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 officers answered, “No one ever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spoke like this man!”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 Pharisees answered them, “Have you also been</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deceived?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Have any of the authorities or the Pharisees believed in him?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49</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But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this crowd that does not know the law is accursed.”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50</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Nicodemus, who had</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gone to him before, and who was one of them, said to them,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51</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“Does our</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law judge a man without first giving him a hearing and learning what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he does?”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52</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They replied, “Are you from Galilee too? Search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and see that no prophet arises from Galilee.” (vs. 45-52)</a:t>
            </a:r>
          </a:p>
          <a:p>
            <a:pPr marL="808038" lvl="1" indent="-342900">
              <a:spcBef>
                <a:spcPts val="2400"/>
              </a:spcBef>
              <a:buFont typeface="Arial" panose="020B0604020202020204" pitchFamily="34" charset="0"/>
              <a:buChar char="•"/>
              <a:defRPr/>
            </a:pPr>
            <a:r>
              <a:rPr lang="en-US" altLang="x-none" b="1" i="0" kern="0" dirty="0">
                <a:solidFill>
                  <a:srgbClr val="000000"/>
                </a:solidFill>
                <a:latin typeface="Candara" charset="0"/>
              </a:rPr>
              <a:t>The officers (sent to arrest Jesus) said: </a:t>
            </a:r>
            <a:r>
              <a:rPr lang="en-US" altLang="x-none" b="1" i="0" kern="0" dirty="0">
                <a:solidFill>
                  <a:srgbClr val="FF0000"/>
                </a:solidFill>
                <a:latin typeface="Candara" charset="0"/>
              </a:rPr>
              <a:t>no one ever spoke like Jesus.</a:t>
            </a:r>
          </a:p>
          <a:p>
            <a:pPr marL="808038" lvl="1" indent="-342900">
              <a:spcBef>
                <a:spcPts val="2400"/>
              </a:spcBef>
              <a:buFont typeface="Arial" panose="020B0604020202020204" pitchFamily="34" charset="0"/>
              <a:buChar char="•"/>
              <a:defRPr/>
            </a:pPr>
            <a:r>
              <a:rPr lang="en-US" altLang="x-none" b="1" i="0" kern="0" dirty="0">
                <a:solidFill>
                  <a:srgbClr val="000000"/>
                </a:solidFill>
                <a:latin typeface="Candara" charset="0"/>
              </a:rPr>
              <a:t>The Pharisees: </a:t>
            </a:r>
            <a:r>
              <a:rPr lang="en-US" altLang="x-none" b="1" i="0" kern="0" dirty="0">
                <a:solidFill>
                  <a:srgbClr val="FF0000"/>
                </a:solidFill>
                <a:latin typeface="Candara" charset="0"/>
              </a:rPr>
              <a:t>denied everything that the crowd said about Jesus </a:t>
            </a:r>
            <a:r>
              <a:rPr lang="en-US" altLang="x-none" b="1" i="0" kern="0" dirty="0">
                <a:solidFill>
                  <a:srgbClr val="000000"/>
                </a:solidFill>
                <a:latin typeface="Candara" charset="0"/>
              </a:rPr>
              <a:t>(due to their hardened hearts/pride).</a:t>
            </a:r>
          </a:p>
        </p:txBody>
      </p:sp>
    </p:spTree>
    <p:extLst>
      <p:ext uri="{BB962C8B-B14F-4D97-AF65-F5344CB8AC3E}">
        <p14:creationId xmlns:p14="http://schemas.microsoft.com/office/powerpoint/2010/main" val="5697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UNIQUENESS OF JESUS THAT CAUSED DIVISIONS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6088">
              <a:spcBef>
                <a:spcPts val="0"/>
              </a:spcBef>
              <a:buNone/>
              <a:defRPr/>
            </a:pPr>
            <a:r>
              <a:rPr lang="en-US" sz="2800" b="1" i="0" spc="-10" dirty="0">
                <a:solidFill>
                  <a:srgbClr val="000000"/>
                </a:solidFill>
                <a:latin typeface="Candara" charset="0"/>
                <a:ea typeface="ＭＳ Ｐゴシック" charset="0"/>
                <a:cs typeface="MS PGothic" charset="0"/>
              </a:rPr>
              <a:t>1)   </a:t>
            </a:r>
            <a:r>
              <a:rPr lang="en-US" sz="2800" b="1" i="0" u="sng" spc="-10" dirty="0">
                <a:solidFill>
                  <a:srgbClr val="FF0000"/>
                </a:solidFill>
                <a:latin typeface="Candara" charset="0"/>
                <a:ea typeface="ＭＳ Ｐゴシック" charset="0"/>
                <a:cs typeface="MS PGothic" charset="0"/>
              </a:rPr>
              <a:t>Jesus Was Sent from God</a:t>
            </a:r>
            <a:r>
              <a:rPr lang="en-US" sz="2800" b="1" i="0" spc="-10" dirty="0">
                <a:solidFill>
                  <a:srgbClr val="FF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Jesus was sent </a:t>
            </a:r>
            <a:r>
              <a:rPr lang="en-US" sz="2800" b="1" spc="-10" dirty="0">
                <a:solidFill>
                  <a:srgbClr val="000000"/>
                </a:solidFill>
                <a:latin typeface="Candara" charset="0"/>
                <a:ea typeface="ＭＳ Ｐゴシック" charset="0"/>
                <a:cs typeface="MS PGothic" charset="0"/>
              </a:rPr>
              <a:t>not </a:t>
            </a:r>
            <a:r>
              <a:rPr lang="en-US" sz="2800" b="1" u="sng" spc="-10" dirty="0">
                <a:solidFill>
                  <a:srgbClr val="000000"/>
                </a:solidFill>
                <a:latin typeface="Candara" charset="0"/>
                <a:ea typeface="ＭＳ Ｐゴシック" charset="0"/>
                <a:cs typeface="MS PGothic" charset="0"/>
              </a:rPr>
              <a:t>by</a:t>
            </a:r>
            <a:r>
              <a:rPr lang="en-US" sz="2800" b="1" spc="-10" dirty="0">
                <a:solidFill>
                  <a:srgbClr val="00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God </a:t>
            </a:r>
            <a:r>
              <a:rPr lang="en-US" sz="2800" b="1" spc="-10" dirty="0">
                <a:solidFill>
                  <a:srgbClr val="000000"/>
                </a:solidFill>
                <a:latin typeface="Candara" charset="0"/>
                <a:ea typeface="ＭＳ Ｐゴシック" charset="0"/>
                <a:cs typeface="MS PGothic" charset="0"/>
              </a:rPr>
              <a:t>but </a:t>
            </a:r>
            <a:r>
              <a:rPr lang="en-US" sz="2800" b="1" u="sng" spc="-10" dirty="0">
                <a:solidFill>
                  <a:srgbClr val="000000"/>
                </a:solidFill>
                <a:latin typeface="Candara" charset="0"/>
                <a:ea typeface="ＭＳ Ｐゴシック" charset="0"/>
                <a:cs typeface="MS PGothic" charset="0"/>
              </a:rPr>
              <a:t>from</a:t>
            </a:r>
            <a:r>
              <a:rPr lang="en-US" sz="2800" b="1" spc="-10" dirty="0">
                <a:solidFill>
                  <a:srgbClr val="00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God, which implied Jesus’ deity by being </a:t>
            </a:r>
            <a:r>
              <a:rPr lang="en-US" sz="2800" b="1" u="sng" spc="-10" dirty="0">
                <a:solidFill>
                  <a:srgbClr val="000000"/>
                </a:solidFill>
                <a:latin typeface="Candara" charset="0"/>
                <a:ea typeface="ＭＳ Ｐゴシック" charset="0"/>
                <a:cs typeface="MS PGothic" charset="0"/>
              </a:rPr>
              <a:t>with</a:t>
            </a:r>
            <a:r>
              <a:rPr lang="en-US" sz="2800" b="1" i="0" spc="-10" dirty="0">
                <a:solidFill>
                  <a:srgbClr val="000000"/>
                </a:solidFill>
                <a:latin typeface="Candara" charset="0"/>
                <a:ea typeface="ＭＳ Ｐゴシック" charset="0"/>
                <a:cs typeface="MS PGothic" charset="0"/>
              </a:rPr>
              <a:t> God before he was sent.</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2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So Jesus proclaimed, as he taught in the temple, “You know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me, and you know where I come from. But I have not come of my</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own accord. He who sent me is true, and him you do not know.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29</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 know him, for I come from him, and he sent me.”</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John 7:28-29</a:t>
            </a:r>
          </a:p>
          <a:p>
            <a:pPr marL="0" marR="11430" indent="0" algn="ctr">
              <a:spcBef>
                <a:spcPts val="0"/>
              </a:spcBef>
              <a:spcAft>
                <a:spcPts val="0"/>
              </a:spcAft>
              <a:buNone/>
              <a:defRPr/>
            </a:pPr>
            <a:endParaRPr kumimoji="0" lang="en-US" altLang="x-none" sz="1400" b="1" i="0" u="none" strike="noStrike" kern="0" cap="none" spc="0" normalizeH="0" baseline="0" noProof="0" dirty="0">
              <a:ln>
                <a:noFill/>
              </a:ln>
              <a:solidFill>
                <a:srgbClr val="000000"/>
              </a:solidFill>
              <a:effectLst/>
              <a:uLnTx/>
              <a:uFillTx/>
              <a:latin typeface="Candara" charset="0"/>
              <a:cs typeface="Arial"/>
            </a:endParaRPr>
          </a:p>
          <a:p>
            <a:pPr marL="0" marR="11430" indent="0" algn="ctr">
              <a:spcBef>
                <a:spcPts val="0"/>
              </a:spcBef>
              <a:spcAft>
                <a:spcPts val="0"/>
              </a:spcAft>
              <a:buNone/>
              <a:defRPr/>
            </a:pPr>
            <a:r>
              <a:rPr lang="en-US" altLang="x-none" sz="2600" kern="0" baseline="30000" dirty="0">
                <a:solidFill>
                  <a:srgbClr val="000000"/>
                </a:solidFill>
                <a:latin typeface="Candara" charset="0"/>
              </a:rPr>
              <a:t>58</a:t>
            </a:r>
            <a:r>
              <a:rPr lang="en-US" altLang="x-none" sz="2600" kern="0" dirty="0">
                <a:solidFill>
                  <a:srgbClr val="000000"/>
                </a:solidFill>
                <a:latin typeface="Candara" charset="0"/>
              </a:rPr>
              <a:t> Jesus said to them, “Truly, truly, I say to you, </a:t>
            </a:r>
            <a:br>
              <a:rPr lang="en-US" altLang="x-none" sz="2600" kern="0" dirty="0">
                <a:solidFill>
                  <a:srgbClr val="000000"/>
                </a:solidFill>
                <a:latin typeface="Candara" charset="0"/>
              </a:rPr>
            </a:br>
            <a:r>
              <a:rPr lang="en-US" altLang="x-none" sz="2600" kern="0" dirty="0">
                <a:solidFill>
                  <a:srgbClr val="000000"/>
                </a:solidFill>
                <a:latin typeface="Candara" charset="0"/>
              </a:rPr>
              <a:t>before Abraham was, I am.” </a:t>
            </a:r>
            <a:r>
              <a:rPr lang="en-US" altLang="x-none" sz="2600" kern="0" baseline="30000" dirty="0">
                <a:solidFill>
                  <a:srgbClr val="000000"/>
                </a:solidFill>
                <a:latin typeface="Candara" charset="0"/>
              </a:rPr>
              <a:t>59</a:t>
            </a:r>
            <a:r>
              <a:rPr lang="en-US" altLang="x-none" sz="2600" kern="0" dirty="0">
                <a:solidFill>
                  <a:srgbClr val="000000"/>
                </a:solidFill>
                <a:latin typeface="Candara" charset="0"/>
              </a:rPr>
              <a:t> So they picked up stones to </a:t>
            </a:r>
            <a:br>
              <a:rPr lang="en-US" altLang="x-none" sz="2600" kern="0" dirty="0">
                <a:solidFill>
                  <a:srgbClr val="000000"/>
                </a:solidFill>
                <a:latin typeface="Candara" charset="0"/>
              </a:rPr>
            </a:br>
            <a:r>
              <a:rPr lang="en-US" altLang="x-none" sz="2600" kern="0" dirty="0">
                <a:solidFill>
                  <a:srgbClr val="000000"/>
                </a:solidFill>
                <a:latin typeface="Candara" charset="0"/>
              </a:rPr>
              <a:t>throw at him, but Jesus hid himself and went out of the temple.</a:t>
            </a:r>
            <a:br>
              <a:rPr lang="en-US" altLang="x-none" sz="2600" kern="0" dirty="0">
                <a:solidFill>
                  <a:srgbClr val="000000"/>
                </a:solidFill>
                <a:latin typeface="Candara" charset="0"/>
              </a:rPr>
            </a:br>
            <a:r>
              <a:rPr lang="en-US" altLang="x-none" sz="2600" kern="0" dirty="0">
                <a:solidFill>
                  <a:srgbClr val="000000"/>
                </a:solidFill>
                <a:latin typeface="Candara" charset="0"/>
              </a:rPr>
              <a:t>John 8:58-59</a:t>
            </a:r>
          </a:p>
          <a:p>
            <a:pPr marL="0" marR="11430" indent="0" algn="ctr">
              <a:spcBef>
                <a:spcPts val="0"/>
              </a:spcBef>
              <a:spcAft>
                <a:spcPts val="0"/>
              </a:spcAft>
              <a:buNone/>
              <a:defRPr/>
            </a:pPr>
            <a:endParaRPr kumimoji="0" lang="en-US" altLang="x-none" sz="260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17099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THE UNIQUENESS OF JESUS THAT CAUSED DIVISIONS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6088">
              <a:spcBef>
                <a:spcPts val="0"/>
              </a:spcBef>
              <a:buNone/>
              <a:defRPr/>
            </a:pPr>
            <a:r>
              <a:rPr lang="en-US" sz="2800" b="1" i="0" spc="-10" dirty="0">
                <a:solidFill>
                  <a:srgbClr val="000000"/>
                </a:solidFill>
                <a:latin typeface="Candara" charset="0"/>
                <a:ea typeface="ＭＳ Ｐゴシック" charset="0"/>
                <a:cs typeface="MS PGothic" charset="0"/>
              </a:rPr>
              <a:t>1)   </a:t>
            </a:r>
            <a:r>
              <a:rPr lang="en-US" sz="2800" b="1" i="0" u="sng" spc="-10" dirty="0">
                <a:solidFill>
                  <a:srgbClr val="FF0000"/>
                </a:solidFill>
                <a:latin typeface="Candara" charset="0"/>
                <a:ea typeface="ＭＳ Ｐゴシック" charset="0"/>
                <a:cs typeface="MS PGothic" charset="0"/>
              </a:rPr>
              <a:t>Jesus Was Sent from God</a:t>
            </a:r>
            <a:r>
              <a:rPr lang="en-US" sz="2800" b="1" i="0" spc="-10" dirty="0">
                <a:solidFill>
                  <a:srgbClr val="FF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Jesus was sent </a:t>
            </a:r>
            <a:r>
              <a:rPr lang="en-US" sz="2800" b="1" spc="-10" dirty="0">
                <a:solidFill>
                  <a:srgbClr val="000000"/>
                </a:solidFill>
                <a:latin typeface="Candara" charset="0"/>
                <a:ea typeface="ＭＳ Ｐゴシック" charset="0"/>
                <a:cs typeface="MS PGothic" charset="0"/>
              </a:rPr>
              <a:t>not </a:t>
            </a:r>
            <a:r>
              <a:rPr lang="en-US" sz="2800" b="1" u="sng" spc="-10" dirty="0">
                <a:solidFill>
                  <a:srgbClr val="000000"/>
                </a:solidFill>
                <a:latin typeface="Candara" charset="0"/>
                <a:ea typeface="ＭＳ Ｐゴシック" charset="0"/>
                <a:cs typeface="MS PGothic" charset="0"/>
              </a:rPr>
              <a:t>by</a:t>
            </a:r>
            <a:r>
              <a:rPr lang="en-US" sz="2800" b="1" spc="-10" dirty="0">
                <a:solidFill>
                  <a:srgbClr val="00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God </a:t>
            </a:r>
            <a:r>
              <a:rPr lang="en-US" sz="2800" b="1" spc="-10" dirty="0">
                <a:solidFill>
                  <a:srgbClr val="000000"/>
                </a:solidFill>
                <a:latin typeface="Candara" charset="0"/>
                <a:ea typeface="ＭＳ Ｐゴシック" charset="0"/>
                <a:cs typeface="MS PGothic" charset="0"/>
              </a:rPr>
              <a:t>but </a:t>
            </a:r>
            <a:r>
              <a:rPr lang="en-US" sz="2800" b="1" u="sng" spc="-10" dirty="0">
                <a:solidFill>
                  <a:srgbClr val="000000"/>
                </a:solidFill>
                <a:latin typeface="Candara" charset="0"/>
                <a:ea typeface="ＭＳ Ｐゴシック" charset="0"/>
                <a:cs typeface="MS PGothic" charset="0"/>
              </a:rPr>
              <a:t>from</a:t>
            </a:r>
            <a:r>
              <a:rPr lang="en-US" sz="2800" b="1" spc="-10" dirty="0">
                <a:solidFill>
                  <a:srgbClr val="00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God, which implied Jesus’ deity by being </a:t>
            </a:r>
            <a:r>
              <a:rPr lang="en-US" sz="2800" b="1" u="sng" spc="-10" dirty="0">
                <a:solidFill>
                  <a:srgbClr val="000000"/>
                </a:solidFill>
                <a:latin typeface="Candara" charset="0"/>
                <a:ea typeface="ＭＳ Ｐゴシック" charset="0"/>
                <a:cs typeface="MS PGothic" charset="0"/>
              </a:rPr>
              <a:t>with</a:t>
            </a:r>
            <a:r>
              <a:rPr lang="en-US" sz="2800" b="1" i="0" spc="-10" dirty="0">
                <a:solidFill>
                  <a:srgbClr val="000000"/>
                </a:solidFill>
                <a:latin typeface="Candara" charset="0"/>
                <a:ea typeface="ＭＳ Ｐゴシック" charset="0"/>
                <a:cs typeface="MS PGothic" charset="0"/>
              </a:rPr>
              <a:t> God before he was sent.</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2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So Jesus proclaimed, as he taught in the temple, “You know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me, and you know where I come from. But I have not come of my</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own accord. He who sent me is true, and him you do not know.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29</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 know him, for I come from him, and he sent me.”</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John 7:28-29</a:t>
            </a:r>
          </a:p>
          <a:p>
            <a:pPr marL="0" marR="11430" indent="0" algn="ctr">
              <a:spcBef>
                <a:spcPts val="0"/>
              </a:spcBef>
              <a:spcAft>
                <a:spcPts val="0"/>
              </a:spcAft>
              <a:buNone/>
              <a:defRPr/>
            </a:pPr>
            <a:endParaRPr kumimoji="0" lang="en-US" altLang="x-none" sz="1200" b="1" i="0" u="none" strike="noStrike" kern="0" cap="none" spc="0" normalizeH="0" baseline="0" noProof="0" dirty="0">
              <a:ln>
                <a:noFill/>
              </a:ln>
              <a:solidFill>
                <a:srgbClr val="000000"/>
              </a:solidFill>
              <a:effectLst/>
              <a:uLnTx/>
              <a:uFillTx/>
              <a:latin typeface="Candara" charset="0"/>
              <a:cs typeface="Arial"/>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Prophets were sent by God, but Jesus was more than a prophet—he “was with God and he was God” (Jn.1:1); he claimed “I AM” as his name (Jn. 8:58).</a:t>
            </a:r>
          </a:p>
          <a:p>
            <a:pPr marL="915988" lvl="1" indent="-450850">
              <a:spcBef>
                <a:spcPts val="0"/>
              </a:spcBef>
              <a:buFont typeface="Wingdings" charset="2"/>
              <a:buChar char="Ø"/>
              <a:defRPr/>
            </a:pPr>
            <a:r>
              <a:rPr lang="en-US" altLang="x-none" sz="2600" b="1" i="0" kern="0" dirty="0">
                <a:solidFill>
                  <a:srgbClr val="000000"/>
                </a:solidFill>
                <a:latin typeface="Candara" charset="0"/>
              </a:rPr>
              <a:t>Jesus is unique in that he was the “incarnate deity”—truly God as well as truly human; Jesus was and is the second Person of the Triune God.  </a:t>
            </a:r>
          </a:p>
          <a:p>
            <a:pPr marL="915988" lvl="1" indent="-450850">
              <a:spcBef>
                <a:spcPts val="0"/>
              </a:spcBef>
              <a:buFont typeface="Wingdings" charset="2"/>
              <a:buChar char="Ø"/>
              <a:defRPr/>
            </a:pPr>
            <a:r>
              <a:rPr lang="en-US" altLang="x-none" sz="2600" b="1" i="0" kern="0" dirty="0">
                <a:solidFill>
                  <a:srgbClr val="000000"/>
                </a:solidFill>
                <a:latin typeface="Candara" charset="0"/>
              </a:rPr>
              <a:t>Therefore, Jesus became either </a:t>
            </a:r>
            <a:r>
              <a:rPr lang="en-US" altLang="x-none" sz="2600" b="1" kern="0" dirty="0">
                <a:solidFill>
                  <a:srgbClr val="000000"/>
                </a:solidFill>
                <a:latin typeface="Candara" charset="0"/>
              </a:rPr>
              <a:t>the stumbling stone </a:t>
            </a:r>
            <a:r>
              <a:rPr lang="en-US" altLang="x-none" sz="2600" b="1" i="0" kern="0" dirty="0">
                <a:solidFill>
                  <a:srgbClr val="000000"/>
                </a:solidFill>
                <a:latin typeface="Candara" charset="0"/>
              </a:rPr>
              <a:t>to unbelievers (Rom. 9:32-33) or </a:t>
            </a:r>
            <a:r>
              <a:rPr lang="en-US" altLang="x-none" sz="2600" b="1" kern="0" dirty="0">
                <a:solidFill>
                  <a:srgbClr val="000000"/>
                </a:solidFill>
                <a:latin typeface="Candara" charset="0"/>
              </a:rPr>
              <a:t>the cornerstone </a:t>
            </a:r>
            <a:r>
              <a:rPr lang="en-US" altLang="x-none" sz="2600" b="1" i="0" kern="0" dirty="0">
                <a:solidFill>
                  <a:srgbClr val="000000"/>
                </a:solidFill>
                <a:latin typeface="Candara" charset="0"/>
              </a:rPr>
              <a:t>to believers for their salvation (Lk. 20:17-18).</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20738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4454</TotalTime>
  <Words>2206</Words>
  <Application>Microsoft Macintosh PowerPoint</Application>
  <PresentationFormat>Widescreen</PresentationFormat>
  <Paragraphs>78</Paragraphs>
  <Slides>16</Slides>
  <Notes>14</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16</vt:i4>
      </vt:variant>
    </vt:vector>
  </HeadingPairs>
  <TitlesOfParts>
    <vt:vector size="37"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2_Office Theme</vt:lpstr>
      <vt:lpstr>6_Default Design</vt:lpstr>
      <vt:lpstr>9_Default Design</vt:lpstr>
      <vt:lpstr>15_Default Design</vt:lpstr>
      <vt:lpstr>7_Default Design</vt:lpstr>
      <vt:lpstr>19_Default Design</vt:lpstr>
      <vt:lpstr>1_Office Theme</vt:lpstr>
      <vt:lpstr>2_Normal</vt:lpstr>
      <vt:lpstr>PowerPoint Presentation</vt:lpstr>
      <vt:lpstr>None Like Jesus</vt:lpstr>
      <vt:lpstr>COMMON MISCONCEPTIONS ABOUT JESUS</vt:lpstr>
      <vt:lpstr>PowerPoint Presentation</vt:lpstr>
      <vt:lpstr>COMMON MISCONCEPTIONS ABOUT JESUS</vt:lpstr>
      <vt:lpstr>JESUS THE DIVIDER: FOUR MAJOR DIVISIONS IN THIS PASSAGE </vt:lpstr>
      <vt:lpstr>JESUS THE DIVIDER: FOUR MAJOR DIVISIONS IN THIS PASSAGE </vt:lpstr>
      <vt:lpstr>THE UNIQUENESS OF JESUS THAT CAUSED DIVISIONS</vt:lpstr>
      <vt:lpstr>THE UNIQUENESS OF JESUS THAT CAUSED DIVISIONS</vt:lpstr>
      <vt:lpstr>THE UNIQUENESS OF JESUS THAT CAUSED DIVISIONS</vt:lpstr>
      <vt:lpstr>THE UNIQUENESS OF JESUS THAT CAUSED DIVISIONS</vt:lpstr>
      <vt:lpstr>THE UNIQUENESS OF JESUS THAT CAUSED DIVISIONS</vt:lpstr>
      <vt:lpstr>PowerPoint Presentation</vt:lpstr>
      <vt:lpstr>PowerPoint Presentation</vt:lpstr>
      <vt:lpstr>THREE PRACTICAL QUESTIONS  FOR OUR EVERYDAY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Kim</dc:creator>
  <cp:lastModifiedBy>Paul Kim</cp:lastModifiedBy>
  <cp:revision>149</cp:revision>
  <dcterms:created xsi:type="dcterms:W3CDTF">2019-09-29T03:14:54Z</dcterms:created>
  <dcterms:modified xsi:type="dcterms:W3CDTF">2020-01-12T20:50:34Z</dcterms:modified>
</cp:coreProperties>
</file>