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56"/>
  </p:notesMasterIdLst>
  <p:handoutMasterIdLst>
    <p:handoutMasterId r:id="rId57"/>
  </p:handoutMasterIdLst>
  <p:sldIdLst>
    <p:sldId id="281" r:id="rId15"/>
    <p:sldId id="713" r:id="rId16"/>
    <p:sldId id="3266" r:id="rId17"/>
    <p:sldId id="3281" r:id="rId18"/>
    <p:sldId id="3282" r:id="rId19"/>
    <p:sldId id="3283" r:id="rId20"/>
    <p:sldId id="3284" r:id="rId21"/>
    <p:sldId id="3285" r:id="rId22"/>
    <p:sldId id="3286" r:id="rId23"/>
    <p:sldId id="3287" r:id="rId24"/>
    <p:sldId id="3288" r:id="rId25"/>
    <p:sldId id="3289" r:id="rId26"/>
    <p:sldId id="3290" r:id="rId27"/>
    <p:sldId id="3291" r:id="rId28"/>
    <p:sldId id="3292" r:id="rId29"/>
    <p:sldId id="3293" r:id="rId30"/>
    <p:sldId id="3294" r:id="rId31"/>
    <p:sldId id="3295" r:id="rId32"/>
    <p:sldId id="3296" r:id="rId33"/>
    <p:sldId id="3297" r:id="rId34"/>
    <p:sldId id="3298" r:id="rId35"/>
    <p:sldId id="3299" r:id="rId36"/>
    <p:sldId id="3302" r:id="rId37"/>
    <p:sldId id="3303" r:id="rId38"/>
    <p:sldId id="3301" r:id="rId39"/>
    <p:sldId id="3304" r:id="rId40"/>
    <p:sldId id="3305" r:id="rId41"/>
    <p:sldId id="3306" r:id="rId42"/>
    <p:sldId id="3307" r:id="rId43"/>
    <p:sldId id="3308" r:id="rId44"/>
    <p:sldId id="3309" r:id="rId45"/>
    <p:sldId id="3310" r:id="rId46"/>
    <p:sldId id="3311" r:id="rId47"/>
    <p:sldId id="3312" r:id="rId48"/>
    <p:sldId id="3313" r:id="rId49"/>
    <p:sldId id="3314" r:id="rId50"/>
    <p:sldId id="3315" r:id="rId51"/>
    <p:sldId id="3316" r:id="rId52"/>
    <p:sldId id="3317" r:id="rId53"/>
    <p:sldId id="730" r:id="rId54"/>
    <p:sldId id="283" r:id="rId55"/>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006600"/>
    <a:srgbClr val="0432FF"/>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92837"/>
  </p:normalViewPr>
  <p:slideViewPr>
    <p:cSldViewPr>
      <p:cViewPr varScale="1">
        <p:scale>
          <a:sx n="108" d="100"/>
          <a:sy n="108" d="100"/>
        </p:scale>
        <p:origin x="208" y="23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12/31/19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12/31/19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455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684692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4048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6509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86928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0466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48786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67137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9892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06296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6051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3213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6148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24311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6833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28176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619622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053682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192012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7240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92317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501419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89674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724295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97126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393756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48991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74053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034030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7650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6828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96248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2538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04153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2018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12/31/19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12/31/19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12/31/19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12/31/19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12/31/19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12/31/19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12/31/19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12/31/19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12/31/19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12/31/19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12/31/19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12/31/19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12/31/19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12/31/19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PROBLEM</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(Most) people are NOT ready to accept Jesus as:</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Not merely a prophet, but the promised Messiah</a:t>
            </a:r>
          </a:p>
          <a:p>
            <a:pPr>
              <a:spcBef>
                <a:spcPts val="0"/>
              </a:spcBef>
              <a:buFontTx/>
              <a:buChar char="-"/>
              <a:defRPr/>
            </a:pPr>
            <a:r>
              <a:rPr lang="en-US" sz="3600" b="1" dirty="0">
                <a:latin typeface="Candara" charset="0"/>
                <a:cs typeface="Arial" charset="0"/>
              </a:rPr>
              <a:t>One whose authority comes directly from God</a:t>
            </a:r>
          </a:p>
          <a:p>
            <a:pPr>
              <a:spcBef>
                <a:spcPts val="0"/>
              </a:spcBef>
              <a:buFontTx/>
              <a:buChar char="-"/>
              <a:defRPr/>
            </a:pPr>
            <a:r>
              <a:rPr lang="en-US" sz="3600" b="1" dirty="0">
                <a:latin typeface="Candara" charset="0"/>
                <a:cs typeface="Arial" charset="0"/>
              </a:rPr>
              <a:t>The Son of God</a:t>
            </a: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96851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PROBLEM</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The problem is not with their eyes, but their ears. </a:t>
            </a:r>
          </a:p>
          <a:p>
            <a:pPr marL="0" indent="0">
              <a:spcBef>
                <a:spcPts val="0"/>
              </a:spcBef>
              <a:buNone/>
              <a:defRPr/>
            </a:pPr>
            <a:endParaRPr lang="en-US" sz="3600" b="1" dirty="0">
              <a:latin typeface="Candara" charset="0"/>
              <a:cs typeface="Arial" charset="0"/>
            </a:endParaRPr>
          </a:p>
          <a:p>
            <a:pPr marL="0" indent="0">
              <a:spcBef>
                <a:spcPts val="0"/>
              </a:spcBef>
              <a:buNone/>
              <a:defRPr/>
            </a:pPr>
            <a:r>
              <a:rPr lang="en-US" sz="3600" b="1" dirty="0">
                <a:latin typeface="Candara" charset="0"/>
                <a:cs typeface="Arial" charset="0"/>
              </a:rPr>
              <a:t>They rejoice in seeing Jesus perform signs, but are opposed to hearing Jesus teach with authority.</a:t>
            </a: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136289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THE FEAST OF BOOTHS</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33</a:t>
            </a:r>
            <a:r>
              <a:rPr lang="en-US" sz="3600" b="1" i="1" dirty="0">
                <a:latin typeface="Candara" charset="0"/>
                <a:cs typeface="Arial" charset="0"/>
              </a:rPr>
              <a:t> And the </a:t>
            </a:r>
            <a:r>
              <a:rPr lang="en-US" sz="3600" b="1" i="1" cap="small" dirty="0">
                <a:latin typeface="Candara" charset="0"/>
                <a:cs typeface="Arial" charset="0"/>
              </a:rPr>
              <a:t>Lord </a:t>
            </a:r>
            <a:r>
              <a:rPr lang="en-US" sz="3600" b="1" i="1" dirty="0">
                <a:latin typeface="Candara" charset="0"/>
                <a:cs typeface="Arial" charset="0"/>
              </a:rPr>
              <a:t>spoke to Moses, saying, </a:t>
            </a:r>
            <a:r>
              <a:rPr lang="en-US" sz="3600" b="1" i="1" baseline="30000" dirty="0">
                <a:latin typeface="Candara" charset="0"/>
                <a:cs typeface="Arial" charset="0"/>
              </a:rPr>
              <a:t>34</a:t>
            </a:r>
            <a:r>
              <a:rPr lang="en-US" sz="3600" b="1" i="1" dirty="0">
                <a:latin typeface="Candara" charset="0"/>
                <a:cs typeface="Arial" charset="0"/>
              </a:rPr>
              <a:t> “Speak to the people of Israel, saying, On the fifteenth day of this seventh month and for seven days is the Feast of Booths to the </a:t>
            </a:r>
            <a:r>
              <a:rPr lang="en-US" sz="3600" b="1" i="1" cap="small" dirty="0">
                <a:latin typeface="Candara" charset="0"/>
                <a:cs typeface="Arial" charset="0"/>
              </a:rPr>
              <a:t>Lord</a:t>
            </a:r>
            <a:r>
              <a:rPr lang="en-US" sz="3600" b="1" i="1" dirty="0">
                <a:latin typeface="Candara" charset="0"/>
                <a:cs typeface="Arial" charset="0"/>
              </a:rPr>
              <a:t>. </a:t>
            </a:r>
            <a:r>
              <a:rPr lang="en-US" sz="3600" b="1" i="1" baseline="30000" dirty="0">
                <a:latin typeface="Candara" charset="0"/>
                <a:cs typeface="Arial" charset="0"/>
              </a:rPr>
              <a:t>35 </a:t>
            </a:r>
            <a:r>
              <a:rPr lang="en-US" sz="3600" b="1" i="1" dirty="0">
                <a:latin typeface="Candara" charset="0"/>
                <a:cs typeface="Arial" charset="0"/>
              </a:rPr>
              <a:t>On the first day shall be a holy convocation; you shall not do any ordinary work. </a:t>
            </a:r>
            <a:r>
              <a:rPr lang="en-US" sz="3600" b="1" i="1" baseline="30000" dirty="0">
                <a:latin typeface="Candara" charset="0"/>
                <a:cs typeface="Arial" charset="0"/>
              </a:rPr>
              <a:t>36</a:t>
            </a:r>
            <a:r>
              <a:rPr lang="en-US" sz="3600" b="1" i="1" dirty="0">
                <a:latin typeface="Candara" charset="0"/>
                <a:cs typeface="Arial" charset="0"/>
              </a:rPr>
              <a:t> For seven days you shall present food offerings to the </a:t>
            </a:r>
            <a:r>
              <a:rPr lang="en-US" sz="3600" b="1" i="1" cap="small" dirty="0">
                <a:latin typeface="Candara" charset="0"/>
                <a:cs typeface="Arial" charset="0"/>
              </a:rPr>
              <a:t>Lord</a:t>
            </a:r>
            <a:r>
              <a:rPr lang="en-US" sz="3600" b="1" i="1" dirty="0">
                <a:latin typeface="Candara" charset="0"/>
                <a:cs typeface="Arial" charset="0"/>
              </a:rPr>
              <a:t>. On the eighth day you shall hold a holy convocation and present a food offering to the L</a:t>
            </a:r>
            <a:r>
              <a:rPr lang="en-US" sz="3600" b="1" i="1" cap="small" dirty="0">
                <a:latin typeface="Candara" charset="0"/>
                <a:cs typeface="Arial" charset="0"/>
              </a:rPr>
              <a:t>ord</a:t>
            </a:r>
            <a:r>
              <a:rPr lang="en-US" sz="3600" b="1" i="1" dirty="0">
                <a:latin typeface="Candara" charset="0"/>
                <a:cs typeface="Arial" charset="0"/>
              </a:rPr>
              <a:t>. It is a solemn assembly; you shall not do any ordinary work.</a:t>
            </a:r>
          </a:p>
          <a:p>
            <a:pPr marL="0" indent="0" algn="just">
              <a:spcBef>
                <a:spcPts val="0"/>
              </a:spcBef>
              <a:buNone/>
              <a:defRPr/>
            </a:pPr>
            <a:endParaRPr lang="en-US" sz="3600" b="1" i="1" cap="small" baseline="30000" dirty="0">
              <a:latin typeface="Candara" charset="0"/>
              <a:cs typeface="Arial" charset="0"/>
            </a:endParaRPr>
          </a:p>
          <a:p>
            <a:pPr marL="0" indent="0" algn="just">
              <a:spcBef>
                <a:spcPts val="0"/>
              </a:spcBef>
              <a:buNone/>
              <a:defRPr/>
            </a:pPr>
            <a:r>
              <a:rPr lang="en-US" sz="3600" b="1" i="1" cap="small" dirty="0">
                <a:latin typeface="Candara" charset="0"/>
                <a:cs typeface="Arial" charset="0"/>
              </a:rPr>
              <a:t>							L</a:t>
            </a:r>
            <a:r>
              <a:rPr lang="en-US" sz="3600" b="1" i="1" dirty="0">
                <a:latin typeface="Candara" charset="0"/>
                <a:cs typeface="Arial" charset="0"/>
              </a:rPr>
              <a:t>eviticus</a:t>
            </a:r>
            <a:r>
              <a:rPr lang="en-US" sz="3600" b="1" i="1" cap="small" dirty="0">
                <a:latin typeface="Candara" charset="0"/>
                <a:cs typeface="Arial" charset="0"/>
              </a:rPr>
              <a:t> 23:33-36</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17045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39 </a:t>
            </a:r>
            <a:r>
              <a:rPr lang="en-US" sz="3600" b="1" i="1" dirty="0">
                <a:latin typeface="Candara" charset="0"/>
                <a:cs typeface="Arial" charset="0"/>
              </a:rPr>
              <a:t>“On the fifteenth day of the seventh month, when you have gathered in the produce of the land, you shall celebrate the feast of the L</a:t>
            </a:r>
            <a:r>
              <a:rPr lang="en-US" sz="3600" b="1" i="1" cap="small" dirty="0">
                <a:latin typeface="Candara" charset="0"/>
                <a:cs typeface="Arial" charset="0"/>
              </a:rPr>
              <a:t>ord</a:t>
            </a:r>
            <a:r>
              <a:rPr lang="en-US" sz="3600" b="1" i="1" dirty="0">
                <a:latin typeface="Candara" charset="0"/>
                <a:cs typeface="Arial" charset="0"/>
              </a:rPr>
              <a:t> seven days. On the first day shall be a solemn rest, and on the eighth day shall be a solemn rest.     </a:t>
            </a:r>
            <a:r>
              <a:rPr lang="en-US" sz="3600" b="1" i="1" baseline="30000" dirty="0">
                <a:latin typeface="Candara" charset="0"/>
                <a:cs typeface="Arial" charset="0"/>
              </a:rPr>
              <a:t>40 </a:t>
            </a:r>
            <a:r>
              <a:rPr lang="en-US" sz="3600" b="1" i="1" dirty="0">
                <a:latin typeface="Candara" charset="0"/>
                <a:cs typeface="Arial" charset="0"/>
              </a:rPr>
              <a:t>And you shall take on the first day the fruit of splendid trees, branches of palm trees and boughs of leafy trees and willows of the brook, and you shall rejoice before the L</a:t>
            </a:r>
            <a:r>
              <a:rPr lang="en-US" sz="3600" b="1" i="1" cap="small" dirty="0">
                <a:latin typeface="Candara" charset="0"/>
                <a:cs typeface="Arial" charset="0"/>
              </a:rPr>
              <a:t>ord</a:t>
            </a:r>
            <a:r>
              <a:rPr lang="en-US" sz="3600" b="1" i="1" dirty="0">
                <a:latin typeface="Candara" charset="0"/>
                <a:cs typeface="Arial" charset="0"/>
              </a:rPr>
              <a:t> you God seven days. </a:t>
            </a:r>
            <a:r>
              <a:rPr lang="en-US" sz="3600" b="1" i="1" baseline="30000" dirty="0">
                <a:latin typeface="Candara" charset="0"/>
                <a:cs typeface="Arial" charset="0"/>
              </a:rPr>
              <a:t>41</a:t>
            </a:r>
            <a:r>
              <a:rPr lang="en-US" sz="3600" b="1" i="1" dirty="0">
                <a:latin typeface="Candara" charset="0"/>
                <a:cs typeface="Arial" charset="0"/>
              </a:rPr>
              <a:t> You shall celebrate it as a feast to the L</a:t>
            </a:r>
            <a:r>
              <a:rPr lang="en-US" sz="3600" b="1" i="1" cap="small" dirty="0">
                <a:latin typeface="Candara" charset="0"/>
                <a:cs typeface="Arial" charset="0"/>
              </a:rPr>
              <a:t>ord</a:t>
            </a:r>
            <a:r>
              <a:rPr lang="en-US" sz="3600" b="1" i="1" dirty="0">
                <a:latin typeface="Candara" charset="0"/>
                <a:cs typeface="Arial" charset="0"/>
              </a:rPr>
              <a:t> for seven days in the year. It is a statute forever throughout  your  generations; you  shall  celebrate  it  in  the </a:t>
            </a:r>
          </a:p>
          <a:p>
            <a:pPr marL="0" indent="0" algn="just">
              <a:spcBef>
                <a:spcPts val="0"/>
              </a:spcBef>
              <a:buNone/>
              <a:defRPr/>
            </a:pPr>
            <a:endParaRPr lang="en-US" sz="3600" b="1" i="1" cap="small" baseline="30000" dirty="0">
              <a:latin typeface="Candara" charset="0"/>
              <a:cs typeface="Arial" charset="0"/>
            </a:endParaRPr>
          </a:p>
          <a:p>
            <a:pPr marL="0" indent="0" algn="just">
              <a:spcBef>
                <a:spcPts val="0"/>
              </a:spcBef>
              <a:buNone/>
              <a:defRPr/>
            </a:pPr>
            <a:r>
              <a:rPr lang="en-US" sz="3600" b="1" i="1" cap="small" dirty="0">
                <a:latin typeface="Candara" charset="0"/>
                <a:cs typeface="Arial" charset="0"/>
              </a:rPr>
              <a:t>							</a:t>
            </a: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410923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dirty="0">
                <a:latin typeface="Candara" charset="0"/>
                <a:cs typeface="Arial" charset="0"/>
              </a:rPr>
              <a:t>seventh month. </a:t>
            </a:r>
            <a:r>
              <a:rPr lang="en-US" sz="3600" b="1" i="1" baseline="30000" dirty="0">
                <a:latin typeface="Candara" charset="0"/>
                <a:cs typeface="Arial" charset="0"/>
              </a:rPr>
              <a:t>42</a:t>
            </a:r>
            <a:r>
              <a:rPr lang="en-US" sz="3600" b="1" i="1" dirty="0">
                <a:latin typeface="Candara" charset="0"/>
                <a:cs typeface="Arial" charset="0"/>
              </a:rPr>
              <a:t> You shall dwell in booths for seven days. All native Israelites shall dwell in booths, </a:t>
            </a:r>
            <a:r>
              <a:rPr lang="en-US" sz="3600" b="1" i="1" baseline="30000" dirty="0">
                <a:latin typeface="Candara" charset="0"/>
                <a:cs typeface="Arial" charset="0"/>
              </a:rPr>
              <a:t>43 </a:t>
            </a:r>
            <a:r>
              <a:rPr lang="en-US" sz="3600" b="1" i="1" dirty="0">
                <a:latin typeface="Candara" charset="0"/>
                <a:cs typeface="Arial" charset="0"/>
              </a:rPr>
              <a:t>that your generations may know that I made the people of Israel dwell in booths when I brought them out of the land of Egypt; I am the L</a:t>
            </a:r>
            <a:r>
              <a:rPr lang="en-US" sz="3600" b="1" i="1" cap="small" dirty="0">
                <a:latin typeface="Candara" charset="0"/>
                <a:cs typeface="Arial" charset="0"/>
              </a:rPr>
              <a:t>ord</a:t>
            </a:r>
            <a:r>
              <a:rPr lang="en-US" sz="3600" b="1" i="1" dirty="0">
                <a:latin typeface="Candara" charset="0"/>
                <a:cs typeface="Arial" charset="0"/>
              </a:rPr>
              <a:t> your God.</a:t>
            </a: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r>
              <a:rPr lang="en-US" sz="3600" b="1" i="1" dirty="0">
                <a:latin typeface="Candara" charset="0"/>
                <a:cs typeface="Arial" charset="0"/>
              </a:rPr>
              <a:t>							Leviticus 23:39-43</a:t>
            </a:r>
          </a:p>
          <a:p>
            <a:pPr marL="0" indent="0" algn="just">
              <a:spcBef>
                <a:spcPts val="0"/>
              </a:spcBef>
              <a:buNone/>
              <a:defRPr/>
            </a:pPr>
            <a:endParaRPr lang="en-US" sz="3600" b="1" i="1" cap="small" baseline="30000" dirty="0">
              <a:latin typeface="Candara" charset="0"/>
              <a:cs typeface="Arial" charset="0"/>
            </a:endParaRPr>
          </a:p>
          <a:p>
            <a:pPr marL="0" indent="0" algn="just">
              <a:spcBef>
                <a:spcPts val="0"/>
              </a:spcBef>
              <a:buNone/>
              <a:defRPr/>
            </a:pPr>
            <a:r>
              <a:rPr lang="en-US" sz="3600" b="1" i="1" cap="small" dirty="0">
                <a:latin typeface="Candara" charset="0"/>
                <a:cs typeface="Arial" charset="0"/>
              </a:rPr>
              <a:t>							</a:t>
            </a: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359608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THE FEAST OF BOOTHS</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cap="small" dirty="0">
                <a:latin typeface="Candara" charset="0"/>
                <a:cs typeface="Arial" charset="0"/>
              </a:rPr>
              <a:t>J</a:t>
            </a:r>
            <a:r>
              <a:rPr lang="en-US" sz="3600" b="1" dirty="0">
                <a:latin typeface="Candara" charset="0"/>
                <a:cs typeface="Arial" charset="0"/>
              </a:rPr>
              <a:t>oyful festival</a:t>
            </a:r>
          </a:p>
          <a:p>
            <a:pPr algn="just">
              <a:spcBef>
                <a:spcPts val="0"/>
              </a:spcBef>
              <a:buFontTx/>
              <a:buChar char="-"/>
              <a:defRPr/>
            </a:pPr>
            <a:r>
              <a:rPr lang="en-US" sz="3600" b="1" dirty="0">
                <a:latin typeface="Candara" charset="0"/>
                <a:cs typeface="Arial" charset="0"/>
              </a:rPr>
              <a:t>Five days after the Day of Atonement – “sigh of relief”</a:t>
            </a:r>
          </a:p>
          <a:p>
            <a:pPr algn="just">
              <a:spcBef>
                <a:spcPts val="0"/>
              </a:spcBef>
              <a:buFontTx/>
              <a:buChar char="-"/>
              <a:defRPr/>
            </a:pPr>
            <a:r>
              <a:rPr lang="en-US" sz="3600" b="1" dirty="0">
                <a:latin typeface="Candara" charset="0"/>
                <a:cs typeface="Arial" charset="0"/>
              </a:rPr>
              <a:t>Family and friends return to Jerusalem</a:t>
            </a:r>
          </a:p>
          <a:p>
            <a:pPr algn="just">
              <a:spcBef>
                <a:spcPts val="0"/>
              </a:spcBef>
              <a:buFontTx/>
              <a:buChar char="-"/>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Harvest festival</a:t>
            </a:r>
          </a:p>
          <a:p>
            <a:pPr algn="just">
              <a:spcBef>
                <a:spcPts val="0"/>
              </a:spcBef>
              <a:buFontTx/>
              <a:buChar char="-"/>
              <a:defRPr/>
            </a:pPr>
            <a:r>
              <a:rPr lang="en-US" sz="3600" b="1" dirty="0">
                <a:latin typeface="Candara" charset="0"/>
                <a:cs typeface="Arial" charset="0"/>
              </a:rPr>
              <a:t>Time of thanksgiving to God for his abundant provision</a:t>
            </a:r>
          </a:p>
          <a:p>
            <a:pPr algn="just">
              <a:spcBef>
                <a:spcPts val="0"/>
              </a:spcBef>
              <a:buFontTx/>
              <a:buChar char="-"/>
              <a:defRPr/>
            </a:pPr>
            <a:r>
              <a:rPr lang="en-US" sz="3600" b="1" dirty="0">
                <a:latin typeface="Candara" charset="0"/>
                <a:cs typeface="Arial" charset="0"/>
              </a:rPr>
              <a:t>Lots of food shared, lots of food offered to the </a:t>
            </a:r>
            <a:r>
              <a:rPr lang="en-US" sz="3600" b="1" cap="small" dirty="0">
                <a:latin typeface="Candara" charset="0"/>
                <a:cs typeface="Arial" charset="0"/>
              </a:rPr>
              <a:t>Lord</a:t>
            </a:r>
          </a:p>
          <a:p>
            <a:pPr algn="just">
              <a:spcBef>
                <a:spcPts val="0"/>
              </a:spcBef>
              <a:buFontTx/>
              <a:buChar char="-"/>
              <a:defRPr/>
            </a:pPr>
            <a:endParaRPr lang="en-US" sz="3600" b="1" cap="small" dirty="0">
              <a:latin typeface="Candara" charset="0"/>
              <a:cs typeface="Arial" charset="0"/>
            </a:endParaRPr>
          </a:p>
          <a:p>
            <a:pPr marL="0" indent="0" algn="just">
              <a:spcBef>
                <a:spcPts val="0"/>
              </a:spcBef>
              <a:buNone/>
              <a:defRPr/>
            </a:pPr>
            <a:r>
              <a:rPr lang="en-US" sz="3600" b="1" dirty="0">
                <a:latin typeface="Candara" charset="0"/>
                <a:cs typeface="Arial" charset="0"/>
              </a:rPr>
              <a:t>Waving the citrus and branches</a:t>
            </a:r>
            <a:endParaRPr lang="en-US"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24672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F876-76F4-9F44-8C57-B2DD682245F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75976E-3510-2F41-9818-7B37547ED8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630"/>
            <a:ext cx="9525000" cy="6897414"/>
          </a:xfrm>
        </p:spPr>
      </p:pic>
    </p:spTree>
    <p:extLst>
      <p:ext uri="{BB962C8B-B14F-4D97-AF65-F5344CB8AC3E}">
        <p14:creationId xmlns:p14="http://schemas.microsoft.com/office/powerpoint/2010/main" val="55368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THE FEAST OF BOOTHS</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“You shall dwell in booths…”</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1509391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B4A8-0110-FD46-959E-0176E650744D}"/>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EA8EF79F-95F0-1743-8D7C-99298551F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761" y="0"/>
            <a:ext cx="10750239" cy="7163777"/>
          </a:xfrm>
        </p:spPr>
      </p:pic>
    </p:spTree>
    <p:extLst>
      <p:ext uri="{BB962C8B-B14F-4D97-AF65-F5344CB8AC3E}">
        <p14:creationId xmlns:p14="http://schemas.microsoft.com/office/powerpoint/2010/main" val="424076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THE FEAST OF BOOTHS</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“You shall dwell in booths…”</a:t>
            </a:r>
          </a:p>
          <a:p>
            <a:pPr algn="just">
              <a:spcBef>
                <a:spcPts val="0"/>
              </a:spcBef>
              <a:buFontTx/>
              <a:buChar char="-"/>
              <a:defRPr/>
            </a:pPr>
            <a:r>
              <a:rPr lang="en-US" sz="3600" b="1" dirty="0">
                <a:latin typeface="Candara" charset="0"/>
                <a:cs typeface="Arial" charset="0"/>
              </a:rPr>
              <a:t>Reminded the people of how God cared for them in the wilderness</a:t>
            </a:r>
          </a:p>
          <a:p>
            <a:pPr algn="just">
              <a:spcBef>
                <a:spcPts val="0"/>
              </a:spcBef>
              <a:buFontTx/>
              <a:buChar char="-"/>
              <a:defRPr/>
            </a:pPr>
            <a:r>
              <a:rPr lang="en-US" sz="3600" b="1" dirty="0">
                <a:latin typeface="Candara" charset="0"/>
                <a:cs typeface="Arial" charset="0"/>
              </a:rPr>
              <a:t>Slept there, ate meals there</a:t>
            </a:r>
          </a:p>
          <a:p>
            <a:pPr algn="just">
              <a:spcBef>
                <a:spcPts val="0"/>
              </a:spcBef>
              <a:buFontTx/>
              <a:buChar char="-"/>
              <a:defRPr/>
            </a:pPr>
            <a:r>
              <a:rPr lang="en-US" sz="3600" b="1" dirty="0">
                <a:latin typeface="Candara" charset="0"/>
                <a:cs typeface="Arial" charset="0"/>
              </a:rPr>
              <a:t>Welcomed traveling pilgrims there</a:t>
            </a:r>
          </a:p>
          <a:p>
            <a:pPr algn="just">
              <a:spcBef>
                <a:spcPts val="0"/>
              </a:spcBef>
              <a:buFontTx/>
              <a:buChar char="-"/>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Jerusalem would have been filled to capacity when Jesus arrived in the middle of the festival week.</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330283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Rivers of Living Water</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[25]</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7:25-39</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December 29,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Bo Lee</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14 </a:t>
            </a:r>
            <a:r>
              <a:rPr lang="en-US" sz="3600" b="1" i="1" dirty="0">
                <a:latin typeface="Candara" charset="0"/>
                <a:cs typeface="Arial" charset="0"/>
              </a:rPr>
              <a:t>About the middle of the feast Jesus went up into the temple and began teaching. 			- John 7:14</a:t>
            </a: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r>
              <a:rPr lang="en-US" sz="3600" b="1" dirty="0">
                <a:latin typeface="Candara" charset="0"/>
                <a:cs typeface="Arial" charset="0"/>
              </a:rPr>
              <a:t>Jesus teaches to the crowds gathered in the temple area. Some marvel at his teaching, but others are still upset that he healed a man on the Sabbath on his previous visit to Jerusalem. Jesus makes it clear that his authority to teach comes from God. This does not go over well with the religious leaders.</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226465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25 </a:t>
            </a:r>
            <a:r>
              <a:rPr lang="en-US" sz="3600" b="1" i="1" dirty="0">
                <a:latin typeface="Candara" charset="0"/>
                <a:cs typeface="Arial" charset="0"/>
              </a:rPr>
              <a:t>Some of the people of Jerusalem therefore said, “Is not this the man whom they seek to kill? </a:t>
            </a:r>
            <a:r>
              <a:rPr lang="en-US" sz="3600" b="1" i="1" baseline="30000" dirty="0">
                <a:latin typeface="Candara" charset="0"/>
                <a:cs typeface="Arial" charset="0"/>
              </a:rPr>
              <a:t>26</a:t>
            </a:r>
            <a:r>
              <a:rPr lang="en-US" sz="3600" b="1" i="1" dirty="0">
                <a:latin typeface="Candara" charset="0"/>
                <a:cs typeface="Arial" charset="0"/>
              </a:rPr>
              <a:t> And here he is, speaking openly, and they say nothing to him! Can it be that the authorities really know that this is the Christ? </a:t>
            </a:r>
            <a:r>
              <a:rPr lang="en-US" sz="3600" b="1" i="1" baseline="30000" dirty="0">
                <a:latin typeface="Candara" charset="0"/>
                <a:cs typeface="Arial" charset="0"/>
              </a:rPr>
              <a:t>27</a:t>
            </a:r>
            <a:r>
              <a:rPr lang="en-US" sz="3600" b="1" i="1" dirty="0">
                <a:latin typeface="Candara" charset="0"/>
                <a:cs typeface="Arial" charset="0"/>
              </a:rPr>
              <a:t> But we know where this man comes from, and when the Christ appears, no one will know where he comes from.”</a:t>
            </a: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r>
              <a:rPr lang="en-US" sz="3600" b="1" i="1" dirty="0">
                <a:latin typeface="Candara" charset="0"/>
                <a:cs typeface="Arial" charset="0"/>
              </a:rPr>
              <a:t>							John 7:25-28</a:t>
            </a: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428211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The people are still divided...</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“Maybe the authorities know he is the Christ (Messiah), so that’s why they haven’t arrested him yet.”</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“That can’t be. We know where he comes from. He is the miracle worker from Galilee. When the real Messiah comes, we won’t know who he is or where he came from.”</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Jesus responds to this…</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17367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28 </a:t>
            </a:r>
            <a:r>
              <a:rPr lang="en-US" sz="3600" b="1" i="1" dirty="0">
                <a:latin typeface="Candara" charset="0"/>
                <a:cs typeface="Arial" charset="0"/>
              </a:rPr>
              <a:t>So Jesus proclaimed, as he taught in the temple, “You know me, and you know where I come from. But I have not come of my own accord. He who sent me is true, and him you do not know. </a:t>
            </a:r>
            <a:r>
              <a:rPr lang="en-US" sz="3600" b="1" i="1" baseline="30000" dirty="0">
                <a:latin typeface="Candara" charset="0"/>
                <a:cs typeface="Arial" charset="0"/>
              </a:rPr>
              <a:t>29 </a:t>
            </a:r>
            <a:r>
              <a:rPr lang="en-US" sz="3600" b="1" i="1" dirty="0">
                <a:latin typeface="Candara" charset="0"/>
                <a:cs typeface="Arial" charset="0"/>
              </a:rPr>
              <a:t>I know him, for I come from him, and he sent me.” </a:t>
            </a:r>
            <a:r>
              <a:rPr lang="en-US" sz="3600" b="1" i="1" baseline="30000" dirty="0">
                <a:latin typeface="Candara" charset="0"/>
                <a:cs typeface="Arial" charset="0"/>
              </a:rPr>
              <a:t>30 </a:t>
            </a:r>
            <a:r>
              <a:rPr lang="en-US" sz="3600" b="1" i="1" dirty="0">
                <a:latin typeface="Candara" charset="0"/>
                <a:cs typeface="Arial" charset="0"/>
              </a:rPr>
              <a:t>So they were seeking to arrest him, but no one laid a hand on him, because his hour had not yet come. </a:t>
            </a:r>
            <a:r>
              <a:rPr lang="en-US" sz="3600" b="1" i="1" baseline="30000" dirty="0">
                <a:latin typeface="Candara" charset="0"/>
                <a:cs typeface="Arial" charset="0"/>
              </a:rPr>
              <a:t>31</a:t>
            </a:r>
            <a:r>
              <a:rPr lang="en-US" sz="3600" b="1" i="1" dirty="0">
                <a:latin typeface="Candara" charset="0"/>
                <a:cs typeface="Arial" charset="0"/>
              </a:rPr>
              <a:t> Yet many of the people believed in him. They said, “When the Christ appears, will he do more signs that this man has done?”</a:t>
            </a: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r>
              <a:rPr lang="en-US" sz="3600" b="1" i="1" dirty="0">
                <a:latin typeface="Candara" charset="0"/>
                <a:cs typeface="Arial" charset="0"/>
              </a:rPr>
              <a:t>								John 7:28-31</a:t>
            </a: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393716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Jesus responds to the claim about where he is from by proclaiming (loudly, so all could hear) that the people know him and where he is from.</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Many people believed in him because of the signs he had done. We don’t know if they simply believed that he could do the signs, or that he was the Son of God with all authority.</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22051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Three roots of unbelief from 7:1-24</a:t>
            </a:r>
          </a:p>
          <a:p>
            <a:pPr marL="0" indent="0" algn="just">
              <a:spcBef>
                <a:spcPts val="0"/>
              </a:spcBef>
              <a:buNone/>
              <a:defRPr/>
            </a:pPr>
            <a:endParaRPr lang="en-US" sz="3600" b="1" dirty="0">
              <a:latin typeface="Candara" charset="0"/>
              <a:cs typeface="Arial" charset="0"/>
            </a:endParaRPr>
          </a:p>
          <a:p>
            <a:pPr algn="just">
              <a:spcBef>
                <a:spcPts val="0"/>
              </a:spcBef>
              <a:buFontTx/>
              <a:buChar char="-"/>
              <a:defRPr/>
            </a:pPr>
            <a:r>
              <a:rPr lang="en-US" sz="3600" b="1" dirty="0">
                <a:latin typeface="Candara" charset="0"/>
                <a:cs typeface="Arial" charset="0"/>
              </a:rPr>
              <a:t>Man-centered mindset – Jesus’ brothers want him to get recognition for his abilities</a:t>
            </a:r>
          </a:p>
          <a:p>
            <a:pPr algn="just">
              <a:spcBef>
                <a:spcPts val="0"/>
              </a:spcBef>
              <a:buFontTx/>
              <a:buChar char="-"/>
              <a:defRPr/>
            </a:pPr>
            <a:r>
              <a:rPr lang="en-US" sz="3600" b="1" dirty="0">
                <a:latin typeface="Candara" charset="0"/>
                <a:cs typeface="Arial" charset="0"/>
              </a:rPr>
              <a:t>Fear of man - the people were afraid to speak positively of Jesus</a:t>
            </a:r>
          </a:p>
          <a:p>
            <a:pPr algn="just">
              <a:spcBef>
                <a:spcPts val="0"/>
              </a:spcBef>
              <a:buFontTx/>
              <a:buChar char="-"/>
              <a:defRPr/>
            </a:pPr>
            <a:r>
              <a:rPr lang="en-US" sz="3600" b="1" dirty="0">
                <a:latin typeface="Candara" charset="0"/>
                <a:cs typeface="Arial" charset="0"/>
              </a:rPr>
              <a:t>Self-righteousness – the Pharisees were more concerned that Jesus broke the law of Sabbath instead of the fact that he healed a lame man</a:t>
            </a:r>
          </a:p>
          <a:p>
            <a:pPr algn="just">
              <a:spcBef>
                <a:spcPts val="0"/>
              </a:spcBef>
              <a:buFontTx/>
              <a:buChar char="-"/>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28848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Two more roots of unbelief from 7:25-31</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solidFill>
                  <a:srgbClr val="800000"/>
                </a:solidFill>
                <a:latin typeface="Candara" charset="0"/>
                <a:cs typeface="Arial" charset="0"/>
              </a:rPr>
              <a:t>Misunderstanding what God has said</a:t>
            </a:r>
          </a:p>
          <a:p>
            <a:pPr marL="0" indent="0" algn="just">
              <a:spcBef>
                <a:spcPts val="0"/>
              </a:spcBef>
              <a:buNone/>
              <a:defRPr/>
            </a:pPr>
            <a:r>
              <a:rPr lang="en-US" sz="3600" b="1" baseline="30000" dirty="0">
                <a:latin typeface="Candara" charset="0"/>
                <a:cs typeface="Arial" charset="0"/>
              </a:rPr>
              <a:t>27 </a:t>
            </a:r>
            <a:r>
              <a:rPr lang="en-US" sz="3600" b="1" i="1" dirty="0">
                <a:latin typeface="Candara" charset="0"/>
                <a:cs typeface="Arial" charset="0"/>
              </a:rPr>
              <a:t>“But we know where this man comes from, and when the Christ appears, no one will know where he comes from.”</a:t>
            </a:r>
          </a:p>
          <a:p>
            <a:pPr marL="0" indent="0" algn="just">
              <a:spcBef>
                <a:spcPts val="0"/>
              </a:spcBef>
              <a:buNone/>
              <a:defRPr/>
            </a:pPr>
            <a:endParaRPr lang="en-US" sz="3600" b="1" i="1" dirty="0">
              <a:latin typeface="Candara" charset="0"/>
              <a:cs typeface="Arial" charset="0"/>
            </a:endParaRPr>
          </a:p>
          <a:p>
            <a:pPr algn="just">
              <a:spcBef>
                <a:spcPts val="0"/>
              </a:spcBef>
              <a:buFontTx/>
              <a:buChar char="-"/>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4595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Two more roots of unbelief from 7:25-31</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solidFill>
                  <a:srgbClr val="800000"/>
                </a:solidFill>
                <a:latin typeface="Candara" charset="0"/>
                <a:cs typeface="Arial" charset="0"/>
              </a:rPr>
              <a:t>Misunderstanding what God has said</a:t>
            </a: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Scripture plainly tells us in Micah that the Messiah would come from Bethlehem. Some of the people even acknowledge this later in the same chapter. So when the people say this, that no one will know about the Messiah’s background, it is one of two things: lack of understanding of what God has said, or willful ignorance of what God has said.</a:t>
            </a:r>
          </a:p>
          <a:p>
            <a:pPr algn="just">
              <a:spcBef>
                <a:spcPts val="0"/>
              </a:spcBef>
              <a:buFontTx/>
              <a:buChar char="-"/>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17681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Two more roots of unbelief from 7:25-31</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solidFill>
                  <a:srgbClr val="800000"/>
                </a:solidFill>
                <a:latin typeface="Candara" charset="0"/>
                <a:cs typeface="Arial" charset="0"/>
              </a:rPr>
              <a:t>“Just a little bit of Jesus, please”</a:t>
            </a:r>
          </a:p>
          <a:p>
            <a:pPr marL="0" indent="0" algn="just">
              <a:spcBef>
                <a:spcPts val="0"/>
              </a:spcBef>
              <a:buNone/>
              <a:defRPr/>
            </a:pPr>
            <a:r>
              <a:rPr lang="en-US" sz="3600" b="1" i="1" baseline="30000" dirty="0">
                <a:latin typeface="Candara" charset="0"/>
                <a:cs typeface="Arial" charset="0"/>
              </a:rPr>
              <a:t>28 </a:t>
            </a:r>
            <a:r>
              <a:rPr lang="en-US" sz="3600" b="1" i="1" dirty="0">
                <a:latin typeface="Candara" charset="0"/>
                <a:cs typeface="Arial" charset="0"/>
              </a:rPr>
              <a:t>So Jesus proclaimed, as he taught in the temple, “You know me, and you know where I come from. But I have not come of my own accord. He who sent me is true, and him you do not know. </a:t>
            </a:r>
            <a:r>
              <a:rPr lang="en-US" sz="3600" b="1" i="1" baseline="30000" dirty="0">
                <a:latin typeface="Candara" charset="0"/>
                <a:cs typeface="Arial" charset="0"/>
              </a:rPr>
              <a:t>29 </a:t>
            </a:r>
            <a:r>
              <a:rPr lang="en-US" sz="3600" b="1" i="1" dirty="0">
                <a:latin typeface="Candara" charset="0"/>
                <a:cs typeface="Arial" charset="0"/>
              </a:rPr>
              <a:t>I know him, for I have come from him, and he sent me.</a:t>
            </a: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227248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Two more roots of unbelief from 7:25-31</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solidFill>
                  <a:srgbClr val="800000"/>
                </a:solidFill>
                <a:latin typeface="Candara" charset="0"/>
                <a:cs typeface="Arial" charset="0"/>
              </a:rPr>
              <a:t>“Just a little bit of Jesus, please”</a:t>
            </a:r>
          </a:p>
          <a:p>
            <a:pPr marL="0" indent="0" algn="just">
              <a:spcBef>
                <a:spcPts val="0"/>
              </a:spcBef>
              <a:buNone/>
              <a:defRPr/>
            </a:pPr>
            <a:r>
              <a:rPr lang="en-US" sz="3600" b="1" dirty="0">
                <a:latin typeface="Candara" charset="0"/>
                <a:cs typeface="Arial" charset="0"/>
              </a:rPr>
              <a:t>The crowds wanted signs, but were less interested in what he had to say.</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latin typeface="Candara" charset="0"/>
                <a:cs typeface="Arial" charset="0"/>
              </a:rPr>
              <a:t>The religious leaders did not primarily object to what Jesus was teaching (not even mentioned in John 7), but in the authority that Jesus had to teach. Credentials over content.</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33869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PATTERN</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John 2-3</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Jesus performs a sign in Galilee (water into wine)</a:t>
            </a:r>
          </a:p>
          <a:p>
            <a:pPr>
              <a:spcBef>
                <a:spcPts val="0"/>
              </a:spcBef>
              <a:buFontTx/>
              <a:buChar char="-"/>
              <a:defRPr/>
            </a:pPr>
            <a:r>
              <a:rPr lang="en-US" sz="3600" b="1" dirty="0">
                <a:latin typeface="Candara" charset="0"/>
                <a:cs typeface="Arial" charset="0"/>
              </a:rPr>
              <a:t>He gains some renown for performing this sign</a:t>
            </a:r>
          </a:p>
          <a:p>
            <a:pPr>
              <a:spcBef>
                <a:spcPts val="0"/>
              </a:spcBef>
              <a:buFontTx/>
              <a:buChar char="-"/>
              <a:defRPr/>
            </a:pPr>
            <a:r>
              <a:rPr lang="en-US" sz="3600" b="1" dirty="0">
                <a:latin typeface="Candara" charset="0"/>
                <a:cs typeface="Arial" charset="0"/>
              </a:rPr>
              <a:t>His disciples believed in him</a:t>
            </a:r>
          </a:p>
          <a:p>
            <a:pPr>
              <a:spcBef>
                <a:spcPts val="0"/>
              </a:spcBef>
              <a:buFontTx/>
              <a:buChar char="-"/>
              <a:defRPr/>
            </a:pPr>
            <a:r>
              <a:rPr lang="en-US" sz="3600" b="1" dirty="0">
                <a:latin typeface="Candara" charset="0"/>
                <a:cs typeface="Arial" charset="0"/>
              </a:rPr>
              <a:t>Jesus goes up to Jerusalem for a feast (Passover)</a:t>
            </a:r>
          </a:p>
          <a:p>
            <a:pPr>
              <a:spcBef>
                <a:spcPts val="0"/>
              </a:spcBef>
              <a:buFontTx/>
              <a:buChar char="-"/>
              <a:defRPr/>
            </a:pPr>
            <a:r>
              <a:rPr lang="en-US" sz="3600" b="1" dirty="0">
                <a:latin typeface="Candara" charset="0"/>
                <a:cs typeface="Arial" charset="0"/>
              </a:rPr>
              <a:t>Jesus faces opposition to his authority in Jerusalem as people reject his teaching</a:t>
            </a: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19280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A solemn warning</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i="1" baseline="30000" dirty="0">
                <a:latin typeface="Candara" charset="0"/>
                <a:cs typeface="Arial" charset="0"/>
              </a:rPr>
              <a:t>32 </a:t>
            </a:r>
            <a:r>
              <a:rPr lang="en-US" sz="3600" b="1" i="1" dirty="0">
                <a:latin typeface="Candara" charset="0"/>
                <a:cs typeface="Arial" charset="0"/>
              </a:rPr>
              <a:t>The Pharisees heard the crowd muttering these things about him, and the chief priests and Pharisees sent officers to arrest him. </a:t>
            </a:r>
            <a:r>
              <a:rPr lang="en-US" sz="3600" b="1" i="1" baseline="30000" dirty="0">
                <a:latin typeface="Candara" charset="0"/>
                <a:cs typeface="Arial" charset="0"/>
              </a:rPr>
              <a:t>33</a:t>
            </a:r>
            <a:r>
              <a:rPr lang="en-US" sz="3600" b="1" i="1" dirty="0">
                <a:latin typeface="Candara" charset="0"/>
                <a:cs typeface="Arial" charset="0"/>
              </a:rPr>
              <a:t> Jesus then said, “I will be with you a little longer, and then I am going to him who has sent me. </a:t>
            </a:r>
            <a:r>
              <a:rPr lang="en-US" sz="3600" b="1" i="1" baseline="30000" dirty="0">
                <a:latin typeface="Candara" charset="0"/>
                <a:cs typeface="Arial" charset="0"/>
              </a:rPr>
              <a:t>34</a:t>
            </a:r>
            <a:r>
              <a:rPr lang="en-US" sz="3600" b="1" i="1" dirty="0">
                <a:latin typeface="Candara" charset="0"/>
                <a:cs typeface="Arial" charset="0"/>
              </a:rPr>
              <a:t> You will seek me and you will not find me. Where I am you cannot come.” </a:t>
            </a:r>
            <a:r>
              <a:rPr lang="en-US" sz="3600" b="1" i="1" baseline="30000" dirty="0">
                <a:latin typeface="Candara" charset="0"/>
                <a:cs typeface="Arial" charset="0"/>
              </a:rPr>
              <a:t>35</a:t>
            </a:r>
            <a:r>
              <a:rPr lang="en-US" sz="3600" b="1" i="1" dirty="0">
                <a:latin typeface="Candara" charset="0"/>
                <a:cs typeface="Arial" charset="0"/>
              </a:rPr>
              <a:t> The Jews said to one another, “Where does this man intend to go that we will not find him? Does he intend  to go to the  Dispersion  among  the Greeks and teach</a:t>
            </a:r>
            <a:endParaRPr lang="en-US" sz="3600" b="1" i="1" baseline="30000"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4178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dirty="0">
                <a:latin typeface="Candara" charset="0"/>
                <a:cs typeface="Arial" charset="0"/>
              </a:rPr>
              <a:t>the Greeks? </a:t>
            </a:r>
            <a:r>
              <a:rPr lang="en-US" sz="3600" b="1" i="1" baseline="30000" dirty="0">
                <a:latin typeface="Candara" charset="0"/>
                <a:cs typeface="Arial" charset="0"/>
              </a:rPr>
              <a:t>36</a:t>
            </a:r>
            <a:r>
              <a:rPr lang="en-US" sz="3600" b="1" i="1" dirty="0">
                <a:latin typeface="Candara" charset="0"/>
                <a:cs typeface="Arial" charset="0"/>
              </a:rPr>
              <a:t> What does he mean by saying, ‘You will seek me and you will not find me,’ and, ‘Where I am you cannot come’?”</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r>
              <a:rPr lang="en-US" sz="3600" b="1" i="1" dirty="0">
                <a:latin typeface="Candara" charset="0"/>
                <a:cs typeface="Arial" charset="0"/>
              </a:rPr>
              <a:t>								John 7:32-36</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4169325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A solemn warning</a:t>
            </a:r>
          </a:p>
          <a:p>
            <a:pPr marL="742950" indent="-742950" algn="just">
              <a:spcBef>
                <a:spcPts val="0"/>
              </a:spcBef>
              <a:buAutoNum type="arabicParenR"/>
              <a:defRPr/>
            </a:pPr>
            <a:r>
              <a:rPr lang="en-US" sz="3600" b="1" dirty="0">
                <a:latin typeface="Candara" charset="0"/>
                <a:cs typeface="Arial" charset="0"/>
              </a:rPr>
              <a:t>Jesus is warning the crowd that they will not be able to live in their unbelief forever. Now is the time to believe in Jesus as the Son of God and true Messiah.</a:t>
            </a:r>
          </a:p>
          <a:p>
            <a:pPr marL="742950" indent="-742950" algn="just">
              <a:spcBef>
                <a:spcPts val="0"/>
              </a:spcBef>
              <a:buAutoNum type="arabicParenR"/>
              <a:defRPr/>
            </a:pPr>
            <a:r>
              <a:rPr lang="en-US" sz="3600" b="1" dirty="0">
                <a:latin typeface="Candara" charset="0"/>
                <a:cs typeface="Arial" charset="0"/>
              </a:rPr>
              <a:t>Many of them will believe in Jesus following his resurrection at Pentecost, but they will deeply regret not following him earlier, while he is among them.</a:t>
            </a:r>
          </a:p>
          <a:p>
            <a:pPr marL="742950" indent="-742950" algn="just">
              <a:spcBef>
                <a:spcPts val="0"/>
              </a:spcBef>
              <a:buAutoNum type="arabicParenR"/>
              <a:defRPr/>
            </a:pPr>
            <a:r>
              <a:rPr lang="en-US" sz="3600" b="1" dirty="0">
                <a:latin typeface="Candara" charset="0"/>
                <a:cs typeface="Arial" charset="0"/>
              </a:rPr>
              <a:t>Over the next generation, the church will primarily grow among the Greeks and the Jews dispersed around the world.</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305167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The people are stuck in their unbelief. They are self-absorbed. They fear the social consequences of bravely following Jesus. They either misunderstand, or willfully ignore, what God has said about the Messiah. They only want a “little bit of Jesus”. They want to see him as a miracle worker, but not as the Messiah, the Son of God, sent on the Father’s authority. They think they are good enough with just a little bit of Jesus. And they won’t be able to be stuck in their unbelief forever.</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3402044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What hope is there?</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i="1" baseline="30000" dirty="0">
                <a:latin typeface="Candara" charset="0"/>
                <a:cs typeface="Arial" charset="0"/>
              </a:rPr>
              <a:t>37 </a:t>
            </a:r>
            <a:r>
              <a:rPr lang="en-US" sz="3600" b="1" i="1" dirty="0">
                <a:latin typeface="Candara" charset="0"/>
                <a:cs typeface="Arial" charset="0"/>
              </a:rPr>
              <a:t>On the last day of the feast, the great day, Jesus stood up and cried out, “If anyone thirsts, let him come to me and drink. </a:t>
            </a:r>
            <a:r>
              <a:rPr lang="en-US" sz="3600" b="1" i="1" baseline="30000" dirty="0">
                <a:latin typeface="Candara" charset="0"/>
                <a:cs typeface="Arial" charset="0"/>
              </a:rPr>
              <a:t>38 </a:t>
            </a:r>
            <a:r>
              <a:rPr lang="en-US" sz="3600" b="1" i="1" dirty="0">
                <a:latin typeface="Candara" charset="0"/>
                <a:cs typeface="Arial" charset="0"/>
              </a:rPr>
              <a:t>Whoever believes in me, as the Scripture has said, ‘Out of his heart will flow rivers of living water.’” </a:t>
            </a:r>
            <a:r>
              <a:rPr lang="en-US" sz="3600" b="1" i="1" baseline="30000" dirty="0">
                <a:latin typeface="Candara" charset="0"/>
                <a:cs typeface="Arial" charset="0"/>
              </a:rPr>
              <a:t>39</a:t>
            </a:r>
            <a:r>
              <a:rPr lang="en-US" sz="3600" b="1" i="1" dirty="0">
                <a:latin typeface="Candara" charset="0"/>
                <a:cs typeface="Arial" charset="0"/>
              </a:rPr>
              <a:t> Now this he said about the Spirit, whom those who believed in him were yet to receive, for as yet the Spirit had not been given, because Jesus was not yet glorified.		John 7:37-39</a:t>
            </a:r>
            <a:endParaRPr lang="en-US" sz="3600" b="1" i="1" baseline="30000"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6116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A song of hope</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i="1" baseline="30000" dirty="0">
                <a:latin typeface="Candara" charset="0"/>
                <a:cs typeface="Arial" charset="0"/>
              </a:rPr>
              <a:t>3 </a:t>
            </a:r>
            <a:r>
              <a:rPr lang="en-US" sz="3600" b="1" i="1" dirty="0">
                <a:latin typeface="Candara" charset="0"/>
                <a:cs typeface="Arial" charset="0"/>
              </a:rPr>
              <a:t>With joy you will draw water from the wells of salvation.     </a:t>
            </a:r>
            <a:r>
              <a:rPr lang="en-US" sz="3600" b="1" i="1" baseline="30000" dirty="0">
                <a:latin typeface="Candara" charset="0"/>
                <a:cs typeface="Arial" charset="0"/>
              </a:rPr>
              <a:t>4</a:t>
            </a:r>
            <a:r>
              <a:rPr lang="en-US" sz="3600" b="1" i="1" dirty="0">
                <a:latin typeface="Candara" charset="0"/>
                <a:cs typeface="Arial" charset="0"/>
              </a:rPr>
              <a:t> And you will say in that day:</a:t>
            </a:r>
          </a:p>
          <a:p>
            <a:pPr marL="0" indent="0" algn="just">
              <a:spcBef>
                <a:spcPts val="0"/>
              </a:spcBef>
              <a:buNone/>
              <a:defRPr/>
            </a:pPr>
            <a:endParaRPr lang="en-US" sz="3600" b="1" i="1" dirty="0">
              <a:latin typeface="Candara" charset="0"/>
              <a:cs typeface="Arial" charset="0"/>
            </a:endParaRPr>
          </a:p>
          <a:p>
            <a:pPr marL="0" indent="0" algn="ctr">
              <a:spcBef>
                <a:spcPts val="0"/>
              </a:spcBef>
              <a:buNone/>
              <a:defRPr/>
            </a:pPr>
            <a:r>
              <a:rPr lang="en-US" sz="3600" b="1" i="1" dirty="0">
                <a:latin typeface="Candara" charset="0"/>
                <a:cs typeface="Arial" charset="0"/>
              </a:rPr>
              <a:t>“Give thanks to the Lord, call upon his name,</a:t>
            </a:r>
          </a:p>
          <a:p>
            <a:pPr marL="0" indent="0" algn="ctr">
              <a:spcBef>
                <a:spcPts val="0"/>
              </a:spcBef>
              <a:buNone/>
              <a:defRPr/>
            </a:pPr>
            <a:r>
              <a:rPr lang="en-US" sz="3600" b="1" i="1" dirty="0">
                <a:latin typeface="Candara" charset="0"/>
                <a:cs typeface="Arial" charset="0"/>
              </a:rPr>
              <a:t>make known his deeds among the peoples,</a:t>
            </a:r>
          </a:p>
          <a:p>
            <a:pPr marL="0" indent="0" algn="ctr">
              <a:spcBef>
                <a:spcPts val="0"/>
              </a:spcBef>
              <a:buNone/>
              <a:defRPr/>
            </a:pPr>
            <a:r>
              <a:rPr lang="en-US" sz="3600" b="1" i="1" dirty="0">
                <a:latin typeface="Candara" charset="0"/>
                <a:cs typeface="Arial" charset="0"/>
              </a:rPr>
              <a:t>proclaim that his name is exalted.”</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r>
              <a:rPr lang="en-US" sz="3600" b="1" dirty="0">
                <a:latin typeface="Candara" charset="0"/>
                <a:cs typeface="Arial" charset="0"/>
              </a:rPr>
              <a:t>								</a:t>
            </a:r>
            <a:r>
              <a:rPr lang="en-US" sz="3600" b="1" i="1" dirty="0">
                <a:latin typeface="Candara" charset="0"/>
                <a:cs typeface="Arial" charset="0"/>
              </a:rPr>
              <a:t>Isaiah 12:3-4</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81602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Jesus himself is the hope!</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solidFill>
                  <a:srgbClr val="800000"/>
                </a:solidFill>
                <a:latin typeface="Candara" charset="0"/>
                <a:cs typeface="Arial" charset="0"/>
              </a:rPr>
              <a:t>For those on the outside</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36038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10 </a:t>
            </a:r>
            <a:r>
              <a:rPr lang="en-US" sz="3600" b="1" i="1" dirty="0">
                <a:latin typeface="Candara" charset="0"/>
                <a:cs typeface="Arial" charset="0"/>
              </a:rPr>
              <a:t>Jesus answered her, “If you knew the gift of God, and who it is that is saying to you, ‘Give me a drink,’ you would have asked him, and he would have given you living water.”								John 4:10</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r>
              <a:rPr lang="en-US" sz="3600" b="1" i="1" baseline="30000" dirty="0">
                <a:latin typeface="Candara" charset="0"/>
                <a:cs typeface="Arial" charset="0"/>
              </a:rPr>
              <a:t>13 </a:t>
            </a:r>
            <a:r>
              <a:rPr lang="en-US" sz="3600" b="1" i="1" dirty="0">
                <a:latin typeface="Candara" charset="0"/>
                <a:cs typeface="Arial" charset="0"/>
              </a:rPr>
              <a:t>Jesus said to her, “Everyone who drinks of this water will be thirsty again, </a:t>
            </a:r>
            <a:r>
              <a:rPr lang="en-US" sz="3600" b="1" i="1" baseline="30000" dirty="0">
                <a:latin typeface="Candara" charset="0"/>
                <a:cs typeface="Arial" charset="0"/>
              </a:rPr>
              <a:t>14</a:t>
            </a:r>
            <a:r>
              <a:rPr lang="en-US" sz="3600" b="1" i="1" dirty="0">
                <a:latin typeface="Candara" charset="0"/>
                <a:cs typeface="Arial" charset="0"/>
              </a:rPr>
              <a:t> but whoever drinks of the water that I will give him will never be thirsty again. The water that I give will become in him  a spring of water welling up to eternal life.”							John 4:13-14</a:t>
            </a:r>
            <a:endParaRPr lang="en-US" sz="3600" b="1" i="1" baseline="30000"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313484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dirty="0">
                <a:latin typeface="Candara" charset="0"/>
                <a:cs typeface="Arial" charset="0"/>
              </a:rPr>
              <a:t>Jesus himself is the hope!</a:t>
            </a: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r>
              <a:rPr lang="en-US" sz="3600" b="1" dirty="0">
                <a:solidFill>
                  <a:srgbClr val="800000"/>
                </a:solidFill>
                <a:latin typeface="Candara" charset="0"/>
                <a:cs typeface="Arial" charset="0"/>
              </a:rPr>
              <a:t>For those on the outside</a:t>
            </a:r>
          </a:p>
          <a:p>
            <a:pPr marL="0" indent="0" algn="just">
              <a:spcBef>
                <a:spcPts val="0"/>
              </a:spcBef>
              <a:buNone/>
              <a:defRPr/>
            </a:pPr>
            <a:r>
              <a:rPr lang="en-US" sz="3600" b="1" dirty="0">
                <a:solidFill>
                  <a:srgbClr val="800000"/>
                </a:solidFill>
                <a:latin typeface="Candara" charset="0"/>
                <a:cs typeface="Arial" charset="0"/>
              </a:rPr>
              <a:t>For those on the inside</a:t>
            </a: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21393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JESUS TEACHES WITH AUTHORITY</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just">
              <a:spcBef>
                <a:spcPts val="0"/>
              </a:spcBef>
              <a:buNone/>
              <a:defRPr/>
            </a:pPr>
            <a:r>
              <a:rPr lang="en-US" sz="3600" b="1" i="1" baseline="30000" dirty="0">
                <a:latin typeface="Candara" charset="0"/>
                <a:cs typeface="Arial" charset="0"/>
              </a:rPr>
              <a:t>13 </a:t>
            </a:r>
            <a:r>
              <a:rPr lang="en-US" sz="3600" b="1" i="1" dirty="0">
                <a:latin typeface="Candara" charset="0"/>
                <a:cs typeface="Arial" charset="0"/>
              </a:rPr>
              <a:t>for my people have committed two evils: </a:t>
            </a:r>
          </a:p>
          <a:p>
            <a:pPr marL="0" indent="0" algn="just">
              <a:spcBef>
                <a:spcPts val="0"/>
              </a:spcBef>
              <a:buNone/>
              <a:defRPr/>
            </a:pPr>
            <a:endParaRPr lang="en-US" sz="3600" b="1" i="1" dirty="0">
              <a:latin typeface="Candara" charset="0"/>
              <a:cs typeface="Arial" charset="0"/>
            </a:endParaRPr>
          </a:p>
          <a:p>
            <a:pPr marL="0" indent="0" algn="ctr">
              <a:spcBef>
                <a:spcPts val="0"/>
              </a:spcBef>
              <a:buNone/>
              <a:defRPr/>
            </a:pPr>
            <a:r>
              <a:rPr lang="en-US" sz="3600" b="1" i="1" dirty="0">
                <a:latin typeface="Candara" charset="0"/>
                <a:cs typeface="Arial" charset="0"/>
              </a:rPr>
              <a:t>they have forsaken me, </a:t>
            </a:r>
          </a:p>
          <a:p>
            <a:pPr marL="0" indent="0" algn="ctr">
              <a:spcBef>
                <a:spcPts val="0"/>
              </a:spcBef>
              <a:buNone/>
              <a:defRPr/>
            </a:pPr>
            <a:r>
              <a:rPr lang="en-US" sz="3600" b="1" i="1" dirty="0">
                <a:latin typeface="Candara" charset="0"/>
                <a:cs typeface="Arial" charset="0"/>
              </a:rPr>
              <a:t>the fountain of living waters,</a:t>
            </a:r>
          </a:p>
          <a:p>
            <a:pPr marL="0" indent="0" algn="ctr">
              <a:spcBef>
                <a:spcPts val="0"/>
              </a:spcBef>
              <a:buNone/>
              <a:defRPr/>
            </a:pPr>
            <a:r>
              <a:rPr lang="en-US" sz="3600" b="1" i="1" dirty="0">
                <a:latin typeface="Candara" charset="0"/>
                <a:cs typeface="Arial" charset="0"/>
              </a:rPr>
              <a:t>and hewed out cisterns for themselves,</a:t>
            </a:r>
          </a:p>
          <a:p>
            <a:pPr marL="0" indent="0" algn="ctr">
              <a:spcBef>
                <a:spcPts val="0"/>
              </a:spcBef>
              <a:buNone/>
              <a:defRPr/>
            </a:pPr>
            <a:r>
              <a:rPr lang="en-US" sz="3600" b="1" i="1" dirty="0">
                <a:latin typeface="Candara" charset="0"/>
                <a:cs typeface="Arial" charset="0"/>
              </a:rPr>
              <a:t>broken cisterns that can hold no water.</a:t>
            </a:r>
          </a:p>
          <a:p>
            <a:pPr marL="0" indent="0" algn="ctr">
              <a:spcBef>
                <a:spcPts val="0"/>
              </a:spcBef>
              <a:buNone/>
              <a:defRPr/>
            </a:pPr>
            <a:endParaRPr lang="en-US" sz="3600" b="1" i="1" dirty="0">
              <a:latin typeface="Candara" charset="0"/>
              <a:cs typeface="Arial" charset="0"/>
            </a:endParaRPr>
          </a:p>
          <a:p>
            <a:pPr marL="0" indent="0" algn="just">
              <a:spcBef>
                <a:spcPts val="0"/>
              </a:spcBef>
              <a:buNone/>
              <a:defRPr/>
            </a:pPr>
            <a:r>
              <a:rPr lang="en-US" sz="3600" b="1" i="1" dirty="0">
                <a:latin typeface="Candara" charset="0"/>
                <a:cs typeface="Arial" charset="0"/>
              </a:rPr>
              <a:t>							Jeremiah 2:13</a:t>
            </a: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baseline="30000"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a:p>
            <a:pPr marL="0" indent="0" algn="just">
              <a:spcBef>
                <a:spcPts val="0"/>
              </a:spcBef>
              <a:buNone/>
              <a:defRPr/>
            </a:pPr>
            <a:endParaRPr lang="en-US" sz="3600" b="1" i="1" dirty="0">
              <a:latin typeface="Candara" charset="0"/>
              <a:cs typeface="Arial" charset="0"/>
            </a:endParaRPr>
          </a:p>
        </p:txBody>
      </p:sp>
    </p:spTree>
    <p:extLst>
      <p:ext uri="{BB962C8B-B14F-4D97-AF65-F5344CB8AC3E}">
        <p14:creationId xmlns:p14="http://schemas.microsoft.com/office/powerpoint/2010/main" val="208603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PATTERN</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John 4-5</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Jesus performs a sign in Galilee (healing an official’s son)</a:t>
            </a:r>
          </a:p>
          <a:p>
            <a:pPr>
              <a:spcBef>
                <a:spcPts val="0"/>
              </a:spcBef>
              <a:buFontTx/>
              <a:buChar char="-"/>
              <a:defRPr/>
            </a:pPr>
            <a:r>
              <a:rPr lang="en-US" sz="3600" b="1" dirty="0">
                <a:latin typeface="Candara" charset="0"/>
                <a:cs typeface="Arial" charset="0"/>
              </a:rPr>
              <a:t>He gains some renown for performing this sign</a:t>
            </a:r>
          </a:p>
          <a:p>
            <a:pPr>
              <a:spcBef>
                <a:spcPts val="0"/>
              </a:spcBef>
              <a:buFontTx/>
              <a:buChar char="-"/>
              <a:defRPr/>
            </a:pPr>
            <a:r>
              <a:rPr lang="en-US" sz="3600" b="1" dirty="0">
                <a:latin typeface="Candara" charset="0"/>
                <a:cs typeface="Arial" charset="0"/>
              </a:rPr>
              <a:t>The official himself believed and all his household</a:t>
            </a:r>
          </a:p>
          <a:p>
            <a:pPr>
              <a:spcBef>
                <a:spcPts val="0"/>
              </a:spcBef>
              <a:buFontTx/>
              <a:buChar char="-"/>
              <a:defRPr/>
            </a:pPr>
            <a:r>
              <a:rPr lang="en-US" sz="3600" b="1" dirty="0">
                <a:latin typeface="Candara" charset="0"/>
                <a:cs typeface="Arial" charset="0"/>
              </a:rPr>
              <a:t>Jesus goes up to Jerusalem for a feast (unnamed)</a:t>
            </a:r>
          </a:p>
          <a:p>
            <a:pPr>
              <a:spcBef>
                <a:spcPts val="0"/>
              </a:spcBef>
              <a:buFontTx/>
              <a:buChar char="-"/>
              <a:defRPr/>
            </a:pPr>
            <a:r>
              <a:rPr lang="en-US" sz="3600" b="1" dirty="0">
                <a:latin typeface="Candara" charset="0"/>
                <a:cs typeface="Arial" charset="0"/>
              </a:rPr>
              <a:t>Jesus faces opposition to his authority in Jerusalem as people reject his teaching</a:t>
            </a: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2082965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600" dirty="0">
                <a:latin typeface="Candara" charset="0"/>
                <a:cs typeface="MS PGothic" charset="0"/>
              </a:rPr>
              <a:t>TWO PRACTICAL QUESTIONS </a:t>
            </a:r>
            <a:br>
              <a:rPr lang="en-US" sz="3600" dirty="0">
                <a:latin typeface="Candara" charset="0"/>
                <a:cs typeface="MS PGothic" charset="0"/>
              </a:rPr>
            </a:br>
            <a:r>
              <a:rPr lang="en-US" sz="36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3600" dirty="0"/>
              <a:t>How can you make sure to remember your dependence on God, like the Israelites and their booths?</a:t>
            </a:r>
          </a:p>
          <a:p>
            <a:pPr marL="514350" lvl="0" indent="-514350">
              <a:buFont typeface="+mj-lt"/>
              <a:buAutoNum type="arabicPeriod"/>
            </a:pPr>
            <a:endParaRPr lang="en-US" dirty="0"/>
          </a:p>
          <a:p>
            <a:pPr marL="514350" lvl="0" indent="-514350">
              <a:buFont typeface="+mj-lt"/>
              <a:buAutoNum type="arabicPeriod"/>
            </a:pPr>
            <a:r>
              <a:rPr lang="en-US" sz="3600" dirty="0"/>
              <a:t>Are there “broken cisterns” in your life? How can you turn once again to the living water in Jesus?</a:t>
            </a:r>
          </a:p>
          <a:p>
            <a:pPr lvl="0"/>
            <a:endParaRPr lang="en-US" sz="3600" dirty="0"/>
          </a:p>
        </p:txBody>
      </p:sp>
    </p:spTree>
    <p:extLst>
      <p:ext uri="{BB962C8B-B14F-4D97-AF65-F5344CB8AC3E}">
        <p14:creationId xmlns:p14="http://schemas.microsoft.com/office/powerpoint/2010/main" val="2306908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PATTERN</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John 6-7</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Jesus performs a sign in Galilee (feeding of 5,000)</a:t>
            </a:r>
          </a:p>
          <a:p>
            <a:pPr>
              <a:spcBef>
                <a:spcPts val="0"/>
              </a:spcBef>
              <a:buFontTx/>
              <a:buChar char="-"/>
              <a:defRPr/>
            </a:pPr>
            <a:r>
              <a:rPr lang="en-US" sz="3600" b="1" dirty="0">
                <a:latin typeface="Candara" charset="0"/>
                <a:cs typeface="Arial" charset="0"/>
              </a:rPr>
              <a:t>He gains some renown for performing this sign</a:t>
            </a:r>
          </a:p>
          <a:p>
            <a:pPr>
              <a:spcBef>
                <a:spcPts val="0"/>
              </a:spcBef>
              <a:buFontTx/>
              <a:buChar char="-"/>
              <a:defRPr/>
            </a:pPr>
            <a:r>
              <a:rPr lang="en-US" sz="3600" b="1" dirty="0">
                <a:latin typeface="Candara" charset="0"/>
                <a:cs typeface="Arial" charset="0"/>
              </a:rPr>
              <a:t>The disciples believe he has the words of eternal life</a:t>
            </a:r>
          </a:p>
          <a:p>
            <a:pPr>
              <a:spcBef>
                <a:spcPts val="0"/>
              </a:spcBef>
              <a:buFontTx/>
              <a:buChar char="-"/>
              <a:defRPr/>
            </a:pPr>
            <a:r>
              <a:rPr lang="en-US" sz="3600" b="1" dirty="0">
                <a:latin typeface="Candara" charset="0"/>
                <a:cs typeface="Arial" charset="0"/>
              </a:rPr>
              <a:t>Jesus goes up to Jerusalem for a feast (Booths)</a:t>
            </a:r>
          </a:p>
          <a:p>
            <a:pPr>
              <a:spcBef>
                <a:spcPts val="0"/>
              </a:spcBef>
              <a:buFontTx/>
              <a:buChar char="-"/>
              <a:defRPr/>
            </a:pPr>
            <a:r>
              <a:rPr lang="en-US" sz="3600" b="1" dirty="0">
                <a:latin typeface="Candara" charset="0"/>
                <a:cs typeface="Arial" charset="0"/>
              </a:rPr>
              <a:t>Jesus faces opposition to his authority in Jerusalem as people reject his teaching</a:t>
            </a: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114058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PATTERN</a:t>
            </a:r>
          </a:p>
        </p:txBody>
      </p:sp>
      <p:sp>
        <p:nvSpPr>
          <p:cNvPr id="27651" name="Rectangle 3"/>
          <p:cNvSpPr>
            <a:spLocks noGrp="1" noChangeArrowheads="1"/>
          </p:cNvSpPr>
          <p:nvPr>
            <p:ph type="body" idx="1"/>
          </p:nvPr>
        </p:nvSpPr>
        <p:spPr>
          <a:xfrm>
            <a:off x="228600" y="1143000"/>
            <a:ext cx="11811000" cy="5654679"/>
          </a:xfrm>
        </p:spPr>
        <p:txBody>
          <a:bodyPr/>
          <a:lstStyle/>
          <a:p>
            <a:pPr marL="0" indent="0">
              <a:lnSpc>
                <a:spcPct val="150000"/>
              </a:lnSpc>
              <a:spcBef>
                <a:spcPts val="0"/>
              </a:spcBef>
              <a:buNone/>
              <a:defRPr/>
            </a:pPr>
            <a:r>
              <a:rPr lang="en-US" sz="3600" b="1" dirty="0">
                <a:latin typeface="Candara" charset="0"/>
                <a:cs typeface="Arial" charset="0"/>
              </a:rPr>
              <a:t>Jesus performs a sign in Galilee</a:t>
            </a:r>
          </a:p>
          <a:p>
            <a:pPr marL="0" indent="0">
              <a:lnSpc>
                <a:spcPct val="150000"/>
              </a:lnSpc>
              <a:spcBef>
                <a:spcPts val="0"/>
              </a:spcBef>
              <a:buNone/>
              <a:defRPr/>
            </a:pPr>
            <a:r>
              <a:rPr lang="en-US" sz="3600" b="1" dirty="0">
                <a:latin typeface="Candara" charset="0"/>
                <a:cs typeface="Arial" charset="0"/>
              </a:rPr>
              <a:t>People follow him waiting for more signs</a:t>
            </a:r>
          </a:p>
          <a:p>
            <a:pPr marL="0" indent="0">
              <a:lnSpc>
                <a:spcPct val="150000"/>
              </a:lnSpc>
              <a:spcBef>
                <a:spcPts val="0"/>
              </a:spcBef>
              <a:buNone/>
              <a:defRPr/>
            </a:pPr>
            <a:r>
              <a:rPr lang="en-US" sz="3600" b="1" dirty="0">
                <a:latin typeface="Candara" charset="0"/>
                <a:cs typeface="Arial" charset="0"/>
              </a:rPr>
              <a:t>Some people believe ( to a certain extent )</a:t>
            </a:r>
          </a:p>
          <a:p>
            <a:pPr marL="0" indent="0">
              <a:lnSpc>
                <a:spcPct val="150000"/>
              </a:lnSpc>
              <a:spcBef>
                <a:spcPts val="0"/>
              </a:spcBef>
              <a:buNone/>
              <a:defRPr/>
            </a:pPr>
            <a:r>
              <a:rPr lang="en-US" sz="3600" b="1" dirty="0">
                <a:latin typeface="Candara" charset="0"/>
                <a:cs typeface="Arial" charset="0"/>
              </a:rPr>
              <a:t>Jesus goes to Jerusalem for a feast</a:t>
            </a:r>
          </a:p>
          <a:p>
            <a:pPr marL="0" indent="0">
              <a:lnSpc>
                <a:spcPct val="150000"/>
              </a:lnSpc>
              <a:spcBef>
                <a:spcPts val="0"/>
              </a:spcBef>
              <a:buNone/>
              <a:defRPr/>
            </a:pPr>
            <a:r>
              <a:rPr lang="en-US" sz="3600" b="1" dirty="0">
                <a:latin typeface="Candara" charset="0"/>
                <a:cs typeface="Arial" charset="0"/>
              </a:rPr>
              <a:t>His authority and teaching are questioned</a:t>
            </a: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12525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PROBLEM</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People are delighted to see:</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Jesus, the one who turned water into wine</a:t>
            </a:r>
          </a:p>
          <a:p>
            <a:pPr>
              <a:spcBef>
                <a:spcPts val="0"/>
              </a:spcBef>
              <a:buFontTx/>
              <a:buChar char="-"/>
              <a:defRPr/>
            </a:pPr>
            <a:r>
              <a:rPr lang="en-US" sz="3600" b="1" dirty="0">
                <a:latin typeface="Candara" charset="0"/>
                <a:cs typeface="Arial" charset="0"/>
              </a:rPr>
              <a:t>Jesus, who healed the official’s son</a:t>
            </a:r>
          </a:p>
          <a:p>
            <a:pPr>
              <a:spcBef>
                <a:spcPts val="0"/>
              </a:spcBef>
              <a:buFontTx/>
              <a:buChar char="-"/>
              <a:defRPr/>
            </a:pPr>
            <a:r>
              <a:rPr lang="en-US" sz="3600" b="1" dirty="0">
                <a:latin typeface="Candara" charset="0"/>
                <a:cs typeface="Arial" charset="0"/>
              </a:rPr>
              <a:t>Jesus, who fed us on the mountain</a:t>
            </a:r>
          </a:p>
          <a:p>
            <a:pPr>
              <a:spcBef>
                <a:spcPts val="0"/>
              </a:spcBef>
              <a:buFontTx/>
              <a:buChar char="-"/>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381194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PROBLEM</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People are ready to accept Jesus as:</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The next in the line of prophets (Elijah, Isaiah, John the Baptist)</a:t>
            </a:r>
          </a:p>
          <a:p>
            <a:pPr>
              <a:spcBef>
                <a:spcPts val="0"/>
              </a:spcBef>
              <a:buFontTx/>
              <a:buChar char="-"/>
              <a:defRPr/>
            </a:pPr>
            <a:r>
              <a:rPr lang="en-US" sz="3600" b="1" dirty="0">
                <a:latin typeface="Candara" charset="0"/>
                <a:cs typeface="Arial" charset="0"/>
              </a:rPr>
              <a:t>A wise teacher and healer who can point people to God</a:t>
            </a: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7662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600" b="1" dirty="0">
                <a:latin typeface="Candara" charset="0"/>
                <a:ea typeface="Candara" charset="0"/>
                <a:cs typeface="Candara" charset="0"/>
              </a:rPr>
              <a:t>A CONSISTENT PROBLEM</a:t>
            </a:r>
          </a:p>
        </p:txBody>
      </p:sp>
      <p:sp>
        <p:nvSpPr>
          <p:cNvPr id="27651" name="Rectangle 3"/>
          <p:cNvSpPr>
            <a:spLocks noGrp="1" noChangeArrowheads="1"/>
          </p:cNvSpPr>
          <p:nvPr>
            <p:ph type="body" idx="1"/>
          </p:nvPr>
        </p:nvSpPr>
        <p:spPr>
          <a:xfrm>
            <a:off x="228600" y="1143000"/>
            <a:ext cx="11811000" cy="5654679"/>
          </a:xfrm>
        </p:spPr>
        <p:txBody>
          <a:bodyPr/>
          <a:lstStyle/>
          <a:p>
            <a:pPr marL="0" indent="0">
              <a:spcBef>
                <a:spcPts val="0"/>
              </a:spcBef>
              <a:buNone/>
              <a:defRPr/>
            </a:pPr>
            <a:r>
              <a:rPr lang="en-US" sz="3600" b="1" dirty="0">
                <a:latin typeface="Candara" charset="0"/>
                <a:cs typeface="Arial" charset="0"/>
              </a:rPr>
              <a:t>People are not-so-delighted to hear:</a:t>
            </a:r>
          </a:p>
          <a:p>
            <a:pPr marL="0" indent="0">
              <a:spcBef>
                <a:spcPts val="0"/>
              </a:spcBef>
              <a:buNone/>
              <a:defRPr/>
            </a:pPr>
            <a:endParaRPr lang="en-US" sz="3600" b="1" dirty="0">
              <a:latin typeface="Candara" charset="0"/>
              <a:cs typeface="Arial" charset="0"/>
            </a:endParaRPr>
          </a:p>
          <a:p>
            <a:pPr>
              <a:spcBef>
                <a:spcPts val="0"/>
              </a:spcBef>
              <a:buFontTx/>
              <a:buChar char="-"/>
              <a:defRPr/>
            </a:pPr>
            <a:r>
              <a:rPr lang="en-US" sz="3600" b="1" dirty="0">
                <a:latin typeface="Candara" charset="0"/>
                <a:cs typeface="Arial" charset="0"/>
              </a:rPr>
              <a:t>Jesus, who tells them that he is greater than the temple that they revere</a:t>
            </a:r>
          </a:p>
          <a:p>
            <a:pPr>
              <a:spcBef>
                <a:spcPts val="0"/>
              </a:spcBef>
              <a:buFontTx/>
              <a:buChar char="-"/>
              <a:defRPr/>
            </a:pPr>
            <a:r>
              <a:rPr lang="en-US" sz="3600" b="1" dirty="0">
                <a:latin typeface="Candara" charset="0"/>
                <a:cs typeface="Arial" charset="0"/>
              </a:rPr>
              <a:t>Jesus, who, instead of giving us more bread, tells us that he is the Bread of Life</a:t>
            </a:r>
          </a:p>
          <a:p>
            <a:pPr>
              <a:spcBef>
                <a:spcPts val="0"/>
              </a:spcBef>
              <a:buFontTx/>
              <a:buChar char="-"/>
              <a:defRPr/>
            </a:pPr>
            <a:r>
              <a:rPr lang="en-US" sz="3600" b="1" dirty="0">
                <a:latin typeface="Candara" charset="0"/>
                <a:cs typeface="Arial" charset="0"/>
              </a:rPr>
              <a:t>Jesus, who claims that his authority comes from God the Father</a:t>
            </a: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a:p>
            <a:pPr marL="0" indent="0">
              <a:spcBef>
                <a:spcPts val="0"/>
              </a:spcBef>
              <a:buNone/>
              <a:defRPr/>
            </a:pPr>
            <a:endParaRPr lang="en-US" sz="3600" b="1" dirty="0">
              <a:latin typeface="Candara" charset="0"/>
              <a:cs typeface="Arial" charset="0"/>
            </a:endParaRPr>
          </a:p>
        </p:txBody>
      </p:sp>
    </p:spTree>
    <p:extLst>
      <p:ext uri="{BB962C8B-B14F-4D97-AF65-F5344CB8AC3E}">
        <p14:creationId xmlns:p14="http://schemas.microsoft.com/office/powerpoint/2010/main" val="8235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4429</TotalTime>
  <Words>2460</Words>
  <Application>Microsoft Macintosh PowerPoint</Application>
  <PresentationFormat>Widescreen</PresentationFormat>
  <Paragraphs>396</Paragraphs>
  <Slides>41</Slides>
  <Notes>37</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41</vt:i4>
      </vt:variant>
    </vt:vector>
  </HeadingPairs>
  <TitlesOfParts>
    <vt:vector size="62"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Rivers of Living Water</vt:lpstr>
      <vt:lpstr>A CONSISTENT PATTERN</vt:lpstr>
      <vt:lpstr>A CONSISTENT PATTERN</vt:lpstr>
      <vt:lpstr>A CONSISTENT PATTERN</vt:lpstr>
      <vt:lpstr>A CONSISTENT PATTERN</vt:lpstr>
      <vt:lpstr>A CONSISTENT PROBLEM</vt:lpstr>
      <vt:lpstr>A CONSISTENT PROBLEM</vt:lpstr>
      <vt:lpstr>A CONSISTENT PROBLEM</vt:lpstr>
      <vt:lpstr>A CONSISTENT PROBLEM</vt:lpstr>
      <vt:lpstr>A CONSISTENT PROBLEM</vt:lpstr>
      <vt:lpstr>THE FEAST OF BOOTHS</vt:lpstr>
      <vt:lpstr>PowerPoint Presentation</vt:lpstr>
      <vt:lpstr>PowerPoint Presentation</vt:lpstr>
      <vt:lpstr>THE FEAST OF BOOTHS</vt:lpstr>
      <vt:lpstr>PowerPoint Presentation</vt:lpstr>
      <vt:lpstr>THE FEAST OF BOOTHS</vt:lpstr>
      <vt:lpstr>PowerPoint Presentation</vt:lpstr>
      <vt:lpstr>THE FEAST OF BOOTHS</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JESUS TEACHES WITH AUTHORITY</vt:lpstr>
      <vt:lpstr>TWO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144</cp:revision>
  <dcterms:created xsi:type="dcterms:W3CDTF">2019-09-29T03:14:54Z</dcterms:created>
  <dcterms:modified xsi:type="dcterms:W3CDTF">2020-01-01T03:35:10Z</dcterms:modified>
</cp:coreProperties>
</file>