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33" r:id="rId7"/>
    <p:sldMasterId id="2147484111" r:id="rId8"/>
    <p:sldMasterId id="2147484159" r:id="rId9"/>
    <p:sldMasterId id="2147484327" r:id="rId10"/>
    <p:sldMasterId id="2147484399" r:id="rId11"/>
    <p:sldMasterId id="2147484411" r:id="rId12"/>
    <p:sldMasterId id="2147484426" r:id="rId13"/>
    <p:sldMasterId id="2147484438" r:id="rId14"/>
  </p:sldMasterIdLst>
  <p:notesMasterIdLst>
    <p:notesMasterId r:id="rId29"/>
  </p:notesMasterIdLst>
  <p:handoutMasterIdLst>
    <p:handoutMasterId r:id="rId30"/>
  </p:handoutMasterIdLst>
  <p:sldIdLst>
    <p:sldId id="281" r:id="rId15"/>
    <p:sldId id="713" r:id="rId16"/>
    <p:sldId id="3266" r:id="rId17"/>
    <p:sldId id="3261" r:id="rId18"/>
    <p:sldId id="3283" r:id="rId19"/>
    <p:sldId id="3247" r:id="rId20"/>
    <p:sldId id="3285" r:id="rId21"/>
    <p:sldId id="3286" r:id="rId22"/>
    <p:sldId id="3287" r:id="rId23"/>
    <p:sldId id="3288" r:id="rId24"/>
    <p:sldId id="3289" r:id="rId25"/>
    <p:sldId id="2390" r:id="rId26"/>
    <p:sldId id="730" r:id="rId27"/>
    <p:sldId id="283" r:id="rId28"/>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800000"/>
    <a:srgbClr val="0432FF"/>
    <a:srgbClr val="6600FF"/>
    <a:srgbClr val="FFFF00"/>
    <a:srgbClr val="CC33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83" autoAdjust="0"/>
    <p:restoredTop sz="92759"/>
  </p:normalViewPr>
  <p:slideViewPr>
    <p:cSldViewPr>
      <p:cViewPr varScale="1">
        <p:scale>
          <a:sx n="87" d="100"/>
          <a:sy n="87" d="100"/>
        </p:scale>
        <p:origin x="624" y="200"/>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1/8/20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5885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253699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313645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69746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860519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39466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310743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13382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287588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271339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590276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2408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1C2B-173A-0044-812B-02965C87D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6F6BB-5EE6-FA4A-AAF5-F08D68C41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9C0295-643B-5F4A-9ABA-5FE9A0746485}"/>
              </a:ext>
            </a:extLst>
          </p:cNvPr>
          <p:cNvSpPr>
            <a:spLocks noGrp="1"/>
          </p:cNvSpPr>
          <p:nvPr>
            <p:ph type="dt" sz="half" idx="10"/>
          </p:nvPr>
        </p:nvSpPr>
        <p:spPr/>
        <p:txBody>
          <a:bodyPr/>
          <a:lstStyle/>
          <a:p>
            <a:fld id="{91BDED65-C712-884D-BE84-AA2457FB8E67}" type="datetimeFigureOut">
              <a:rPr lang="en-US" smtClean="0"/>
              <a:t>1/8/20</a:t>
            </a:fld>
            <a:endParaRPr lang="en-US"/>
          </a:p>
        </p:txBody>
      </p:sp>
      <p:sp>
        <p:nvSpPr>
          <p:cNvPr id="5" name="Footer Placeholder 4">
            <a:extLst>
              <a:ext uri="{FF2B5EF4-FFF2-40B4-BE49-F238E27FC236}">
                <a16:creationId xmlns:a16="http://schemas.microsoft.com/office/drawing/2014/main" id="{D1106400-7BB5-324D-B01F-8B56DB9EC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5FF3A-55D7-844B-8986-6650D81EE5A8}"/>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8946039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EDF4-4C03-BF43-97A8-4696FF96F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AD032-830D-5D45-B324-AE50E98E6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76603-158E-7341-B032-8326C7F14C61}"/>
              </a:ext>
            </a:extLst>
          </p:cNvPr>
          <p:cNvSpPr>
            <a:spLocks noGrp="1"/>
          </p:cNvSpPr>
          <p:nvPr>
            <p:ph type="dt" sz="half" idx="10"/>
          </p:nvPr>
        </p:nvSpPr>
        <p:spPr/>
        <p:txBody>
          <a:bodyPr/>
          <a:lstStyle/>
          <a:p>
            <a:fld id="{91BDED65-C712-884D-BE84-AA2457FB8E67}" type="datetimeFigureOut">
              <a:rPr lang="en-US" smtClean="0"/>
              <a:t>1/8/20</a:t>
            </a:fld>
            <a:endParaRPr lang="en-US"/>
          </a:p>
        </p:txBody>
      </p:sp>
      <p:sp>
        <p:nvSpPr>
          <p:cNvPr id="5" name="Footer Placeholder 4">
            <a:extLst>
              <a:ext uri="{FF2B5EF4-FFF2-40B4-BE49-F238E27FC236}">
                <a16:creationId xmlns:a16="http://schemas.microsoft.com/office/drawing/2014/main" id="{7B2DF09E-E1EF-7445-9507-C49AEF0B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2B6CD-FAE0-3F48-A990-80E70F8E300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476972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8EFC-17DD-0C46-BA6D-CB5A52C396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0A7C2F-AE0D-BD42-8AED-B021D9C14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8B4AA-AEC3-064A-B7F6-5335F4F51605}"/>
              </a:ext>
            </a:extLst>
          </p:cNvPr>
          <p:cNvSpPr>
            <a:spLocks noGrp="1"/>
          </p:cNvSpPr>
          <p:nvPr>
            <p:ph type="dt" sz="half" idx="10"/>
          </p:nvPr>
        </p:nvSpPr>
        <p:spPr/>
        <p:txBody>
          <a:bodyPr/>
          <a:lstStyle/>
          <a:p>
            <a:fld id="{91BDED65-C712-884D-BE84-AA2457FB8E67}" type="datetimeFigureOut">
              <a:rPr lang="en-US" smtClean="0"/>
              <a:t>1/8/20</a:t>
            </a:fld>
            <a:endParaRPr lang="en-US"/>
          </a:p>
        </p:txBody>
      </p:sp>
      <p:sp>
        <p:nvSpPr>
          <p:cNvPr id="5" name="Footer Placeholder 4">
            <a:extLst>
              <a:ext uri="{FF2B5EF4-FFF2-40B4-BE49-F238E27FC236}">
                <a16:creationId xmlns:a16="http://schemas.microsoft.com/office/drawing/2014/main" id="{8C1B5305-0B34-E348-A1D8-FF7D95826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13FA4-254D-5949-8667-51882BA982AC}"/>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111420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3A55-972D-A74C-BBAB-C77CA9EE6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595F9-30C2-8B4B-915B-F0259F4AA0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B5C3A-7E63-3549-B62F-3EEC91E844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D605CB-E6A9-CC45-BB10-15165AF76F51}"/>
              </a:ext>
            </a:extLst>
          </p:cNvPr>
          <p:cNvSpPr>
            <a:spLocks noGrp="1"/>
          </p:cNvSpPr>
          <p:nvPr>
            <p:ph type="dt" sz="half" idx="10"/>
          </p:nvPr>
        </p:nvSpPr>
        <p:spPr/>
        <p:txBody>
          <a:bodyPr/>
          <a:lstStyle/>
          <a:p>
            <a:fld id="{91BDED65-C712-884D-BE84-AA2457FB8E67}" type="datetimeFigureOut">
              <a:rPr lang="en-US" smtClean="0"/>
              <a:t>1/8/20</a:t>
            </a:fld>
            <a:endParaRPr lang="en-US"/>
          </a:p>
        </p:txBody>
      </p:sp>
      <p:sp>
        <p:nvSpPr>
          <p:cNvPr id="6" name="Footer Placeholder 5">
            <a:extLst>
              <a:ext uri="{FF2B5EF4-FFF2-40B4-BE49-F238E27FC236}">
                <a16:creationId xmlns:a16="http://schemas.microsoft.com/office/drawing/2014/main" id="{ACFA72F8-1058-6B4A-BA6F-1A40DB63C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B98C4-1722-FF48-AA82-8E8843FD0EA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024223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E044-CDE1-E541-BCBC-90E5C9F69B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B9D2F-AF9F-0540-B62A-5A1A30F88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C21B4-C15B-324B-B685-193A4AC35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5EED41-D031-D141-B668-DEDC2C8A5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3D65F-76F6-4B4B-BC2A-6DE6D38DB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C6FC5-63E9-A943-8DE7-AC00C4BF6115}"/>
              </a:ext>
            </a:extLst>
          </p:cNvPr>
          <p:cNvSpPr>
            <a:spLocks noGrp="1"/>
          </p:cNvSpPr>
          <p:nvPr>
            <p:ph type="dt" sz="half" idx="10"/>
          </p:nvPr>
        </p:nvSpPr>
        <p:spPr/>
        <p:txBody>
          <a:bodyPr/>
          <a:lstStyle/>
          <a:p>
            <a:fld id="{91BDED65-C712-884D-BE84-AA2457FB8E67}" type="datetimeFigureOut">
              <a:rPr lang="en-US" smtClean="0"/>
              <a:t>1/8/20</a:t>
            </a:fld>
            <a:endParaRPr lang="en-US"/>
          </a:p>
        </p:txBody>
      </p:sp>
      <p:sp>
        <p:nvSpPr>
          <p:cNvPr id="8" name="Footer Placeholder 7">
            <a:extLst>
              <a:ext uri="{FF2B5EF4-FFF2-40B4-BE49-F238E27FC236}">
                <a16:creationId xmlns:a16="http://schemas.microsoft.com/office/drawing/2014/main" id="{3B65946A-74B6-B94D-BACC-63F3DF068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B781A7-604D-574E-A59D-5CD610F5F09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8849883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7A43-0235-B443-8721-B443BB56C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77FA3-8B56-FD40-9C28-2B9D85EA0FEB}"/>
              </a:ext>
            </a:extLst>
          </p:cNvPr>
          <p:cNvSpPr>
            <a:spLocks noGrp="1"/>
          </p:cNvSpPr>
          <p:nvPr>
            <p:ph type="dt" sz="half" idx="10"/>
          </p:nvPr>
        </p:nvSpPr>
        <p:spPr/>
        <p:txBody>
          <a:bodyPr/>
          <a:lstStyle/>
          <a:p>
            <a:fld id="{91BDED65-C712-884D-BE84-AA2457FB8E67}" type="datetimeFigureOut">
              <a:rPr lang="en-US" smtClean="0"/>
              <a:t>1/8/20</a:t>
            </a:fld>
            <a:endParaRPr lang="en-US"/>
          </a:p>
        </p:txBody>
      </p:sp>
      <p:sp>
        <p:nvSpPr>
          <p:cNvPr id="4" name="Footer Placeholder 3">
            <a:extLst>
              <a:ext uri="{FF2B5EF4-FFF2-40B4-BE49-F238E27FC236}">
                <a16:creationId xmlns:a16="http://schemas.microsoft.com/office/drawing/2014/main" id="{4193B9F9-DBB0-B543-AD3D-83011C3270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04807B-5D41-E54C-AB4A-091EF78FABA0}"/>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961231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17CA8-844A-1241-B697-BA76AF04348F}"/>
              </a:ext>
            </a:extLst>
          </p:cNvPr>
          <p:cNvSpPr>
            <a:spLocks noGrp="1"/>
          </p:cNvSpPr>
          <p:nvPr>
            <p:ph type="dt" sz="half" idx="10"/>
          </p:nvPr>
        </p:nvSpPr>
        <p:spPr/>
        <p:txBody>
          <a:bodyPr/>
          <a:lstStyle/>
          <a:p>
            <a:fld id="{91BDED65-C712-884D-BE84-AA2457FB8E67}" type="datetimeFigureOut">
              <a:rPr lang="en-US" smtClean="0"/>
              <a:t>1/8/20</a:t>
            </a:fld>
            <a:endParaRPr lang="en-US"/>
          </a:p>
        </p:txBody>
      </p:sp>
      <p:sp>
        <p:nvSpPr>
          <p:cNvPr id="3" name="Footer Placeholder 2">
            <a:extLst>
              <a:ext uri="{FF2B5EF4-FFF2-40B4-BE49-F238E27FC236}">
                <a16:creationId xmlns:a16="http://schemas.microsoft.com/office/drawing/2014/main" id="{20762084-37AA-9349-A2AE-1A095FB60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94C138-D9D4-0F40-9A71-76A20088279B}"/>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04030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6D73-7036-D14C-8053-45ADB08A4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E4EF1-50BB-B54E-BBDB-02249E832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DDF85E-7D50-D447-A092-71AB3C9AF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777F6-DAFE-1D46-BC26-3C08F2283917}"/>
              </a:ext>
            </a:extLst>
          </p:cNvPr>
          <p:cNvSpPr>
            <a:spLocks noGrp="1"/>
          </p:cNvSpPr>
          <p:nvPr>
            <p:ph type="dt" sz="half" idx="10"/>
          </p:nvPr>
        </p:nvSpPr>
        <p:spPr/>
        <p:txBody>
          <a:bodyPr/>
          <a:lstStyle/>
          <a:p>
            <a:fld id="{91BDED65-C712-884D-BE84-AA2457FB8E67}" type="datetimeFigureOut">
              <a:rPr lang="en-US" smtClean="0"/>
              <a:t>1/8/20</a:t>
            </a:fld>
            <a:endParaRPr lang="en-US"/>
          </a:p>
        </p:txBody>
      </p:sp>
      <p:sp>
        <p:nvSpPr>
          <p:cNvPr id="6" name="Footer Placeholder 5">
            <a:extLst>
              <a:ext uri="{FF2B5EF4-FFF2-40B4-BE49-F238E27FC236}">
                <a16:creationId xmlns:a16="http://schemas.microsoft.com/office/drawing/2014/main" id="{04883F45-4F4D-884E-940D-6B0DEEF7F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24564-DB13-AE46-839D-30EA4D162E57}"/>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6780566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55CD-B633-544F-901B-D1B2A2B39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2DD9E1-43B8-2E4C-B97E-D9FEECA24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14BFE5-1552-684A-8340-29E78930E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67388-AA1F-2A4F-8805-F4BAB1654E11}"/>
              </a:ext>
            </a:extLst>
          </p:cNvPr>
          <p:cNvSpPr>
            <a:spLocks noGrp="1"/>
          </p:cNvSpPr>
          <p:nvPr>
            <p:ph type="dt" sz="half" idx="10"/>
          </p:nvPr>
        </p:nvSpPr>
        <p:spPr/>
        <p:txBody>
          <a:bodyPr/>
          <a:lstStyle/>
          <a:p>
            <a:fld id="{91BDED65-C712-884D-BE84-AA2457FB8E67}" type="datetimeFigureOut">
              <a:rPr lang="en-US" smtClean="0"/>
              <a:t>1/8/20</a:t>
            </a:fld>
            <a:endParaRPr lang="en-US"/>
          </a:p>
        </p:txBody>
      </p:sp>
      <p:sp>
        <p:nvSpPr>
          <p:cNvPr id="6" name="Footer Placeholder 5">
            <a:extLst>
              <a:ext uri="{FF2B5EF4-FFF2-40B4-BE49-F238E27FC236}">
                <a16:creationId xmlns:a16="http://schemas.microsoft.com/office/drawing/2014/main" id="{60107DD8-2275-D549-B062-185C9C2BF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28658-152E-174A-9E9A-6CB58205999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2941952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255C-E69B-844C-960C-1D62D16A65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AA79D-2007-CE4F-A618-6E17C2CF1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E8B76-20B9-A84B-8514-8D6494DAB067}"/>
              </a:ext>
            </a:extLst>
          </p:cNvPr>
          <p:cNvSpPr>
            <a:spLocks noGrp="1"/>
          </p:cNvSpPr>
          <p:nvPr>
            <p:ph type="dt" sz="half" idx="10"/>
          </p:nvPr>
        </p:nvSpPr>
        <p:spPr/>
        <p:txBody>
          <a:bodyPr/>
          <a:lstStyle/>
          <a:p>
            <a:fld id="{91BDED65-C712-884D-BE84-AA2457FB8E67}" type="datetimeFigureOut">
              <a:rPr lang="en-US" smtClean="0"/>
              <a:t>1/8/20</a:t>
            </a:fld>
            <a:endParaRPr lang="en-US"/>
          </a:p>
        </p:txBody>
      </p:sp>
      <p:sp>
        <p:nvSpPr>
          <p:cNvPr id="5" name="Footer Placeholder 4">
            <a:extLst>
              <a:ext uri="{FF2B5EF4-FFF2-40B4-BE49-F238E27FC236}">
                <a16:creationId xmlns:a16="http://schemas.microsoft.com/office/drawing/2014/main" id="{6C2F7502-7D53-DE4A-B384-1AF59023A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CCD6C-ABF8-134E-A7F1-887A8351C7D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3437161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79397-5A9A-AD43-ACE4-E748FCAB4A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A9C6AA-DD34-794A-A941-8F64BC0CA6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EF80C-373C-8C4A-B686-2FD52F378A7D}"/>
              </a:ext>
            </a:extLst>
          </p:cNvPr>
          <p:cNvSpPr>
            <a:spLocks noGrp="1"/>
          </p:cNvSpPr>
          <p:nvPr>
            <p:ph type="dt" sz="half" idx="10"/>
          </p:nvPr>
        </p:nvSpPr>
        <p:spPr/>
        <p:txBody>
          <a:bodyPr/>
          <a:lstStyle/>
          <a:p>
            <a:fld id="{91BDED65-C712-884D-BE84-AA2457FB8E67}" type="datetimeFigureOut">
              <a:rPr lang="en-US" smtClean="0"/>
              <a:t>1/8/20</a:t>
            </a:fld>
            <a:endParaRPr lang="en-US"/>
          </a:p>
        </p:txBody>
      </p:sp>
      <p:sp>
        <p:nvSpPr>
          <p:cNvPr id="5" name="Footer Placeholder 4">
            <a:extLst>
              <a:ext uri="{FF2B5EF4-FFF2-40B4-BE49-F238E27FC236}">
                <a16:creationId xmlns:a16="http://schemas.microsoft.com/office/drawing/2014/main" id="{0646AD6D-BCD2-9646-AE71-5FF38CC21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FE0E4-1657-EA47-9EA1-3324B69138AD}"/>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5424595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21581819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11842120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15953336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6851813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3202328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785310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10584304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17736667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2714210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7127446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2909881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1/8/20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1/8/20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1/8/20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1/8/20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1/8/20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1/8/20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1/8/20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1/8/20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1/8/20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1/8/20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1/8/20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17520-3005-514F-974D-7E634676B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CCB0D-0443-344C-A94D-2CECBC044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C8606-F173-A942-885B-6D11047717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DED65-C712-884D-BE84-AA2457FB8E67}" type="datetimeFigureOut">
              <a:rPr lang="en-US" smtClean="0"/>
              <a:t>1/8/20</a:t>
            </a:fld>
            <a:endParaRPr lang="en-US"/>
          </a:p>
        </p:txBody>
      </p:sp>
      <p:sp>
        <p:nvSpPr>
          <p:cNvPr id="5" name="Footer Placeholder 4">
            <a:extLst>
              <a:ext uri="{FF2B5EF4-FFF2-40B4-BE49-F238E27FC236}">
                <a16:creationId xmlns:a16="http://schemas.microsoft.com/office/drawing/2014/main" id="{EC2B6855-C24F-FB4C-90B4-E18A17AAC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712BAC-ADE1-9D4B-B7DF-0A1BBEB4F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A2357-71CD-1B4D-BD8A-5005340D99D5}" type="slidenum">
              <a:rPr lang="en-US" smtClean="0"/>
              <a:t>‹#›</a:t>
            </a:fld>
            <a:endParaRPr lang="en-US"/>
          </a:p>
        </p:txBody>
      </p:sp>
    </p:spTree>
    <p:extLst>
      <p:ext uri="{BB962C8B-B14F-4D97-AF65-F5344CB8AC3E}">
        <p14:creationId xmlns:p14="http://schemas.microsoft.com/office/powerpoint/2010/main" val="2073340881"/>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2191342275"/>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1/8/20</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1623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423332"/>
          </a:xfrm>
        </p:spPr>
        <p:txBody>
          <a:bodyPr/>
          <a:lstStyle/>
          <a:p>
            <a:r>
              <a:rPr lang="en-US" sz="3200" b="1" spc="-60" dirty="0">
                <a:latin typeface="Candara" charset="0"/>
                <a:ea typeface="MS PGothic" charset="0"/>
                <a:cs typeface="Arial" charset="0"/>
              </a:rPr>
              <a:t>WHAT ARE THREE ESSENTIALS OF A GOSPEL-CENTERED COMMUNITY?</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46088">
              <a:spcBef>
                <a:spcPts val="0"/>
              </a:spcBef>
              <a:buNone/>
              <a:defRPr/>
            </a:pPr>
            <a:r>
              <a:rPr lang="en-US" sz="2800" b="1" i="0" spc="-10" dirty="0">
                <a:solidFill>
                  <a:srgbClr val="000000"/>
                </a:solidFill>
                <a:latin typeface="Candara" charset="0"/>
                <a:ea typeface="ＭＳ Ｐゴシック" charset="0"/>
                <a:cs typeface="MS PGothic" charset="0"/>
              </a:rPr>
              <a:t>3)   </a:t>
            </a:r>
            <a:r>
              <a:rPr lang="en-US" sz="2800" b="1" i="0" u="sng" spc="-10" dirty="0">
                <a:solidFill>
                  <a:srgbClr val="FF0000"/>
                </a:solidFill>
                <a:latin typeface="Candara" charset="0"/>
                <a:ea typeface="ＭＳ Ｐゴシック" charset="0"/>
                <a:cs typeface="MS PGothic" charset="0"/>
              </a:rPr>
              <a:t>HOPE Laid in Heaven</a:t>
            </a:r>
            <a:r>
              <a:rPr lang="en-US" sz="2800" b="1" i="0" spc="-10" dirty="0">
                <a:solidFill>
                  <a:srgbClr val="FF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Third, a gospel-centered church is a community of HOPE.</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2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since we heard of your </a:t>
            </a:r>
            <a:r>
              <a:rPr lang="en-US" sz="2600" dirty="0">
                <a:latin typeface="Candara" panose="020E0502030303020204" pitchFamily="34" charset="0"/>
                <a:ea typeface="Times New Roman" panose="02020603050405020304" pitchFamily="18" charset="0"/>
                <a:cs typeface="Times New Roman" panose="02020603050405020304" pitchFamily="18" charset="0"/>
              </a:rPr>
              <a:t>faith in Christ Jesus </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and of </a:t>
            </a:r>
            <a:r>
              <a:rPr lang="en-US" sz="2600" dirty="0">
                <a:latin typeface="Candara" panose="020E0502030303020204" pitchFamily="34" charset="0"/>
                <a:ea typeface="Times New Roman" panose="02020603050405020304" pitchFamily="18" charset="0"/>
                <a:cs typeface="Times New Roman" panose="02020603050405020304" pitchFamily="18" charset="0"/>
              </a:rPr>
              <a:t>the love that you </a:t>
            </a:r>
            <a:br>
              <a:rPr lang="en-US" sz="2600" dirty="0">
                <a:latin typeface="Candara" panose="020E0502030303020204" pitchFamily="34" charset="0"/>
                <a:ea typeface="Times New Roman" panose="02020603050405020304" pitchFamily="18" charset="0"/>
                <a:cs typeface="Times New Roman" panose="02020603050405020304" pitchFamily="18" charset="0"/>
              </a:rPr>
            </a:br>
            <a:r>
              <a:rPr lang="en-US" sz="2600" dirty="0">
                <a:latin typeface="Candara" panose="020E0502030303020204" pitchFamily="34" charset="0"/>
                <a:ea typeface="Times New Roman" panose="02020603050405020304" pitchFamily="18" charset="0"/>
                <a:cs typeface="Times New Roman" panose="02020603050405020304" pitchFamily="18" charset="0"/>
              </a:rPr>
              <a:t>have for all the saints, </a:t>
            </a:r>
            <a:r>
              <a:rPr lang="en-US" sz="2600" baseline="30000" dirty="0">
                <a:latin typeface="Candara" panose="020E0502030303020204" pitchFamily="34" charset="0"/>
                <a:ea typeface="Times New Roman" panose="02020603050405020304" pitchFamily="18" charset="0"/>
                <a:cs typeface="Times New Roman" panose="02020603050405020304" pitchFamily="18" charset="0"/>
              </a:rPr>
              <a:t>5</a:t>
            </a:r>
            <a:r>
              <a:rPr lang="en-US" sz="2600" dirty="0">
                <a:latin typeface="Candara" panose="020E0502030303020204" pitchFamily="34" charset="0"/>
                <a:ea typeface="Times New Roman" panose="02020603050405020304" pitchFamily="18" charset="0"/>
                <a:cs typeface="Times New Roman" panose="02020603050405020304" pitchFamily="18" charset="0"/>
              </a:rPr>
              <a:t> because of the </a:t>
            </a:r>
            <a:r>
              <a:rPr lang="en-US" sz="2600" dirty="0">
                <a:solidFill>
                  <a:srgbClr val="FF0000"/>
                </a:solidFill>
                <a:latin typeface="Candara" panose="020E0502030303020204" pitchFamily="34" charset="0"/>
                <a:ea typeface="Times New Roman" panose="02020603050405020304" pitchFamily="18" charset="0"/>
                <a:cs typeface="Times New Roman" panose="02020603050405020304" pitchFamily="18" charset="0"/>
              </a:rPr>
              <a:t>hope laid up for you in heaven. </a:t>
            </a:r>
            <a:r>
              <a:rPr lang="en-US" sz="2600" dirty="0">
                <a:latin typeface="Candara" panose="020E0502030303020204" pitchFamily="34" charset="0"/>
                <a:ea typeface="Times New Roman" panose="02020603050405020304" pitchFamily="18" charset="0"/>
                <a:cs typeface="Times New Roman" panose="02020603050405020304" pitchFamily="18" charset="0"/>
              </a:rPr>
              <a:t>Of this </a:t>
            </a:r>
            <a:br>
              <a:rPr lang="en-US" sz="2600" dirty="0">
                <a:latin typeface="Candara" panose="020E0502030303020204" pitchFamily="34" charset="0"/>
                <a:ea typeface="Times New Roman" panose="02020603050405020304" pitchFamily="18" charset="0"/>
                <a:cs typeface="Times New Roman" panose="02020603050405020304" pitchFamily="18" charset="0"/>
              </a:rPr>
            </a:br>
            <a:r>
              <a:rPr lang="en-US" sz="2600" dirty="0">
                <a:latin typeface="Candara" panose="020E0502030303020204" pitchFamily="34" charset="0"/>
                <a:ea typeface="Times New Roman" panose="02020603050405020304" pitchFamily="18" charset="0"/>
                <a:cs typeface="Times New Roman" panose="02020603050405020304" pitchFamily="18" charset="0"/>
              </a:rPr>
              <a:t>you have heard before in the word of the truth, the gospel, </a:t>
            </a:r>
            <a:r>
              <a:rPr lang="en-US" sz="2600" baseline="30000" dirty="0">
                <a:latin typeface="Candara" panose="020E0502030303020204" pitchFamily="34" charset="0"/>
                <a:ea typeface="Times New Roman" panose="02020603050405020304" pitchFamily="18" charset="0"/>
                <a:cs typeface="Times New Roman" panose="02020603050405020304" pitchFamily="18" charset="0"/>
              </a:rPr>
              <a:t>6</a:t>
            </a:r>
            <a:r>
              <a:rPr lang="en-US" sz="2600" dirty="0">
                <a:latin typeface="Candara" panose="020E0502030303020204" pitchFamily="34" charset="0"/>
                <a:ea typeface="Times New Roman" panose="02020603050405020304" pitchFamily="18" charset="0"/>
                <a:cs typeface="Times New Roman" panose="02020603050405020304" pitchFamily="18" charset="0"/>
              </a:rPr>
              <a:t> which has come to you, as indeed in the whole world it is bearing fruit and increasing. (vs. 4-6a)</a:t>
            </a:r>
            <a:endParaRPr lang="en-US" sz="2600" b="1" i="0" kern="0" dirty="0">
              <a:latin typeface="Candara" charset="0"/>
              <a:ea typeface="Times New Roman" panose="02020603050405020304" pitchFamily="18" charset="0"/>
              <a:cs typeface="Arial"/>
            </a:endParaRPr>
          </a:p>
          <a:p>
            <a:pPr marL="0" marR="11430" indent="0" algn="ctr">
              <a:spcBef>
                <a:spcPts val="0"/>
              </a:spcBef>
              <a:spcAft>
                <a:spcPts val="0"/>
              </a:spcAft>
              <a:buNone/>
              <a:defRPr/>
            </a:pPr>
            <a:endParaRPr lang="en-US" sz="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Notice that faith and love are built upon the hope of what’s coming for us.</a:t>
            </a:r>
          </a:p>
          <a:p>
            <a:pPr marL="915988" lvl="1" indent="-450850">
              <a:spcBef>
                <a:spcPts val="0"/>
              </a:spcBef>
              <a:buFont typeface="Wingdings" charset="2"/>
              <a:buChar char="Ø"/>
              <a:defRPr/>
            </a:pPr>
            <a:r>
              <a:rPr lang="en-US" altLang="x-none" sz="2600" b="1" i="0" kern="0" dirty="0">
                <a:solidFill>
                  <a:srgbClr val="000000"/>
                </a:solidFill>
                <a:latin typeface="Candara" charset="0"/>
              </a:rPr>
              <a:t>Hope is about things invisible (Rom. 8:24-25)—i.e., the eternal salvation and reward in heaven; without hope laid up for us in heaven, our faith becomes only for the visible and temporal things (= prosperity gospel).</a:t>
            </a:r>
          </a:p>
          <a:p>
            <a:pPr marL="915988" lvl="1" indent="-450850">
              <a:spcBef>
                <a:spcPts val="0"/>
              </a:spcBef>
              <a:buFont typeface="Wingdings" charset="2"/>
              <a:buChar char="Ø"/>
              <a:defRPr/>
            </a:pPr>
            <a:r>
              <a:rPr lang="en-US" altLang="x-none" sz="2600" b="1" i="0" kern="0" dirty="0">
                <a:solidFill>
                  <a:srgbClr val="000000"/>
                </a:solidFill>
                <a:latin typeface="Candara" charset="0"/>
              </a:rPr>
              <a:t>This hope comes from hearing the gospel and believing its promises.</a:t>
            </a:r>
          </a:p>
          <a:p>
            <a:pPr marL="915988" lvl="1" indent="-450850">
              <a:spcBef>
                <a:spcPts val="0"/>
              </a:spcBef>
              <a:buFont typeface="Wingdings" charset="2"/>
              <a:buChar char="Ø"/>
              <a:defRPr/>
            </a:pPr>
            <a:r>
              <a:rPr lang="en-US" altLang="x-none" sz="2600" b="1" i="0" kern="0" dirty="0">
                <a:solidFill>
                  <a:srgbClr val="000000"/>
                </a:solidFill>
                <a:latin typeface="Candara" charset="0"/>
              </a:rPr>
              <a:t>How, then, shall we live out our lives as a community of hope?</a:t>
            </a:r>
          </a:p>
        </p:txBody>
      </p:sp>
    </p:spTree>
    <p:extLst>
      <p:ext uri="{BB962C8B-B14F-4D97-AF65-F5344CB8AC3E}">
        <p14:creationId xmlns:p14="http://schemas.microsoft.com/office/powerpoint/2010/main" val="235771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5400" y="381000"/>
            <a:ext cx="12192000" cy="423332"/>
          </a:xfrm>
        </p:spPr>
        <p:txBody>
          <a:bodyPr/>
          <a:lstStyle/>
          <a:p>
            <a:r>
              <a:rPr lang="en-US" sz="3200" b="1" spc="-60" dirty="0">
                <a:latin typeface="Candara" charset="0"/>
                <a:ea typeface="MS PGothic" charset="0"/>
                <a:cs typeface="Arial" charset="0"/>
              </a:rPr>
              <a:t>WHAT ARE THREE ESSENTIALS OF A GOSPEL-CENTERED COMMUNITY?</a:t>
            </a:r>
          </a:p>
        </p:txBody>
      </p:sp>
      <p:sp>
        <p:nvSpPr>
          <p:cNvPr id="5" name="Rectangle 3"/>
          <p:cNvSpPr txBox="1">
            <a:spLocks noChangeArrowheads="1"/>
          </p:cNvSpPr>
          <p:nvPr/>
        </p:nvSpPr>
        <p:spPr bwMode="auto">
          <a:xfrm>
            <a:off x="212270" y="914400"/>
            <a:ext cx="11789229" cy="59436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46088">
              <a:spcBef>
                <a:spcPts val="0"/>
              </a:spcBef>
              <a:buNone/>
              <a:defRPr/>
            </a:pPr>
            <a:r>
              <a:rPr lang="en-US" sz="2800" b="1" i="0" spc="-10" dirty="0">
                <a:solidFill>
                  <a:srgbClr val="000000"/>
                </a:solidFill>
                <a:latin typeface="Candara" charset="0"/>
                <a:ea typeface="ＭＳ Ｐゴシック" charset="0"/>
                <a:cs typeface="MS PGothic" charset="0"/>
              </a:rPr>
              <a:t>3)   </a:t>
            </a:r>
            <a:r>
              <a:rPr lang="en-US" sz="2800" b="1" i="0" u="sng" spc="-10" dirty="0">
                <a:solidFill>
                  <a:srgbClr val="FF0000"/>
                </a:solidFill>
                <a:latin typeface="Candara" charset="0"/>
                <a:ea typeface="ＭＳ Ｐゴシック" charset="0"/>
                <a:cs typeface="MS PGothic" charset="0"/>
              </a:rPr>
              <a:t>HOPE Laid in Heaven</a:t>
            </a:r>
            <a:r>
              <a:rPr lang="en-US" sz="2800" b="1" i="0" spc="-10" dirty="0">
                <a:solidFill>
                  <a:srgbClr val="FF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Third, a gospel-centered church is a community of HOPE.</a:t>
            </a:r>
          </a:p>
          <a:p>
            <a:pPr marL="463550" indent="-446088">
              <a:spcBef>
                <a:spcPts val="0"/>
              </a:spcBef>
              <a:buNone/>
              <a:defRPr/>
            </a:pPr>
            <a:endParaRPr kumimoji="0" lang="en-US" sz="5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Set your minds on things that are above, not on things that are on earth.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3</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For you have died, and your life is hidden with Christ in God.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When Christ who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is your life appears, then you also will appear with him in glory.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Put to death</a:t>
            </a:r>
          </a:p>
          <a:p>
            <a:pPr marL="0" marR="11430" indent="0" algn="ctr">
              <a:spcBef>
                <a:spcPts val="0"/>
              </a:spcBef>
              <a:spcAft>
                <a:spcPts val="0"/>
              </a:spcAft>
              <a:buNone/>
              <a:defRPr/>
            </a:pP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therefore what is earthly in you: sexual immorality, impurity, passion,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evil desire, and covetousness, which is idolatry. (Colossians 3:2-5) </a:t>
            </a:r>
          </a:p>
          <a:p>
            <a:pPr marL="0" marR="11430" indent="0" algn="ctr">
              <a:spcBef>
                <a:spcPts val="0"/>
              </a:spcBef>
              <a:spcAft>
                <a:spcPts val="0"/>
              </a:spcAft>
              <a:buNone/>
              <a:defRPr/>
            </a:pPr>
            <a:endParaRPr lang="en-US" sz="5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To live with hope, we need to seek the things above not the earthly things.</a:t>
            </a:r>
          </a:p>
          <a:p>
            <a:pPr marL="915988" lvl="1" indent="-450850">
              <a:spcBef>
                <a:spcPts val="0"/>
              </a:spcBef>
              <a:buFont typeface="Wingdings" charset="2"/>
              <a:buChar char="Ø"/>
              <a:defRPr/>
            </a:pPr>
            <a:r>
              <a:rPr lang="en-US" altLang="x-none" sz="2600" b="1" i="0" kern="0" dirty="0">
                <a:solidFill>
                  <a:srgbClr val="000000"/>
                </a:solidFill>
                <a:latin typeface="Candara" charset="0"/>
              </a:rPr>
              <a:t>Here are three ways: (1) seek not religious things but Christ’s values &amp; holiness (Matt. 5:1-13) (2) seek endurance by work of faith, labor of love, and steadfast hope (1 Thess. 1:3), (3) seek hope in your hardships that produce endurance, which gives you more assured hope (Rom. 5:2-5).</a:t>
            </a:r>
          </a:p>
          <a:p>
            <a:pPr marL="915988" lvl="1" indent="-450850">
              <a:spcBef>
                <a:spcPts val="0"/>
              </a:spcBef>
              <a:buFont typeface="Wingdings" charset="2"/>
              <a:buChar char="Ø"/>
              <a:defRPr/>
            </a:pPr>
            <a:r>
              <a:rPr lang="en-US" altLang="x-none" sz="2600" b="1" i="0" kern="0" dirty="0">
                <a:solidFill>
                  <a:srgbClr val="000000"/>
                </a:solidFill>
                <a:latin typeface="Candara" charset="0"/>
              </a:rPr>
              <a:t>Are you living by this lasting hope laid up for you in heaven—rather than by the quick fixes of the worldly hope?</a:t>
            </a:r>
          </a:p>
        </p:txBody>
      </p:sp>
    </p:spTree>
    <p:extLst>
      <p:ext uri="{BB962C8B-B14F-4D97-AF65-F5344CB8AC3E}">
        <p14:creationId xmlns:p14="http://schemas.microsoft.com/office/powerpoint/2010/main" val="405275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04800" y="304800"/>
            <a:ext cx="11582400" cy="6477000"/>
          </a:xfrm>
        </p:spPr>
        <p:txBody>
          <a:bodyPr/>
          <a:lstStyle/>
          <a:p>
            <a:pPr marL="0" indent="0" algn="just">
              <a:spcBef>
                <a:spcPts val="0"/>
              </a:spcBef>
              <a:buNone/>
            </a:pPr>
            <a:r>
              <a:rPr lang="en-US" b="1" dirty="0">
                <a:solidFill>
                  <a:srgbClr val="800000"/>
                </a:solidFill>
                <a:latin typeface="Candara" charset="0"/>
                <a:cs typeface="Arial" charset="0"/>
              </a:rPr>
              <a:t>A Community of Faith, Hope and Love</a:t>
            </a:r>
          </a:p>
          <a:p>
            <a:pPr marL="0" indent="0" algn="just">
              <a:spcBef>
                <a:spcPts val="0"/>
              </a:spcBef>
              <a:buNone/>
            </a:pPr>
            <a:r>
              <a:rPr lang="en-US" sz="2800" b="1" dirty="0">
                <a:latin typeface="Candara"/>
                <a:cs typeface="Candara"/>
              </a:rPr>
              <a:t>Faith is directed towards God, love towards others (both within the Christian fellowship and beyond it) and hope towards the future, in particular, the glorious coming of our Lord Jesus Christ. Similarly, faith rests of the past; love works in the present; hope looks to the future. Every Christian without exception is a believer, a lover and a hoper (not necessarily an optimist, since 'optimism' is a matter of temperament, 'hope' of theology). Faith, hope and love are thus sure evidences of regeneration by the Holy Spirit. Together they completely reorient our lives, as we find ourselves being drawn up towards God in faith, out towards others in love and on towards the </a:t>
            </a:r>
            <a:r>
              <a:rPr lang="en-US" sz="2800" b="1" i="1" dirty="0">
                <a:latin typeface="Candara"/>
                <a:cs typeface="Candara"/>
              </a:rPr>
              <a:t>Parousia</a:t>
            </a:r>
            <a:r>
              <a:rPr lang="en-US" sz="2800" b="1" dirty="0">
                <a:latin typeface="Candara"/>
                <a:cs typeface="Candara"/>
              </a:rPr>
              <a:t> in hope. The new birth means little or nothing if it does not pull us out of our fallen introversion and redirect us towards God, Christ and our fellow human beings.</a:t>
            </a:r>
          </a:p>
          <a:p>
            <a:pPr marL="0" indent="0" algn="r">
              <a:spcBef>
                <a:spcPts val="0"/>
              </a:spcBef>
              <a:buNone/>
            </a:pPr>
            <a:r>
              <a:rPr lang="en-US" sz="2800" b="1" dirty="0">
                <a:latin typeface="Candara"/>
                <a:cs typeface="Candara"/>
              </a:rPr>
              <a:t>— John R.W. Stott</a:t>
            </a:r>
          </a:p>
          <a:p>
            <a:pPr marL="0" indent="0" algn="r">
              <a:spcBef>
                <a:spcPts val="0"/>
              </a:spcBef>
              <a:buNone/>
            </a:pPr>
            <a:endParaRPr lang="en-US" sz="2750" b="1" dirty="0">
              <a:latin typeface="Candara"/>
              <a:cs typeface="Candara"/>
            </a:endParaRPr>
          </a:p>
        </p:txBody>
      </p:sp>
    </p:spTree>
    <p:extLst>
      <p:ext uri="{BB962C8B-B14F-4D97-AF65-F5344CB8AC3E}">
        <p14:creationId xmlns:p14="http://schemas.microsoft.com/office/powerpoint/2010/main" val="1361824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a:t>n what ways do you need to turn away from the worldly view of what church is? Why is it so important to think rightly about church?</a:t>
            </a:r>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become an active builder of a Gospel-centered community at </a:t>
            </a:r>
            <a:r>
              <a:rPr lang="en-US" sz="2800" dirty="0" err="1"/>
              <a:t>CrossWay</a:t>
            </a:r>
            <a:r>
              <a:rPr lang="en-US" sz="2800" dirty="0"/>
              <a:t> (or at your home church)?</a:t>
            </a:r>
          </a:p>
          <a:p>
            <a:pPr marL="514350" lvl="0" indent="-514350">
              <a:buFont typeface="+mj-lt"/>
              <a:buAutoNum type="arabicPeriod"/>
            </a:pPr>
            <a:endParaRPr lang="en-US" sz="2000" dirty="0"/>
          </a:p>
          <a:p>
            <a:pPr marL="514350" lvl="0" indent="-514350">
              <a:buFont typeface="+mj-lt"/>
              <a:buAutoNum type="arabicPeriod"/>
            </a:pPr>
            <a:r>
              <a:rPr lang="en-US" sz="2800" dirty="0"/>
              <a:t>What is your first step in living out faith, love, and hope in your church life? Among the three essentials, which would you sense the nudging of the Spirit most as your starting point?</a:t>
            </a:r>
          </a:p>
        </p:txBody>
      </p:sp>
    </p:spTree>
    <p:extLst>
      <p:ext uri="{BB962C8B-B14F-4D97-AF65-F5344CB8AC3E}">
        <p14:creationId xmlns:p14="http://schemas.microsoft.com/office/powerpoint/2010/main" val="2306908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057400"/>
            <a:ext cx="11176000" cy="11430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Three Essentials of </a:t>
            </a:r>
            <a:br>
              <a:rPr lang="en-US" b="1" i="1" dirty="0">
                <a:effectLst>
                  <a:outerShdw blurRad="38100" dist="38100" dir="2700000" algn="tl">
                    <a:srgbClr val="DDDDDD"/>
                  </a:outerShdw>
                </a:effectLst>
                <a:latin typeface="Candara" charset="0"/>
                <a:ea typeface="MS PGothic" charset="0"/>
                <a:cs typeface="Arial" charset="0"/>
              </a:rPr>
            </a:br>
            <a:r>
              <a:rPr lang="en-US" b="1" i="1" dirty="0">
                <a:effectLst>
                  <a:outerShdw blurRad="38100" dist="38100" dir="2700000" algn="tl">
                    <a:srgbClr val="DDDDDD"/>
                  </a:outerShdw>
                </a:effectLst>
                <a:latin typeface="Candara" charset="0"/>
                <a:ea typeface="MS PGothic" charset="0"/>
                <a:cs typeface="Arial" charset="0"/>
              </a:rPr>
              <a:t>a Gospel-Centered Community</a:t>
            </a:r>
          </a:p>
        </p:txBody>
      </p:sp>
      <p:sp>
        <p:nvSpPr>
          <p:cNvPr id="129027" name="Rectangle 3"/>
          <p:cNvSpPr>
            <a:spLocks noGrp="1" noChangeArrowheads="1"/>
          </p:cNvSpPr>
          <p:nvPr>
            <p:ph type="body" idx="4294967295"/>
          </p:nvPr>
        </p:nvSpPr>
        <p:spPr>
          <a:xfrm>
            <a:off x="812800" y="3429000"/>
            <a:ext cx="10464800" cy="21336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A Special Message for the New Year</a:t>
            </a:r>
          </a:p>
          <a:p>
            <a:pPr marL="0" indent="0" algn="ctr" eaLnBrk="1" hangingPunct="1">
              <a:buNone/>
              <a:defRPr/>
            </a:pPr>
            <a:r>
              <a:rPr lang="it-IT" i="1" dirty="0" err="1">
                <a:effectLst>
                  <a:outerShdw blurRad="38100" dist="38100" dir="2700000" algn="tl">
                    <a:srgbClr val="DDDDDD"/>
                  </a:outerShdw>
                </a:effectLst>
                <a:latin typeface="Candara" charset="0"/>
                <a:ea typeface="MS PGothic" charset="0"/>
                <a:cs typeface="Arial" charset="0"/>
              </a:rPr>
              <a:t>Colossians</a:t>
            </a:r>
            <a:r>
              <a:rPr lang="it-IT" i="1" dirty="0">
                <a:effectLst>
                  <a:outerShdw blurRad="38100" dist="38100" dir="2700000" algn="tl">
                    <a:srgbClr val="DDDDDD"/>
                  </a:outerShdw>
                </a:effectLst>
                <a:latin typeface="Candara" charset="0"/>
                <a:ea typeface="MS PGothic" charset="0"/>
                <a:cs typeface="Arial" charset="0"/>
              </a:rPr>
              <a:t> 1:3-6</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January 5, 2020</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391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200" b="1" dirty="0">
                <a:latin typeface="Candara" charset="0"/>
                <a:ea typeface="Candara" charset="0"/>
                <a:cs typeface="Candara" charset="0"/>
              </a:rPr>
              <a:t>CHURCH: WHAT IS IT AND WHAT IS IT NOT?</a:t>
            </a:r>
          </a:p>
        </p:txBody>
      </p:sp>
      <p:sp>
        <p:nvSpPr>
          <p:cNvPr id="27651" name="Rectangle 3"/>
          <p:cNvSpPr>
            <a:spLocks noGrp="1" noChangeArrowheads="1"/>
          </p:cNvSpPr>
          <p:nvPr>
            <p:ph type="body" idx="1"/>
          </p:nvPr>
        </p:nvSpPr>
        <p:spPr>
          <a:xfrm>
            <a:off x="228600" y="1143000"/>
            <a:ext cx="11811000" cy="5654679"/>
          </a:xfrm>
        </p:spPr>
        <p:txBody>
          <a:bodyPr/>
          <a:lstStyle/>
          <a:p>
            <a:pPr marL="463550" indent="-463550">
              <a:spcBef>
                <a:spcPts val="0"/>
              </a:spcBef>
              <a:defRPr/>
            </a:pPr>
            <a:r>
              <a:rPr lang="en-US" sz="2800" b="1" dirty="0">
                <a:latin typeface="Candara" charset="0"/>
                <a:cs typeface="Arial" charset="0"/>
              </a:rPr>
              <a:t>A church is not </a:t>
            </a:r>
            <a:r>
              <a:rPr lang="en-US" sz="2800" b="1" i="1" dirty="0">
                <a:latin typeface="Candara" charset="0"/>
                <a:cs typeface="Arial" charset="0"/>
              </a:rPr>
              <a:t>a building </a:t>
            </a:r>
            <a:r>
              <a:rPr lang="en-US" sz="2800" b="1" dirty="0">
                <a:latin typeface="Candara" charset="0"/>
                <a:cs typeface="Arial" charset="0"/>
              </a:rPr>
              <a:t>but </a:t>
            </a:r>
            <a:r>
              <a:rPr lang="en-US" sz="2800" b="1" dirty="0">
                <a:solidFill>
                  <a:srgbClr val="FF0000"/>
                </a:solidFill>
                <a:latin typeface="Candara" charset="0"/>
                <a:cs typeface="Arial" charset="0"/>
              </a:rPr>
              <a:t>the people of God </a:t>
            </a:r>
            <a:r>
              <a:rPr lang="en-US" sz="2800" b="1" dirty="0">
                <a:latin typeface="Candara" charset="0"/>
                <a:cs typeface="Arial" charset="0"/>
              </a:rPr>
              <a:t>(1 Pet. 2:10).</a:t>
            </a:r>
          </a:p>
          <a:p>
            <a:pPr marL="463550" indent="-463550">
              <a:spcBef>
                <a:spcPts val="0"/>
              </a:spcBef>
              <a:defRPr/>
            </a:pPr>
            <a:endParaRPr lang="en-US" sz="2400" b="1" dirty="0">
              <a:latin typeface="Candara" charset="0"/>
              <a:cs typeface="Arial" charset="0"/>
            </a:endParaRPr>
          </a:p>
          <a:p>
            <a:pPr marL="463550" indent="-463550">
              <a:spcBef>
                <a:spcPts val="0"/>
              </a:spcBef>
              <a:defRPr/>
            </a:pPr>
            <a:r>
              <a:rPr lang="en-US" sz="2800" b="1" dirty="0">
                <a:latin typeface="Candara" charset="0"/>
                <a:cs typeface="Arial" charset="0"/>
              </a:rPr>
              <a:t>A church is not </a:t>
            </a:r>
            <a:r>
              <a:rPr lang="en-US" sz="2800" b="1" i="1" dirty="0">
                <a:latin typeface="Candara" charset="0"/>
                <a:cs typeface="Arial" charset="0"/>
              </a:rPr>
              <a:t>a business enterprise </a:t>
            </a:r>
            <a:r>
              <a:rPr lang="en-US" sz="2800" b="1" dirty="0">
                <a:latin typeface="Candara" charset="0"/>
                <a:cs typeface="Arial" charset="0"/>
              </a:rPr>
              <a:t>but </a:t>
            </a:r>
            <a:r>
              <a:rPr lang="en-US" sz="2800" b="1" dirty="0">
                <a:solidFill>
                  <a:srgbClr val="FF0000"/>
                </a:solidFill>
                <a:latin typeface="Candara" charset="0"/>
                <a:cs typeface="Arial" charset="0"/>
              </a:rPr>
              <a:t>the body of Christ </a:t>
            </a:r>
            <a:r>
              <a:rPr lang="en-US" sz="2800" b="1" dirty="0">
                <a:latin typeface="Candara" charset="0"/>
                <a:cs typeface="Arial" charset="0"/>
              </a:rPr>
              <a:t>(1 Cor. 12:27).</a:t>
            </a:r>
          </a:p>
          <a:p>
            <a:pPr marL="463550" indent="-463550">
              <a:spcBef>
                <a:spcPts val="0"/>
              </a:spcBef>
              <a:defRPr/>
            </a:pPr>
            <a:endParaRPr lang="en-US" sz="2400" b="1" dirty="0">
              <a:latin typeface="Candara" charset="0"/>
              <a:cs typeface="Arial" charset="0"/>
            </a:endParaRPr>
          </a:p>
          <a:p>
            <a:pPr marL="463550" indent="-463550">
              <a:spcBef>
                <a:spcPts val="0"/>
              </a:spcBef>
              <a:defRPr/>
            </a:pPr>
            <a:r>
              <a:rPr lang="en-US" sz="2800" b="1" dirty="0">
                <a:latin typeface="Candara" charset="0"/>
                <a:cs typeface="Arial" charset="0"/>
              </a:rPr>
              <a:t>A church is not </a:t>
            </a:r>
            <a:r>
              <a:rPr lang="en-US" sz="2800" b="1" i="1" dirty="0">
                <a:latin typeface="Candara" charset="0"/>
                <a:cs typeface="Arial" charset="0"/>
              </a:rPr>
              <a:t>a man-made organization </a:t>
            </a:r>
            <a:r>
              <a:rPr lang="en-US" sz="2800" b="1" dirty="0">
                <a:latin typeface="Candara" charset="0"/>
                <a:cs typeface="Arial" charset="0"/>
              </a:rPr>
              <a:t>but </a:t>
            </a:r>
            <a:r>
              <a:rPr lang="en-US" sz="2800" b="1" dirty="0">
                <a:solidFill>
                  <a:srgbClr val="FF0000"/>
                </a:solidFill>
                <a:latin typeface="Candara" charset="0"/>
                <a:cs typeface="Arial" charset="0"/>
              </a:rPr>
              <a:t>the temple of the Holy Spirit </a:t>
            </a:r>
            <a:r>
              <a:rPr lang="en-US" sz="2800" b="1" dirty="0">
                <a:latin typeface="Candara" charset="0"/>
                <a:cs typeface="Arial" charset="0"/>
              </a:rPr>
              <a:t>(1 Cor. 6:19).</a:t>
            </a:r>
          </a:p>
          <a:p>
            <a:pPr marL="463550" indent="-463550">
              <a:spcBef>
                <a:spcPts val="0"/>
              </a:spcBef>
              <a:defRPr/>
            </a:pPr>
            <a:endParaRPr lang="en-US" sz="2400" b="1" dirty="0">
              <a:latin typeface="Candara" charset="0"/>
              <a:cs typeface="Arial" charset="0"/>
            </a:endParaRPr>
          </a:p>
          <a:p>
            <a:pPr marL="463550" indent="-463550">
              <a:spcBef>
                <a:spcPts val="0"/>
              </a:spcBef>
              <a:defRPr/>
            </a:pPr>
            <a:r>
              <a:rPr lang="en-US" sz="2800" b="1" dirty="0">
                <a:latin typeface="Candara" charset="0"/>
                <a:cs typeface="Arial" charset="0"/>
              </a:rPr>
              <a:t>A church is not the fruit of </a:t>
            </a:r>
            <a:r>
              <a:rPr lang="en-US" sz="2800" b="1" i="1" dirty="0">
                <a:latin typeface="Candara" charset="0"/>
                <a:cs typeface="Arial" charset="0"/>
              </a:rPr>
              <a:t>a human manifesto </a:t>
            </a:r>
            <a:r>
              <a:rPr lang="en-US" sz="2800" b="1" dirty="0">
                <a:latin typeface="Candara" charset="0"/>
                <a:cs typeface="Arial" charset="0"/>
              </a:rPr>
              <a:t>but </a:t>
            </a:r>
            <a:r>
              <a:rPr lang="en-US" sz="2800" b="1" dirty="0">
                <a:solidFill>
                  <a:srgbClr val="FF0000"/>
                </a:solidFill>
                <a:latin typeface="Candara" charset="0"/>
                <a:cs typeface="Arial" charset="0"/>
              </a:rPr>
              <a:t>the fruit of the gospel</a:t>
            </a:r>
            <a:r>
              <a:rPr lang="en-US" sz="2800" b="1" dirty="0">
                <a:latin typeface="Candara" charset="0"/>
                <a:cs typeface="Arial" charset="0"/>
              </a:rPr>
              <a:t> (Col. 1:3-6).</a:t>
            </a:r>
          </a:p>
        </p:txBody>
      </p:sp>
    </p:spTree>
    <p:extLst>
      <p:ext uri="{BB962C8B-B14F-4D97-AF65-F5344CB8AC3E}">
        <p14:creationId xmlns:p14="http://schemas.microsoft.com/office/powerpoint/2010/main" val="192803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762000"/>
            <a:ext cx="11811000" cy="6069694"/>
          </a:xfrm>
        </p:spPr>
        <p:txBody>
          <a:bodyPr/>
          <a:lstStyle/>
          <a:p>
            <a:pPr marL="14288" indent="-14288" algn="ctr">
              <a:spcBef>
                <a:spcPts val="0"/>
              </a:spcBef>
              <a:buNone/>
            </a:pPr>
            <a:r>
              <a:rPr lang="en-US" altLang="x-none" sz="2800" b="1" i="1" baseline="30000" dirty="0">
                <a:latin typeface="Candara" charset="0"/>
              </a:rPr>
              <a:t>3</a:t>
            </a:r>
            <a:r>
              <a:rPr lang="en-US" altLang="x-none" sz="2800" b="1" i="1" dirty="0">
                <a:latin typeface="Candara" charset="0"/>
              </a:rPr>
              <a:t> We always thank God, the Father of our Lord Jesus Christ, </a:t>
            </a:r>
            <a:br>
              <a:rPr lang="en-US" altLang="x-none" sz="2800" b="1" i="1" dirty="0">
                <a:latin typeface="Candara" charset="0"/>
              </a:rPr>
            </a:br>
            <a:r>
              <a:rPr lang="en-US" altLang="x-none" sz="2800" b="1" i="1" dirty="0">
                <a:latin typeface="Candara" charset="0"/>
              </a:rPr>
              <a:t>when we pray for you, </a:t>
            </a:r>
            <a:r>
              <a:rPr lang="en-US" altLang="x-none" sz="2800" b="1" i="1" baseline="30000" dirty="0">
                <a:latin typeface="Candara" charset="0"/>
              </a:rPr>
              <a:t>4</a:t>
            </a:r>
            <a:r>
              <a:rPr lang="en-US" altLang="x-none" sz="2800" b="1" i="1" dirty="0">
                <a:latin typeface="Candara" charset="0"/>
              </a:rPr>
              <a:t> since we heard of your faith in Christ Jesus </a:t>
            </a:r>
            <a:br>
              <a:rPr lang="en-US" altLang="x-none" sz="2800" b="1" i="1" dirty="0">
                <a:latin typeface="Candara" charset="0"/>
              </a:rPr>
            </a:br>
            <a:r>
              <a:rPr lang="en-US" altLang="x-none" sz="2800" b="1" i="1" dirty="0">
                <a:latin typeface="Candara" charset="0"/>
              </a:rPr>
              <a:t>and of the love that you have for all the saints, </a:t>
            </a:r>
            <a:r>
              <a:rPr lang="en-US" altLang="x-none" sz="2800" b="1" i="1" baseline="30000" dirty="0">
                <a:latin typeface="Candara" charset="0"/>
              </a:rPr>
              <a:t>5</a:t>
            </a:r>
            <a:r>
              <a:rPr lang="en-US" altLang="x-none" sz="2800" b="1" i="1" dirty="0">
                <a:latin typeface="Candara" charset="0"/>
              </a:rPr>
              <a:t> because of the hope </a:t>
            </a:r>
            <a:br>
              <a:rPr lang="en-US" altLang="x-none" sz="2800" b="1" i="1" dirty="0">
                <a:latin typeface="Candara" charset="0"/>
              </a:rPr>
            </a:br>
            <a:r>
              <a:rPr lang="en-US" altLang="x-none" sz="2800" b="1" i="1" dirty="0">
                <a:latin typeface="Candara" charset="0"/>
              </a:rPr>
              <a:t>laid up for you in heaven. Of this you have heard before in the word of</a:t>
            </a:r>
            <a:br>
              <a:rPr lang="en-US" altLang="x-none" sz="2800" b="1" i="1" dirty="0">
                <a:latin typeface="Candara" charset="0"/>
              </a:rPr>
            </a:br>
            <a:r>
              <a:rPr lang="en-US" altLang="x-none" sz="2800" b="1" i="1" dirty="0">
                <a:latin typeface="Candara" charset="0"/>
              </a:rPr>
              <a:t> the truth, the gospel, </a:t>
            </a:r>
            <a:r>
              <a:rPr lang="en-US" altLang="x-none" sz="2800" b="1" i="1" baseline="30000" dirty="0">
                <a:latin typeface="Candara" charset="0"/>
              </a:rPr>
              <a:t>6</a:t>
            </a:r>
            <a:r>
              <a:rPr lang="en-US" altLang="x-none" sz="2800" b="1" i="1" dirty="0">
                <a:latin typeface="Candara" charset="0"/>
              </a:rPr>
              <a:t> which has come to you, as indeed in the whole world</a:t>
            </a:r>
            <a:br>
              <a:rPr lang="en-US" altLang="x-none" sz="2800" b="1" i="1" dirty="0">
                <a:latin typeface="Candara" charset="0"/>
              </a:rPr>
            </a:br>
            <a:r>
              <a:rPr lang="en-US" altLang="x-none" sz="2800" b="1" i="1" dirty="0">
                <a:latin typeface="Candara" charset="0"/>
              </a:rPr>
              <a:t>it is bearing fruit and increasing—as it also does among you, since the day you heard it and understood the grace of God in truth.</a:t>
            </a:r>
            <a:br>
              <a:rPr lang="en-US" altLang="x-none" sz="2800" b="1" i="1" dirty="0">
                <a:latin typeface="Candara" charset="0"/>
              </a:rPr>
            </a:br>
            <a:r>
              <a:rPr lang="en-US" altLang="x-none" sz="2800" b="1" i="1" dirty="0">
                <a:latin typeface="Candara" charset="0"/>
              </a:rPr>
              <a:t>Colossians 1:3-6</a:t>
            </a:r>
          </a:p>
        </p:txBody>
      </p:sp>
    </p:spTree>
    <p:extLst>
      <p:ext uri="{BB962C8B-B14F-4D97-AF65-F5344CB8AC3E}">
        <p14:creationId xmlns:p14="http://schemas.microsoft.com/office/powerpoint/2010/main" val="857717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762000"/>
            <a:ext cx="11811000" cy="6069694"/>
          </a:xfrm>
        </p:spPr>
        <p:txBody>
          <a:bodyPr/>
          <a:lstStyle/>
          <a:p>
            <a:pPr marL="14288" indent="-14288" algn="ctr">
              <a:spcBef>
                <a:spcPts val="0"/>
              </a:spcBef>
              <a:buNone/>
            </a:pPr>
            <a:r>
              <a:rPr lang="en-US" altLang="x-none" sz="2800" b="1" i="1" baseline="30000" dirty="0">
                <a:latin typeface="Candara" charset="0"/>
              </a:rPr>
              <a:t>3</a:t>
            </a:r>
            <a:r>
              <a:rPr lang="en-US" altLang="x-none" sz="2800" b="1" i="1" dirty="0">
                <a:latin typeface="Candara" charset="0"/>
              </a:rPr>
              <a:t> We always thank God, the Father of our Lord Jesus Christ, </a:t>
            </a:r>
            <a:br>
              <a:rPr lang="en-US" altLang="x-none" sz="2800" b="1" i="1" dirty="0">
                <a:latin typeface="Candara" charset="0"/>
              </a:rPr>
            </a:br>
            <a:r>
              <a:rPr lang="en-US" altLang="x-none" sz="2800" b="1" i="1" dirty="0">
                <a:latin typeface="Candara" charset="0"/>
              </a:rPr>
              <a:t>when we pray for you, </a:t>
            </a:r>
            <a:r>
              <a:rPr lang="en-US" altLang="x-none" sz="2800" b="1" i="1" baseline="30000" dirty="0">
                <a:latin typeface="Candara" charset="0"/>
              </a:rPr>
              <a:t>4</a:t>
            </a:r>
            <a:r>
              <a:rPr lang="en-US" altLang="x-none" sz="2800" b="1" i="1" dirty="0">
                <a:latin typeface="Candara" charset="0"/>
              </a:rPr>
              <a:t> since we heard of your faith in Christ Jesus </a:t>
            </a:r>
            <a:br>
              <a:rPr lang="en-US" altLang="x-none" sz="2800" b="1" i="1" dirty="0">
                <a:latin typeface="Candara" charset="0"/>
              </a:rPr>
            </a:br>
            <a:r>
              <a:rPr lang="en-US" altLang="x-none" sz="2800" b="1" i="1" dirty="0">
                <a:latin typeface="Candara" charset="0"/>
              </a:rPr>
              <a:t>and of the love that you have for all the saints, </a:t>
            </a:r>
            <a:r>
              <a:rPr lang="en-US" altLang="x-none" sz="2800" b="1" i="1" baseline="30000" dirty="0">
                <a:latin typeface="Candara" charset="0"/>
              </a:rPr>
              <a:t>5</a:t>
            </a:r>
            <a:r>
              <a:rPr lang="en-US" altLang="x-none" sz="2800" b="1" i="1" dirty="0">
                <a:latin typeface="Candara" charset="0"/>
              </a:rPr>
              <a:t> because of the hope </a:t>
            </a:r>
            <a:br>
              <a:rPr lang="en-US" altLang="x-none" sz="2800" b="1" i="1" dirty="0">
                <a:latin typeface="Candara" charset="0"/>
              </a:rPr>
            </a:br>
            <a:r>
              <a:rPr lang="en-US" altLang="x-none" sz="2800" b="1" i="1" dirty="0">
                <a:latin typeface="Candara" charset="0"/>
              </a:rPr>
              <a:t>laid up for you in heaven. Of this you have heard before in the word of</a:t>
            </a:r>
            <a:br>
              <a:rPr lang="en-US" altLang="x-none" sz="2800" b="1" i="1" dirty="0">
                <a:latin typeface="Candara" charset="0"/>
              </a:rPr>
            </a:br>
            <a:r>
              <a:rPr lang="en-US" altLang="x-none" sz="2800" b="1" i="1" dirty="0">
                <a:latin typeface="Candara" charset="0"/>
              </a:rPr>
              <a:t> the truth, </a:t>
            </a:r>
            <a:r>
              <a:rPr lang="en-US" altLang="x-none" sz="2800" b="1" i="1" dirty="0">
                <a:solidFill>
                  <a:srgbClr val="FF0000"/>
                </a:solidFill>
                <a:latin typeface="Candara" charset="0"/>
              </a:rPr>
              <a:t>the gospel</a:t>
            </a:r>
            <a:r>
              <a:rPr lang="en-US" altLang="x-none" sz="2800" b="1" i="1" dirty="0">
                <a:latin typeface="Candara" charset="0"/>
              </a:rPr>
              <a:t>, </a:t>
            </a:r>
            <a:r>
              <a:rPr lang="en-US" altLang="x-none" sz="2800" b="1" i="1" baseline="30000" dirty="0">
                <a:latin typeface="Candara" charset="0"/>
              </a:rPr>
              <a:t>6</a:t>
            </a:r>
            <a:r>
              <a:rPr lang="en-US" altLang="x-none" sz="2800" b="1" i="1" dirty="0">
                <a:latin typeface="Candara" charset="0"/>
              </a:rPr>
              <a:t> which has come to you, as indeed in the whole world</a:t>
            </a:r>
            <a:br>
              <a:rPr lang="en-US" altLang="x-none" sz="2800" b="1" i="1" dirty="0">
                <a:latin typeface="Candara" charset="0"/>
              </a:rPr>
            </a:br>
            <a:r>
              <a:rPr lang="en-US" altLang="x-none" sz="2800" b="1" i="1" dirty="0">
                <a:solidFill>
                  <a:srgbClr val="FF0000"/>
                </a:solidFill>
                <a:latin typeface="Candara" charset="0"/>
              </a:rPr>
              <a:t>it is bearing fruit and increasing—as it also does among you, </a:t>
            </a:r>
            <a:r>
              <a:rPr lang="en-US" altLang="x-none" sz="2800" b="1" i="1" dirty="0">
                <a:latin typeface="Candara" charset="0"/>
              </a:rPr>
              <a:t>since the day you heard it and understood </a:t>
            </a:r>
            <a:r>
              <a:rPr lang="en-US" altLang="x-none" sz="2800" b="1" i="1" dirty="0">
                <a:solidFill>
                  <a:srgbClr val="FF0000"/>
                </a:solidFill>
                <a:latin typeface="Candara" charset="0"/>
              </a:rPr>
              <a:t>the grace of God in truth.</a:t>
            </a:r>
            <a:br>
              <a:rPr lang="en-US" altLang="x-none" sz="2800" b="1" i="1" dirty="0">
                <a:latin typeface="Candara" charset="0"/>
              </a:rPr>
            </a:br>
            <a:r>
              <a:rPr lang="en-US" altLang="x-none" sz="2800" b="1" i="1" dirty="0">
                <a:latin typeface="Candara" charset="0"/>
              </a:rPr>
              <a:t>Colossians 1:3-6</a:t>
            </a:r>
          </a:p>
          <a:p>
            <a:pPr marL="14288" indent="-14288" algn="ctr">
              <a:spcBef>
                <a:spcPts val="0"/>
              </a:spcBef>
              <a:buNone/>
            </a:pPr>
            <a:endParaRPr lang="en-US" altLang="x-none" sz="2800" b="1" i="1" dirty="0">
              <a:latin typeface="Candara" charset="0"/>
            </a:endParaRPr>
          </a:p>
          <a:p>
            <a:pPr marL="14288" indent="-14288" algn="ctr">
              <a:spcBef>
                <a:spcPts val="0"/>
              </a:spcBef>
              <a:buNone/>
            </a:pPr>
            <a:r>
              <a:rPr lang="en-US" sz="2800" b="1" dirty="0">
                <a:latin typeface="Candara" charset="0"/>
                <a:cs typeface="Arial" charset="0"/>
              </a:rPr>
              <a:t>* Hence, a true biblical church is </a:t>
            </a:r>
            <a:r>
              <a:rPr lang="en-US" sz="2800" b="1" dirty="0">
                <a:solidFill>
                  <a:srgbClr val="FF0000"/>
                </a:solidFill>
                <a:latin typeface="Candara" charset="0"/>
                <a:cs typeface="Arial" charset="0"/>
              </a:rPr>
              <a:t>a Gospel-centered community. </a:t>
            </a:r>
            <a:endParaRPr lang="en-US" altLang="x-none" sz="2800" b="1" i="1" dirty="0">
              <a:solidFill>
                <a:srgbClr val="FF0000"/>
              </a:solidFill>
              <a:latin typeface="Candara" charset="0"/>
            </a:endParaRPr>
          </a:p>
        </p:txBody>
      </p:sp>
    </p:spTree>
    <p:extLst>
      <p:ext uri="{BB962C8B-B14F-4D97-AF65-F5344CB8AC3E}">
        <p14:creationId xmlns:p14="http://schemas.microsoft.com/office/powerpoint/2010/main" val="3338318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423332"/>
          </a:xfrm>
        </p:spPr>
        <p:txBody>
          <a:bodyPr/>
          <a:lstStyle/>
          <a:p>
            <a:r>
              <a:rPr lang="en-US" sz="3200" b="1" spc="-60" dirty="0">
                <a:latin typeface="Candara" charset="0"/>
                <a:ea typeface="MS PGothic" charset="0"/>
                <a:cs typeface="Arial" charset="0"/>
              </a:rPr>
              <a:t>WHAT ARE THREE ESSENTIALS OF A GOSPEL-CENTERED COMMUNITY?</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46088">
              <a:spcBef>
                <a:spcPts val="0"/>
              </a:spcBef>
              <a:buNone/>
              <a:defRPr/>
            </a:pPr>
            <a:r>
              <a:rPr lang="en-US" sz="2800" b="1" i="0" spc="-10" dirty="0">
                <a:solidFill>
                  <a:srgbClr val="000000"/>
                </a:solidFill>
                <a:latin typeface="Candara" charset="0"/>
                <a:ea typeface="ＭＳ Ｐゴシック" charset="0"/>
                <a:cs typeface="MS PGothic" charset="0"/>
              </a:rPr>
              <a:t>1)   </a:t>
            </a:r>
            <a:r>
              <a:rPr lang="en-US" sz="2800" b="1" i="0" u="sng" spc="-10" dirty="0">
                <a:solidFill>
                  <a:srgbClr val="FF0000"/>
                </a:solidFill>
                <a:latin typeface="Candara" charset="0"/>
                <a:ea typeface="ＭＳ Ｐゴシック" charset="0"/>
                <a:cs typeface="MS PGothic" charset="0"/>
              </a:rPr>
              <a:t>FAITH in Christ Jesus</a:t>
            </a:r>
            <a:r>
              <a:rPr lang="en-US" sz="2800" b="1" i="0" spc="-10" dirty="0">
                <a:solidFill>
                  <a:srgbClr val="FF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First and foremost, a gospel-centered church is a community of FAITH.</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2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since we heard of your </a:t>
            </a:r>
            <a:r>
              <a:rPr lang="en-US" sz="2600" dirty="0">
                <a:solidFill>
                  <a:srgbClr val="FF0000"/>
                </a:solidFill>
                <a:latin typeface="Candara" panose="020E0502030303020204" pitchFamily="34" charset="0"/>
                <a:ea typeface="Times New Roman" panose="02020603050405020304" pitchFamily="18" charset="0"/>
                <a:cs typeface="Times New Roman" panose="02020603050405020304" pitchFamily="18" charset="0"/>
              </a:rPr>
              <a:t>faith in Christ Jesus</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of the love that you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have for all the saints,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because of the hope laid up for you in heaven. Of this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you have heard before in the word of the truth, the gospel,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6</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which has come to you, as indeed in the whole world it is bearing fruit and increasing. (vs. 4-6a)</a:t>
            </a:r>
            <a:endParaRPr lang="en-US" sz="2600" b="1" i="0" kern="0" dirty="0">
              <a:solidFill>
                <a:srgbClr val="000000"/>
              </a:solidFill>
              <a:latin typeface="Candara" charset="0"/>
              <a:ea typeface="Times New Roman" panose="02020603050405020304" pitchFamily="18" charset="0"/>
              <a:cs typeface="Arial"/>
            </a:endParaRPr>
          </a:p>
          <a:p>
            <a:pPr marL="0" marR="11430" indent="0" algn="ctr">
              <a:spcBef>
                <a:spcPts val="0"/>
              </a:spcBef>
              <a:spcAft>
                <a:spcPts val="0"/>
              </a:spcAft>
              <a:buNone/>
              <a:defRPr/>
            </a:pPr>
            <a:endParaRPr lang="en-US" sz="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“Faith” does NOT mean faith in anything (as in all faiths lead to the same destination/salvation); nor is it faith in</a:t>
            </a:r>
            <a:r>
              <a:rPr lang="en-US" altLang="x-none" sz="2600" b="1" kern="0" dirty="0">
                <a:solidFill>
                  <a:srgbClr val="000000"/>
                </a:solidFill>
                <a:latin typeface="Candara" charset="0"/>
              </a:rPr>
              <a:t> itself </a:t>
            </a:r>
            <a:r>
              <a:rPr lang="en-US" altLang="x-none" sz="2600" b="1" i="0" kern="0" dirty="0">
                <a:solidFill>
                  <a:srgbClr val="000000"/>
                </a:solidFill>
                <a:latin typeface="Candara" charset="0"/>
              </a:rPr>
              <a:t>(as in optimism/PMA).</a:t>
            </a:r>
          </a:p>
          <a:p>
            <a:pPr marL="915988" lvl="1" indent="-450850">
              <a:spcBef>
                <a:spcPts val="0"/>
              </a:spcBef>
              <a:buFont typeface="Wingdings" charset="2"/>
              <a:buChar char="Ø"/>
              <a:defRPr/>
            </a:pPr>
            <a:r>
              <a:rPr lang="en-US" altLang="x-none" sz="2600" b="1" i="0" kern="0" dirty="0">
                <a:solidFill>
                  <a:srgbClr val="000000"/>
                </a:solidFill>
                <a:latin typeface="Candara" charset="0"/>
              </a:rPr>
              <a:t>It is “the faith in Christ Jesus” that gives a new birth to sinners, which in turn gathers the believers as a local church—a people of God in Christ.</a:t>
            </a:r>
          </a:p>
          <a:p>
            <a:pPr marL="915988" lvl="1" indent="-450850">
              <a:spcBef>
                <a:spcPts val="0"/>
              </a:spcBef>
              <a:buFont typeface="Wingdings" charset="2"/>
              <a:buChar char="Ø"/>
              <a:defRPr/>
            </a:pPr>
            <a:r>
              <a:rPr lang="en-US" altLang="x-none" sz="2600" b="1" i="0" kern="0" dirty="0">
                <a:solidFill>
                  <a:srgbClr val="000000"/>
                </a:solidFill>
                <a:latin typeface="Candara" charset="0"/>
              </a:rPr>
              <a:t>Without this faith, it is not a church—despite building, programs, &amp; crowd.</a:t>
            </a:r>
          </a:p>
          <a:p>
            <a:pPr marL="915988" lvl="1" indent="-450850">
              <a:spcBef>
                <a:spcPts val="0"/>
              </a:spcBef>
              <a:buFont typeface="Wingdings" charset="2"/>
              <a:buChar char="Ø"/>
              <a:defRPr/>
            </a:pPr>
            <a:r>
              <a:rPr lang="en-US" altLang="x-none" sz="2600" b="1" i="0" kern="0" dirty="0">
                <a:solidFill>
                  <a:srgbClr val="000000"/>
                </a:solidFill>
                <a:latin typeface="Candara" charset="0"/>
              </a:rPr>
              <a:t>How, then, shall we live out our lives as a community of faith?</a:t>
            </a:r>
          </a:p>
        </p:txBody>
      </p:sp>
    </p:spTree>
    <p:extLst>
      <p:ext uri="{BB962C8B-B14F-4D97-AF65-F5344CB8AC3E}">
        <p14:creationId xmlns:p14="http://schemas.microsoft.com/office/powerpoint/2010/main" val="17099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423332"/>
          </a:xfrm>
        </p:spPr>
        <p:txBody>
          <a:bodyPr/>
          <a:lstStyle/>
          <a:p>
            <a:r>
              <a:rPr lang="en-US" sz="3200" b="1" spc="-60" dirty="0">
                <a:latin typeface="Candara" charset="0"/>
                <a:ea typeface="MS PGothic" charset="0"/>
                <a:cs typeface="Arial" charset="0"/>
              </a:rPr>
              <a:t>WHAT ARE THREE ESSENTIALS OF A GOSPEL-CENTERED COMMUNITY?</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46088">
              <a:spcBef>
                <a:spcPts val="0"/>
              </a:spcBef>
              <a:buNone/>
              <a:defRPr/>
            </a:pPr>
            <a:r>
              <a:rPr lang="en-US" sz="2800" b="1" i="0" spc="-10" dirty="0">
                <a:solidFill>
                  <a:srgbClr val="000000"/>
                </a:solidFill>
                <a:latin typeface="Candara" charset="0"/>
                <a:ea typeface="ＭＳ Ｐゴシック" charset="0"/>
                <a:cs typeface="MS PGothic" charset="0"/>
              </a:rPr>
              <a:t>1)   </a:t>
            </a:r>
            <a:r>
              <a:rPr lang="en-US" sz="2800" b="1" i="0" u="sng" spc="-10" dirty="0">
                <a:solidFill>
                  <a:srgbClr val="FF0000"/>
                </a:solidFill>
                <a:latin typeface="Candara" charset="0"/>
                <a:ea typeface="ＭＳ Ｐゴシック" charset="0"/>
                <a:cs typeface="MS PGothic" charset="0"/>
              </a:rPr>
              <a:t>FAITH in Christ Jesus</a:t>
            </a:r>
            <a:r>
              <a:rPr lang="en-US" sz="2800" b="1" i="0" spc="-10" dirty="0">
                <a:solidFill>
                  <a:srgbClr val="FF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First and foremost, a gospel-centered church is a community of FAITH.</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2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20</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 have been crucified with Christ. It is no longer I who live,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but Christ who lives in me. And the life I now live in the flesh I live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by faith in the Son of God, who loved me and gave himself for me.</a:t>
            </a:r>
          </a:p>
          <a:p>
            <a:pPr marL="0" marR="11430" indent="0" algn="ctr">
              <a:spcBef>
                <a:spcPts val="0"/>
              </a:spcBef>
              <a:spcAft>
                <a:spcPts val="0"/>
              </a:spcAft>
              <a:buNone/>
              <a:defRPr/>
            </a:pP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Galatians 2:20</a:t>
            </a:r>
          </a:p>
          <a:p>
            <a:pPr marL="0" marR="11430" indent="0" algn="ctr">
              <a:spcBef>
                <a:spcPts val="0"/>
              </a:spcBef>
              <a:spcAft>
                <a:spcPts val="0"/>
              </a:spcAft>
              <a:buNone/>
              <a:defRPr/>
            </a:pPr>
            <a:endParaRPr lang="en-US" sz="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Faith in Christ means not a mental belief (assent) but a spiritual union with Christ in his death and resurrection, and also the life of Christ in us. </a:t>
            </a:r>
          </a:p>
          <a:p>
            <a:pPr marL="915988" lvl="1" indent="-450850">
              <a:spcBef>
                <a:spcPts val="0"/>
              </a:spcBef>
              <a:buFont typeface="Wingdings" charset="2"/>
              <a:buChar char="Ø"/>
              <a:defRPr/>
            </a:pPr>
            <a:r>
              <a:rPr lang="en-US" altLang="x-none" sz="2600" b="1" i="0" kern="0" dirty="0">
                <a:solidFill>
                  <a:srgbClr val="000000"/>
                </a:solidFill>
                <a:latin typeface="Candara" charset="0"/>
              </a:rPr>
              <a:t>This union results in two aspects of change: (1) </a:t>
            </a:r>
            <a:r>
              <a:rPr lang="en-US" altLang="x-none" sz="2600" b="1" kern="0" dirty="0">
                <a:solidFill>
                  <a:srgbClr val="000000"/>
                </a:solidFill>
                <a:latin typeface="Candara" charset="0"/>
              </a:rPr>
              <a:t>positionally, </a:t>
            </a:r>
            <a:r>
              <a:rPr lang="en-US" altLang="x-none" sz="2600" b="1" i="0" kern="0" dirty="0">
                <a:solidFill>
                  <a:srgbClr val="000000"/>
                </a:solidFill>
                <a:latin typeface="Candara" charset="0"/>
              </a:rPr>
              <a:t>Christ’s death &amp; resurrection becomes ours, but (2) </a:t>
            </a:r>
            <a:r>
              <a:rPr lang="en-US" altLang="x-none" sz="2600" b="1" kern="0" dirty="0">
                <a:solidFill>
                  <a:srgbClr val="000000"/>
                </a:solidFill>
                <a:latin typeface="Candara" charset="0"/>
              </a:rPr>
              <a:t>conditionally, </a:t>
            </a:r>
            <a:r>
              <a:rPr lang="en-US" altLang="x-none" sz="2600" b="1" i="0" kern="0" dirty="0">
                <a:solidFill>
                  <a:srgbClr val="000000"/>
                </a:solidFill>
                <a:latin typeface="Candara" charset="0"/>
              </a:rPr>
              <a:t>only when we live by faith in Christ by giving him the Lordship, we experience the life of Christ.</a:t>
            </a:r>
          </a:p>
          <a:p>
            <a:pPr marL="915988" lvl="1" indent="-450850">
              <a:spcBef>
                <a:spcPts val="0"/>
              </a:spcBef>
              <a:buFont typeface="Wingdings" charset="2"/>
              <a:buChar char="Ø"/>
              <a:defRPr/>
            </a:pPr>
            <a:r>
              <a:rPr lang="en-US" altLang="x-none" sz="2600" b="1" i="0" kern="0" dirty="0">
                <a:solidFill>
                  <a:srgbClr val="000000"/>
                </a:solidFill>
                <a:latin typeface="Candara" charset="0"/>
              </a:rPr>
              <a:t>Are you living by the guidance of Scripture daily and also in your church life—rather than by the cultural norms or your own convictions?</a:t>
            </a:r>
          </a:p>
        </p:txBody>
      </p:sp>
    </p:spTree>
    <p:extLst>
      <p:ext uri="{BB962C8B-B14F-4D97-AF65-F5344CB8AC3E}">
        <p14:creationId xmlns:p14="http://schemas.microsoft.com/office/powerpoint/2010/main" val="24964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423332"/>
          </a:xfrm>
        </p:spPr>
        <p:txBody>
          <a:bodyPr/>
          <a:lstStyle/>
          <a:p>
            <a:r>
              <a:rPr lang="en-US" sz="3200" b="1" spc="-60" dirty="0">
                <a:latin typeface="Candara" charset="0"/>
                <a:ea typeface="MS PGothic" charset="0"/>
                <a:cs typeface="Arial" charset="0"/>
              </a:rPr>
              <a:t>WHAT ARE THREE ESSENTIALS OF A GOSPEL-CENTERED COMMUNITY?</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46088">
              <a:spcBef>
                <a:spcPts val="0"/>
              </a:spcBef>
              <a:buNone/>
              <a:defRPr/>
            </a:pPr>
            <a:r>
              <a:rPr lang="en-US" sz="2800" b="1" i="0" spc="-10" dirty="0">
                <a:solidFill>
                  <a:srgbClr val="000000"/>
                </a:solidFill>
                <a:latin typeface="Candara" charset="0"/>
                <a:ea typeface="ＭＳ Ｐゴシック" charset="0"/>
                <a:cs typeface="MS PGothic" charset="0"/>
              </a:rPr>
              <a:t>2)   </a:t>
            </a:r>
            <a:r>
              <a:rPr lang="en-US" sz="2800" b="1" i="0" u="sng" spc="-10" dirty="0">
                <a:solidFill>
                  <a:srgbClr val="FF0000"/>
                </a:solidFill>
                <a:latin typeface="Candara" charset="0"/>
                <a:ea typeface="ＭＳ Ｐゴシック" charset="0"/>
                <a:cs typeface="MS PGothic" charset="0"/>
              </a:rPr>
              <a:t>LOVE for One Another</a:t>
            </a:r>
            <a:r>
              <a:rPr lang="en-US" sz="2800" b="1" i="0" spc="-10" dirty="0">
                <a:solidFill>
                  <a:srgbClr val="FF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Second, a gospel-centered church is a community of LOVE.</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2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4</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since we heard of your </a:t>
            </a:r>
            <a:r>
              <a:rPr lang="en-US" sz="2600" dirty="0">
                <a:latin typeface="Candara" panose="020E0502030303020204" pitchFamily="34" charset="0"/>
                <a:ea typeface="Times New Roman" panose="02020603050405020304" pitchFamily="18" charset="0"/>
                <a:cs typeface="Times New Roman" panose="02020603050405020304" pitchFamily="18" charset="0"/>
              </a:rPr>
              <a:t>faith in Christ Jesus </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and of the </a:t>
            </a:r>
            <a:r>
              <a:rPr lang="en-US" sz="2600" dirty="0">
                <a:solidFill>
                  <a:srgbClr val="FF0000"/>
                </a:solidFill>
                <a:latin typeface="Candara" panose="020E0502030303020204" pitchFamily="34" charset="0"/>
                <a:ea typeface="Times New Roman" panose="02020603050405020304" pitchFamily="18" charset="0"/>
                <a:cs typeface="Times New Roman" panose="02020603050405020304" pitchFamily="18" charset="0"/>
              </a:rPr>
              <a:t>love that you </a:t>
            </a:r>
            <a:br>
              <a:rPr lang="en-US" sz="2600" dirty="0">
                <a:solidFill>
                  <a:srgbClr val="FF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FF0000"/>
                </a:solidFill>
                <a:latin typeface="Candara" panose="020E0502030303020204" pitchFamily="34" charset="0"/>
                <a:ea typeface="Times New Roman" panose="02020603050405020304" pitchFamily="18" charset="0"/>
                <a:cs typeface="Times New Roman" panose="02020603050405020304" pitchFamily="18" charset="0"/>
              </a:rPr>
              <a:t>have for all the saints</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5</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because of the hope laid up for you in heaven. Of this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you have heard before in the word of the truth, the gospel,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6</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which has come to you, as indeed in the whole world it is bearing fruit and increasing. (vs. 4-6a)</a:t>
            </a:r>
            <a:endParaRPr lang="en-US" sz="2600" b="1" i="0" kern="0" dirty="0">
              <a:solidFill>
                <a:srgbClr val="000000"/>
              </a:solidFill>
              <a:latin typeface="Candara" charset="0"/>
              <a:ea typeface="Times New Roman" panose="02020603050405020304" pitchFamily="18" charset="0"/>
              <a:cs typeface="Arial"/>
            </a:endParaRPr>
          </a:p>
          <a:p>
            <a:pPr marL="0" marR="11430" indent="0" algn="ctr">
              <a:spcBef>
                <a:spcPts val="0"/>
              </a:spcBef>
              <a:spcAft>
                <a:spcPts val="0"/>
              </a:spcAft>
              <a:buNone/>
              <a:defRPr/>
            </a:pPr>
            <a:endParaRPr lang="en-US" sz="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Notice the similarities and differences between the old commandment and the new commandment; both are to love others as a way of life.</a:t>
            </a:r>
          </a:p>
          <a:p>
            <a:pPr marL="915988" lvl="1" indent="-450850">
              <a:spcBef>
                <a:spcPts val="0"/>
              </a:spcBef>
              <a:buFont typeface="Wingdings" charset="2"/>
              <a:buChar char="Ø"/>
              <a:defRPr/>
            </a:pPr>
            <a:r>
              <a:rPr lang="en-US" altLang="x-none" sz="2600" b="1" i="0" kern="0" dirty="0">
                <a:solidFill>
                  <a:srgbClr val="000000"/>
                </a:solidFill>
                <a:latin typeface="Candara" charset="0"/>
              </a:rPr>
              <a:t>But the differences are: (1) love the saints/one another </a:t>
            </a:r>
            <a:r>
              <a:rPr lang="en-US" altLang="x-none" sz="2600" b="1" kern="0" dirty="0">
                <a:solidFill>
                  <a:srgbClr val="000000"/>
                </a:solidFill>
                <a:latin typeface="Candara" charset="0"/>
              </a:rPr>
              <a:t>first</a:t>
            </a:r>
            <a:r>
              <a:rPr lang="en-US" altLang="x-none" sz="2600" b="1" i="0" kern="0" dirty="0">
                <a:solidFill>
                  <a:srgbClr val="000000"/>
                </a:solidFill>
                <a:latin typeface="Candara" charset="0"/>
              </a:rPr>
              <a:t>, (2) as</a:t>
            </a:r>
            <a:r>
              <a:rPr lang="en-US" altLang="x-none" sz="2600" b="1" kern="0" dirty="0">
                <a:solidFill>
                  <a:srgbClr val="000000"/>
                </a:solidFill>
                <a:latin typeface="Candara" charset="0"/>
              </a:rPr>
              <a:t> Christ</a:t>
            </a:r>
            <a:r>
              <a:rPr lang="en-US" altLang="x-none" sz="2600" b="1" i="0" kern="0" dirty="0">
                <a:solidFill>
                  <a:srgbClr val="000000"/>
                </a:solidFill>
                <a:latin typeface="Candara" charset="0"/>
              </a:rPr>
              <a:t> loved us (beyond unselfish way but sacrificial way like Jesus), (3) Christ’s love is not only standard but also motivation to love by the Spirit’s power. </a:t>
            </a:r>
          </a:p>
          <a:p>
            <a:pPr marL="915988" lvl="1" indent="-450850">
              <a:spcBef>
                <a:spcPts val="0"/>
              </a:spcBef>
              <a:buFont typeface="Wingdings" charset="2"/>
              <a:buChar char="Ø"/>
              <a:defRPr/>
            </a:pPr>
            <a:r>
              <a:rPr lang="en-US" altLang="x-none" sz="2600" b="1" i="0" kern="0" dirty="0">
                <a:solidFill>
                  <a:srgbClr val="000000"/>
                </a:solidFill>
                <a:latin typeface="Candara" charset="0"/>
              </a:rPr>
              <a:t>As a result of this love, the world will know that we belong to Christ.</a:t>
            </a:r>
          </a:p>
          <a:p>
            <a:pPr marL="915988" lvl="1" indent="-450850">
              <a:spcBef>
                <a:spcPts val="0"/>
              </a:spcBef>
              <a:buFont typeface="Wingdings" charset="2"/>
              <a:buChar char="Ø"/>
              <a:defRPr/>
            </a:pPr>
            <a:r>
              <a:rPr lang="en-US" altLang="x-none" sz="2600" b="1" i="0" kern="0" dirty="0">
                <a:solidFill>
                  <a:srgbClr val="000000"/>
                </a:solidFill>
                <a:latin typeface="Candara" charset="0"/>
              </a:rPr>
              <a:t>How, then, shall we live out our lives as a community of love?</a:t>
            </a:r>
          </a:p>
        </p:txBody>
      </p:sp>
    </p:spTree>
    <p:extLst>
      <p:ext uri="{BB962C8B-B14F-4D97-AF65-F5344CB8AC3E}">
        <p14:creationId xmlns:p14="http://schemas.microsoft.com/office/powerpoint/2010/main" val="194411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0" y="457200"/>
            <a:ext cx="12192000" cy="423332"/>
          </a:xfrm>
        </p:spPr>
        <p:txBody>
          <a:bodyPr/>
          <a:lstStyle/>
          <a:p>
            <a:r>
              <a:rPr lang="en-US" sz="3200" b="1" spc="-60" dirty="0">
                <a:latin typeface="Candara" charset="0"/>
                <a:ea typeface="MS PGothic" charset="0"/>
                <a:cs typeface="Arial" charset="0"/>
              </a:rPr>
              <a:t>WHAT ARE THREE ESSENTIALS OF A GOSPEL-CENTERED COMMUNITY?</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46088">
              <a:spcBef>
                <a:spcPts val="0"/>
              </a:spcBef>
              <a:buNone/>
              <a:defRPr/>
            </a:pPr>
            <a:r>
              <a:rPr lang="en-US" sz="2800" b="1" i="0" spc="-10" dirty="0">
                <a:solidFill>
                  <a:srgbClr val="000000"/>
                </a:solidFill>
                <a:latin typeface="Candara" charset="0"/>
                <a:ea typeface="ＭＳ Ｐゴシック" charset="0"/>
                <a:cs typeface="MS PGothic" charset="0"/>
              </a:rPr>
              <a:t>2)   </a:t>
            </a:r>
            <a:r>
              <a:rPr lang="en-US" sz="2800" b="1" i="0" u="sng" spc="-10" dirty="0">
                <a:solidFill>
                  <a:srgbClr val="FF0000"/>
                </a:solidFill>
                <a:latin typeface="Candara" charset="0"/>
                <a:ea typeface="ＭＳ Ｐゴシック" charset="0"/>
                <a:cs typeface="MS PGothic" charset="0"/>
              </a:rPr>
              <a:t>LOVE for One Another</a:t>
            </a:r>
            <a:r>
              <a:rPr lang="en-US" sz="2800" b="1" i="0" spc="-10" dirty="0">
                <a:solidFill>
                  <a:srgbClr val="FF0000"/>
                </a:solidFill>
                <a:latin typeface="Candara" charset="0"/>
                <a:ea typeface="ＭＳ Ｐゴシック" charset="0"/>
                <a:cs typeface="MS PGothic" charset="0"/>
              </a:rPr>
              <a:t>: </a:t>
            </a:r>
            <a:r>
              <a:rPr lang="en-US" sz="2800" b="1" i="0" spc="-10" dirty="0">
                <a:solidFill>
                  <a:srgbClr val="000000"/>
                </a:solidFill>
                <a:latin typeface="Candara" charset="0"/>
                <a:ea typeface="ＭＳ Ｐゴシック" charset="0"/>
                <a:cs typeface="MS PGothic" charset="0"/>
              </a:rPr>
              <a:t>Second, a gospel-centered church is a community of LOVE.</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2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1</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…when Jesus knew that his hour had come to depart out of this world to the</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Father, having loved his own who were in the world, he loved them to the end . . .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14</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If I then, your Lord and Teacher, have washed your feet, you also ought to wash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one another's feet . .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16</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By this we know love, that he laid down his life for us,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and we ought to lay down our lives for the brothers. (John 13:1, 14; 1 John 3:16)</a:t>
            </a:r>
          </a:p>
          <a:p>
            <a:pPr marL="0" marR="11430" indent="0" algn="ctr">
              <a:spcBef>
                <a:spcPts val="0"/>
              </a:spcBef>
              <a:spcAft>
                <a:spcPts val="0"/>
              </a:spcAft>
              <a:buNone/>
              <a:defRPr/>
            </a:pPr>
            <a:endParaRPr lang="en-US" sz="12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Love is not mere “feelings” but actions/attitudes that reflect Jesus’ love.</a:t>
            </a:r>
          </a:p>
          <a:p>
            <a:pPr marL="915988" lvl="1" indent="-450850">
              <a:spcBef>
                <a:spcPts val="0"/>
              </a:spcBef>
              <a:buFont typeface="Wingdings" charset="2"/>
              <a:buChar char="Ø"/>
              <a:defRPr/>
            </a:pPr>
            <a:r>
              <a:rPr lang="en-US" altLang="x-none" sz="2600" b="1" i="0" kern="0" dirty="0">
                <a:solidFill>
                  <a:srgbClr val="000000"/>
                </a:solidFill>
                <a:latin typeface="Candara" charset="0"/>
              </a:rPr>
              <a:t>Here are four ways: (1) incarnational love—putting oneself in others’ place (1 Cor. 9:19-23) (2) perpetual commitment to love (Jn. 13:1) (3) foot-washing/ forbearing love (Jon 13:14; Col. 3:14), (4) sacrificial serving/love (1 Jn 3:16).</a:t>
            </a:r>
          </a:p>
          <a:p>
            <a:pPr marL="915988" lvl="1" indent="-450850">
              <a:spcBef>
                <a:spcPts val="0"/>
              </a:spcBef>
              <a:buFont typeface="Wingdings" charset="2"/>
              <a:buChar char="Ø"/>
              <a:defRPr/>
            </a:pPr>
            <a:r>
              <a:rPr lang="en-US" altLang="x-none" sz="2600" b="1" i="0" kern="0" dirty="0">
                <a:solidFill>
                  <a:srgbClr val="000000"/>
                </a:solidFill>
                <a:latin typeface="Candara" charset="0"/>
              </a:rPr>
              <a:t>Are you loving all the believers with an incarnational, perpetual, forbearing, sacrificial love—rather than by the worldly conditional love?</a:t>
            </a:r>
          </a:p>
          <a:p>
            <a:pPr marL="915988" lvl="1" indent="-450850">
              <a:spcBef>
                <a:spcPts val="0"/>
              </a:spcBef>
              <a:buFont typeface="Wingdings" charset="2"/>
              <a:buChar char="Ø"/>
              <a:defRPr/>
            </a:pPr>
            <a:endParaRPr lang="en-US" altLang="x-none" sz="2600" b="1" i="0" kern="0" dirty="0">
              <a:solidFill>
                <a:srgbClr val="000000"/>
              </a:solidFill>
              <a:latin typeface="Candara" charset="0"/>
            </a:endParaRPr>
          </a:p>
        </p:txBody>
      </p:sp>
    </p:spTree>
    <p:extLst>
      <p:ext uri="{BB962C8B-B14F-4D97-AF65-F5344CB8AC3E}">
        <p14:creationId xmlns:p14="http://schemas.microsoft.com/office/powerpoint/2010/main" val="225773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4916</TotalTime>
  <Words>1925</Words>
  <Application>Microsoft Macintosh PowerPoint</Application>
  <PresentationFormat>Widescreen</PresentationFormat>
  <Paragraphs>80</Paragraphs>
  <Slides>14</Slides>
  <Notes>12</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14</vt:i4>
      </vt:variant>
    </vt:vector>
  </HeadingPairs>
  <TitlesOfParts>
    <vt:vector size="35"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2_Office Theme</vt:lpstr>
      <vt:lpstr>6_Default Design</vt:lpstr>
      <vt:lpstr>9_Default Design</vt:lpstr>
      <vt:lpstr>15_Default Design</vt:lpstr>
      <vt:lpstr>7_Default Design</vt:lpstr>
      <vt:lpstr>19_Default Design</vt:lpstr>
      <vt:lpstr>1_Office Theme</vt:lpstr>
      <vt:lpstr>2_Normal</vt:lpstr>
      <vt:lpstr>PowerPoint Presentation</vt:lpstr>
      <vt:lpstr>Three Essentials of  a Gospel-Centered Community</vt:lpstr>
      <vt:lpstr>CHURCH: WHAT IS IT AND WHAT IS IT NOT?</vt:lpstr>
      <vt:lpstr>PowerPoint Presentation</vt:lpstr>
      <vt:lpstr>PowerPoint Presentation</vt:lpstr>
      <vt:lpstr>WHAT ARE THREE ESSENTIALS OF A GOSPEL-CENTERED COMMUNITY?</vt:lpstr>
      <vt:lpstr>WHAT ARE THREE ESSENTIALS OF A GOSPEL-CENTERED COMMUNITY?</vt:lpstr>
      <vt:lpstr>WHAT ARE THREE ESSENTIALS OF A GOSPEL-CENTERED COMMUNITY?</vt:lpstr>
      <vt:lpstr>WHAT ARE THREE ESSENTIALS OF A GOSPEL-CENTERED COMMUNITY?</vt:lpstr>
      <vt:lpstr>WHAT ARE THREE ESSENTIALS OF A GOSPEL-CENTERED COMMUNITY?</vt:lpstr>
      <vt:lpstr>WHAT ARE THREE ESSENTIALS OF A GOSPEL-CENTERED COMMUNITY?</vt:lpstr>
      <vt:lpstr>PowerPoint Presentation</vt:lpstr>
      <vt:lpstr>THREE PRACTICAL QUESTIONS  FOR OUR EVERYDAY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Kim</dc:creator>
  <cp:lastModifiedBy>Paul Kim</cp:lastModifiedBy>
  <cp:revision>148</cp:revision>
  <dcterms:created xsi:type="dcterms:W3CDTF">2019-09-29T03:14:54Z</dcterms:created>
  <dcterms:modified xsi:type="dcterms:W3CDTF">2020-01-09T02:48:58Z</dcterms:modified>
</cp:coreProperties>
</file>