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59" r:id="rId9"/>
    <p:sldMasterId id="2147484327" r:id="rId10"/>
    <p:sldMasterId id="2147484399" r:id="rId11"/>
    <p:sldMasterId id="2147484411" r:id="rId12"/>
    <p:sldMasterId id="2147484426" r:id="rId13"/>
    <p:sldMasterId id="2147484438" r:id="rId14"/>
  </p:sldMasterIdLst>
  <p:notesMasterIdLst>
    <p:notesMasterId r:id="rId33"/>
  </p:notesMasterIdLst>
  <p:handoutMasterIdLst>
    <p:handoutMasterId r:id="rId34"/>
  </p:handoutMasterIdLst>
  <p:sldIdLst>
    <p:sldId id="281" r:id="rId15"/>
    <p:sldId id="713" r:id="rId16"/>
    <p:sldId id="3266" r:id="rId17"/>
    <p:sldId id="3247" r:id="rId18"/>
    <p:sldId id="3267" r:id="rId19"/>
    <p:sldId id="3276" r:id="rId20"/>
    <p:sldId id="3261" r:id="rId21"/>
    <p:sldId id="3274" r:id="rId22"/>
    <p:sldId id="3268" r:id="rId23"/>
    <p:sldId id="3269" r:id="rId24"/>
    <p:sldId id="3270" r:id="rId25"/>
    <p:sldId id="3271" r:id="rId26"/>
    <p:sldId id="3275" r:id="rId27"/>
    <p:sldId id="3262" r:id="rId28"/>
    <p:sldId id="3277" r:id="rId29"/>
    <p:sldId id="3258" r:id="rId30"/>
    <p:sldId id="730" r:id="rId31"/>
    <p:sldId id="283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00000"/>
    <a:srgbClr val="006600"/>
    <a:srgbClr val="0432FF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2837"/>
  </p:normalViewPr>
  <p:slideViewPr>
    <p:cSldViewPr>
      <p:cViewPr>
        <p:scale>
          <a:sx n="67" d="100"/>
          <a:sy n="67" d="100"/>
        </p:scale>
        <p:origin x="288" y="1104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4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7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8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6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94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1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7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3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0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9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1C2B-173A-0044-812B-02965C87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F6BB-5EE6-FA4A-AAF5-F08D68C4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0295-643B-5F4A-9ABA-5FE9A074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6400-7BB5-324D-B01F-8B56DB9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FF3A-55D7-844B-8986-6650D81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3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DF4-4C03-BF43-97A8-4696FF96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D032-830D-5D45-B324-AE50E98E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6603-158E-7341-B032-8326C7F1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F09E-E1EF-7445-9507-C49AEF0B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B6CD-FAE0-3F48-A990-80E70F8E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8EFC-17DD-0C46-BA6D-CB5A52C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A7C2F-AE0D-BD42-8AED-B021D9C1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B4AA-AEC3-064A-B7F6-5335F4F5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5305-0B34-E348-A1D8-FF7D9582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3FA4-254D-5949-8667-51882BA9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3A55-972D-A74C-BBAB-C77CA9EE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95F9-30C2-8B4B-915B-F0259F4A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5C3A-7E63-3549-B62F-3EEC91E8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605CB-E6A9-CC45-BB10-15165AF7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A72F8-1058-6B4A-BA6F-1A40DB63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B98C4-1722-FF48-AA82-8E8843F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2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044-CDE1-E541-BCBC-90E5C9F6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9D2F-AF9F-0540-B62A-5A1A30F8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21B4-C15B-324B-B685-193A4AC3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EED41-D031-D141-B668-DEDC2C8A5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3D65F-76F6-4B4B-BC2A-6DE6D38DB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C6FC5-63E9-A943-8DE7-AC00C4BF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5946A-74B6-B94D-BACC-63F3DF0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781A7-604D-574E-A59D-5CD610F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7A43-0235-B443-8721-B443BB5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77FA3-8B56-FD40-9C28-2B9D85E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B9F9-DBB0-B543-AD3D-83011C3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4807B-5D41-E54C-AB4A-091EF7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31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17CA8-844A-1241-B697-BA76AF04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62084-37AA-9349-A2AE-1A095FB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C138-D9D4-0F40-9A71-76A2008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6D73-7036-D14C-8053-45ADB08A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EF1-50BB-B54E-BBDB-02249E83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F85E-7D50-D447-A092-71AB3C9AF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7F6-DAFE-1D46-BC26-3C08F228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3F45-4F4D-884E-940D-6B0DEEF7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4564-DB13-AE46-839D-30EA4D1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55CD-B633-544F-901B-D1B2A2B3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D9E1-43B8-2E4C-B97E-D9FEECA2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BFE5-1552-684A-8340-29E78930E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67388-AA1F-2A4F-8805-F4BAB165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07DD8-2275-D549-B062-185C9C2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8658-152E-174A-9E9A-6CB58205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5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255C-E69B-844C-960C-1D62D16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AA79D-2007-CE4F-A618-6E17C2CF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8B76-20B9-A84B-8514-8D6494D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7502-7D53-DE4A-B384-1AF59023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CD6C-ABF8-134E-A7F1-887A835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61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79397-5A9A-AD43-ACE4-E748FCAB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C6AA-DD34-794A-A941-8F64BC0CA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F80C-373C-8C4A-B686-2FD52F37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AD6D-BCD2-9646-AE71-5FF38CC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E0E4-1657-EA47-9EA1-3324B691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95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1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2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36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13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8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0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67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0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46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17520-3005-514F-974D-7E634676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CB0D-0443-344C-A94D-2CECBC04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8606-F173-A942-885B-6D1104771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ED65-C712-884D-BE84-AA2457FB8E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6855-C24F-FB4C-90B4-E18A17AA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BAC-ADE1-9D4B-B7DF-0A1BBEB4F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430000" cy="59934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 </a:t>
            </a:r>
            <a:r>
              <a:rPr lang="en-US" altLang="x-none" sz="2800" b="1" i="1" baseline="30000" dirty="0">
                <a:latin typeface="Candara" charset="0"/>
              </a:rPr>
              <a:t>32</a:t>
            </a:r>
            <a:r>
              <a:rPr lang="en-US" altLang="x-none" sz="2800" b="1" i="1" dirty="0">
                <a:latin typeface="Candara" charset="0"/>
              </a:rPr>
              <a:t> So everyone who acknowledges me before men,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I also will acknowledge before my Father who is in heaven, 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baseline="30000" dirty="0">
                <a:latin typeface="Candara" charset="0"/>
              </a:rPr>
              <a:t>33</a:t>
            </a:r>
            <a:r>
              <a:rPr lang="en-US" altLang="x-none" sz="2800" b="1" i="1" dirty="0">
                <a:latin typeface="Candara" charset="0"/>
              </a:rPr>
              <a:t> but whoever denies me before men, I also will deny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before my Father who is in heaven.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Matthew 10:32-33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000" b="1" i="1" dirty="0">
                <a:latin typeface="Candara" charset="0"/>
              </a:rPr>
              <a:t> 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27</a:t>
            </a:r>
            <a:r>
              <a:rPr lang="en-US" altLang="x-none" sz="2800" b="1" i="1" dirty="0">
                <a:latin typeface="Candara" charset="0"/>
              </a:rPr>
              <a:t> The fear of the L</a:t>
            </a:r>
            <a:r>
              <a:rPr lang="en-US" altLang="x-none" sz="2800" b="1" i="1" cap="small" dirty="0">
                <a:latin typeface="Candara" charset="0"/>
              </a:rPr>
              <a:t>ord</a:t>
            </a:r>
            <a:r>
              <a:rPr lang="en-US" altLang="x-none" sz="2800" b="1" i="1" dirty="0">
                <a:latin typeface="Candara" charset="0"/>
              </a:rPr>
              <a:t> is a fountain of life,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that one may turn away from the snares of 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death…</a:t>
            </a:r>
            <a:r>
              <a:rPr lang="en-US" altLang="x-none" sz="2800" b="1" i="1" baseline="30000" dirty="0">
                <a:latin typeface="Candara" charset="0"/>
              </a:rPr>
              <a:t>25</a:t>
            </a:r>
            <a:r>
              <a:rPr lang="en-US" altLang="x-none" sz="2800" b="1" i="1" dirty="0">
                <a:latin typeface="Candara" charset="0"/>
              </a:rPr>
              <a:t> The fear of man lays a snare, but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whoever trusts in the L</a:t>
            </a:r>
            <a:r>
              <a:rPr lang="en-US" altLang="x-none" sz="2800" b="1" i="1" cap="small" dirty="0">
                <a:latin typeface="Candara" charset="0"/>
              </a:rPr>
              <a:t>ord</a:t>
            </a:r>
            <a:r>
              <a:rPr lang="en-US" altLang="x-none" sz="2800" b="1" i="1" dirty="0">
                <a:latin typeface="Candara" charset="0"/>
              </a:rPr>
              <a:t> is safe.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Proverbs 14:27; 29:25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2800" b="1" i="1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3)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Self-Righteousness: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the hostile Jewish authorities was rooted in the self-righteousness by their man-made legalistic standards.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About the middle of the feast Jesus went up into the temple and began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teaching.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Jews therefore marveled, saying, “How is it that this man has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learning, when he has never studied?”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 Jesus answered them, “My teaching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 mine, but his who sent me.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anyone's will is to do God's will, he will know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whether the teaching is from God or whether I am speaking on my own authority.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one who speaks on his own authority seeks his own glory; but the one who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seeks the glory of him who sent him is true, and in him there is no falsehood.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Has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Moses given you the law? Yet none of you keeps the law. Why do you seek to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kill me?”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crowd answered, “You have a demon! Who is seeking to kill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you?”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Jesus answered them, “I did one work, and you all marvel at it. 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42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3)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Self-Righteousness: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the hostile Jewish authorities was rooted in their self-righteousness by their man-made legalistic standards.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Moses gave you circumcision (not that it is from Moses, but from the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fathers), and you circumcise a man on the Sabbath.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on the Sabbath a man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receives circumcision, so that the law of Moses may not be broken, are you angry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me because on the Sabbath I made a man's whole body well?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 not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 by appearances, but judge with right judgment.” (vs. 14-20)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2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3)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Self-Righteousness: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the hostile Jewish authorities was rooted in their self-righteousness by their man-made legalistic standards.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Moses gave you circumcision (not that it is from Moses, but from the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fathers), and you circumcise a man on the Sabbath.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on the Sabbath a man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receives circumcision, so that the law of Moses may not be broken, are you angry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me because on the Sabbath I made a man's whole body well?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 not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 by appearances, but judge with right judgment.” (vs. 14-24)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why the Jewish </a:t>
            </a:r>
            <a:r>
              <a:rPr lang="en-US" sz="24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authorities felt threatened and enraged</a:t>
            </a: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—their own man-made “righteousness system” is being broken down by Jesus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now why Jesus is confident in his teaching—it is from God.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difference is this: one is full of himself (false faith) and the other is full of God (true faith). In reality, their righteousness was a filthy rag to God.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9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11430000" cy="46980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6 </a:t>
            </a:r>
            <a:r>
              <a:rPr lang="en-US" altLang="x-none" sz="2800" b="1" i="1" dirty="0">
                <a:latin typeface="Candara" charset="0"/>
              </a:rPr>
              <a:t>All of us have become like one who is unclean,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and all our righteous acts are like filthy rags; we all shrivel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up like a leaf, and like the wind our sins sweep us away.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Isaiah 64:6 [NIV]</a:t>
            </a:r>
          </a:p>
        </p:txBody>
      </p:sp>
    </p:spTree>
    <p:extLst>
      <p:ext uri="{BB962C8B-B14F-4D97-AF65-F5344CB8AC3E}">
        <p14:creationId xmlns:p14="http://schemas.microsoft.com/office/powerpoint/2010/main" val="396034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3)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Self-Righteousness: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the hostile Jewish authorities was rooted in their self-righteousness by their man-made legalistic standards.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Moses gave you circumcision (not that it is from Moses, but from the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fathers), and you circumcise a man on the Sabbath.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on the Sabbath a man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receives circumcision, so that the law of Moses may not be broken, are you angry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me because on the Sabbath I made a man's whole body well?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 not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 by appearances, but judge with right judgment.” (vs. 14-20)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why the Jewish </a:t>
            </a:r>
            <a:r>
              <a:rPr lang="en-US" sz="24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authorities felt threatened and enraged</a:t>
            </a: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—their own man-made “righteousness system” is being broken down by Jesus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now why Jesus is confident in his teaching—that comes from God.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difference is this: one is full of himself (false faith) and the other is full of God (true faith). In reality, their righteousness was a filthy rag to God.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striving for your standard or God’s standard that points to Jesus?</a:t>
            </a:r>
            <a:endParaRPr lang="en-US" sz="26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4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734800" cy="4267200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650" b="1" i="1" dirty="0">
                <a:latin typeface="Candara" charset="0"/>
              </a:rPr>
              <a:t>The difficulty we modern Christians face is not misunderstanding the Bible,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but persuading our untamed hearts to accept its plain instructions. Our problem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is to get the consent of our world-loving minds to make Jesus Lord in fact as well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as in word. For it is one thing to say, "Lord, Lord," and quite another thing to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obey the Lord's commandments. We may sing, "Crown Him Lord of all," and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rejoice in the tones of the loud-sounding organ and the deep melody of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harmonious voices, but still we have done nothing until we have left the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world and set our faces toward the city of God in hard practical reality. 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When faith becomes obedience then it is true faith indeed.</a:t>
            </a:r>
            <a:br>
              <a:rPr lang="en-US" altLang="x-none" sz="2650" b="1" i="1" dirty="0">
                <a:latin typeface="Candara" charset="0"/>
              </a:rPr>
            </a:br>
            <a:r>
              <a:rPr lang="en-US" altLang="x-none" sz="2650" b="1" i="1" dirty="0">
                <a:latin typeface="Candara" charset="0"/>
              </a:rPr>
              <a:t>A.W. Tozer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2650" b="1" i="1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5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do you need to turn away from the worldly perspective and man-centered mode of operation for true faith in Jesus?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lay aside the fear of man in your daily walk with Jesus? In what ways, do you need to </a:t>
            </a:r>
            <a:r>
              <a:rPr lang="en-US" sz="2800"/>
              <a:t>stand up </a:t>
            </a:r>
            <a:r>
              <a:rPr lang="en-US" sz="2800" dirty="0"/>
              <a:t>for Jesus without feeling ashamed?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in surrender your self-righteousness and your own man-centered standards?</a:t>
            </a:r>
          </a:p>
        </p:txBody>
      </p:sp>
    </p:spTree>
    <p:extLst>
      <p:ext uri="{BB962C8B-B14F-4D97-AF65-F5344CB8AC3E}">
        <p14:creationId xmlns:p14="http://schemas.microsoft.com/office/powerpoint/2010/main" val="230690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Root of Unbelief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Gospel of John Series [24]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John 7:1-24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December 15, 2019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23" y="457200"/>
            <a:ext cx="121920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A COMMON FACTOR AMONG FOUR GROUPS IN THIS STORY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811000" cy="5654679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800" b="1" u="sng" dirty="0">
                <a:latin typeface="Candara" charset="0"/>
                <a:cs typeface="Arial" charset="0"/>
              </a:rPr>
              <a:t>Jesus’ brothers</a:t>
            </a:r>
            <a:r>
              <a:rPr lang="en-US" sz="2800" b="1" dirty="0">
                <a:latin typeface="Candara" charset="0"/>
                <a:cs typeface="Arial" charset="0"/>
              </a:rPr>
              <a:t>: When they saw Jesus’ popularity began to wane in Galilee, they urged him to go to Jerusalem, the big religious epicenter, where he could have a huge following. 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u="sng" dirty="0">
                <a:latin typeface="Candara" charset="0"/>
                <a:cs typeface="Arial" charset="0"/>
              </a:rPr>
              <a:t>The cynical Jews</a:t>
            </a:r>
            <a:r>
              <a:rPr lang="en-US" sz="2800" b="1" dirty="0">
                <a:latin typeface="Candara" charset="0"/>
                <a:cs typeface="Arial" charset="0"/>
              </a:rPr>
              <a:t>: They had negative views and opinions on Jesus, siding with the Jewish religious authorities in Judea.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u="sng" dirty="0">
                <a:latin typeface="Candara" charset="0"/>
                <a:cs typeface="Arial" charset="0"/>
              </a:rPr>
              <a:t>The positive Jews</a:t>
            </a:r>
            <a:r>
              <a:rPr lang="en-US" sz="2800" b="1" dirty="0">
                <a:latin typeface="Candara" charset="0"/>
                <a:cs typeface="Arial" charset="0"/>
              </a:rPr>
              <a:t>: They had positive views and opinions on Jesus but were afraid to make their position publicly as well.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>
                <a:latin typeface="Candara" charset="0"/>
                <a:cs typeface="Arial" charset="0"/>
              </a:rPr>
              <a:t>	</a:t>
            </a: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u="sng" dirty="0">
                <a:latin typeface="Candara" charset="0"/>
                <a:cs typeface="Arial" charset="0"/>
              </a:rPr>
              <a:t>The hostile Jewish authorities</a:t>
            </a:r>
            <a:r>
              <a:rPr lang="en-US" sz="2800" b="1" dirty="0">
                <a:latin typeface="Candara" charset="0"/>
                <a:cs typeface="Arial" charset="0"/>
              </a:rPr>
              <a:t>: They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ndara" charset="0"/>
                <a:cs typeface="Arial" charset="0"/>
              </a:rPr>
              <a:t>accused Jesus with murderous rage for breaking the Mosaic law, being threatened and troubled by Jesus’ authoritative teaching without any rabbinical training. </a:t>
            </a:r>
          </a:p>
        </p:txBody>
      </p:sp>
    </p:spTree>
    <p:extLst>
      <p:ext uri="{BB962C8B-B14F-4D97-AF65-F5344CB8AC3E}">
        <p14:creationId xmlns:p14="http://schemas.microsoft.com/office/powerpoint/2010/main" val="19280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Man-Centered Mindset: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Jesus’ brothers was rooted in the worldly mindset which collided with Jesus’ God-centered mindset.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this Jesus went about in Galilee. He would not go about in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Judea, because the Jews were seeking to kill him.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Now the Jews' Feast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 Booths was at hand.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 his brothers said to him, “Leave here and go to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Judea, that your disciples also may see the works you are doing.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 no one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 in secret if he seeks to be known openly. If you do these things, show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yourself to the world.”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 not even his brothers believed in him. 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Jesus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 to them, “My time has not yet come, but your time is always here.  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90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Man-Centered Mindset: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Jesus’ brothers was rooted in the worldly perspective which collided with Jesus’ God-centered perspective.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world cannot hate you, but it hates me because I testify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it that its works are evil.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 go up to the feast. I am not going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this feast, for my time has not yet fully come.”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After saying this, 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remained in Galilee . 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after his brothers had gone up to the feast,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he also went up, not publicly but in private.  (vs. 1-10)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54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Man-Centered Mindset: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Jesus’ brothers was rooted in the worldly perspective which collided with Jesus’ God-centered perspective.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world cannot hate you, but it hates me because I testify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it that its works are evil.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 go up to the feast. I am not going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this feast, for my time has not yet fully come.”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After saying this, 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remained in Galilee . 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after his brothers had gone up to the feast,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he also went up, not publicly but in private.  (vs. 1-10)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brothers didn’t doubt about his miracles and they meant well. But the problem was their worldly mode of operation and values.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world (</a:t>
            </a:r>
            <a:r>
              <a:rPr lang="en-US" altLang="x-none" sz="2600" kern="0" dirty="0">
                <a:solidFill>
                  <a:srgbClr val="000000"/>
                </a:solidFill>
                <a:latin typeface="Candara" charset="0"/>
              </a:rPr>
              <a:t>Gk. </a:t>
            </a:r>
            <a:r>
              <a:rPr lang="en-US" altLang="x-none" sz="2600" kern="0" dirty="0" err="1">
                <a:solidFill>
                  <a:srgbClr val="000000"/>
                </a:solidFill>
                <a:latin typeface="Candara" charset="0"/>
              </a:rPr>
              <a:t>kosmos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) is used in two different ways in John’s Gospel.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430000" cy="59934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16</a:t>
            </a:r>
            <a:r>
              <a:rPr lang="en-US" altLang="x-none" sz="2800" b="1" i="1" dirty="0">
                <a:latin typeface="Candara" charset="0"/>
              </a:rPr>
              <a:t> “For God so loved the world, 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that he gave his only Son, that whoever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believes in him should not perish but have eternal life.”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John 3:16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000" b="1" i="1" dirty="0">
                <a:latin typeface="Candara" charset="0"/>
              </a:rPr>
              <a:t> 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15</a:t>
            </a:r>
            <a:r>
              <a:rPr lang="en-US" altLang="x-none" sz="2800" b="1" i="1" dirty="0">
                <a:latin typeface="Candara" charset="0"/>
              </a:rPr>
              <a:t> Do not love the world or the things in the world. If anyone loves the world, the love of the Father is not in him. </a:t>
            </a:r>
            <a:r>
              <a:rPr lang="en-US" altLang="x-none" sz="2800" b="1" i="1" baseline="30000" dirty="0">
                <a:latin typeface="Candara" charset="0"/>
              </a:rPr>
              <a:t>16</a:t>
            </a:r>
            <a:r>
              <a:rPr lang="en-US" altLang="x-none" sz="2800" b="1" i="1" dirty="0">
                <a:latin typeface="Candara" charset="0"/>
              </a:rPr>
              <a:t> For all that is in the world—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the desires of the flesh and the desires of the eyes and pride of life—is not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 from the Father but is from the world. </a:t>
            </a:r>
            <a:r>
              <a:rPr lang="en-US" altLang="x-none" sz="2800" b="1" i="1" baseline="30000" dirty="0">
                <a:latin typeface="Candara" charset="0"/>
              </a:rPr>
              <a:t>17</a:t>
            </a:r>
            <a:r>
              <a:rPr lang="en-US" altLang="x-none" sz="2800" b="1" i="1" dirty="0">
                <a:latin typeface="Candara" charset="0"/>
              </a:rPr>
              <a:t> And the world is passing away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 along with its desires, but whoever does the will of God abides forever.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1 John 2:15-17</a:t>
            </a:r>
          </a:p>
        </p:txBody>
      </p:sp>
    </p:spTree>
    <p:extLst>
      <p:ext uri="{BB962C8B-B14F-4D97-AF65-F5344CB8AC3E}">
        <p14:creationId xmlns:p14="http://schemas.microsoft.com/office/powerpoint/2010/main" val="371884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Man-Centered Mindset: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Jesus’ brothers was rooted in the worldly perspective which collided with Jesus’ God-centered perspective.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world cannot hate you, but it hates me because I testify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it that its works are evil.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 go up to the feast. I am not going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this feast, for my time has not yet fully come.”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After saying this, 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remained in Galilee . 10 But after his brothers had gone up to the feast,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he also went up, not publicly but in private.  (vs. 1-10)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brothers believed in his supernatural miracles and they meant well. But the problem was their worldly perspective, values, and way of life.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world (</a:t>
            </a:r>
            <a:r>
              <a:rPr lang="en-US" altLang="x-none" sz="2600" kern="0" dirty="0">
                <a:solidFill>
                  <a:srgbClr val="000000"/>
                </a:solidFill>
                <a:latin typeface="Candara" charset="0"/>
              </a:rPr>
              <a:t>Gk. </a:t>
            </a:r>
            <a:r>
              <a:rPr lang="en-US" altLang="x-none" sz="2600" kern="0" dirty="0" err="1">
                <a:solidFill>
                  <a:srgbClr val="000000"/>
                </a:solidFill>
                <a:latin typeface="Candara" charset="0"/>
              </a:rPr>
              <a:t>kosmos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) is used in two different ways in John’s Gospel.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world cannot hate Jesus’ brothers because they belong to the world. On the other hand, Jesus and his true followers are hated by the world.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right time 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altLang="x-none" sz="2600" kern="0" dirty="0">
                <a:solidFill>
                  <a:srgbClr val="000000"/>
                </a:solidFill>
                <a:latin typeface="Candara" charset="0"/>
              </a:rPr>
              <a:t>Gk. </a:t>
            </a:r>
            <a:r>
              <a:rPr lang="en-US" altLang="x-none" sz="2600" kern="0" dirty="0" err="1">
                <a:solidFill>
                  <a:srgbClr val="000000"/>
                </a:solidFill>
                <a:latin typeface="Candara" charset="0"/>
              </a:rPr>
              <a:t>kairos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) here shows Jesus’ mindset for God’s agenda.</a:t>
            </a:r>
            <a:endParaRPr lang="en-US" sz="26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2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ROOT CAUSES OF UNBELIEF DOES THIS PASSAGE REVEAL?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892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46088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2)  </a:t>
            </a:r>
            <a:r>
              <a:rPr lang="en-US" sz="10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Fear of Man: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unbelief of both murmuring Jews [mixed crowd] was rooted in the   fear (or praise) of men rather than the fear of the Lord..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after his brothers had gone up to the feast, then he also went up, not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publicly but in private.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Jews were looking for him at the feast, and saying,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“Where is he?”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there was much muttering about him among the people.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some said, “He is a good man,” others said, “No, he is leading the people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astray.” 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Yet for fear of the Jews no one spoke openly of him. (vs. 10-13)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On the outward appearance, there seems to be two different groups here—those who believed and those who didn’t. But both are unbelief.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Why? The mental assent is “</a:t>
            </a:r>
            <a:r>
              <a:rPr lang="en-US" altLang="x-none" sz="2600" b="1" i="0" kern="0" dirty="0" err="1">
                <a:solidFill>
                  <a:srgbClr val="000000"/>
                </a:solidFill>
                <a:latin typeface="Candara" charset="0"/>
              </a:rPr>
              <a:t>believism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”—true faith involves a heart change.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A clear tell-tale sign of a heart change is whether one declares his or her allegiance to Jesus as Lord publicly despite its apparent cost!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kern="0" dirty="0">
                <a:solidFill>
                  <a:srgbClr val="000000"/>
                </a:solidFill>
                <a:latin typeface="Candara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your faith too private? Or will you stand with and for Jesus before others?</a:t>
            </a:r>
            <a:endParaRPr lang="en-US" sz="26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7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2319</Words>
  <Application>Microsoft Macintosh PowerPoint</Application>
  <PresentationFormat>Widescreen</PresentationFormat>
  <Paragraphs>87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9_Default Design</vt:lpstr>
      <vt:lpstr>15_Default Design</vt:lpstr>
      <vt:lpstr>7_Default Design</vt:lpstr>
      <vt:lpstr>19_Default Design</vt:lpstr>
      <vt:lpstr>1_Office Theme</vt:lpstr>
      <vt:lpstr>2_Normal</vt:lpstr>
      <vt:lpstr>PowerPoint Presentation</vt:lpstr>
      <vt:lpstr>The Root of Unbelief</vt:lpstr>
      <vt:lpstr>A COMMON FACTOR AMONG FOUR GROUPS IN THIS STORY </vt:lpstr>
      <vt:lpstr>WHAT ROOT CAUSES OF UNBELIEF DOES THIS PASSAGE REVEAL?</vt:lpstr>
      <vt:lpstr>WHAT ROOT CAUSES OF UNBELIEF DOES THIS PASSAGE REVEAL?</vt:lpstr>
      <vt:lpstr>WHAT ROOT CAUSES OF UNBELIEF DOES THIS PASSAGE REVEAL?</vt:lpstr>
      <vt:lpstr>PowerPoint Presentation</vt:lpstr>
      <vt:lpstr>WHAT ROOT CAUSES OF UNBELIEF DOES THIS PASSAGE REVEAL?</vt:lpstr>
      <vt:lpstr>WHAT ROOT CAUSES OF UNBELIEF DOES THIS PASSAGE REVEAL?</vt:lpstr>
      <vt:lpstr>PowerPoint Presentation</vt:lpstr>
      <vt:lpstr>WHAT ROOT CAUSES OF UNBELIEF DOES THIS PASSAGE REVEAL?</vt:lpstr>
      <vt:lpstr>WHAT ROOT CAUSES OF UNBELIEF DOES THIS PASSAGE REVEAL?</vt:lpstr>
      <vt:lpstr>WHAT ROOT CAUSES OF UNBELIEF DOES THIS PASSAGE REVEAL?</vt:lpstr>
      <vt:lpstr>PowerPoint Presentation</vt:lpstr>
      <vt:lpstr>WHAT ROOT CAUSES OF UNBELIEF DOES THIS PASSAGE REVEAL?</vt:lpstr>
      <vt:lpstr>PowerPoint Presentation</vt:lpstr>
      <vt:lpstr>THREE PRACTICAL QUESTIONS  FOR OUR EVERYDAY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Kim</dc:creator>
  <cp:lastModifiedBy>Paul Kim</cp:lastModifiedBy>
  <cp:revision>130</cp:revision>
  <dcterms:created xsi:type="dcterms:W3CDTF">2019-09-29T03:14:54Z</dcterms:created>
  <dcterms:modified xsi:type="dcterms:W3CDTF">2019-12-16T00:09:42Z</dcterms:modified>
</cp:coreProperties>
</file>