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33" r:id="rId7"/>
    <p:sldMasterId id="2147484111" r:id="rId8"/>
    <p:sldMasterId id="2147484159" r:id="rId9"/>
    <p:sldMasterId id="2147484327" r:id="rId10"/>
    <p:sldMasterId id="2147484399" r:id="rId11"/>
    <p:sldMasterId id="2147484411" r:id="rId12"/>
    <p:sldMasterId id="2147484426" r:id="rId13"/>
    <p:sldMasterId id="2147484438" r:id="rId14"/>
  </p:sldMasterIdLst>
  <p:notesMasterIdLst>
    <p:notesMasterId r:id="rId30"/>
  </p:notesMasterIdLst>
  <p:handoutMasterIdLst>
    <p:handoutMasterId r:id="rId31"/>
  </p:handoutMasterIdLst>
  <p:sldIdLst>
    <p:sldId id="281" r:id="rId15"/>
    <p:sldId id="713" r:id="rId16"/>
    <p:sldId id="3224" r:id="rId17"/>
    <p:sldId id="3266" r:id="rId18"/>
    <p:sldId id="3247" r:id="rId19"/>
    <p:sldId id="2390" r:id="rId20"/>
    <p:sldId id="3259" r:id="rId21"/>
    <p:sldId id="3261" r:id="rId22"/>
    <p:sldId id="3265" r:id="rId23"/>
    <p:sldId id="3260" r:id="rId24"/>
    <p:sldId id="3262" r:id="rId25"/>
    <p:sldId id="3263" r:id="rId26"/>
    <p:sldId id="3258" r:id="rId27"/>
    <p:sldId id="730" r:id="rId28"/>
    <p:sldId id="283" r:id="rId29"/>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432FF"/>
    <a:srgbClr val="006600"/>
    <a:srgbClr val="6600FF"/>
    <a:srgbClr val="FFFF00"/>
    <a:srgbClr val="CC3300"/>
    <a:srgbClr val="800000"/>
    <a:srgbClr val="CC9900"/>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2" autoAdjust="0"/>
    <p:restoredTop sz="92837"/>
  </p:normalViewPr>
  <p:slideViewPr>
    <p:cSldViewPr>
      <p:cViewPr varScale="1">
        <p:scale>
          <a:sx n="94" d="100"/>
          <a:sy n="94" d="100"/>
        </p:scale>
        <p:origin x="208" y="53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12/8/19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12/8/19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marL="0" marR="0" lvl="0" indent="0" algn="r" defTabSz="914400" rtl="0" eaLnBrk="1" fontAlgn="base" latinLnBrk="0" hangingPunct="1">
              <a:lnSpc>
                <a:spcPct val="90000"/>
              </a:lnSpc>
              <a:spcBef>
                <a:spcPct val="20000"/>
              </a:spcBef>
              <a:spcAft>
                <a:spcPct val="0"/>
              </a:spcAft>
              <a:buClrTx/>
              <a:buSzTx/>
              <a:buFontTx/>
              <a:buNone/>
              <a:tabLst/>
              <a:defRPr/>
            </a:pPr>
            <a:fld id="{DA7BB0C5-7562-894C-AF30-61FF206C61BB}" type="slidenum">
              <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rPr>
              <a:pPr marL="0" marR="0" lvl="0" indent="0" algn="r" defTabSz="914400" rtl="0" eaLnBrk="1" fontAlgn="base" latinLnBrk="0" hangingPunct="1">
                <a:lnSpc>
                  <a:spcPct val="90000"/>
                </a:lnSpc>
                <a:spcBef>
                  <a:spcPct val="20000"/>
                </a:spcBef>
                <a:spcAft>
                  <a:spcPct val="0"/>
                </a:spcAft>
                <a:buClrTx/>
                <a:buSzTx/>
                <a:buFontTx/>
                <a:buNone/>
                <a:tabLst/>
                <a:defRPr/>
              </a:pPr>
              <a:t>2</a:t>
            </a:fld>
            <a:endParaRPr kumimoji="0" lang="en-US" sz="1200" b="0" i="1" u="none" strike="noStrike" kern="1200" cap="none" spc="0" normalizeH="0" baseline="0" noProof="0">
              <a:ln>
                <a:noFill/>
              </a:ln>
              <a:solidFill>
                <a:srgbClr val="000000"/>
              </a:solidFill>
              <a:effectLst/>
              <a:uLnTx/>
              <a:uFillTx/>
              <a:latin typeface="Eras Medium ITC" charset="0"/>
              <a:ea typeface="ＭＳ Ｐゴシック" charset="0"/>
            </a:endParaRPr>
          </a:p>
        </p:txBody>
      </p:sp>
    </p:spTree>
    <p:extLst>
      <p:ext uri="{BB962C8B-B14F-4D97-AF65-F5344CB8AC3E}">
        <p14:creationId xmlns:p14="http://schemas.microsoft.com/office/powerpoint/2010/main" val="5885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3906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280042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7249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9746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78568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86051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33822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37820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536772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81883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46260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6904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34265520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2524938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605523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1546992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24412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4715266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47560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6563156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40246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6194224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22425072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1795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778489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9489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5974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64209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95408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31720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6239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5632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73625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3506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1C2B-173A-0044-812B-02965C87D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A6F6BB-5EE6-FA4A-AAF5-F08D68C41C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9C0295-643B-5F4A-9ABA-5FE9A0746485}"/>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5" name="Footer Placeholder 4">
            <a:extLst>
              <a:ext uri="{FF2B5EF4-FFF2-40B4-BE49-F238E27FC236}">
                <a16:creationId xmlns:a16="http://schemas.microsoft.com/office/drawing/2014/main" id="{D1106400-7BB5-324D-B01F-8B56DB9EC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F3A-55D7-844B-8986-6650D81EE5A8}"/>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89460395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EDF4-4C03-BF43-97A8-4696FF96F4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0AD032-830D-5D45-B324-AE50E98E68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6603-158E-7341-B032-8326C7F14C61}"/>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5" name="Footer Placeholder 4">
            <a:extLst>
              <a:ext uri="{FF2B5EF4-FFF2-40B4-BE49-F238E27FC236}">
                <a16:creationId xmlns:a16="http://schemas.microsoft.com/office/drawing/2014/main" id="{7B2DF09E-E1EF-7445-9507-C49AEF0B6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2B6CD-FAE0-3F48-A990-80E70F8E300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476972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8EFC-17DD-0C46-BA6D-CB5A52C39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0A7C2F-AE0D-BD42-8AED-B021D9C1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8B4AA-AEC3-064A-B7F6-5335F4F51605}"/>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5" name="Footer Placeholder 4">
            <a:extLst>
              <a:ext uri="{FF2B5EF4-FFF2-40B4-BE49-F238E27FC236}">
                <a16:creationId xmlns:a16="http://schemas.microsoft.com/office/drawing/2014/main" id="{8C1B5305-0B34-E348-A1D8-FF7D95826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3FA4-254D-5949-8667-51882BA982AC}"/>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111420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E3A55-972D-A74C-BBAB-C77CA9EE6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E595F9-30C2-8B4B-915B-F0259F4AA0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DB5C3A-7E63-3549-B62F-3EEC91E844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D605CB-E6A9-CC45-BB10-15165AF76F51}"/>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6" name="Footer Placeholder 5">
            <a:extLst>
              <a:ext uri="{FF2B5EF4-FFF2-40B4-BE49-F238E27FC236}">
                <a16:creationId xmlns:a16="http://schemas.microsoft.com/office/drawing/2014/main" id="{ACFA72F8-1058-6B4A-BA6F-1A40DB63C2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B98C4-1722-FF48-AA82-8E8843FD0EA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02422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E044-CDE1-E541-BCBC-90E5C9F69B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9D2F-AF9F-0540-B62A-5A1A30F88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C21B4-C15B-324B-B685-193A4AC350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5EED41-D031-D141-B668-DEDC2C8A5D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43D65F-76F6-4B4B-BC2A-6DE6D38DB8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0C6FC5-63E9-A943-8DE7-AC00C4BF6115}"/>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8" name="Footer Placeholder 7">
            <a:extLst>
              <a:ext uri="{FF2B5EF4-FFF2-40B4-BE49-F238E27FC236}">
                <a16:creationId xmlns:a16="http://schemas.microsoft.com/office/drawing/2014/main" id="{3B65946A-74B6-B94D-BACC-63F3DF068A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B781A7-604D-574E-A59D-5CD610F5F094}"/>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8849883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7A43-0235-B443-8721-B443BB56CB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77FA3-8B56-FD40-9C28-2B9D85EA0FEB}"/>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4" name="Footer Placeholder 3">
            <a:extLst>
              <a:ext uri="{FF2B5EF4-FFF2-40B4-BE49-F238E27FC236}">
                <a16:creationId xmlns:a16="http://schemas.microsoft.com/office/drawing/2014/main" id="{4193B9F9-DBB0-B543-AD3D-83011C3270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04807B-5D41-E54C-AB4A-091EF78FABA0}"/>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09612319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217CA8-844A-1241-B697-BA76AF04348F}"/>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3" name="Footer Placeholder 2">
            <a:extLst>
              <a:ext uri="{FF2B5EF4-FFF2-40B4-BE49-F238E27FC236}">
                <a16:creationId xmlns:a16="http://schemas.microsoft.com/office/drawing/2014/main" id="{20762084-37AA-9349-A2AE-1A095FB603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94C138-D9D4-0F40-9A71-76A20088279B}"/>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040303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6D73-7036-D14C-8053-45ADB08A4E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3E4EF1-50BB-B54E-BBDB-02249E8325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DDF85E-7D50-D447-A092-71AB3C9AF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8777F6-DAFE-1D46-BC26-3C08F2283917}"/>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6" name="Footer Placeholder 5">
            <a:extLst>
              <a:ext uri="{FF2B5EF4-FFF2-40B4-BE49-F238E27FC236}">
                <a16:creationId xmlns:a16="http://schemas.microsoft.com/office/drawing/2014/main" id="{04883F45-4F4D-884E-940D-6B0DEEF7F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224564-DB13-AE46-839D-30EA4D162E57}"/>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6780566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55CD-B633-544F-901B-D1B2A2B39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2DD9E1-43B8-2E4C-B97E-D9FEECA24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14BFE5-1552-684A-8340-29E78930E7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67388-AA1F-2A4F-8805-F4BAB1654E11}"/>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6" name="Footer Placeholder 5">
            <a:extLst>
              <a:ext uri="{FF2B5EF4-FFF2-40B4-BE49-F238E27FC236}">
                <a16:creationId xmlns:a16="http://schemas.microsoft.com/office/drawing/2014/main" id="{60107DD8-2275-D549-B062-185C9C2BFC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28658-152E-174A-9E9A-6CB58205999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329419529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3255C-E69B-844C-960C-1D62D16A65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AAA79D-2007-CE4F-A618-6E17C2CF1E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E8B76-20B9-A84B-8514-8D6494DAB067}"/>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5" name="Footer Placeholder 4">
            <a:extLst>
              <a:ext uri="{FF2B5EF4-FFF2-40B4-BE49-F238E27FC236}">
                <a16:creationId xmlns:a16="http://schemas.microsoft.com/office/drawing/2014/main" id="{6C2F7502-7D53-DE4A-B384-1AF59023A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CCD6C-ABF8-134E-A7F1-887A8351C7D3}"/>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134371614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79397-5A9A-AD43-ACE4-E748FCAB4A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A9C6AA-DD34-794A-A941-8F64BC0CA6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EF80C-373C-8C4A-B686-2FD52F378A7D}"/>
              </a:ext>
            </a:extLst>
          </p:cNvPr>
          <p:cNvSpPr>
            <a:spLocks noGrp="1"/>
          </p:cNvSpPr>
          <p:nvPr>
            <p:ph type="dt" sz="half" idx="10"/>
          </p:nvPr>
        </p:nvSpPr>
        <p:spPr/>
        <p:txBody>
          <a:bodyPr/>
          <a:lstStyle/>
          <a:p>
            <a:fld id="{91BDED65-C712-884D-BE84-AA2457FB8E67}" type="datetimeFigureOut">
              <a:rPr lang="en-US" smtClean="0"/>
              <a:t>12/8/19</a:t>
            </a:fld>
            <a:endParaRPr lang="en-US"/>
          </a:p>
        </p:txBody>
      </p:sp>
      <p:sp>
        <p:nvSpPr>
          <p:cNvPr id="5" name="Footer Placeholder 4">
            <a:extLst>
              <a:ext uri="{FF2B5EF4-FFF2-40B4-BE49-F238E27FC236}">
                <a16:creationId xmlns:a16="http://schemas.microsoft.com/office/drawing/2014/main" id="{0646AD6D-BCD2-9646-AE71-5FF38CC217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FE0E4-1657-EA47-9EA1-3324B69138AD}"/>
              </a:ext>
            </a:extLst>
          </p:cNvPr>
          <p:cNvSpPr>
            <a:spLocks noGrp="1"/>
          </p:cNvSpPr>
          <p:nvPr>
            <p:ph type="sldNum" sz="quarter" idx="12"/>
          </p:nvPr>
        </p:nvSpPr>
        <p:spPr/>
        <p:txBody>
          <a:bodyPr/>
          <a:lstStyle/>
          <a:p>
            <a:fld id="{076A2357-71CD-1B4D-BD8A-5005340D99D5}" type="slidenum">
              <a:rPr lang="en-US" smtClean="0"/>
              <a:t>‹#›</a:t>
            </a:fld>
            <a:endParaRPr lang="en-US"/>
          </a:p>
        </p:txBody>
      </p:sp>
    </p:spTree>
    <p:extLst>
      <p:ext uri="{BB962C8B-B14F-4D97-AF65-F5344CB8AC3E}">
        <p14:creationId xmlns:p14="http://schemas.microsoft.com/office/powerpoint/2010/main" val="254245955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21581819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11842120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159533363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6851813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320232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785310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10584304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17736667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27142109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71274464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2909881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12/8/19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12/8/19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12/8/19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12/8/19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12/8/19</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12/8/19</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12/8/19</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12/8/19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12/8/19</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12/8/19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12/8/19</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3.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extLst>
      <p:ext uri="{BB962C8B-B14F-4D97-AF65-F5344CB8AC3E}">
        <p14:creationId xmlns:p14="http://schemas.microsoft.com/office/powerpoint/2010/main" val="2039165768"/>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9184779"/>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B17520-3005-514F-974D-7E634676B0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CCB0D-0443-344C-A94D-2CECBC044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C8606-F173-A942-885B-6D11047717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DED65-C712-884D-BE84-AA2457FB8E67}" type="datetimeFigureOut">
              <a:rPr lang="en-US" smtClean="0"/>
              <a:t>12/8/19</a:t>
            </a:fld>
            <a:endParaRPr lang="en-US"/>
          </a:p>
        </p:txBody>
      </p:sp>
      <p:sp>
        <p:nvSpPr>
          <p:cNvPr id="5" name="Footer Placeholder 4">
            <a:extLst>
              <a:ext uri="{FF2B5EF4-FFF2-40B4-BE49-F238E27FC236}">
                <a16:creationId xmlns:a16="http://schemas.microsoft.com/office/drawing/2014/main" id="{EC2B6855-C24F-FB4C-90B4-E18A17AAC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8712BAC-ADE1-9D4B-B7DF-0A1BBEB4F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A2357-71CD-1B4D-BD8A-5005340D99D5}" type="slidenum">
              <a:rPr lang="en-US" smtClean="0"/>
              <a:t>‹#›</a:t>
            </a:fld>
            <a:endParaRPr lang="en-US"/>
          </a:p>
        </p:txBody>
      </p:sp>
    </p:spTree>
    <p:extLst>
      <p:ext uri="{BB962C8B-B14F-4D97-AF65-F5344CB8AC3E}">
        <p14:creationId xmlns:p14="http://schemas.microsoft.com/office/powerpoint/2010/main" val="2073340881"/>
      </p:ext>
    </p:extLst>
  </p:cSld>
  <p:clrMap bg1="lt1" tx1="dk1" bg2="lt2" tx2="dk2" accent1="accent1" accent2="accent2" accent3="accent3" accent4="accent4" accent5="accent5" accent6="accent6" hlink="hlink" folHlink="folHlink"/>
  <p:sldLayoutIdLst>
    <p:sldLayoutId id="2147484427" r:id="rId1"/>
    <p:sldLayoutId id="2147484428" r:id="rId2"/>
    <p:sldLayoutId id="2147484429" r:id="rId3"/>
    <p:sldLayoutId id="2147484430" r:id="rId4"/>
    <p:sldLayoutId id="2147484431" r:id="rId5"/>
    <p:sldLayoutId id="2147484432" r:id="rId6"/>
    <p:sldLayoutId id="2147484433" r:id="rId7"/>
    <p:sldLayoutId id="2147484434" r:id="rId8"/>
    <p:sldLayoutId id="2147484435" r:id="rId9"/>
    <p:sldLayoutId id="2147484436" r:id="rId10"/>
    <p:sldLayoutId id="21474844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2191342275"/>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12/8/19</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239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KEY LESSONS ABOUT FOLLOWING JESUS [JOHN 6:60-71]</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Lesson #3: </a:t>
            </a:r>
            <a:r>
              <a:rPr lang="en-US" sz="2800" b="1" i="0" spc="-10" dirty="0">
                <a:solidFill>
                  <a:srgbClr val="FF0000"/>
                </a:solidFill>
                <a:latin typeface="Candara" charset="0"/>
                <a:ea typeface="ＭＳ Ｐゴシック" charset="0"/>
                <a:cs typeface="MS PGothic" charset="0"/>
              </a:rPr>
              <a:t>Following Jesus faithfully requires a deliberate renunciation of all other alternatives and a confessional faith in Jesus and his W0rd.</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66</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After this many of his disciples turned back and no longer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walked with him.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67</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So Jesus said to the twelve, “Do you want to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go away as well?”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68</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Simon Peter answered him, “Lord, to whom shall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we go? You have the words of eternal life,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69</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we have believed, and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have come to know, that you are the Holy One of God.” (vs. 66-69)</a:t>
            </a:r>
          </a:p>
          <a:p>
            <a:pPr marL="0" marR="11430" indent="0" algn="ctr">
              <a:spcBef>
                <a:spcPts val="0"/>
              </a:spcBef>
              <a:spcAft>
                <a:spcPts val="0"/>
              </a:spcAft>
              <a:buNone/>
              <a:defRPr/>
            </a:pPr>
            <a:endParaRPr lang="en-US" sz="1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So, what is the cure to disillusionment and spiritual defection? True faith.</a:t>
            </a:r>
          </a:p>
          <a:p>
            <a:pPr marL="915988" lvl="1" indent="-450850">
              <a:spcBef>
                <a:spcPts val="0"/>
              </a:spcBef>
              <a:buFont typeface="Wingdings" charset="2"/>
              <a:buChar char="Ø"/>
              <a:defRPr/>
            </a:pPr>
            <a:r>
              <a:rPr lang="en-US" altLang="x-none" sz="2600" b="1" i="0" kern="0" dirty="0">
                <a:solidFill>
                  <a:srgbClr val="000000"/>
                </a:solidFill>
                <a:latin typeface="Candara" charset="0"/>
              </a:rPr>
              <a:t>A true saving faith has two tell-tale signs: (1) renunciation of all other alternatives (</a:t>
            </a:r>
            <a:r>
              <a:rPr lang="en-US" altLang="x-none" sz="2600" b="1" kern="0" dirty="0">
                <a:solidFill>
                  <a:srgbClr val="000000"/>
                </a:solidFill>
                <a:latin typeface="Candara" charset="0"/>
              </a:rPr>
              <a:t>“to whom shall we go?”</a:t>
            </a:r>
            <a:r>
              <a:rPr lang="en-US" altLang="x-none" sz="2600" b="1" i="0" kern="0" dirty="0">
                <a:solidFill>
                  <a:srgbClr val="000000"/>
                </a:solidFill>
                <a:latin typeface="Candara" charset="0"/>
              </a:rPr>
              <a:t>) and (2) confessional/Scriptural faith   (</a:t>
            </a:r>
            <a:r>
              <a:rPr lang="en-US" altLang="x-none" sz="2600" b="1" kern="0" dirty="0">
                <a:solidFill>
                  <a:srgbClr val="000000"/>
                </a:solidFill>
                <a:latin typeface="Candara" charset="0"/>
              </a:rPr>
              <a:t>“You have the words of eternal life… you are the Holy One of God.”</a:t>
            </a:r>
            <a:r>
              <a:rPr lang="en-US" altLang="x-none" sz="2600" b="1" i="0" kern="0" dirty="0">
                <a:solidFill>
                  <a:srgbClr val="000000"/>
                </a:solidFill>
                <a:latin typeface="Candara" charset="0"/>
              </a:rPr>
              <a:t>). </a:t>
            </a:r>
          </a:p>
          <a:p>
            <a:pPr marL="915988" lvl="1" indent="-450850">
              <a:spcBef>
                <a:spcPts val="0"/>
              </a:spcBef>
              <a:buFont typeface="Wingdings" charset="2"/>
              <a:buChar char="Ø"/>
              <a:defRPr/>
            </a:pPr>
            <a:r>
              <a:rPr lang="en-US" altLang="x-none" sz="2600" b="1" i="0" kern="0" dirty="0">
                <a:solidFill>
                  <a:srgbClr val="000000"/>
                </a:solidFill>
                <a:latin typeface="Candara" charset="0"/>
              </a:rPr>
              <a:t>Have</a:t>
            </a:r>
            <a:r>
              <a:rPr lang="en-US" altLang="x-none" sz="2600" b="1" kern="0" dirty="0">
                <a:solidFill>
                  <a:srgbClr val="000000"/>
                </a:solidFill>
                <a:latin typeface="Candara" charset="0"/>
              </a:rPr>
              <a:t> you </a:t>
            </a:r>
            <a:r>
              <a:rPr lang="en-US" altLang="x-none" sz="2600" b="1" i="0" kern="0" dirty="0">
                <a:solidFill>
                  <a:srgbClr val="000000"/>
                </a:solidFill>
                <a:latin typeface="Candara" charset="0"/>
              </a:rPr>
              <a:t>renounced all other options and confess as the one and only Savior and Lord whom God has sent? If not, do it today!</a:t>
            </a:r>
            <a:endPar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406623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600200"/>
            <a:ext cx="11430000" cy="5231494"/>
          </a:xfrm>
        </p:spPr>
        <p:txBody>
          <a:bodyPr/>
          <a:lstStyle/>
          <a:p>
            <a:pPr marL="14288" indent="-14288" algn="ctr">
              <a:spcBef>
                <a:spcPts val="0"/>
              </a:spcBef>
              <a:buNone/>
            </a:pPr>
            <a:r>
              <a:rPr lang="en-US" altLang="x-none" sz="2800" b="1" i="1" baseline="30000" dirty="0">
                <a:latin typeface="Candara" charset="0"/>
              </a:rPr>
              <a:t>5</a:t>
            </a:r>
            <a:r>
              <a:rPr lang="en-US" altLang="x-none" sz="2800" b="1" i="1" dirty="0">
                <a:latin typeface="Candara" charset="0"/>
              </a:rPr>
              <a:t> Examine yourselves, </a:t>
            </a:r>
            <a:br>
              <a:rPr lang="en-US" altLang="x-none" sz="2800" b="1" i="1" dirty="0">
                <a:latin typeface="Candara" charset="0"/>
              </a:rPr>
            </a:br>
            <a:r>
              <a:rPr lang="en-US" altLang="x-none" sz="2800" b="1" i="1" dirty="0">
                <a:latin typeface="Candara" charset="0"/>
              </a:rPr>
              <a:t>to see whether you are in the faith. </a:t>
            </a:r>
            <a:br>
              <a:rPr lang="en-US" altLang="x-none" sz="2800" b="1" i="1" dirty="0">
                <a:latin typeface="Candara" charset="0"/>
              </a:rPr>
            </a:br>
            <a:r>
              <a:rPr lang="en-US" altLang="x-none" sz="2800" b="1" i="1" dirty="0">
                <a:latin typeface="Candara" charset="0"/>
              </a:rPr>
              <a:t>Test yourselves. Or do you not realize this </a:t>
            </a:r>
            <a:br>
              <a:rPr lang="en-US" altLang="x-none" sz="2800" b="1" i="1" dirty="0">
                <a:latin typeface="Candara" charset="0"/>
              </a:rPr>
            </a:br>
            <a:r>
              <a:rPr lang="en-US" altLang="x-none" sz="2800" b="1" i="1" dirty="0">
                <a:latin typeface="Candara" charset="0"/>
              </a:rPr>
              <a:t>about yourselves, that Jesus Christ is in you?</a:t>
            </a:r>
            <a:br>
              <a:rPr lang="en-US" altLang="x-none" sz="2800" b="1" i="1" dirty="0">
                <a:latin typeface="Candara" charset="0"/>
              </a:rPr>
            </a:br>
            <a:r>
              <a:rPr lang="en-US" altLang="x-none" sz="2800" b="1" i="1" dirty="0">
                <a:latin typeface="Candara" charset="0"/>
              </a:rPr>
              <a:t>—unless indeed you fail to meet the test!</a:t>
            </a:r>
            <a:br>
              <a:rPr lang="en-US" altLang="x-none" sz="2800" b="1" i="1" dirty="0">
                <a:latin typeface="Candara" charset="0"/>
              </a:rPr>
            </a:br>
            <a:r>
              <a:rPr lang="en-US" altLang="x-none" sz="2800" b="1" i="1" dirty="0">
                <a:latin typeface="Candara" charset="0"/>
              </a:rPr>
              <a:t>2 Corinthians 13:5</a:t>
            </a:r>
          </a:p>
        </p:txBody>
      </p:sp>
    </p:spTree>
    <p:extLst>
      <p:ext uri="{BB962C8B-B14F-4D97-AF65-F5344CB8AC3E}">
        <p14:creationId xmlns:p14="http://schemas.microsoft.com/office/powerpoint/2010/main" val="3960345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KEY LESSONS ABOUT FOLLOWING JESUS [JOHN 6:60-71]</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Lesson #4: </a:t>
            </a:r>
            <a:r>
              <a:rPr lang="en-US" sz="2800" b="1" i="0" spc="-10" dirty="0">
                <a:solidFill>
                  <a:srgbClr val="FF0000"/>
                </a:solidFill>
                <a:latin typeface="Candara" charset="0"/>
                <a:ea typeface="ＭＳ Ｐゴシック" charset="0"/>
                <a:cs typeface="MS PGothic" charset="0"/>
              </a:rPr>
              <a:t>Even when following Jesus feels like a defeat and failure, Jesus is sovereignly in control as a victor of our faith and lives.</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70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Jesus answered them, “Did I not choose you,</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 twelve? And yet one of you is a devil.”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71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He spoke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of Judas the son of Simon Iscariot, for he, one of the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twelve, was going to betray him. (vs. 70-71)</a:t>
            </a:r>
          </a:p>
          <a:p>
            <a:pPr marL="0" marR="11430" indent="0" algn="ctr">
              <a:spcBef>
                <a:spcPts val="0"/>
              </a:spcBef>
              <a:spcAft>
                <a:spcPts val="0"/>
              </a:spcAft>
              <a:buNone/>
              <a:defRPr/>
            </a:pPr>
            <a:endParaRPr lang="en-US" sz="1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John Chapter 6 started with a rock-star popularity scene of Jesus’s miracle but ended with a scene of everyone leaving. Is this failure and defeat?</a:t>
            </a:r>
          </a:p>
          <a:p>
            <a:pPr marL="915988" lvl="1" indent="-450850">
              <a:spcBef>
                <a:spcPts val="0"/>
              </a:spcBef>
              <a:buFont typeface="Wingdings" charset="2"/>
              <a:buChar char="Ø"/>
              <a:defRPr/>
            </a:pPr>
            <a:r>
              <a:rPr lang="en-US" altLang="x-none" sz="2600" b="1" i="0" kern="0" dirty="0">
                <a:solidFill>
                  <a:srgbClr val="000000"/>
                </a:solidFill>
                <a:latin typeface="Candara" charset="0"/>
              </a:rPr>
              <a:t>The answer is a resounding NO. John’s purpose of this chapter ending Jesus’ remark of Judas Iscariot points to GOD’S SOVEREIGNTY even in this.</a:t>
            </a:r>
          </a:p>
          <a:p>
            <a:pPr marL="915988" lvl="1" indent="-450850">
              <a:spcBef>
                <a:spcPts val="0"/>
              </a:spcBef>
              <a:buFont typeface="Wingdings" charset="2"/>
              <a:buChar char="Ø"/>
              <a:defRPr/>
            </a:pPr>
            <a:r>
              <a:rPr lang="en-US" altLang="x-none" sz="2600" b="1" i="0" kern="0" dirty="0">
                <a:solidFill>
                  <a:srgbClr val="000000"/>
                </a:solidFill>
                <a:latin typeface="Candara" charset="0"/>
              </a:rPr>
              <a:t>This truth of God’s sovereignty over this disheartening situation is a great assurance in our daily discipleship of Jesus today--even in the most discouraging failures and seeming defeats! </a:t>
            </a:r>
            <a:endPar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39523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676400"/>
            <a:ext cx="11430000" cy="5993494"/>
          </a:xfrm>
        </p:spPr>
        <p:txBody>
          <a:bodyPr/>
          <a:lstStyle/>
          <a:p>
            <a:pPr marL="14288" indent="-14288" algn="ctr">
              <a:spcBef>
                <a:spcPts val="0"/>
              </a:spcBef>
              <a:buNone/>
            </a:pPr>
            <a:r>
              <a:rPr lang="en-US" altLang="x-none" sz="2800" b="1" i="1" dirty="0">
                <a:latin typeface="Candara" charset="0"/>
              </a:rPr>
              <a:t>Whenever it appears in your life that Jesus is not winning, </a:t>
            </a:r>
            <a:br>
              <a:rPr lang="en-US" altLang="x-none" sz="2800" b="1" i="1" dirty="0">
                <a:latin typeface="Candara" charset="0"/>
              </a:rPr>
            </a:br>
            <a:r>
              <a:rPr lang="en-US" altLang="x-none" sz="2800" b="1" i="1" dirty="0">
                <a:latin typeface="Candara" charset="0"/>
              </a:rPr>
              <a:t>whenever it seems as though he’s not triumphing over your enemy, </a:t>
            </a:r>
            <a:br>
              <a:rPr lang="en-US" altLang="x-none" sz="2800" b="1" i="1" dirty="0">
                <a:latin typeface="Candara" charset="0"/>
              </a:rPr>
            </a:br>
            <a:r>
              <a:rPr lang="en-US" altLang="x-none" sz="2800" b="1" i="1" dirty="0">
                <a:latin typeface="Candara" charset="0"/>
              </a:rPr>
              <a:t>just at that point and at that time, </a:t>
            </a:r>
          </a:p>
          <a:p>
            <a:pPr marL="14288" indent="-14288" algn="ctr">
              <a:spcBef>
                <a:spcPts val="0"/>
              </a:spcBef>
              <a:buNone/>
            </a:pPr>
            <a:r>
              <a:rPr lang="en-US" altLang="x-none" sz="2800" b="1" i="1" dirty="0">
                <a:latin typeface="Candara" charset="0"/>
              </a:rPr>
              <a:t>you need a very robust and clear </a:t>
            </a:r>
            <a:br>
              <a:rPr lang="en-US" altLang="x-none" sz="2800" b="1" i="1" dirty="0">
                <a:latin typeface="Candara" charset="0"/>
              </a:rPr>
            </a:br>
            <a:r>
              <a:rPr lang="en-US" altLang="x-none" sz="2800" b="1" i="1" dirty="0">
                <a:latin typeface="Candara" charset="0"/>
              </a:rPr>
              <a:t>vision of God’s sovereignty over you</a:t>
            </a:r>
            <a:br>
              <a:rPr lang="en-US" altLang="x-none" sz="2800" b="1" i="1" dirty="0">
                <a:latin typeface="Candara" charset="0"/>
              </a:rPr>
            </a:br>
            <a:r>
              <a:rPr lang="en-US" altLang="x-none" sz="2800" b="1" i="1" dirty="0">
                <a:latin typeface="Candara" charset="0"/>
              </a:rPr>
              <a:t>and the horrors of your life.</a:t>
            </a:r>
            <a:br>
              <a:rPr lang="en-US" altLang="x-none" sz="2800" b="1" i="1" dirty="0">
                <a:latin typeface="Candara" charset="0"/>
              </a:rPr>
            </a:br>
            <a:r>
              <a:rPr lang="en-US" altLang="x-none" sz="2800" b="1" i="1" dirty="0">
                <a:latin typeface="Candara" charset="0"/>
              </a:rPr>
              <a:t>John Piper</a:t>
            </a:r>
          </a:p>
          <a:p>
            <a:pPr marL="14288" indent="-14288" algn="ctr">
              <a:spcBef>
                <a:spcPts val="0"/>
              </a:spcBef>
              <a:buNone/>
            </a:pPr>
            <a:endParaRPr lang="en-US" altLang="x-none" sz="2800" b="1" i="1" dirty="0">
              <a:latin typeface="Candara" charset="0"/>
            </a:endParaRPr>
          </a:p>
        </p:txBody>
      </p:sp>
    </p:spTree>
    <p:extLst>
      <p:ext uri="{BB962C8B-B14F-4D97-AF65-F5344CB8AC3E}">
        <p14:creationId xmlns:p14="http://schemas.microsoft.com/office/powerpoint/2010/main" val="398435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What does it for you to follow Jesus as a true Christian? What needs to happen for you to go beyond making a slight adjustment/modification in your life? </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realize your total/pervasive depravity (inability to come to God by human efforts) and rely on God’s irresistible grace (God’s sovereign and effectual calling for salvation)? </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in embracing both human responsibility and God’s sovereignty in following Christ faithfully?</a:t>
            </a:r>
          </a:p>
        </p:txBody>
      </p:sp>
    </p:spTree>
    <p:extLst>
      <p:ext uri="{BB962C8B-B14F-4D97-AF65-F5344CB8AC3E}">
        <p14:creationId xmlns:p14="http://schemas.microsoft.com/office/powerpoint/2010/main" val="230690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To Whom Shall We Go?</a:t>
            </a: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[23]</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6:60-71</a:t>
            </a:r>
          </a:p>
          <a:p>
            <a:pPr marL="0" indent="0" algn="ctr" eaLnBrk="1" hangingPunct="1">
              <a:buNone/>
              <a:defRPr/>
            </a:pPr>
            <a:r>
              <a:rPr lang="en-US" b="1" dirty="0">
                <a:latin typeface="Candara"/>
                <a:cs typeface="Candara"/>
              </a:rPr>
              <a:t>©</a:t>
            </a:r>
            <a:r>
              <a:rPr lang="en-US" dirty="0"/>
              <a:t> </a:t>
            </a:r>
            <a:r>
              <a:rPr lang="en-US" b="1" dirty="0">
                <a:effectLst>
                  <a:outerShdw blurRad="38100" dist="38100" dir="2700000" algn="tl">
                    <a:srgbClr val="DDDDDD"/>
                  </a:outerShdw>
                </a:effectLst>
                <a:latin typeface="Candara" charset="0"/>
                <a:ea typeface="MS PGothic" charset="0"/>
                <a:cs typeface="Arial" charset="0"/>
              </a:rPr>
              <a:t>December 8, 2019</a:t>
            </a:r>
          </a:p>
          <a:p>
            <a:pPr marL="0" indent="0" algn="ctr">
              <a:buFontTx/>
              <a:buNone/>
              <a:defRPr/>
            </a:pPr>
            <a:r>
              <a:rPr lang="en-US" b="1" i="1" dirty="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391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200" b="1" dirty="0">
                <a:latin typeface="Candara" charset="0"/>
                <a:ea typeface="Candara" charset="0"/>
                <a:cs typeface="Candara" charset="0"/>
              </a:rPr>
              <a:t>OVERVIEW: HOW THE CROWD DWINDLED TO 12 MEN [JOHN 6:1-71]</a:t>
            </a:r>
          </a:p>
        </p:txBody>
      </p:sp>
      <p:sp>
        <p:nvSpPr>
          <p:cNvPr id="27651" name="Rectangle 3"/>
          <p:cNvSpPr>
            <a:spLocks noGrp="1" noChangeArrowheads="1"/>
          </p:cNvSpPr>
          <p:nvPr>
            <p:ph type="body" idx="1"/>
          </p:nvPr>
        </p:nvSpPr>
        <p:spPr>
          <a:xfrm>
            <a:off x="228600" y="1143000"/>
            <a:ext cx="11811000" cy="5654679"/>
          </a:xfrm>
        </p:spPr>
        <p:txBody>
          <a:bodyPr/>
          <a:lstStyle/>
          <a:p>
            <a:pPr marL="463550" indent="-463550">
              <a:spcBef>
                <a:spcPts val="0"/>
              </a:spcBef>
              <a:defRPr/>
            </a:pPr>
            <a:r>
              <a:rPr lang="en-US" sz="2800" b="1" dirty="0">
                <a:solidFill>
                  <a:srgbClr val="FF0000"/>
                </a:solidFill>
                <a:latin typeface="Candara" charset="0"/>
                <a:cs typeface="Arial" charset="0"/>
              </a:rPr>
              <a:t>The hard saying </a:t>
            </a:r>
            <a:r>
              <a:rPr lang="en-US" sz="2800" b="1" dirty="0">
                <a:latin typeface="Candara" charset="0"/>
                <a:cs typeface="Arial" charset="0"/>
              </a:rPr>
              <a:t>at the end of Jesus’ sermon at the synagogue was offensive and troublesome to many of the disciples (v. 60). </a:t>
            </a:r>
          </a:p>
          <a:p>
            <a:pPr marL="0" indent="0" algn="ctr">
              <a:spcBef>
                <a:spcPts val="0"/>
              </a:spcBef>
              <a:buNone/>
              <a:defRPr/>
            </a:pPr>
            <a:endParaRPr lang="en-US" sz="1400" b="1" dirty="0">
              <a:latin typeface="Candara" charset="0"/>
              <a:cs typeface="Arial" charset="0"/>
            </a:endParaRPr>
          </a:p>
          <a:p>
            <a:pPr marL="14288" indent="-14288" algn="ctr">
              <a:spcBef>
                <a:spcPts val="0"/>
              </a:spcBef>
              <a:buNone/>
            </a:pPr>
            <a:r>
              <a:rPr lang="en-US" altLang="x-none" sz="2600" i="1" baseline="30000" dirty="0">
                <a:solidFill>
                  <a:srgbClr val="000000"/>
                </a:solidFill>
                <a:latin typeface="Candara" charset="0"/>
              </a:rPr>
              <a:t>53</a:t>
            </a:r>
            <a:r>
              <a:rPr lang="en-US" altLang="x-none" sz="2600" i="1" dirty="0">
                <a:solidFill>
                  <a:srgbClr val="000000"/>
                </a:solidFill>
                <a:latin typeface="Candara" charset="0"/>
              </a:rPr>
              <a:t> So Jesus said to them, “Truly, truly, I say to you,</a:t>
            </a:r>
            <a:br>
              <a:rPr lang="en-US" altLang="x-none" sz="2600" i="1" dirty="0">
                <a:solidFill>
                  <a:srgbClr val="000000"/>
                </a:solidFill>
                <a:latin typeface="Candara" charset="0"/>
              </a:rPr>
            </a:br>
            <a:r>
              <a:rPr lang="en-US" altLang="x-none" sz="2600" i="1" dirty="0">
                <a:solidFill>
                  <a:srgbClr val="000000"/>
                </a:solidFill>
                <a:latin typeface="Candara" charset="0"/>
              </a:rPr>
              <a:t> unless you eat the flesh of the Son of Man and drink his blood, </a:t>
            </a:r>
            <a:br>
              <a:rPr lang="en-US" altLang="x-none" sz="2600" i="1" dirty="0">
                <a:solidFill>
                  <a:srgbClr val="000000"/>
                </a:solidFill>
                <a:latin typeface="Candara" charset="0"/>
              </a:rPr>
            </a:br>
            <a:r>
              <a:rPr lang="en-US" altLang="x-none" sz="2600" i="1" dirty="0">
                <a:solidFill>
                  <a:srgbClr val="000000"/>
                </a:solidFill>
                <a:latin typeface="Candara" charset="0"/>
              </a:rPr>
              <a:t>you have no life in you. </a:t>
            </a:r>
            <a:r>
              <a:rPr lang="en-US" altLang="x-none" sz="2600" i="1" baseline="30000" dirty="0">
                <a:solidFill>
                  <a:srgbClr val="000000"/>
                </a:solidFill>
                <a:latin typeface="Candara" charset="0"/>
              </a:rPr>
              <a:t>54</a:t>
            </a:r>
            <a:r>
              <a:rPr lang="en-US" altLang="x-none" sz="2600" i="1" dirty="0">
                <a:solidFill>
                  <a:srgbClr val="000000"/>
                </a:solidFill>
                <a:latin typeface="Candara" charset="0"/>
              </a:rPr>
              <a:t> Whoever feeds on my flesh and drinks my blood </a:t>
            </a:r>
            <a:br>
              <a:rPr lang="en-US" altLang="x-none" sz="2600" i="1" dirty="0">
                <a:solidFill>
                  <a:srgbClr val="000000"/>
                </a:solidFill>
                <a:latin typeface="Candara" charset="0"/>
              </a:rPr>
            </a:br>
            <a:r>
              <a:rPr lang="en-US" altLang="x-none" sz="2600" i="1" dirty="0">
                <a:solidFill>
                  <a:srgbClr val="000000"/>
                </a:solidFill>
                <a:latin typeface="Candara" charset="0"/>
              </a:rPr>
              <a:t>has eternal life, and I will raise him up on the last day. </a:t>
            </a:r>
            <a:r>
              <a:rPr lang="en-US" altLang="x-none" sz="2600" i="1" baseline="30000" dirty="0">
                <a:solidFill>
                  <a:srgbClr val="000000"/>
                </a:solidFill>
                <a:latin typeface="Candara" charset="0"/>
              </a:rPr>
              <a:t>55</a:t>
            </a:r>
            <a:r>
              <a:rPr lang="en-US" altLang="x-none" sz="2600" i="1" dirty="0">
                <a:solidFill>
                  <a:srgbClr val="000000"/>
                </a:solidFill>
                <a:latin typeface="Candara" charset="0"/>
              </a:rPr>
              <a:t> For my flesh is true food, </a:t>
            </a:r>
            <a:br>
              <a:rPr lang="en-US" altLang="x-none" sz="2600" i="1" dirty="0">
                <a:solidFill>
                  <a:srgbClr val="000000"/>
                </a:solidFill>
                <a:latin typeface="Candara" charset="0"/>
              </a:rPr>
            </a:br>
            <a:r>
              <a:rPr lang="en-US" altLang="x-none" sz="2600" i="1" dirty="0">
                <a:solidFill>
                  <a:srgbClr val="000000"/>
                </a:solidFill>
                <a:latin typeface="Candara" charset="0"/>
              </a:rPr>
              <a:t>and my blood is true drink. </a:t>
            </a:r>
            <a:r>
              <a:rPr lang="en-US" altLang="x-none" sz="2600" i="1" baseline="30000" dirty="0">
                <a:solidFill>
                  <a:srgbClr val="000000"/>
                </a:solidFill>
                <a:latin typeface="Candara" charset="0"/>
              </a:rPr>
              <a:t>56</a:t>
            </a:r>
            <a:r>
              <a:rPr lang="en-US" altLang="x-none" sz="2600" i="1" dirty="0">
                <a:solidFill>
                  <a:srgbClr val="000000"/>
                </a:solidFill>
                <a:latin typeface="Candara" charset="0"/>
              </a:rPr>
              <a:t> Whoever feeds on my flesh and drinks my blood </a:t>
            </a:r>
            <a:br>
              <a:rPr lang="en-US" altLang="x-none" sz="2600" i="1" dirty="0">
                <a:solidFill>
                  <a:srgbClr val="000000"/>
                </a:solidFill>
                <a:latin typeface="Candara" charset="0"/>
              </a:rPr>
            </a:br>
            <a:r>
              <a:rPr lang="en-US" altLang="x-none" sz="2600" i="1" dirty="0">
                <a:solidFill>
                  <a:srgbClr val="000000"/>
                </a:solidFill>
                <a:latin typeface="Candara" charset="0"/>
              </a:rPr>
              <a:t>abides in me, and I in him. </a:t>
            </a:r>
            <a:r>
              <a:rPr lang="en-US" altLang="x-none" sz="2600" i="1" baseline="30000" dirty="0">
                <a:solidFill>
                  <a:srgbClr val="000000"/>
                </a:solidFill>
                <a:latin typeface="Candara" charset="0"/>
              </a:rPr>
              <a:t>57</a:t>
            </a:r>
            <a:r>
              <a:rPr lang="en-US" altLang="x-none" sz="2600" i="1" dirty="0">
                <a:solidFill>
                  <a:srgbClr val="000000"/>
                </a:solidFill>
                <a:latin typeface="Candara" charset="0"/>
              </a:rPr>
              <a:t> As the living Father sent me, and I live because of </a:t>
            </a:r>
            <a:br>
              <a:rPr lang="en-US" altLang="x-none" sz="2600" i="1" dirty="0">
                <a:solidFill>
                  <a:srgbClr val="000000"/>
                </a:solidFill>
                <a:latin typeface="Candara" charset="0"/>
              </a:rPr>
            </a:br>
            <a:r>
              <a:rPr lang="en-US" altLang="x-none" sz="2600" i="1" dirty="0">
                <a:solidFill>
                  <a:srgbClr val="000000"/>
                </a:solidFill>
                <a:latin typeface="Candara" charset="0"/>
              </a:rPr>
              <a:t>the Father, so whoever feeds on me, he also will live because of me. </a:t>
            </a:r>
            <a:r>
              <a:rPr lang="en-US" altLang="x-none" sz="2600" i="1" baseline="30000" dirty="0">
                <a:solidFill>
                  <a:srgbClr val="000000"/>
                </a:solidFill>
                <a:latin typeface="Candara" charset="0"/>
              </a:rPr>
              <a:t>58</a:t>
            </a:r>
            <a:r>
              <a:rPr lang="en-US" altLang="x-none" sz="2600" i="1" dirty="0">
                <a:solidFill>
                  <a:srgbClr val="000000"/>
                </a:solidFill>
                <a:latin typeface="Candara" charset="0"/>
              </a:rPr>
              <a:t> This </a:t>
            </a:r>
            <a:br>
              <a:rPr lang="en-US" altLang="x-none" sz="2600" i="1" dirty="0">
                <a:solidFill>
                  <a:srgbClr val="000000"/>
                </a:solidFill>
                <a:latin typeface="Candara" charset="0"/>
              </a:rPr>
            </a:br>
            <a:r>
              <a:rPr lang="en-US" altLang="x-none" sz="2600" i="1" dirty="0">
                <a:solidFill>
                  <a:srgbClr val="000000"/>
                </a:solidFill>
                <a:latin typeface="Candara" charset="0"/>
              </a:rPr>
              <a:t>is the bread that came down from heaven, not like the bread the fathers </a:t>
            </a:r>
            <a:br>
              <a:rPr lang="en-US" altLang="x-none" sz="2600" i="1" dirty="0">
                <a:solidFill>
                  <a:srgbClr val="000000"/>
                </a:solidFill>
                <a:latin typeface="Candara" charset="0"/>
              </a:rPr>
            </a:br>
            <a:r>
              <a:rPr lang="en-US" altLang="x-none" sz="2600" i="1" dirty="0">
                <a:solidFill>
                  <a:srgbClr val="000000"/>
                </a:solidFill>
                <a:latin typeface="Candara" charset="0"/>
              </a:rPr>
              <a:t>ate, and died. Whoever feeds on this bread will live forever.”</a:t>
            </a:r>
            <a:br>
              <a:rPr lang="en-US" altLang="x-none" sz="2600" i="1" dirty="0">
                <a:solidFill>
                  <a:srgbClr val="000000"/>
                </a:solidFill>
                <a:latin typeface="Candara" charset="0"/>
              </a:rPr>
            </a:br>
            <a:r>
              <a:rPr lang="en-US" altLang="x-none" sz="2600" i="1" dirty="0">
                <a:solidFill>
                  <a:srgbClr val="000000"/>
                </a:solidFill>
                <a:latin typeface="Candara" charset="0"/>
              </a:rPr>
              <a:t>John 6:53-58</a:t>
            </a:r>
          </a:p>
        </p:txBody>
      </p:sp>
    </p:spTree>
    <p:extLst>
      <p:ext uri="{BB962C8B-B14F-4D97-AF65-F5344CB8AC3E}">
        <p14:creationId xmlns:p14="http://schemas.microsoft.com/office/powerpoint/2010/main" val="32321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723" y="457200"/>
            <a:ext cx="12192000" cy="533400"/>
          </a:xfrm>
        </p:spPr>
        <p:txBody>
          <a:bodyPr/>
          <a:lstStyle/>
          <a:p>
            <a:r>
              <a:rPr lang="en-US" sz="3200" b="1" dirty="0">
                <a:latin typeface="Candara" charset="0"/>
                <a:ea typeface="Candara" charset="0"/>
                <a:cs typeface="Candara" charset="0"/>
              </a:rPr>
              <a:t>OVERVIEW: HOW THE CROWD DWINDLED TO 12 MEN [JOHN 6:1-71]</a:t>
            </a:r>
          </a:p>
        </p:txBody>
      </p:sp>
      <p:sp>
        <p:nvSpPr>
          <p:cNvPr id="27651" name="Rectangle 3"/>
          <p:cNvSpPr>
            <a:spLocks noGrp="1" noChangeArrowheads="1"/>
          </p:cNvSpPr>
          <p:nvPr>
            <p:ph type="body" idx="1"/>
          </p:nvPr>
        </p:nvSpPr>
        <p:spPr>
          <a:xfrm>
            <a:off x="228600" y="1143000"/>
            <a:ext cx="11811000" cy="5654679"/>
          </a:xfrm>
        </p:spPr>
        <p:txBody>
          <a:bodyPr/>
          <a:lstStyle/>
          <a:p>
            <a:pPr marL="463550" indent="-463550">
              <a:spcBef>
                <a:spcPts val="0"/>
              </a:spcBef>
              <a:defRPr/>
            </a:pPr>
            <a:r>
              <a:rPr lang="en-US" sz="2800" b="1" dirty="0">
                <a:solidFill>
                  <a:srgbClr val="FF0000"/>
                </a:solidFill>
                <a:latin typeface="Candara" charset="0"/>
                <a:cs typeface="Arial" charset="0"/>
              </a:rPr>
              <a:t>The hard saying </a:t>
            </a:r>
            <a:r>
              <a:rPr lang="en-US" sz="2800" b="1" dirty="0">
                <a:latin typeface="Candara" charset="0"/>
                <a:cs typeface="Arial" charset="0"/>
              </a:rPr>
              <a:t>at the end of Jesus’ sermon at the synagogue was offensive and troublesome to many of the disciples (v. 60). </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As a result, </a:t>
            </a:r>
            <a:r>
              <a:rPr lang="en-US" sz="2800" b="1" dirty="0">
                <a:latin typeface="Candara" charset="0"/>
                <a:cs typeface="Arial" charset="0"/>
              </a:rPr>
              <a:t>many disciples turned back from following Jesus (v. 66).</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However, </a:t>
            </a:r>
            <a:r>
              <a:rPr lang="en-US" sz="2800" b="1" dirty="0">
                <a:latin typeface="Candara" charset="0"/>
                <a:cs typeface="Arial" charset="0"/>
              </a:rPr>
              <a:t>Jesus knew their hearts before their defection and his hard saying was intentional on his part (vs. 61, 64).</a:t>
            </a:r>
          </a:p>
          <a:p>
            <a:pPr marL="463550" indent="-463550">
              <a:spcBef>
                <a:spcPts val="0"/>
              </a:spcBef>
              <a:defRPr/>
            </a:pPr>
            <a:endParaRPr lang="en-US" sz="1400" b="1" dirty="0">
              <a:latin typeface="Candara" charset="0"/>
              <a:cs typeface="Arial" charset="0"/>
            </a:endParaRPr>
          </a:p>
          <a:p>
            <a:pPr marL="463550" indent="-463550">
              <a:spcBef>
                <a:spcPts val="0"/>
              </a:spcBef>
              <a:defRPr/>
            </a:pPr>
            <a:r>
              <a:rPr lang="en-US" sz="2800" b="1" dirty="0">
                <a:solidFill>
                  <a:srgbClr val="FF0000"/>
                </a:solidFill>
                <a:latin typeface="Candara" charset="0"/>
                <a:cs typeface="Arial" charset="0"/>
              </a:rPr>
              <a:t>At the end, </a:t>
            </a:r>
            <a:r>
              <a:rPr lang="en-US" sz="2800" b="1" dirty="0">
                <a:latin typeface="Candara" charset="0"/>
                <a:cs typeface="Arial" charset="0"/>
              </a:rPr>
              <a:t>only 12 disciples were left with Jesus--in reality, it was 11 men because one of them was a devil [Judas] who will betray Jesus (vs. 70-71).</a:t>
            </a:r>
          </a:p>
        </p:txBody>
      </p:sp>
    </p:spTree>
    <p:extLst>
      <p:ext uri="{BB962C8B-B14F-4D97-AF65-F5344CB8AC3E}">
        <p14:creationId xmlns:p14="http://schemas.microsoft.com/office/powerpoint/2010/main" val="192803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KEY LESSONS ABOUT FOLLOWING JESUS [JOHN 6:60-71]</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Lesson #1: </a:t>
            </a:r>
            <a:r>
              <a:rPr lang="en-US" sz="2800" b="1" i="0" spc="-10" dirty="0">
                <a:solidFill>
                  <a:srgbClr val="FF0000"/>
                </a:solidFill>
                <a:latin typeface="Candara" charset="0"/>
                <a:ea typeface="ＭＳ Ｐゴシック" charset="0"/>
                <a:cs typeface="MS PGothic" charset="0"/>
              </a:rPr>
              <a:t>Following Jesus without turning over our autonomy/center to his Lordship will lead us to disillusionment (and to spiritual defection).</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60</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When many of his disciples heard it, they said, “This is a hard saying;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who can listen to it?”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61</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But Jesus, knowing in himself that his disciples were</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grumbling about this, said to them, “Do you take offense at this?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62</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Then what if</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you were to see the Son of Man ascending to where he was before? (vs. 60-62)</a:t>
            </a:r>
          </a:p>
          <a:p>
            <a:pPr marL="0" marR="11430" indent="0" algn="ctr">
              <a:spcBef>
                <a:spcPts val="0"/>
              </a:spcBef>
              <a:spcAft>
                <a:spcPts val="0"/>
              </a:spcAft>
              <a:buNone/>
              <a:defRPr/>
            </a:pPr>
            <a:endParaRPr lang="en-US" sz="1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Jesus’ teaching was hard to tolerate for these Jewish disciples—not only due to their mistaking it as cannibalism but also due to their dietary law.</a:t>
            </a:r>
          </a:p>
          <a:p>
            <a:pPr marL="915988" lvl="1" indent="-450850">
              <a:spcBef>
                <a:spcPts val="0"/>
              </a:spcBef>
              <a:buFont typeface="Wingdings" charset="2"/>
              <a:buChar char="Ø"/>
              <a:defRPr/>
            </a:pPr>
            <a:r>
              <a:rPr lang="en-US" altLang="x-none" sz="2600" b="1" i="0" kern="0" dirty="0">
                <a:solidFill>
                  <a:srgbClr val="000000"/>
                </a:solidFill>
                <a:latin typeface="Candara" charset="0"/>
              </a:rPr>
              <a:t>It was offensive and caused them to be disillusioned about following Christ.</a:t>
            </a:r>
          </a:p>
          <a:p>
            <a:pPr marL="915988" lvl="1" indent="-450850">
              <a:spcBef>
                <a:spcPts val="0"/>
              </a:spcBef>
              <a:buFont typeface="Wingdings" charset="2"/>
              <a:buChar char="Ø"/>
              <a:defRPr/>
            </a:pPr>
            <a:r>
              <a:rPr lang="en-US" altLang="x-none" sz="2600" b="1" i="0" kern="0" dirty="0">
                <a:solidFill>
                  <a:srgbClr val="000000"/>
                </a:solidFill>
                <a:latin typeface="Candara" charset="0"/>
              </a:rPr>
              <a:t>Why? It’s because they wanted to believe in Jesus according to their own frame of mind [“center”]—but the hard saying demanded that Jesus would just not be prominent but PREEMINENT in their lives as their center!</a:t>
            </a:r>
            <a:endPar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0" marR="11430" indent="0" algn="ctr">
              <a:spcBef>
                <a:spcPts val="0"/>
              </a:spcBef>
              <a:spcAft>
                <a:spcPts val="0"/>
              </a:spcAft>
              <a:buNone/>
              <a:defRPr/>
            </a:pPr>
            <a:endParaRPr kumimoji="0" lang="en-US" altLang="x-none" sz="2600" b="1" i="0" u="none" strike="noStrike" kern="0" cap="none" spc="0" normalizeH="0" baseline="0" noProof="0" dirty="0">
              <a:ln>
                <a:noFill/>
              </a:ln>
              <a:solidFill>
                <a:srgbClr val="000000"/>
              </a:solidFill>
              <a:effectLst/>
              <a:uLnTx/>
              <a:uFillTx/>
              <a:latin typeface="Candara" charset="0"/>
              <a:cs typeface="Arial"/>
            </a:endParaRPr>
          </a:p>
        </p:txBody>
      </p:sp>
    </p:spTree>
    <p:extLst>
      <p:ext uri="{BB962C8B-B14F-4D97-AF65-F5344CB8AC3E}">
        <p14:creationId xmlns:p14="http://schemas.microsoft.com/office/powerpoint/2010/main" val="17099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81000" y="228600"/>
            <a:ext cx="11353800" cy="6629400"/>
          </a:xfrm>
        </p:spPr>
        <p:txBody>
          <a:bodyPr/>
          <a:lstStyle/>
          <a:p>
            <a:pPr marL="0" indent="0" algn="just">
              <a:spcBef>
                <a:spcPts val="0"/>
              </a:spcBef>
              <a:buNone/>
            </a:pPr>
            <a:r>
              <a:rPr lang="en-US" b="1" dirty="0">
                <a:solidFill>
                  <a:srgbClr val="800000"/>
                </a:solidFill>
                <a:latin typeface="Candara" charset="0"/>
                <a:cs typeface="Arial" charset="0"/>
              </a:rPr>
              <a:t>To Become a Christian</a:t>
            </a:r>
          </a:p>
          <a:p>
            <a:pPr marL="0" indent="0" algn="just">
              <a:spcBef>
                <a:spcPts val="0"/>
              </a:spcBef>
              <a:buNone/>
            </a:pPr>
            <a:r>
              <a:rPr lang="en-US" sz="2800" b="1" dirty="0">
                <a:latin typeface="Candara"/>
                <a:cs typeface="Candara"/>
              </a:rPr>
              <a:t>The difference, therefore, between the Christian and the non-Christian is obviously a radical one, and not merely something superficial. To become a Christian does not mean that you just modify your former life a little, or adjust it slightly, or make it look a little better, or ‘brush it up’ as it were. There are many who conceive of Christianity in those terms. To become a Christian, they think, means in the main that you stop doing certain things, and begin to do others. There is a slight adjustment in your life, a slight modification, some things are dropped, others added; there is some improvement, you live a better life than you lived before. All of that, of course, is quite true, but that alone is not Christianity. Whatever our definition of Christianity is, it must include this idea of a death and a new life—nothing less than that. </a:t>
            </a:r>
          </a:p>
          <a:p>
            <a:pPr marL="0" indent="0" algn="r">
              <a:spcBef>
                <a:spcPts val="0"/>
              </a:spcBef>
              <a:buNone/>
            </a:pPr>
            <a:r>
              <a:rPr lang="en-US" sz="2800" b="1" dirty="0">
                <a:latin typeface="Candara"/>
                <a:cs typeface="Candara"/>
              </a:rPr>
              <a:t>— D. Martyn Lloyd-Jones</a:t>
            </a:r>
          </a:p>
          <a:p>
            <a:pPr marL="0" indent="0" algn="r">
              <a:spcBef>
                <a:spcPts val="0"/>
              </a:spcBef>
              <a:buNone/>
            </a:pPr>
            <a:endParaRPr lang="en-US" sz="2750" b="1" dirty="0">
              <a:latin typeface="Candara"/>
              <a:cs typeface="Candara"/>
            </a:endParaRPr>
          </a:p>
        </p:txBody>
      </p:sp>
    </p:spTree>
    <p:extLst>
      <p:ext uri="{BB962C8B-B14F-4D97-AF65-F5344CB8AC3E}">
        <p14:creationId xmlns:p14="http://schemas.microsoft.com/office/powerpoint/2010/main" val="1730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12039600" cy="423332"/>
          </a:xfrm>
        </p:spPr>
        <p:txBody>
          <a:bodyPr/>
          <a:lstStyle/>
          <a:p>
            <a:r>
              <a:rPr lang="en-US" sz="3200" b="1" spc="-60" dirty="0">
                <a:latin typeface="Candara" charset="0"/>
                <a:ea typeface="MS PGothic" charset="0"/>
                <a:cs typeface="Arial" charset="0"/>
              </a:rPr>
              <a:t>FOUR KEY LESSONS ABOUT FOLLOWING JESUS [JOHN 6:60-71]</a:t>
            </a:r>
          </a:p>
        </p:txBody>
      </p:sp>
      <p:sp>
        <p:nvSpPr>
          <p:cNvPr id="5" name="Rectangle 3"/>
          <p:cNvSpPr txBox="1">
            <a:spLocks noChangeArrowheads="1"/>
          </p:cNvSpPr>
          <p:nvPr/>
        </p:nvSpPr>
        <p:spPr bwMode="auto">
          <a:xfrm>
            <a:off x="212270" y="1066800"/>
            <a:ext cx="11789229" cy="5791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465138" indent="-465138">
              <a:spcBef>
                <a:spcPts val="0"/>
              </a:spcBef>
              <a:defRPr/>
            </a:pPr>
            <a:r>
              <a:rPr lang="en-US" sz="2800" b="1" i="0" spc="-10" dirty="0">
                <a:solidFill>
                  <a:srgbClr val="000000"/>
                </a:solidFill>
                <a:latin typeface="Candara" charset="0"/>
                <a:ea typeface="ＭＳ Ｐゴシック" charset="0"/>
                <a:cs typeface="MS PGothic" charset="0"/>
              </a:rPr>
              <a:t>Lesson #2: </a:t>
            </a:r>
            <a:r>
              <a:rPr lang="en-US" sz="2800" b="1" i="0" spc="-10" dirty="0">
                <a:solidFill>
                  <a:srgbClr val="FF0000"/>
                </a:solidFill>
                <a:latin typeface="Candara" charset="0"/>
                <a:ea typeface="ＭＳ Ｐゴシック" charset="0"/>
                <a:cs typeface="MS PGothic" charset="0"/>
              </a:rPr>
              <a:t>In the fallen human nature, no one can know or obey God, but the Spirit enables a saving faith in sinners by God’s sovereign grace.</a:t>
            </a: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en-US" sz="1400" b="1" i="0" u="none" strike="noStrike" kern="1200" cap="none" spc="-10" normalizeH="0" baseline="0" noProof="0" dirty="0">
              <a:ln>
                <a:noFill/>
              </a:ln>
              <a:solidFill>
                <a:srgbClr val="000000"/>
              </a:solidFill>
              <a:effectLst/>
              <a:uLnTx/>
              <a:uFillTx/>
              <a:latin typeface="Candara" charset="0"/>
              <a:ea typeface="ＭＳ Ｐゴシック" charset="0"/>
              <a:cs typeface="MS PGothic" charset="0"/>
            </a:endParaRPr>
          </a:p>
          <a:p>
            <a:pPr marL="0" marR="11430" indent="0" algn="ctr">
              <a:spcBef>
                <a:spcPts val="0"/>
              </a:spcBef>
              <a:spcAft>
                <a:spcPts val="0"/>
              </a:spcAft>
              <a:buNone/>
              <a:defRPr/>
            </a:pP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63</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It is the Spirit who gives life; the flesh is no help at all. The words that I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have spoken to you are spirit and life.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64</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But there are some of you who do not</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believe.” (For Jesus knew from the beginning who those were who did not believe,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and who it was who would betray him.) </a:t>
            </a:r>
            <a:r>
              <a:rPr lang="en-US" sz="2600" baseline="300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65</a:t>
            </a: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 And he said, “This is why I told you </a:t>
            </a:r>
            <a:b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br>
            <a:r>
              <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rPr>
              <a:t>that no one can come to me unless it is granted him by the Father.” (vs. 63-65)</a:t>
            </a:r>
          </a:p>
          <a:p>
            <a:pPr marL="0" marR="11430" indent="0" algn="ctr">
              <a:spcBef>
                <a:spcPts val="0"/>
              </a:spcBef>
              <a:spcAft>
                <a:spcPts val="0"/>
              </a:spcAft>
              <a:buNone/>
              <a:defRPr/>
            </a:pPr>
            <a:endParaRPr lang="en-US" sz="14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a:p>
            <a:pPr marL="915988" lvl="1" indent="-450850">
              <a:spcBef>
                <a:spcPts val="0"/>
              </a:spcBef>
              <a:buFont typeface="Wingdings" charset="2"/>
              <a:buChar char="Ø"/>
              <a:defRPr/>
            </a:pPr>
            <a:r>
              <a:rPr lang="en-US" altLang="x-none" sz="2600" b="1" i="0" kern="0" dirty="0">
                <a:solidFill>
                  <a:srgbClr val="000000"/>
                </a:solidFill>
                <a:latin typeface="Candara" charset="0"/>
              </a:rPr>
              <a:t>The “Flesh” here refers to not Jesus’ but to ours—the fallen human nature.</a:t>
            </a:r>
          </a:p>
          <a:p>
            <a:pPr marL="915988" lvl="1" indent="-450850">
              <a:spcBef>
                <a:spcPts val="0"/>
              </a:spcBef>
              <a:buFont typeface="Wingdings" charset="2"/>
              <a:buChar char="Ø"/>
              <a:defRPr/>
            </a:pPr>
            <a:r>
              <a:rPr lang="en-US" altLang="x-none" sz="2600" b="1" i="0" kern="0" dirty="0">
                <a:solidFill>
                  <a:srgbClr val="000000"/>
                </a:solidFill>
                <a:latin typeface="Candara" charset="0"/>
              </a:rPr>
              <a:t>By the hard saying, Jesus tested that whether their faith is real or not.</a:t>
            </a:r>
          </a:p>
          <a:p>
            <a:pPr marL="915988" lvl="1" indent="-450850">
              <a:spcBef>
                <a:spcPts val="0"/>
              </a:spcBef>
              <a:buFont typeface="Wingdings" charset="2"/>
              <a:buChar char="Ø"/>
              <a:defRPr/>
            </a:pPr>
            <a:r>
              <a:rPr lang="en-US" sz="2600" b="1" i="0" kern="0" dirty="0">
                <a:solidFill>
                  <a:srgbClr val="000000"/>
                </a:solidFill>
                <a:latin typeface="Candara" charset="0"/>
                <a:ea typeface="Times New Roman" panose="02020603050405020304" pitchFamily="18" charset="0"/>
              </a:rPr>
              <a:t>Jesus revealed two sound doctrines in this: (1) man’s total/pervasive depravity (= inability to come to God) and (2) irresistible grace (= God’s effectual calling of sinners by enabling a saving faith). Is this biblical? Yes!!!</a:t>
            </a:r>
            <a:endParaRPr lang="en-US" sz="2600" dirty="0">
              <a:solidFill>
                <a:srgbClr val="000000"/>
              </a:solidFill>
              <a:latin typeface="Candara" panose="020E0502030303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06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838200"/>
            <a:ext cx="11430000" cy="5993494"/>
          </a:xfrm>
        </p:spPr>
        <p:txBody>
          <a:bodyPr/>
          <a:lstStyle/>
          <a:p>
            <a:pPr marL="14288" indent="-14288" algn="ctr">
              <a:spcBef>
                <a:spcPts val="0"/>
              </a:spcBef>
              <a:buNone/>
            </a:pPr>
            <a:r>
              <a:rPr lang="en-US" altLang="x-none" sz="2800" b="1" i="1" baseline="30000" dirty="0">
                <a:latin typeface="Candara" charset="0"/>
              </a:rPr>
              <a:t>9</a:t>
            </a:r>
            <a:r>
              <a:rPr lang="en-US" altLang="x-none" sz="2800" b="1" i="1" dirty="0">
                <a:latin typeface="Candara" charset="0"/>
              </a:rPr>
              <a:t> What then? Are we Jews any better off? No, not at all. </a:t>
            </a:r>
            <a:br>
              <a:rPr lang="en-US" altLang="x-none" sz="2800" b="1" i="1" dirty="0">
                <a:latin typeface="Candara" charset="0"/>
              </a:rPr>
            </a:br>
            <a:r>
              <a:rPr lang="en-US" altLang="x-none" sz="2800" b="1" i="1" dirty="0">
                <a:latin typeface="Candara" charset="0"/>
              </a:rPr>
              <a:t>For we have already charged that all, both Jews and Greeks, are </a:t>
            </a:r>
            <a:br>
              <a:rPr lang="en-US" altLang="x-none" sz="2800" b="1" i="1" dirty="0">
                <a:latin typeface="Candara" charset="0"/>
              </a:rPr>
            </a:br>
            <a:r>
              <a:rPr lang="en-US" altLang="x-none" sz="2800" b="1" i="1" dirty="0">
                <a:latin typeface="Candara" charset="0"/>
              </a:rPr>
              <a:t>under sin, </a:t>
            </a:r>
            <a:r>
              <a:rPr lang="en-US" altLang="x-none" sz="2800" b="1" i="1" baseline="30000" dirty="0">
                <a:latin typeface="Candara" charset="0"/>
              </a:rPr>
              <a:t>10</a:t>
            </a:r>
            <a:r>
              <a:rPr lang="en-US" altLang="x-none" sz="2800" b="1" i="1" dirty="0">
                <a:latin typeface="Candara" charset="0"/>
              </a:rPr>
              <a:t> as it is written: “None is righteous, no, not one; </a:t>
            </a:r>
            <a:r>
              <a:rPr lang="en-US" altLang="x-none" sz="2800" b="1" i="1" baseline="30000" dirty="0">
                <a:latin typeface="Candara" charset="0"/>
              </a:rPr>
              <a:t>11</a:t>
            </a:r>
            <a:r>
              <a:rPr lang="en-US" altLang="x-none" sz="2800" b="1" i="1" dirty="0">
                <a:latin typeface="Candara" charset="0"/>
              </a:rPr>
              <a:t> no one understands; no one seeks for God. </a:t>
            </a:r>
            <a:r>
              <a:rPr lang="en-US" altLang="x-none" sz="2800" b="1" i="1" baseline="30000" dirty="0">
                <a:latin typeface="Candara" charset="0"/>
              </a:rPr>
              <a:t>12</a:t>
            </a:r>
            <a:r>
              <a:rPr lang="en-US" altLang="x-none" sz="2800" b="1" i="1" dirty="0">
                <a:latin typeface="Candara" charset="0"/>
              </a:rPr>
              <a:t> All have turned aside; together </a:t>
            </a:r>
            <a:br>
              <a:rPr lang="en-US" altLang="x-none" sz="2800" b="1" i="1" dirty="0">
                <a:latin typeface="Candara" charset="0"/>
              </a:rPr>
            </a:br>
            <a:r>
              <a:rPr lang="en-US" altLang="x-none" sz="2800" b="1" i="1" dirty="0">
                <a:latin typeface="Candara" charset="0"/>
              </a:rPr>
              <a:t>they have become worthless; no one does good, not even one.”</a:t>
            </a:r>
          </a:p>
          <a:p>
            <a:pPr marL="14288" indent="-14288" algn="ctr">
              <a:spcBef>
                <a:spcPts val="0"/>
              </a:spcBef>
              <a:buNone/>
            </a:pPr>
            <a:r>
              <a:rPr lang="en-US" altLang="x-none" sz="2800" b="1" i="1" dirty="0">
                <a:latin typeface="Candara" charset="0"/>
              </a:rPr>
              <a:t>Romans 3:9-12</a:t>
            </a:r>
          </a:p>
          <a:p>
            <a:pPr marL="14288" indent="-14288" algn="ctr">
              <a:spcBef>
                <a:spcPts val="0"/>
              </a:spcBef>
              <a:buNone/>
            </a:pPr>
            <a:r>
              <a:rPr lang="en-US" altLang="x-none" sz="2000" b="1" i="1" dirty="0">
                <a:latin typeface="Candara" charset="0"/>
              </a:rPr>
              <a:t> </a:t>
            </a:r>
          </a:p>
          <a:p>
            <a:pPr marL="14288" indent="-14288" algn="ctr">
              <a:spcBef>
                <a:spcPts val="0"/>
              </a:spcBef>
              <a:buNone/>
            </a:pPr>
            <a:r>
              <a:rPr lang="en-US" altLang="x-none" sz="2800" b="1" i="1" baseline="30000" dirty="0">
                <a:latin typeface="Candara" charset="0"/>
              </a:rPr>
              <a:t>14</a:t>
            </a:r>
            <a:r>
              <a:rPr lang="en-US" altLang="x-none" sz="2800" b="1" i="1" dirty="0">
                <a:latin typeface="Candara" charset="0"/>
              </a:rPr>
              <a:t> The natural person does not accept the things </a:t>
            </a:r>
            <a:br>
              <a:rPr lang="en-US" altLang="x-none" sz="2800" b="1" i="1" dirty="0">
                <a:latin typeface="Candara" charset="0"/>
              </a:rPr>
            </a:br>
            <a:r>
              <a:rPr lang="en-US" altLang="x-none" sz="2800" b="1" i="1" dirty="0">
                <a:latin typeface="Candara" charset="0"/>
              </a:rPr>
              <a:t>of the Spirit of God, for they are folly to him, and he is not able </a:t>
            </a:r>
            <a:br>
              <a:rPr lang="en-US" altLang="x-none" sz="2800" b="1" i="1" dirty="0">
                <a:latin typeface="Candara" charset="0"/>
              </a:rPr>
            </a:br>
            <a:r>
              <a:rPr lang="en-US" altLang="x-none" sz="2800" b="1" i="1" dirty="0">
                <a:latin typeface="Candara" charset="0"/>
              </a:rPr>
              <a:t>to understand them because they are spiritually discerned.</a:t>
            </a:r>
          </a:p>
          <a:p>
            <a:pPr marL="14288" indent="-14288" algn="ctr">
              <a:spcBef>
                <a:spcPts val="0"/>
              </a:spcBef>
              <a:buNone/>
            </a:pPr>
            <a:r>
              <a:rPr lang="en-US" altLang="x-none" sz="2800" b="1" i="1" dirty="0">
                <a:latin typeface="Candara" charset="0"/>
              </a:rPr>
              <a:t>1 Corinthians 2:14</a:t>
            </a:r>
          </a:p>
        </p:txBody>
      </p:sp>
    </p:spTree>
    <p:extLst>
      <p:ext uri="{BB962C8B-B14F-4D97-AF65-F5344CB8AC3E}">
        <p14:creationId xmlns:p14="http://schemas.microsoft.com/office/powerpoint/2010/main" val="3718846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81000" y="1600200"/>
            <a:ext cx="11430000" cy="5231494"/>
          </a:xfrm>
        </p:spPr>
        <p:txBody>
          <a:bodyPr/>
          <a:lstStyle/>
          <a:p>
            <a:pPr marL="14288" indent="-14288" algn="ctr">
              <a:spcBef>
                <a:spcPts val="0"/>
              </a:spcBef>
              <a:buNone/>
            </a:pPr>
            <a:r>
              <a:rPr lang="en-US" altLang="x-none" sz="2800" b="1" i="1" baseline="30000" dirty="0">
                <a:latin typeface="Candara" charset="0"/>
              </a:rPr>
              <a:t>37</a:t>
            </a:r>
            <a:r>
              <a:rPr lang="en-US" altLang="x-none" sz="2800" b="1" i="1" dirty="0">
                <a:latin typeface="Candara" charset="0"/>
              </a:rPr>
              <a:t> All that the Father gives me will come to me, </a:t>
            </a:r>
            <a:br>
              <a:rPr lang="en-US" altLang="x-none" sz="2800" b="1" i="1" dirty="0">
                <a:latin typeface="Candara" charset="0"/>
              </a:rPr>
            </a:br>
            <a:r>
              <a:rPr lang="en-US" altLang="x-none" sz="2800" b="1" i="1" dirty="0">
                <a:latin typeface="Candara" charset="0"/>
              </a:rPr>
              <a:t>and whoever comes to me I will never cast out.</a:t>
            </a:r>
          </a:p>
          <a:p>
            <a:pPr marL="14288" indent="-14288" algn="ctr">
              <a:spcBef>
                <a:spcPts val="0"/>
              </a:spcBef>
              <a:buNone/>
            </a:pPr>
            <a:r>
              <a:rPr lang="en-US" altLang="x-none" sz="2800" b="1" i="1" dirty="0">
                <a:latin typeface="Candara" charset="0"/>
              </a:rPr>
              <a:t>John 6:37</a:t>
            </a:r>
          </a:p>
          <a:p>
            <a:pPr marL="14288" indent="-14288" algn="ctr">
              <a:spcBef>
                <a:spcPts val="0"/>
              </a:spcBef>
              <a:buNone/>
            </a:pPr>
            <a:r>
              <a:rPr lang="en-US" altLang="x-none" sz="2000" b="1" i="1" dirty="0">
                <a:latin typeface="Candara" charset="0"/>
              </a:rPr>
              <a:t> </a:t>
            </a:r>
          </a:p>
          <a:p>
            <a:pPr marL="14288" indent="-14288" algn="ctr">
              <a:spcBef>
                <a:spcPts val="0"/>
              </a:spcBef>
              <a:buNone/>
            </a:pPr>
            <a:r>
              <a:rPr lang="en-US" altLang="x-none" sz="2800" b="1" i="1" baseline="30000" dirty="0">
                <a:latin typeface="Candara" charset="0"/>
              </a:rPr>
              <a:t>44</a:t>
            </a:r>
            <a:r>
              <a:rPr lang="en-US" altLang="x-none" sz="2800" b="1" i="1" dirty="0">
                <a:latin typeface="Candara" charset="0"/>
              </a:rPr>
              <a:t> No one can come to me unless the Father who sent </a:t>
            </a:r>
            <a:br>
              <a:rPr lang="en-US" altLang="x-none" sz="2800" b="1" i="1" dirty="0">
                <a:latin typeface="Candara" charset="0"/>
              </a:rPr>
            </a:br>
            <a:r>
              <a:rPr lang="en-US" altLang="x-none" sz="2800" b="1" i="1" dirty="0">
                <a:latin typeface="Candara" charset="0"/>
              </a:rPr>
              <a:t>me draws him. And I will raise him up on the last day.</a:t>
            </a:r>
          </a:p>
          <a:p>
            <a:pPr marL="14288" indent="-14288" algn="ctr">
              <a:spcBef>
                <a:spcPts val="0"/>
              </a:spcBef>
              <a:buNone/>
            </a:pPr>
            <a:r>
              <a:rPr lang="en-US" altLang="x-none" sz="2800" b="1" i="1" dirty="0">
                <a:latin typeface="Candara" charset="0"/>
              </a:rPr>
              <a:t>John 6:44</a:t>
            </a:r>
          </a:p>
        </p:txBody>
      </p:sp>
    </p:spTree>
    <p:extLst>
      <p:ext uri="{BB962C8B-B14F-4D97-AF65-F5344CB8AC3E}">
        <p14:creationId xmlns:p14="http://schemas.microsoft.com/office/powerpoint/2010/main" val="207359254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3511</TotalTime>
  <Words>1760</Words>
  <Application>Microsoft Macintosh PowerPoint</Application>
  <PresentationFormat>Widescreen</PresentationFormat>
  <Paragraphs>72</Paragraphs>
  <Slides>15</Slides>
  <Notes>13</Notes>
  <HiddenSlides>0</HiddenSlides>
  <MMClips>0</MMClips>
  <ScaleCrop>false</ScaleCrop>
  <HeadingPairs>
    <vt:vector size="6" baseType="variant">
      <vt:variant>
        <vt:lpstr>Fonts Used</vt:lpstr>
      </vt:variant>
      <vt:variant>
        <vt:i4>7</vt:i4>
      </vt:variant>
      <vt:variant>
        <vt:lpstr>Theme</vt:lpstr>
      </vt:variant>
      <vt:variant>
        <vt:i4>14</vt:i4>
      </vt:variant>
      <vt:variant>
        <vt:lpstr>Slide Titles</vt:lpstr>
      </vt:variant>
      <vt:variant>
        <vt:i4>15</vt:i4>
      </vt:variant>
    </vt:vector>
  </HeadingPairs>
  <TitlesOfParts>
    <vt:vector size="36" baseType="lpstr">
      <vt:lpstr>Arial</vt:lpstr>
      <vt:lpstr>Calibri</vt:lpstr>
      <vt:lpstr>Calibri Light</vt:lpstr>
      <vt:lpstr>Candara</vt:lpstr>
      <vt:lpstr>Eras Bold ITC</vt:lpstr>
      <vt:lpstr>Eras Medium ITC</vt:lpstr>
      <vt:lpstr>Wingdings</vt:lpstr>
      <vt:lpstr>Default Design</vt:lpstr>
      <vt:lpstr>1_Default Design</vt:lpstr>
      <vt:lpstr>2_Default Design</vt:lpstr>
      <vt:lpstr>3_Default Design</vt:lpstr>
      <vt:lpstr>4_Default Design</vt:lpstr>
      <vt:lpstr>5_Default Design</vt:lpstr>
      <vt:lpstr>2_Office Theme</vt:lpstr>
      <vt:lpstr>6_Default Design</vt:lpstr>
      <vt:lpstr>9_Default Design</vt:lpstr>
      <vt:lpstr>15_Default Design</vt:lpstr>
      <vt:lpstr>7_Default Design</vt:lpstr>
      <vt:lpstr>19_Default Design</vt:lpstr>
      <vt:lpstr>1_Office Theme</vt:lpstr>
      <vt:lpstr>2_Normal</vt:lpstr>
      <vt:lpstr>PowerPoint Presentation</vt:lpstr>
      <vt:lpstr>To Whom Shall We Go?</vt:lpstr>
      <vt:lpstr>OVERVIEW: HOW THE CROWD DWINDLED TO 12 MEN [JOHN 6:1-71]</vt:lpstr>
      <vt:lpstr>OVERVIEW: HOW THE CROWD DWINDLED TO 12 MEN [JOHN 6:1-71]</vt:lpstr>
      <vt:lpstr>FOUR KEY LESSONS ABOUT FOLLOWING JESUS [JOHN 6:60-71]</vt:lpstr>
      <vt:lpstr>PowerPoint Presentation</vt:lpstr>
      <vt:lpstr>FOUR KEY LESSONS ABOUT FOLLOWING JESUS [JOHN 6:60-71]</vt:lpstr>
      <vt:lpstr>PowerPoint Presentation</vt:lpstr>
      <vt:lpstr>PowerPoint Presentation</vt:lpstr>
      <vt:lpstr>FOUR KEY LESSONS ABOUT FOLLOWING JESUS [JOHN 6:60-71]</vt:lpstr>
      <vt:lpstr>PowerPoint Presentation</vt:lpstr>
      <vt:lpstr>FOUR KEY LESSONS ABOUT FOLLOWING JESUS [JOHN 6:60-71]</vt:lpstr>
      <vt:lpstr>PowerPoint Presentation</vt:lpstr>
      <vt:lpstr>THREE PRACTICAL QUESTIONS  FOR OUR EVERYDAY LIFE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Kim</dc:creator>
  <cp:lastModifiedBy>Paul Kim</cp:lastModifiedBy>
  <cp:revision>93</cp:revision>
  <dcterms:created xsi:type="dcterms:W3CDTF">2019-09-29T03:14:54Z</dcterms:created>
  <dcterms:modified xsi:type="dcterms:W3CDTF">2019-12-08T22:24:29Z</dcterms:modified>
</cp:coreProperties>
</file>