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Lst>
  <p:notesMasterIdLst>
    <p:notesMasterId r:id="rId33"/>
  </p:notesMasterIdLst>
  <p:handoutMasterIdLst>
    <p:handoutMasterId r:id="rId34"/>
  </p:handoutMasterIdLst>
  <p:sldIdLst>
    <p:sldId id="281" r:id="rId14"/>
    <p:sldId id="723" r:id="rId15"/>
    <p:sldId id="3270" r:id="rId16"/>
    <p:sldId id="3271" r:id="rId17"/>
    <p:sldId id="890" r:id="rId18"/>
    <p:sldId id="878" r:id="rId19"/>
    <p:sldId id="3233" r:id="rId20"/>
    <p:sldId id="3272" r:id="rId21"/>
    <p:sldId id="3274" r:id="rId22"/>
    <p:sldId id="3275" r:id="rId23"/>
    <p:sldId id="3276" r:id="rId24"/>
    <p:sldId id="3277" r:id="rId25"/>
    <p:sldId id="3278" r:id="rId26"/>
    <p:sldId id="883" r:id="rId27"/>
    <p:sldId id="903" r:id="rId28"/>
    <p:sldId id="879" r:id="rId29"/>
    <p:sldId id="894" r:id="rId30"/>
    <p:sldId id="730" r:id="rId31"/>
    <p:sldId id="283" r:id="rId3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800000"/>
    <a:srgbClr val="CC3300"/>
    <a:srgbClr val="006600"/>
    <a:srgbClr val="6600FF"/>
    <a:srgbClr val="FFFF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0" autoAdjust="0"/>
    <p:restoredTop sz="92837"/>
  </p:normalViewPr>
  <p:slideViewPr>
    <p:cSldViewPr>
      <p:cViewPr varScale="1">
        <p:scale>
          <a:sx n="96" d="100"/>
          <a:sy n="96" d="100"/>
        </p:scale>
        <p:origin x="200" y="47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11/24/19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48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48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74D1EF7B-06F7-F747-B6F7-2AC64110BC8C}" type="slidenum">
              <a:rPr kumimoji="0" lang="en-US" sz="1200" b="0" i="1" u="none" strike="noStrike" kern="1200" cap="none" spc="0" normalizeH="0" baseline="0" noProof="0" smtClean="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00169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381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DFB4E4-649B-EA43-A9E9-D146426E6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8481DA5-2732-FE41-81FA-EF4A71063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5567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886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D375EF0-36EC-CB45-A343-5DAAA9450A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366EC52B-4CCD-DC46-8033-719F89607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0659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4342D05-F1CD-244C-8D5E-ED3EF09A21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F357B3CF-43B3-174B-972C-D536A49D4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05038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9F1CEE6-2004-C144-9ED0-800B2EA97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8EA82B06-BFED-6F4F-BA83-AF7F9412F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412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4DE40A7-E275-2C47-97A1-C4EAB37AE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FEE0662A-482A-DB41-82AE-0A5ACC08A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9865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8739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3089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6E44DB-4A44-B645-B22D-F212CD0A6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BD62855F-5E1D-8E4B-9169-31A64E73F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66764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6E44DB-4A44-B645-B22D-F212CD0A6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BD62855F-5E1D-8E4B-9169-31A64E73F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96723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C15C2E1-E8DC-A548-B510-A03FC71C5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6E851052-6672-0D4A-93D1-3076DADB40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1328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DFB4E4-649B-EA43-A9E9-D146426E6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8481DA5-2732-FE41-81FA-EF4A71063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9219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875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DFB4E4-649B-EA43-A9E9-D146426E6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8481DA5-2732-FE41-81FA-EF4A71063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8506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63893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DFB4E4-649B-EA43-A9E9-D146426E6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8481DA5-2732-FE41-81FA-EF4A71063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87160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11/24/19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11/24/19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11/24/19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11/24/19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11/24/19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11/24/19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11/24/19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67573E-60CB-664C-B603-825049FA0E5B}"/>
              </a:ext>
            </a:extLst>
          </p:cNvPr>
          <p:cNvSpPr>
            <a:spLocks noGrp="1" noChangeArrowheads="1"/>
          </p:cNvSpPr>
          <p:nvPr>
            <p:ph type="body" idx="1"/>
          </p:nvPr>
        </p:nvSpPr>
        <p:spPr>
          <a:xfrm>
            <a:off x="304800" y="1066800"/>
            <a:ext cx="11658600" cy="5791200"/>
          </a:xfrm>
        </p:spPr>
        <p:txBody>
          <a:bodyPr/>
          <a:lstStyle/>
          <a:p>
            <a:pPr marL="0" indent="0">
              <a:spcBef>
                <a:spcPts val="0"/>
              </a:spcBef>
              <a:buNone/>
              <a:defRPr/>
            </a:pPr>
            <a:r>
              <a:rPr lang="en-US" sz="2800" b="1" dirty="0">
                <a:solidFill>
                  <a:srgbClr val="FF0000"/>
                </a:solidFill>
                <a:latin typeface="Candara" pitchFamily="34" charset="0"/>
              </a:rPr>
              <a:t>3)   </a:t>
            </a:r>
            <a:r>
              <a:rPr lang="en-US" sz="2800" b="1" u="sng" dirty="0">
                <a:solidFill>
                  <a:srgbClr val="FF0000"/>
                </a:solidFill>
                <a:latin typeface="Candara" pitchFamily="34" charset="0"/>
              </a:rPr>
              <a:t>SHARING GRATITUDE</a:t>
            </a:r>
            <a:r>
              <a:rPr lang="en-US" sz="2800" b="1" dirty="0">
                <a:latin typeface="Candara" pitchFamily="34" charset="0"/>
              </a:rPr>
              <a:t>: a declaration of God’s work for you (vs. 37-38)</a:t>
            </a:r>
          </a:p>
          <a:p>
            <a:pPr marL="514350" indent="-514350">
              <a:spcBef>
                <a:spcPts val="0"/>
              </a:spcBef>
              <a:buNone/>
              <a:defRPr/>
            </a:pPr>
            <a:endParaRPr lang="en-US" sz="1200" b="1" dirty="0">
              <a:latin typeface="Candara" pitchFamily="34" charset="0"/>
            </a:endParaRPr>
          </a:p>
          <a:p>
            <a:pPr marL="0" indent="0" algn="ctr">
              <a:spcBef>
                <a:spcPts val="0"/>
              </a:spcBef>
              <a:buNone/>
              <a:defRPr/>
            </a:pPr>
            <a:r>
              <a:rPr lang="en-US" sz="2600" i="1" baseline="30000" dirty="0">
                <a:latin typeface="Candara" pitchFamily="34" charset="0"/>
              </a:rPr>
              <a:t>37</a:t>
            </a:r>
            <a:r>
              <a:rPr lang="en-US" sz="2600" i="1" dirty="0">
                <a:latin typeface="Candara" pitchFamily="34" charset="0"/>
              </a:rPr>
              <a:t> And behold, a woman of the city, who was a sinner, </a:t>
            </a:r>
            <a:br>
              <a:rPr lang="en-US" sz="2600" i="1" dirty="0">
                <a:latin typeface="Candara" pitchFamily="34" charset="0"/>
              </a:rPr>
            </a:br>
            <a:r>
              <a:rPr lang="en-US" sz="2600" i="1" dirty="0">
                <a:latin typeface="Candara" pitchFamily="34" charset="0"/>
              </a:rPr>
              <a:t>when she learned that he was reclining at table in the Pharisee's house, </a:t>
            </a:r>
            <a:br>
              <a:rPr lang="en-US" sz="2600" i="1" dirty="0">
                <a:latin typeface="Candara" pitchFamily="34" charset="0"/>
              </a:rPr>
            </a:br>
            <a:r>
              <a:rPr lang="en-US" sz="2600" i="1" dirty="0">
                <a:latin typeface="Candara" pitchFamily="34" charset="0"/>
              </a:rPr>
              <a:t>brought an alabaster flask of ointment, </a:t>
            </a:r>
            <a:r>
              <a:rPr lang="en-US" sz="2600" i="1" baseline="30000" dirty="0">
                <a:latin typeface="Candara" pitchFamily="34" charset="0"/>
              </a:rPr>
              <a:t>38  </a:t>
            </a:r>
            <a:r>
              <a:rPr lang="en-US" sz="2600" i="1" dirty="0">
                <a:latin typeface="Candara" pitchFamily="34" charset="0"/>
              </a:rPr>
              <a:t>and standing behind him at his feet,</a:t>
            </a:r>
            <a:br>
              <a:rPr lang="en-US" sz="2600" i="1" dirty="0">
                <a:latin typeface="Candara" pitchFamily="34" charset="0"/>
              </a:rPr>
            </a:br>
            <a:r>
              <a:rPr lang="en-US" sz="2600" i="1" dirty="0">
                <a:latin typeface="Candara" pitchFamily="34" charset="0"/>
              </a:rPr>
              <a:t> weeping, she began to wet his feet with her tears and wiped them with the hair of</a:t>
            </a:r>
            <a:br>
              <a:rPr lang="en-US" sz="2600" i="1" dirty="0">
                <a:latin typeface="Candara" pitchFamily="34" charset="0"/>
              </a:rPr>
            </a:br>
            <a:r>
              <a:rPr lang="en-US" sz="2600" i="1" dirty="0">
                <a:latin typeface="Candara" pitchFamily="34" charset="0"/>
              </a:rPr>
              <a:t>her head and kissed his feet and anointed them with the ointment. (vs. 37-38)</a:t>
            </a:r>
          </a:p>
          <a:p>
            <a:pPr marL="0" lvl="0" indent="0" algn="ctr">
              <a:spcBef>
                <a:spcPts val="0"/>
              </a:spcBef>
              <a:buNone/>
              <a:defRPr/>
            </a:pPr>
            <a:endParaRPr lang="en-US" sz="1200" i="1" dirty="0">
              <a:latin typeface="Candara" pitchFamily="34" charset="0"/>
            </a:endParaRPr>
          </a:p>
          <a:p>
            <a:pPr marL="228600" indent="-228600">
              <a:spcBef>
                <a:spcPts val="0"/>
              </a:spcBef>
              <a:buFontTx/>
              <a:buAutoNum type="arabicParenR"/>
              <a:defRPr/>
            </a:pPr>
            <a:endParaRPr lang="en-US" sz="300" i="1" dirty="0">
              <a:latin typeface="Candara" pitchFamily="34" charset="0"/>
            </a:endParaRPr>
          </a:p>
          <a:p>
            <a:pPr marL="920750" indent="-404813">
              <a:spcBef>
                <a:spcPts val="0"/>
              </a:spcBef>
              <a:buFont typeface="Wingdings" pitchFamily="2" charset="2"/>
              <a:buChar char="Ø"/>
              <a:defRPr/>
            </a:pPr>
            <a:r>
              <a:rPr lang="en-US" sz="2600" b="1" dirty="0">
                <a:latin typeface="Candara" pitchFamily="34" charset="0"/>
              </a:rPr>
              <a:t>The woman’s gratitude and love for Jesus was publicly displayed. </a:t>
            </a:r>
          </a:p>
          <a:p>
            <a:pPr marL="920750" indent="-404813">
              <a:spcBef>
                <a:spcPts val="0"/>
              </a:spcBef>
              <a:buFont typeface="Wingdings" pitchFamily="2" charset="2"/>
              <a:buChar char="Ø"/>
              <a:defRPr/>
            </a:pPr>
            <a:r>
              <a:rPr lang="en-US" sz="2600" b="1" dirty="0">
                <a:latin typeface="Candara" pitchFamily="34" charset="0"/>
              </a:rPr>
              <a:t>Why? A truly thankful heart is outward not merely inward—just look at the infomercials in which people share their testimonials/gratitude so willingly and voluntarily (sometimes without getting paid to share it)!</a:t>
            </a:r>
          </a:p>
          <a:p>
            <a:pPr marL="920750" indent="-404813">
              <a:spcBef>
                <a:spcPts val="0"/>
              </a:spcBef>
              <a:buFont typeface="Wingdings" pitchFamily="2" charset="2"/>
              <a:buChar char="Ø"/>
              <a:defRPr/>
            </a:pPr>
            <a:r>
              <a:rPr lang="en-US" sz="2600" b="1" dirty="0">
                <a:latin typeface="Candara" pitchFamily="34" charset="0"/>
              </a:rPr>
              <a:t>What has God done for you? Will you willingly, voluntarily (i.e., without others’ promptings) share your gratitude for God with others?</a:t>
            </a:r>
          </a:p>
        </p:txBody>
      </p:sp>
      <p:sp>
        <p:nvSpPr>
          <p:cNvPr id="9219" name="Rectangle 2">
            <a:extLst>
              <a:ext uri="{FF2B5EF4-FFF2-40B4-BE49-F238E27FC236}">
                <a16:creationId xmlns:a16="http://schemas.microsoft.com/office/drawing/2014/main" id="{D3E61EA8-1C4C-7442-A1E8-B019224BB7D4}"/>
              </a:ext>
            </a:extLst>
          </p:cNvPr>
          <p:cNvSpPr>
            <a:spLocks noGrp="1" noChangeArrowheads="1"/>
          </p:cNvSpPr>
          <p:nvPr>
            <p:ph type="title"/>
          </p:nvPr>
        </p:nvSpPr>
        <p:spPr>
          <a:xfrm>
            <a:off x="228600" y="381000"/>
            <a:ext cx="11734800" cy="533400"/>
          </a:xfrm>
        </p:spPr>
        <p:txBody>
          <a:bodyPr/>
          <a:lstStyle/>
          <a:p>
            <a:r>
              <a:rPr lang="en-US" altLang="en-US" sz="3200" b="1" dirty="0">
                <a:latin typeface="Candara" panose="020E0502030303020204" pitchFamily="34" charset="0"/>
              </a:rPr>
              <a:t>FOUR KEYS TO CULTIVATING A THANKFUL HEART</a:t>
            </a:r>
          </a:p>
        </p:txBody>
      </p:sp>
    </p:spTree>
    <p:extLst>
      <p:ext uri="{BB962C8B-B14F-4D97-AF65-F5344CB8AC3E}">
        <p14:creationId xmlns:p14="http://schemas.microsoft.com/office/powerpoint/2010/main" val="39904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828800"/>
            <a:ext cx="11430000" cy="5002894"/>
          </a:xfrm>
        </p:spPr>
        <p:txBody>
          <a:bodyPr/>
          <a:lstStyle/>
          <a:p>
            <a:pPr marL="14288" indent="-14288" algn="ctr">
              <a:spcBef>
                <a:spcPts val="0"/>
              </a:spcBef>
              <a:buNone/>
            </a:pPr>
            <a:r>
              <a:rPr lang="en-US" altLang="x-none" sz="2800" b="1" i="1" baseline="30000" dirty="0">
                <a:latin typeface="Candara" charset="0"/>
              </a:rPr>
              <a:t>16</a:t>
            </a:r>
            <a:r>
              <a:rPr lang="en-US" altLang="x-none" sz="2800" b="1" i="1" dirty="0">
                <a:latin typeface="Candara" charset="0"/>
              </a:rPr>
              <a:t> Come and hear, all you who fear God,</a:t>
            </a:r>
            <a:br>
              <a:rPr lang="en-US" altLang="x-none" sz="2800" b="1" i="1" dirty="0">
                <a:latin typeface="Candara" charset="0"/>
              </a:rPr>
            </a:br>
            <a:r>
              <a:rPr lang="en-US" altLang="x-none" sz="2800" b="1" i="1" dirty="0">
                <a:latin typeface="Candara" charset="0"/>
              </a:rPr>
              <a:t>    and I will tell what he has done for my soul…</a:t>
            </a:r>
          </a:p>
          <a:p>
            <a:pPr marL="14288" indent="-14288" algn="ctr">
              <a:spcBef>
                <a:spcPts val="0"/>
              </a:spcBef>
              <a:buNone/>
            </a:pPr>
            <a:r>
              <a:rPr lang="en-US" altLang="x-none" sz="2800" b="1" i="1" baseline="30000" dirty="0">
                <a:latin typeface="Candara" charset="0"/>
              </a:rPr>
              <a:t>19</a:t>
            </a:r>
            <a:r>
              <a:rPr lang="en-US" altLang="x-none" sz="2800" b="1" i="1" dirty="0">
                <a:latin typeface="Candara" charset="0"/>
              </a:rPr>
              <a:t> But truly God has listened;</a:t>
            </a:r>
            <a:br>
              <a:rPr lang="en-US" altLang="x-none" sz="2800" b="1" i="1" dirty="0">
                <a:latin typeface="Candara" charset="0"/>
              </a:rPr>
            </a:br>
            <a:r>
              <a:rPr lang="en-US" altLang="x-none" sz="2800" b="1" i="1" dirty="0">
                <a:latin typeface="Candara" charset="0"/>
              </a:rPr>
              <a:t>    he has attended to the voice of my prayer.</a:t>
            </a:r>
          </a:p>
          <a:p>
            <a:pPr marL="14288" indent="-14288" algn="ctr">
              <a:spcBef>
                <a:spcPts val="0"/>
              </a:spcBef>
              <a:buNone/>
            </a:pPr>
            <a:r>
              <a:rPr lang="en-US" altLang="x-none" sz="2800" b="1" i="1" baseline="30000" dirty="0">
                <a:latin typeface="Candara" charset="0"/>
              </a:rPr>
              <a:t>20</a:t>
            </a:r>
            <a:r>
              <a:rPr lang="en-US" altLang="x-none" sz="2800" b="1" i="1" dirty="0">
                <a:latin typeface="Candara" charset="0"/>
              </a:rPr>
              <a:t> Blessed be God,</a:t>
            </a:r>
            <a:br>
              <a:rPr lang="en-US" altLang="x-none" sz="2800" b="1" i="1" dirty="0">
                <a:latin typeface="Candara" charset="0"/>
              </a:rPr>
            </a:br>
            <a:r>
              <a:rPr lang="en-US" altLang="x-none" sz="2800" b="1" i="1" dirty="0">
                <a:latin typeface="Candara" charset="0"/>
              </a:rPr>
              <a:t>    because he has not rejected my prayer</a:t>
            </a:r>
            <a:br>
              <a:rPr lang="en-US" altLang="x-none" sz="2800" b="1" i="1" dirty="0">
                <a:latin typeface="Candara" charset="0"/>
              </a:rPr>
            </a:br>
            <a:r>
              <a:rPr lang="en-US" altLang="x-none" sz="2800" b="1" i="1" dirty="0">
                <a:latin typeface="Candara" charset="0"/>
              </a:rPr>
              <a:t>    or removed his steadfast love from me!</a:t>
            </a:r>
          </a:p>
          <a:p>
            <a:pPr marL="14288" indent="-14288" algn="ctr">
              <a:spcBef>
                <a:spcPts val="0"/>
              </a:spcBef>
              <a:buNone/>
            </a:pPr>
            <a:r>
              <a:rPr lang="en-US" altLang="x-none" sz="2800" b="1" i="1" dirty="0">
                <a:latin typeface="Candara" charset="0"/>
              </a:rPr>
              <a:t>Psalm 66:16, 19-20</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29532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67573E-60CB-664C-B603-825049FA0E5B}"/>
              </a:ext>
            </a:extLst>
          </p:cNvPr>
          <p:cNvSpPr>
            <a:spLocks noGrp="1" noChangeArrowheads="1"/>
          </p:cNvSpPr>
          <p:nvPr>
            <p:ph type="body" idx="1"/>
          </p:nvPr>
        </p:nvSpPr>
        <p:spPr>
          <a:xfrm>
            <a:off x="304800" y="1066800"/>
            <a:ext cx="11658600" cy="5791200"/>
          </a:xfrm>
        </p:spPr>
        <p:txBody>
          <a:bodyPr/>
          <a:lstStyle/>
          <a:p>
            <a:pPr marL="0" indent="0">
              <a:spcBef>
                <a:spcPts val="0"/>
              </a:spcBef>
              <a:buNone/>
              <a:defRPr/>
            </a:pPr>
            <a:r>
              <a:rPr lang="en-US" sz="2800" b="1" dirty="0">
                <a:solidFill>
                  <a:srgbClr val="FF0000"/>
                </a:solidFill>
                <a:latin typeface="Candara" pitchFamily="34" charset="0"/>
              </a:rPr>
              <a:t>4)  ALL-OUT THANKS-GIVING</a:t>
            </a:r>
            <a:r>
              <a:rPr lang="en-US" sz="2800" b="1" dirty="0">
                <a:latin typeface="Candara" pitchFamily="34" charset="0"/>
              </a:rPr>
              <a:t>: an extravagant love and gratitude (vs. 44-47)</a:t>
            </a:r>
          </a:p>
          <a:p>
            <a:pPr marL="514350" indent="-514350">
              <a:spcBef>
                <a:spcPts val="0"/>
              </a:spcBef>
              <a:buNone/>
              <a:defRPr/>
            </a:pPr>
            <a:endParaRPr lang="en-US" sz="1200" b="1" dirty="0">
              <a:latin typeface="Candara" pitchFamily="34" charset="0"/>
            </a:endParaRPr>
          </a:p>
          <a:p>
            <a:pPr marL="0" indent="0" algn="ctr">
              <a:spcBef>
                <a:spcPts val="0"/>
              </a:spcBef>
              <a:buNone/>
              <a:defRPr/>
            </a:pPr>
            <a:r>
              <a:rPr lang="en-US" sz="2600" i="1" dirty="0">
                <a:latin typeface="Candara" pitchFamily="34" charset="0"/>
              </a:rPr>
              <a:t>“Do you see this woman? I entered your house; you gave me no water for my feet,</a:t>
            </a:r>
            <a:br>
              <a:rPr lang="en-US" sz="2600" i="1" dirty="0">
                <a:latin typeface="Candara" pitchFamily="34" charset="0"/>
              </a:rPr>
            </a:br>
            <a:r>
              <a:rPr lang="en-US" sz="2600" i="1" dirty="0">
                <a:latin typeface="Candara" pitchFamily="34" charset="0"/>
              </a:rPr>
              <a:t> but she has wet my feet with her tears and wiped them with her hair. </a:t>
            </a:r>
            <a:r>
              <a:rPr lang="en-US" sz="2600" i="1" baseline="30000" dirty="0">
                <a:latin typeface="Candara" pitchFamily="34" charset="0"/>
              </a:rPr>
              <a:t>45 </a:t>
            </a:r>
            <a:r>
              <a:rPr lang="en-US" sz="2600" i="1" dirty="0">
                <a:latin typeface="Candara" pitchFamily="34" charset="0"/>
              </a:rPr>
              <a:t>You gave me</a:t>
            </a:r>
            <a:br>
              <a:rPr lang="en-US" sz="2600" i="1" dirty="0">
                <a:latin typeface="Candara" pitchFamily="34" charset="0"/>
              </a:rPr>
            </a:br>
            <a:r>
              <a:rPr lang="en-US" sz="2600" i="1" dirty="0">
                <a:latin typeface="Candara" pitchFamily="34" charset="0"/>
              </a:rPr>
              <a:t> no kiss, but from the time I came in she has not ceased to kiss my feet. </a:t>
            </a:r>
            <a:r>
              <a:rPr lang="en-US" sz="2600" i="1" baseline="30000" dirty="0">
                <a:latin typeface="Candara" pitchFamily="34" charset="0"/>
              </a:rPr>
              <a:t>46 </a:t>
            </a:r>
            <a:r>
              <a:rPr lang="en-US" sz="2600" i="1" dirty="0">
                <a:latin typeface="Candara" pitchFamily="34" charset="0"/>
              </a:rPr>
              <a:t>You did not</a:t>
            </a:r>
            <a:br>
              <a:rPr lang="en-US" sz="2600" i="1" dirty="0">
                <a:latin typeface="Candara" pitchFamily="34" charset="0"/>
              </a:rPr>
            </a:br>
            <a:r>
              <a:rPr lang="en-US" sz="2600" i="1" dirty="0">
                <a:latin typeface="Candara" pitchFamily="34" charset="0"/>
              </a:rPr>
              <a:t> anoint my head with oil, but she has anointed my feet with ointment. </a:t>
            </a:r>
            <a:r>
              <a:rPr lang="en-US" sz="2600" i="1" baseline="30000" dirty="0">
                <a:latin typeface="Candara" pitchFamily="34" charset="0"/>
              </a:rPr>
              <a:t>47 </a:t>
            </a:r>
            <a:r>
              <a:rPr lang="en-US" sz="2600" i="1" dirty="0">
                <a:latin typeface="Candara" pitchFamily="34" charset="0"/>
              </a:rPr>
              <a:t>Therefore </a:t>
            </a:r>
            <a:br>
              <a:rPr lang="en-US" sz="2600" i="1" dirty="0">
                <a:latin typeface="Candara" pitchFamily="34" charset="0"/>
              </a:rPr>
            </a:br>
            <a:r>
              <a:rPr lang="en-US" sz="2600" i="1" dirty="0">
                <a:latin typeface="Candara" pitchFamily="34" charset="0"/>
              </a:rPr>
              <a:t>I tell you, her sins, which are many, are forgiven—for she loved much. (vs. 44-47)</a:t>
            </a:r>
          </a:p>
          <a:p>
            <a:pPr marL="0" lvl="0" indent="0" algn="ctr">
              <a:spcBef>
                <a:spcPts val="0"/>
              </a:spcBef>
              <a:buNone/>
              <a:defRPr/>
            </a:pPr>
            <a:endParaRPr lang="en-US" sz="1200" i="1" dirty="0">
              <a:latin typeface="Candara" pitchFamily="34" charset="0"/>
            </a:endParaRPr>
          </a:p>
          <a:p>
            <a:pPr marL="228600" indent="-228600">
              <a:spcBef>
                <a:spcPts val="0"/>
              </a:spcBef>
              <a:buFontTx/>
              <a:buAutoNum type="arabicParenR"/>
              <a:defRPr/>
            </a:pPr>
            <a:endParaRPr lang="en-US" sz="300" i="1" dirty="0">
              <a:latin typeface="Candara" pitchFamily="34" charset="0"/>
            </a:endParaRPr>
          </a:p>
          <a:p>
            <a:pPr marL="920750" indent="-404813">
              <a:spcBef>
                <a:spcPts val="0"/>
              </a:spcBef>
              <a:buFont typeface="Wingdings" pitchFamily="2" charset="2"/>
              <a:buChar char="Ø"/>
              <a:defRPr/>
            </a:pPr>
            <a:r>
              <a:rPr lang="en-US" sz="2600" b="1" dirty="0">
                <a:latin typeface="Candara" pitchFamily="34" charset="0"/>
              </a:rPr>
              <a:t>Consider these TWO CRUCIAL QUESTIONS: (1) Why was Jesus so pleased with her act?; (2) Why is her act of thanksgiving so inspiring to us?</a:t>
            </a:r>
          </a:p>
          <a:p>
            <a:pPr marL="920750" indent="-404813">
              <a:spcBef>
                <a:spcPts val="0"/>
              </a:spcBef>
              <a:buFont typeface="Wingdings" pitchFamily="2" charset="2"/>
              <a:buChar char="Ø"/>
              <a:defRPr/>
            </a:pPr>
            <a:r>
              <a:rPr lang="en-US" sz="2600" b="1" dirty="0">
                <a:latin typeface="Candara" pitchFamily="34" charset="0"/>
              </a:rPr>
              <a:t>Is our thanksgiving to God so tamed or all-out? That’s the difference!</a:t>
            </a:r>
          </a:p>
          <a:p>
            <a:pPr marL="920750" indent="-404813">
              <a:spcBef>
                <a:spcPts val="0"/>
              </a:spcBef>
              <a:buFont typeface="Wingdings" pitchFamily="2" charset="2"/>
              <a:buChar char="Ø"/>
              <a:defRPr/>
            </a:pPr>
            <a:r>
              <a:rPr lang="en-US" sz="2600" b="1" dirty="0">
                <a:latin typeface="Candara" pitchFamily="34" charset="0"/>
              </a:rPr>
              <a:t>We are to give thanks to God not only for all his blessings but also IN everything (1 Thess. 5:18)—FOR GOD’S GOODNDESS even in bad things!</a:t>
            </a:r>
          </a:p>
          <a:p>
            <a:pPr marL="920750" indent="-404813">
              <a:spcBef>
                <a:spcPts val="0"/>
              </a:spcBef>
              <a:buFont typeface="Wingdings" pitchFamily="2" charset="2"/>
              <a:buChar char="Ø"/>
              <a:defRPr/>
            </a:pPr>
            <a:r>
              <a:rPr lang="en-US" sz="2600" b="1" dirty="0">
                <a:latin typeface="Candara" pitchFamily="34" charset="0"/>
              </a:rPr>
              <a:t>So, don’t merely focus on “blessings” &amp; “gifts”—focus first on “</a:t>
            </a:r>
            <a:r>
              <a:rPr lang="en-US" sz="2600" b="1" dirty="0" err="1">
                <a:latin typeface="Candara" pitchFamily="34" charset="0"/>
              </a:rPr>
              <a:t>Blesser</a:t>
            </a:r>
            <a:r>
              <a:rPr lang="en-US" sz="2600" b="1" dirty="0">
                <a:latin typeface="Candara" pitchFamily="34" charset="0"/>
              </a:rPr>
              <a:t>”! </a:t>
            </a:r>
          </a:p>
        </p:txBody>
      </p:sp>
      <p:sp>
        <p:nvSpPr>
          <p:cNvPr id="9219" name="Rectangle 2">
            <a:extLst>
              <a:ext uri="{FF2B5EF4-FFF2-40B4-BE49-F238E27FC236}">
                <a16:creationId xmlns:a16="http://schemas.microsoft.com/office/drawing/2014/main" id="{D3E61EA8-1C4C-7442-A1E8-B019224BB7D4}"/>
              </a:ext>
            </a:extLst>
          </p:cNvPr>
          <p:cNvSpPr>
            <a:spLocks noGrp="1" noChangeArrowheads="1"/>
          </p:cNvSpPr>
          <p:nvPr>
            <p:ph type="title"/>
          </p:nvPr>
        </p:nvSpPr>
        <p:spPr>
          <a:xfrm>
            <a:off x="228600" y="381000"/>
            <a:ext cx="11734800" cy="533400"/>
          </a:xfrm>
        </p:spPr>
        <p:txBody>
          <a:bodyPr/>
          <a:lstStyle/>
          <a:p>
            <a:r>
              <a:rPr lang="en-US" altLang="en-US" sz="3200" b="1" dirty="0">
                <a:latin typeface="Candara" panose="020E0502030303020204" pitchFamily="34" charset="0"/>
              </a:rPr>
              <a:t>FOUR KEYS TO CULTIVATING A THANKFUL HEART</a:t>
            </a:r>
          </a:p>
        </p:txBody>
      </p:sp>
    </p:spTree>
    <p:extLst>
      <p:ext uri="{BB962C8B-B14F-4D97-AF65-F5344CB8AC3E}">
        <p14:creationId xmlns:p14="http://schemas.microsoft.com/office/powerpoint/2010/main" val="276462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685800"/>
            <a:ext cx="11430000" cy="6145894"/>
          </a:xfrm>
        </p:spPr>
        <p:txBody>
          <a:bodyPr/>
          <a:lstStyle/>
          <a:p>
            <a:pPr marL="14288" indent="-14288" algn="ctr">
              <a:spcBef>
                <a:spcPts val="0"/>
              </a:spcBef>
              <a:buNone/>
            </a:pPr>
            <a:r>
              <a:rPr lang="en-US" altLang="x-none" sz="2800" b="1" i="1" baseline="30000" dirty="0">
                <a:latin typeface="Candara" charset="0"/>
              </a:rPr>
              <a:t>12</a:t>
            </a:r>
            <a:r>
              <a:rPr lang="en-US" altLang="x-none" sz="2800" b="1" i="1" dirty="0">
                <a:latin typeface="Candara" charset="0"/>
              </a:rPr>
              <a:t> What shall I render to the  L</a:t>
            </a:r>
            <a:r>
              <a:rPr lang="en-US" altLang="x-none" sz="2800" b="1" i="1" cap="small" dirty="0">
                <a:latin typeface="Candara" charset="0"/>
              </a:rPr>
              <a:t>ord</a:t>
            </a:r>
            <a:br>
              <a:rPr lang="en-US" altLang="x-none" sz="2800" b="1" i="1" dirty="0">
                <a:latin typeface="Candara" charset="0"/>
              </a:rPr>
            </a:br>
            <a:r>
              <a:rPr lang="en-US" altLang="x-none" sz="2800" b="1" i="1" dirty="0">
                <a:latin typeface="Candara" charset="0"/>
              </a:rPr>
              <a:t>    for all his benefits to me?</a:t>
            </a:r>
            <a:br>
              <a:rPr lang="en-US" altLang="x-none" sz="2800" b="1" i="1" dirty="0">
                <a:latin typeface="Candara" charset="0"/>
              </a:rPr>
            </a:br>
            <a:r>
              <a:rPr lang="en-US" altLang="x-none" sz="2800" b="1" i="1" baseline="30000" dirty="0">
                <a:latin typeface="Candara" charset="0"/>
              </a:rPr>
              <a:t>13 </a:t>
            </a:r>
            <a:r>
              <a:rPr lang="en-US" altLang="x-none" sz="2800" b="1" i="1" dirty="0">
                <a:latin typeface="Candara" charset="0"/>
              </a:rPr>
              <a:t>I will lift up the cup of salvation</a:t>
            </a:r>
            <a:br>
              <a:rPr lang="en-US" altLang="x-none" sz="2800" b="1" i="1" dirty="0">
                <a:latin typeface="Candara" charset="0"/>
              </a:rPr>
            </a:br>
            <a:r>
              <a:rPr lang="en-US" altLang="x-none" sz="2800" b="1" i="1" dirty="0">
                <a:latin typeface="Candara" charset="0"/>
              </a:rPr>
              <a:t>    and call on the name of the  L</a:t>
            </a:r>
            <a:r>
              <a:rPr lang="en-US" altLang="x-none" sz="2800" b="1" i="1" cap="small" dirty="0">
                <a:latin typeface="Candara" charset="0"/>
              </a:rPr>
              <a:t>ord</a:t>
            </a:r>
            <a:r>
              <a:rPr lang="en-US" altLang="x-none" sz="2800" b="1" i="1" dirty="0">
                <a:latin typeface="Candara" charset="0"/>
              </a:rPr>
              <a:t>,</a:t>
            </a:r>
            <a:br>
              <a:rPr lang="en-US" altLang="x-none" sz="2800" b="1" i="1" dirty="0">
                <a:latin typeface="Candara" charset="0"/>
              </a:rPr>
            </a:br>
            <a:r>
              <a:rPr lang="en-US" altLang="x-none" sz="2800" b="1" i="1" baseline="30000" dirty="0">
                <a:latin typeface="Candara" charset="0"/>
              </a:rPr>
              <a:t>14 </a:t>
            </a:r>
            <a:r>
              <a:rPr lang="en-US" altLang="x-none" sz="2800" b="1" i="1" dirty="0">
                <a:latin typeface="Candara" charset="0"/>
              </a:rPr>
              <a:t>I will pay my vows to the  L</a:t>
            </a:r>
            <a:r>
              <a:rPr lang="en-US" altLang="x-none" sz="2800" b="1" i="1" cap="small" dirty="0">
                <a:latin typeface="Candara" charset="0"/>
              </a:rPr>
              <a:t>ord</a:t>
            </a:r>
            <a:br>
              <a:rPr lang="en-US" altLang="x-none" sz="2800" b="1" i="1" dirty="0">
                <a:latin typeface="Candara" charset="0"/>
              </a:rPr>
            </a:br>
            <a:r>
              <a:rPr lang="en-US" altLang="x-none" sz="2800" b="1" i="1" dirty="0">
                <a:latin typeface="Candara" charset="0"/>
              </a:rPr>
              <a:t>    in the presence of all his people…</a:t>
            </a:r>
          </a:p>
          <a:p>
            <a:pPr marL="14288" indent="-14288" algn="ctr">
              <a:spcBef>
                <a:spcPts val="0"/>
              </a:spcBef>
              <a:buNone/>
            </a:pPr>
            <a:r>
              <a:rPr lang="en-US" altLang="x-none" sz="2800" b="1" i="1" baseline="30000" dirty="0">
                <a:latin typeface="Candara" charset="0"/>
              </a:rPr>
              <a:t>16 </a:t>
            </a:r>
            <a:r>
              <a:rPr lang="en-US" altLang="x-none" sz="2800" b="1" i="1" dirty="0">
                <a:latin typeface="Candara" charset="0"/>
              </a:rPr>
              <a:t>O L</a:t>
            </a:r>
            <a:r>
              <a:rPr lang="en-US" altLang="x-none" sz="2800" b="1" i="1" cap="small" dirty="0">
                <a:latin typeface="Candara" charset="0"/>
              </a:rPr>
              <a:t>ord</a:t>
            </a:r>
            <a:r>
              <a:rPr lang="en-US" altLang="x-none" sz="2800" b="1" i="1" dirty="0">
                <a:latin typeface="Candara" charset="0"/>
              </a:rPr>
              <a:t>, I am your servant;</a:t>
            </a:r>
            <a:br>
              <a:rPr lang="en-US" altLang="x-none" sz="2800" b="1" i="1" dirty="0">
                <a:latin typeface="Candara" charset="0"/>
              </a:rPr>
            </a:br>
            <a:r>
              <a:rPr lang="en-US" altLang="x-none" sz="2800" b="1" i="1" dirty="0">
                <a:latin typeface="Candara" charset="0"/>
              </a:rPr>
              <a:t>    I am your servant, the son of your maidservant.</a:t>
            </a:r>
            <a:br>
              <a:rPr lang="en-US" altLang="x-none" sz="2800" b="1" i="1" dirty="0">
                <a:latin typeface="Candara" charset="0"/>
              </a:rPr>
            </a:br>
            <a:r>
              <a:rPr lang="en-US" altLang="x-none" sz="2800" b="1" i="1" dirty="0">
                <a:latin typeface="Candara" charset="0"/>
              </a:rPr>
              <a:t>    You have loosed my bonds.</a:t>
            </a:r>
            <a:br>
              <a:rPr lang="en-US" altLang="x-none" sz="2800" b="1" i="1" dirty="0">
                <a:latin typeface="Candara" charset="0"/>
              </a:rPr>
            </a:br>
            <a:r>
              <a:rPr lang="en-US" altLang="x-none" sz="2800" b="1" i="1" baseline="30000" dirty="0">
                <a:latin typeface="Candara" charset="0"/>
              </a:rPr>
              <a:t>17 </a:t>
            </a:r>
            <a:r>
              <a:rPr lang="en-US" altLang="x-none" sz="2800" b="1" i="1" dirty="0">
                <a:latin typeface="Candara" charset="0"/>
              </a:rPr>
              <a:t>I will offer to you the sacrifice of thanksgiving</a:t>
            </a:r>
            <a:br>
              <a:rPr lang="en-US" altLang="x-none" sz="2800" b="1" i="1" dirty="0">
                <a:latin typeface="Candara" charset="0"/>
              </a:rPr>
            </a:br>
            <a:r>
              <a:rPr lang="en-US" altLang="x-none" sz="2800" b="1" i="1" dirty="0">
                <a:latin typeface="Candara" charset="0"/>
              </a:rPr>
              <a:t>    and call on the name of the  L</a:t>
            </a:r>
            <a:r>
              <a:rPr lang="en-US" altLang="x-none" sz="2800" b="1" i="1" cap="small" dirty="0">
                <a:latin typeface="Candara" charset="0"/>
              </a:rPr>
              <a:t>ord</a:t>
            </a:r>
            <a:r>
              <a:rPr lang="en-US" altLang="x-none" sz="2800" b="1" i="1" dirty="0">
                <a:latin typeface="Candara" charset="0"/>
              </a:rPr>
              <a:t>.</a:t>
            </a:r>
            <a:br>
              <a:rPr lang="en-US" altLang="x-none" sz="2800" b="1" i="1" dirty="0">
                <a:latin typeface="Candara" charset="0"/>
              </a:rPr>
            </a:br>
            <a:r>
              <a:rPr lang="en-US" altLang="x-none" sz="2800" b="1" i="1" dirty="0">
                <a:latin typeface="Candara" charset="0"/>
              </a:rPr>
              <a:t>Psalm 116:12-13, 16-17</a:t>
            </a:r>
          </a:p>
        </p:txBody>
      </p:sp>
    </p:spTree>
    <p:extLst>
      <p:ext uri="{BB962C8B-B14F-4D97-AF65-F5344CB8AC3E}">
        <p14:creationId xmlns:p14="http://schemas.microsoft.com/office/powerpoint/2010/main" val="294752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A923DC-9B92-034E-A62A-1C9840E6E9F6}"/>
              </a:ext>
            </a:extLst>
          </p:cNvPr>
          <p:cNvSpPr>
            <a:spLocks noGrp="1" noChangeArrowheads="1"/>
          </p:cNvSpPr>
          <p:nvPr>
            <p:ph type="title"/>
          </p:nvPr>
        </p:nvSpPr>
        <p:spPr>
          <a:xfrm>
            <a:off x="381000" y="457200"/>
            <a:ext cx="9982200" cy="457200"/>
          </a:xfrm>
        </p:spPr>
        <p:txBody>
          <a:bodyPr/>
          <a:lstStyle/>
          <a:p>
            <a:pPr algn="l"/>
            <a:r>
              <a:rPr lang="en-US" altLang="en-US" sz="3200" b="1" i="1" dirty="0">
                <a:latin typeface="Candara" panose="020E0502030303020204" pitchFamily="34" charset="0"/>
              </a:rPr>
              <a:t>To Be Grateful for All of Our Lives…</a:t>
            </a:r>
          </a:p>
        </p:txBody>
      </p:sp>
      <p:sp>
        <p:nvSpPr>
          <p:cNvPr id="18435" name="Rectangle 3">
            <a:extLst>
              <a:ext uri="{FF2B5EF4-FFF2-40B4-BE49-F238E27FC236}">
                <a16:creationId xmlns:a16="http://schemas.microsoft.com/office/drawing/2014/main" id="{14EAE501-F36D-6F46-A14D-9A9BDAF4263A}"/>
              </a:ext>
            </a:extLst>
          </p:cNvPr>
          <p:cNvSpPr>
            <a:spLocks noGrp="1" noChangeArrowheads="1"/>
          </p:cNvSpPr>
          <p:nvPr>
            <p:ph type="body" idx="1"/>
          </p:nvPr>
        </p:nvSpPr>
        <p:spPr>
          <a:xfrm>
            <a:off x="381000" y="990600"/>
            <a:ext cx="11353800" cy="5638800"/>
          </a:xfrm>
        </p:spPr>
        <p:txBody>
          <a:bodyPr/>
          <a:lstStyle/>
          <a:p>
            <a:pPr marL="0" indent="0" algn="just">
              <a:buNone/>
            </a:pPr>
            <a:r>
              <a:rPr lang="en-US" altLang="en-US" sz="2800" b="1" dirty="0">
                <a:latin typeface="Candara" panose="020E0502030303020204" pitchFamily="34" charset="0"/>
              </a:rPr>
              <a:t>To be grateful for the good things that happen in our lives is easy, but to be grateful for all our lives—the good as well as the bad, the moments of joy as well as the moments of sorrow, the successes as well as the failures, the rewards as well as the rejections—that requires </a:t>
            </a:r>
            <a:r>
              <a:rPr lang="en-US" altLang="en-US" sz="2800" b="1" i="1" dirty="0">
                <a:latin typeface="Candara" panose="020E0502030303020204" pitchFamily="34" charset="0"/>
              </a:rPr>
              <a:t>hard spiritual work</a:t>
            </a:r>
            <a:r>
              <a:rPr lang="en-US" altLang="en-US" sz="2800" b="1" dirty="0">
                <a:latin typeface="Candara" panose="020E0502030303020204" pitchFamily="34" charset="0"/>
              </a:rPr>
              <a:t>. Still, we are only grateful people when we can say thank you to all that has brought us to the present moment. As long as we keep dividing our lives between events and people we would like to remember and those we would rather forget, we cannot claim the fullness of our beings as a gift of God to be grateful for. Let’s not be afraid to look at everything that has us brought to where we are now and trust that we will soon see in it the guiding hand of a loving God.</a:t>
            </a:r>
          </a:p>
          <a:p>
            <a:pPr marL="0" indent="0" algn="r">
              <a:buNone/>
            </a:pPr>
            <a:r>
              <a:rPr lang="en-US" altLang="en-US" sz="2800" b="1" dirty="0">
                <a:latin typeface="Candara" panose="020E0502030303020204" pitchFamily="34" charset="0"/>
              </a:rPr>
              <a:t>— Henry J. M. Nouwen</a:t>
            </a:r>
          </a:p>
        </p:txBody>
      </p:sp>
    </p:spTree>
    <p:extLst>
      <p:ext uri="{BB962C8B-B14F-4D97-AF65-F5344CB8AC3E}">
        <p14:creationId xmlns:p14="http://schemas.microsoft.com/office/powerpoint/2010/main" val="126851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020A98C-7683-A74F-999E-6DEEC56549FD}"/>
              </a:ext>
            </a:extLst>
          </p:cNvPr>
          <p:cNvSpPr>
            <a:spLocks noGrp="1" noChangeArrowheads="1"/>
          </p:cNvSpPr>
          <p:nvPr>
            <p:ph type="body" idx="1"/>
          </p:nvPr>
        </p:nvSpPr>
        <p:spPr>
          <a:xfrm>
            <a:off x="609600" y="1295400"/>
            <a:ext cx="10439400" cy="5486400"/>
          </a:xfrm>
        </p:spPr>
        <p:txBody>
          <a:bodyPr/>
          <a:lstStyle/>
          <a:p>
            <a:pPr marL="514350" indent="-514350">
              <a:buNone/>
              <a:defRPr/>
            </a:pPr>
            <a:r>
              <a:rPr lang="en-US" sz="2800" b="1" dirty="0">
                <a:latin typeface="Candara" pitchFamily="34" charset="0"/>
              </a:rPr>
              <a:t>1) 	</a:t>
            </a:r>
            <a:r>
              <a:rPr lang="en-US" sz="2800" b="1" dirty="0">
                <a:solidFill>
                  <a:srgbClr val="FF0000"/>
                </a:solidFill>
                <a:latin typeface="Candara" pitchFamily="34" charset="0"/>
              </a:rPr>
              <a:t>SELF-HUMBLING</a:t>
            </a:r>
            <a:r>
              <a:rPr lang="en-US" sz="2800" b="1" dirty="0">
                <a:latin typeface="Candara" pitchFamily="34" charset="0"/>
              </a:rPr>
              <a:t>: Abandon all your self-absorption perpetually.</a:t>
            </a:r>
          </a:p>
          <a:p>
            <a:pPr marL="514350" indent="-514350">
              <a:buNone/>
              <a:defRPr/>
            </a:pPr>
            <a:endParaRPr lang="en-US" sz="1600" b="1" dirty="0">
              <a:latin typeface="Candara" pitchFamily="34" charset="0"/>
            </a:endParaRPr>
          </a:p>
          <a:p>
            <a:pPr marL="514350" indent="-514350">
              <a:buNone/>
              <a:defRPr/>
            </a:pPr>
            <a:r>
              <a:rPr lang="en-US" sz="2800" b="1" dirty="0">
                <a:latin typeface="Candara" pitchFamily="34" charset="0"/>
              </a:rPr>
              <a:t>2) 	</a:t>
            </a:r>
            <a:r>
              <a:rPr lang="en-US" sz="2800" b="1" dirty="0">
                <a:solidFill>
                  <a:srgbClr val="FF0000"/>
                </a:solidFill>
                <a:latin typeface="Candara" pitchFamily="34" charset="0"/>
              </a:rPr>
              <a:t>DECISIVE ACTION</a:t>
            </a:r>
            <a:r>
              <a:rPr lang="en-US" sz="2800" b="1" dirty="0">
                <a:latin typeface="Candara" pitchFamily="34" charset="0"/>
              </a:rPr>
              <a:t>: Express of your the Spirit-led thanks to God.</a:t>
            </a:r>
          </a:p>
          <a:p>
            <a:pPr marL="514350" indent="-514350">
              <a:buNone/>
              <a:defRPr/>
            </a:pPr>
            <a:endParaRPr lang="en-US" sz="1600" b="1" dirty="0">
              <a:latin typeface="Candara" pitchFamily="34" charset="0"/>
            </a:endParaRPr>
          </a:p>
          <a:p>
            <a:pPr marL="514350" indent="-514350">
              <a:buNone/>
              <a:defRPr/>
            </a:pPr>
            <a:r>
              <a:rPr lang="en-US" sz="2800" b="1" dirty="0">
                <a:latin typeface="Candara" pitchFamily="34" charset="0"/>
              </a:rPr>
              <a:t>3) 	</a:t>
            </a:r>
            <a:r>
              <a:rPr lang="en-US" sz="2800" b="1" dirty="0">
                <a:solidFill>
                  <a:srgbClr val="FF0000"/>
                </a:solidFill>
                <a:latin typeface="Candara" pitchFamily="34" charset="0"/>
              </a:rPr>
              <a:t>SHARING GRATITUDE</a:t>
            </a:r>
            <a:r>
              <a:rPr lang="en-US" sz="2800" b="1" dirty="0">
                <a:latin typeface="Candara" pitchFamily="34" charset="0"/>
              </a:rPr>
              <a:t>: Declare your gratitude for God’s work for you with others.  </a:t>
            </a:r>
          </a:p>
          <a:p>
            <a:pPr marL="514350" indent="-514350">
              <a:buNone/>
              <a:defRPr/>
            </a:pPr>
            <a:endParaRPr lang="en-US" sz="1600" b="1" dirty="0">
              <a:latin typeface="Candara" pitchFamily="34" charset="0"/>
            </a:endParaRPr>
          </a:p>
          <a:p>
            <a:pPr marL="514350" indent="-514350">
              <a:buNone/>
              <a:defRPr/>
            </a:pPr>
            <a:r>
              <a:rPr lang="en-US" sz="2800" b="1" dirty="0">
                <a:latin typeface="Candara" pitchFamily="34" charset="0"/>
              </a:rPr>
              <a:t>4) 	</a:t>
            </a:r>
            <a:r>
              <a:rPr lang="en-US" sz="2800" b="1" dirty="0">
                <a:solidFill>
                  <a:srgbClr val="FF0000"/>
                </a:solidFill>
                <a:latin typeface="Candara" pitchFamily="34" charset="0"/>
              </a:rPr>
              <a:t>ALL-OUT THANKS-GIVING </a:t>
            </a:r>
            <a:r>
              <a:rPr lang="en-US" sz="2800" b="1" dirty="0">
                <a:latin typeface="Candara" pitchFamily="34" charset="0"/>
              </a:rPr>
              <a:t>: Give Jesus your extravagant love and gratitude without reservation!</a:t>
            </a:r>
            <a:endParaRPr lang="en-US" sz="2800" dirty="0">
              <a:latin typeface="Candara" pitchFamily="34" charset="0"/>
            </a:endParaRPr>
          </a:p>
          <a:p>
            <a:pPr marL="0" indent="0" algn="ctr">
              <a:buNone/>
              <a:defRPr/>
            </a:pPr>
            <a:endParaRPr lang="en-US" sz="2200" i="1" dirty="0">
              <a:latin typeface="Candara" pitchFamily="34" charset="0"/>
            </a:endParaRPr>
          </a:p>
          <a:p>
            <a:pPr marL="514350" indent="-514350">
              <a:buNone/>
              <a:defRPr/>
            </a:pPr>
            <a:endParaRPr lang="en-US" sz="800" b="1" dirty="0">
              <a:latin typeface="Candara" pitchFamily="34" charset="0"/>
            </a:endParaRPr>
          </a:p>
        </p:txBody>
      </p:sp>
      <p:sp>
        <p:nvSpPr>
          <p:cNvPr id="19459" name="Rectangle 2">
            <a:extLst>
              <a:ext uri="{FF2B5EF4-FFF2-40B4-BE49-F238E27FC236}">
                <a16:creationId xmlns:a16="http://schemas.microsoft.com/office/drawing/2014/main" id="{741E9519-B832-B545-B3A0-0EF4226894F4}"/>
              </a:ext>
            </a:extLst>
          </p:cNvPr>
          <p:cNvSpPr>
            <a:spLocks noGrp="1" noChangeArrowheads="1"/>
          </p:cNvSpPr>
          <p:nvPr>
            <p:ph type="title"/>
          </p:nvPr>
        </p:nvSpPr>
        <p:spPr>
          <a:xfrm>
            <a:off x="0" y="304800"/>
            <a:ext cx="12192000" cy="990600"/>
          </a:xfrm>
        </p:spPr>
        <p:txBody>
          <a:bodyPr/>
          <a:lstStyle/>
          <a:p>
            <a:r>
              <a:rPr lang="en-US" altLang="en-US" sz="3200" b="1" dirty="0">
                <a:latin typeface="Candara" panose="020E0502030303020204" pitchFamily="34" charset="0"/>
              </a:rPr>
              <a:t>RECAP: FOUR KEYS TO CULTIVATING A THANKFUL HEART</a:t>
            </a:r>
          </a:p>
        </p:txBody>
      </p:sp>
    </p:spTree>
    <p:extLst>
      <p:ext uri="{BB962C8B-B14F-4D97-AF65-F5344CB8AC3E}">
        <p14:creationId xmlns:p14="http://schemas.microsoft.com/office/powerpoint/2010/main" val="59383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FE6EE24E-447B-1941-BDF3-A95DCD4CAC73}"/>
              </a:ext>
            </a:extLst>
          </p:cNvPr>
          <p:cNvSpPr>
            <a:spLocks noGrp="1" noChangeArrowheads="1"/>
          </p:cNvSpPr>
          <p:nvPr>
            <p:ph type="body" idx="1"/>
          </p:nvPr>
        </p:nvSpPr>
        <p:spPr>
          <a:xfrm>
            <a:off x="1752600" y="1066800"/>
            <a:ext cx="8763000" cy="5562600"/>
          </a:xfrm>
        </p:spPr>
        <p:txBody>
          <a:bodyPr/>
          <a:lstStyle/>
          <a:p>
            <a:pPr marL="514350" indent="-514350">
              <a:buNone/>
            </a:pPr>
            <a:r>
              <a:rPr lang="en-US" altLang="en-US" b="1" i="1" dirty="0">
                <a:latin typeface="Candara" panose="020E0502030303020204" pitchFamily="34" charset="0"/>
              </a:rPr>
              <a:t>What will you do now. . . </a:t>
            </a:r>
          </a:p>
          <a:p>
            <a:pPr marL="514350" indent="-514350">
              <a:buNone/>
            </a:pPr>
            <a:endParaRPr lang="en-US" altLang="en-US" sz="800" b="1" dirty="0">
              <a:latin typeface="Candara" panose="020E0502030303020204" pitchFamily="34" charset="0"/>
            </a:endParaRPr>
          </a:p>
          <a:p>
            <a:pPr marL="514350" indent="-514350">
              <a:buFont typeface="Eras Bold ITC" panose="020B0602030504020804" pitchFamily="34" charset="77"/>
              <a:buAutoNum type="arabicPeriod"/>
            </a:pPr>
            <a:r>
              <a:rPr lang="en-US" altLang="en-US" sz="2800" b="1" dirty="0">
                <a:latin typeface="Candara" panose="020E0502030303020204" pitchFamily="34" charset="0"/>
              </a:rPr>
              <a:t>to </a:t>
            </a:r>
            <a:r>
              <a:rPr lang="en-US" altLang="en-US" b="1" dirty="0">
                <a:solidFill>
                  <a:srgbClr val="FF0000"/>
                </a:solidFill>
                <a:latin typeface="Candara" panose="020E0502030303020204" pitchFamily="34" charset="0"/>
              </a:rPr>
              <a:t>STOP</a:t>
            </a:r>
            <a:r>
              <a:rPr lang="en-US" altLang="en-US" sz="2800" b="1" dirty="0">
                <a:latin typeface="Candara" panose="020E0502030303020204" pitchFamily="34" charset="0"/>
              </a:rPr>
              <a:t> grumbling?</a:t>
            </a:r>
          </a:p>
          <a:p>
            <a:pPr marL="514350" indent="-514350">
              <a:buFont typeface="Eras Bold ITC" panose="020B0602030504020804" pitchFamily="34" charset="77"/>
              <a:buAutoNum type="arabicPeriod"/>
            </a:pPr>
            <a:endParaRPr lang="en-US" altLang="en-US" sz="2800" b="1" dirty="0">
              <a:latin typeface="Candara" panose="020E0502030303020204" pitchFamily="34" charset="0"/>
            </a:endParaRPr>
          </a:p>
          <a:p>
            <a:pPr marL="514350" indent="-514350">
              <a:buFont typeface="Eras Bold ITC" panose="020B0602030504020804" pitchFamily="34" charset="77"/>
              <a:buAutoNum type="arabicPeriod"/>
            </a:pPr>
            <a:r>
              <a:rPr lang="en-US" altLang="en-US" sz="2800" b="1" dirty="0">
                <a:latin typeface="Candara" panose="020E0502030303020204" pitchFamily="34" charset="0"/>
              </a:rPr>
              <a:t>to </a:t>
            </a:r>
            <a:r>
              <a:rPr lang="en-US" altLang="en-US" b="1" dirty="0">
                <a:solidFill>
                  <a:srgbClr val="FF0000"/>
                </a:solidFill>
                <a:latin typeface="Candara" panose="020E0502030303020204" pitchFamily="34" charset="0"/>
              </a:rPr>
              <a:t>START</a:t>
            </a:r>
            <a:r>
              <a:rPr lang="en-US" altLang="en-US" sz="2800" b="1" dirty="0">
                <a:latin typeface="Candara" panose="020E0502030303020204" pitchFamily="34" charset="0"/>
              </a:rPr>
              <a:t> giving thanks?</a:t>
            </a:r>
          </a:p>
          <a:p>
            <a:pPr marL="514350" indent="-514350">
              <a:buFont typeface="Eras Bold ITC" panose="020B0602030504020804" pitchFamily="34" charset="77"/>
              <a:buAutoNum type="arabicPeriod"/>
            </a:pPr>
            <a:endParaRPr lang="en-US" altLang="en-US" sz="2800" b="1" dirty="0">
              <a:latin typeface="Candara" panose="020E0502030303020204" pitchFamily="34" charset="0"/>
            </a:endParaRPr>
          </a:p>
          <a:p>
            <a:pPr marL="514350" indent="-514350">
              <a:buFont typeface="Eras Bold ITC" panose="020B0602030504020804" pitchFamily="34" charset="77"/>
              <a:buAutoNum type="arabicPeriod"/>
            </a:pPr>
            <a:r>
              <a:rPr lang="en-US" altLang="en-US" sz="2800" b="1" dirty="0">
                <a:latin typeface="Candara" panose="020E0502030303020204" pitchFamily="34" charset="0"/>
              </a:rPr>
              <a:t>to </a:t>
            </a:r>
            <a:r>
              <a:rPr lang="en-US" altLang="en-US" b="1" dirty="0">
                <a:solidFill>
                  <a:srgbClr val="FF0000"/>
                </a:solidFill>
                <a:latin typeface="Candara" panose="020E0502030303020204" pitchFamily="34" charset="0"/>
              </a:rPr>
              <a:t>GIVE BACK </a:t>
            </a:r>
            <a:r>
              <a:rPr lang="en-US" altLang="en-US" sz="2800" b="1" dirty="0">
                <a:latin typeface="Candara" panose="020E0502030303020204" pitchFamily="34" charset="0"/>
              </a:rPr>
              <a:t>to God for the blessings he has poured out on you this year, 2019?</a:t>
            </a:r>
          </a:p>
        </p:txBody>
      </p:sp>
      <p:sp>
        <p:nvSpPr>
          <p:cNvPr id="20483" name="Rectangle 2">
            <a:extLst>
              <a:ext uri="{FF2B5EF4-FFF2-40B4-BE49-F238E27FC236}">
                <a16:creationId xmlns:a16="http://schemas.microsoft.com/office/drawing/2014/main" id="{EDC30E5F-81B7-E842-8486-DCEE6295A8A2}"/>
              </a:ext>
            </a:extLst>
          </p:cNvPr>
          <p:cNvSpPr>
            <a:spLocks noGrp="1" noChangeArrowheads="1"/>
          </p:cNvSpPr>
          <p:nvPr>
            <p:ph type="title"/>
          </p:nvPr>
        </p:nvSpPr>
        <p:spPr>
          <a:xfrm>
            <a:off x="1752600" y="304800"/>
            <a:ext cx="8686800" cy="685800"/>
          </a:xfrm>
        </p:spPr>
        <p:txBody>
          <a:bodyPr/>
          <a:lstStyle/>
          <a:p>
            <a:r>
              <a:rPr lang="en-US" altLang="en-US" sz="3600" b="1">
                <a:latin typeface="Candara" panose="020E0502030303020204" pitchFamily="34" charset="0"/>
              </a:rPr>
              <a:t>YOUR RESPONSE</a:t>
            </a:r>
          </a:p>
        </p:txBody>
      </p:sp>
    </p:spTree>
    <p:extLst>
      <p:ext uri="{BB962C8B-B14F-4D97-AF65-F5344CB8AC3E}">
        <p14:creationId xmlns:p14="http://schemas.microsoft.com/office/powerpoint/2010/main" val="286422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19C0B6C7-0370-1548-89C8-4E54CBF90283}"/>
              </a:ext>
            </a:extLst>
          </p:cNvPr>
          <p:cNvSpPr>
            <a:spLocks noGrp="1" noChangeArrowheads="1"/>
          </p:cNvSpPr>
          <p:nvPr>
            <p:ph type="body" idx="1"/>
          </p:nvPr>
        </p:nvSpPr>
        <p:spPr>
          <a:xfrm>
            <a:off x="1752600" y="1219200"/>
            <a:ext cx="9525000" cy="5410200"/>
          </a:xfrm>
        </p:spPr>
        <p:txBody>
          <a:bodyPr/>
          <a:lstStyle/>
          <a:p>
            <a:pPr marL="0" indent="0">
              <a:buNone/>
              <a:defRPr/>
            </a:pPr>
            <a:r>
              <a:rPr lang="en-US" b="1" dirty="0">
                <a:latin typeface="Candara" pitchFamily="34" charset="0"/>
              </a:rPr>
              <a:t>For what should I give thanks to the LORD?</a:t>
            </a:r>
          </a:p>
          <a:p>
            <a:pPr marL="0" indent="0">
              <a:buNone/>
              <a:defRPr/>
            </a:pPr>
            <a:endParaRPr lang="en-US" sz="800" b="1" dirty="0">
              <a:latin typeface="Candara" pitchFamily="34" charset="0"/>
            </a:endParaRPr>
          </a:p>
          <a:p>
            <a:pPr marL="914400" lvl="1" indent="-514350">
              <a:buFont typeface="Wingdings" pitchFamily="2" charset="2"/>
              <a:buChar char="v"/>
              <a:defRPr/>
            </a:pPr>
            <a:r>
              <a:rPr lang="en-US" sz="3200" b="1" i="1" dirty="0">
                <a:solidFill>
                  <a:srgbClr val="C00000"/>
                </a:solidFill>
                <a:latin typeface="Candara" pitchFamily="34" charset="0"/>
              </a:rPr>
              <a:t>For Who God Is:</a:t>
            </a:r>
          </a:p>
          <a:p>
            <a:pPr marL="1314450" lvl="2" indent="-400050">
              <a:defRPr/>
            </a:pPr>
            <a:r>
              <a:rPr lang="en-US" sz="2800" b="1" dirty="0">
                <a:latin typeface="Candara" pitchFamily="34" charset="0"/>
              </a:rPr>
              <a:t>IN hardships/waiting/trials</a:t>
            </a:r>
          </a:p>
          <a:p>
            <a:pPr marL="1314450" lvl="2" indent="-400050">
              <a:defRPr/>
            </a:pPr>
            <a:r>
              <a:rPr lang="en-US" sz="2800" b="1" dirty="0">
                <a:latin typeface="Candara" pitchFamily="34" charset="0"/>
              </a:rPr>
              <a:t>IN everything but specifically in “this” circumstance</a:t>
            </a:r>
          </a:p>
          <a:p>
            <a:pPr marL="914400" lvl="1" indent="-514350">
              <a:buFont typeface="Wingdings" pitchFamily="2" charset="2"/>
              <a:buChar char="v"/>
              <a:defRPr/>
            </a:pPr>
            <a:r>
              <a:rPr lang="en-US" sz="3200" b="1" i="1" dirty="0">
                <a:solidFill>
                  <a:srgbClr val="C00000"/>
                </a:solidFill>
                <a:latin typeface="Candara" pitchFamily="34" charset="0"/>
              </a:rPr>
              <a:t>For What God Has Done:</a:t>
            </a:r>
          </a:p>
          <a:p>
            <a:pPr marL="1314450" lvl="2" indent="-400050">
              <a:defRPr/>
            </a:pPr>
            <a:r>
              <a:rPr lang="en-US" sz="2800" b="1" dirty="0">
                <a:latin typeface="Candara" pitchFamily="34" charset="0"/>
              </a:rPr>
              <a:t>For specific answered prayers</a:t>
            </a:r>
          </a:p>
          <a:p>
            <a:pPr marL="1314450" lvl="2" indent="-400050">
              <a:defRPr/>
            </a:pPr>
            <a:r>
              <a:rPr lang="en-US" sz="2800" b="1" dirty="0">
                <a:latin typeface="Candara" pitchFamily="34" charset="0"/>
              </a:rPr>
              <a:t>For specific blessings &amp; provisions of God</a:t>
            </a:r>
          </a:p>
          <a:p>
            <a:pPr marL="1314450" lvl="2" indent="-400050">
              <a:defRPr/>
            </a:pPr>
            <a:r>
              <a:rPr lang="en-US" sz="2800" b="1" dirty="0">
                <a:latin typeface="Candara" pitchFamily="34" charset="0"/>
              </a:rPr>
              <a:t>For CrossWay (or your church)</a:t>
            </a:r>
          </a:p>
          <a:p>
            <a:pPr marL="1314450" lvl="2" indent="-400050">
              <a:defRPr/>
            </a:pPr>
            <a:r>
              <a:rPr lang="en-US" sz="2800" b="1" dirty="0">
                <a:latin typeface="Candara" pitchFamily="34" charset="0"/>
              </a:rPr>
              <a:t>For you own transformation/spiritual growth</a:t>
            </a:r>
            <a:endParaRPr lang="en-US" b="1" dirty="0">
              <a:latin typeface="Candara" pitchFamily="34" charset="0"/>
            </a:endParaRPr>
          </a:p>
          <a:p>
            <a:pPr marL="914400" lvl="1" indent="-514350">
              <a:buFont typeface="Wingdings" pitchFamily="2" charset="2"/>
              <a:buChar char="v"/>
              <a:defRPr/>
            </a:pPr>
            <a:endParaRPr lang="en-US" b="1" dirty="0">
              <a:latin typeface="Candara" pitchFamily="34" charset="0"/>
            </a:endParaRPr>
          </a:p>
          <a:p>
            <a:pPr marL="514350" indent="-514350">
              <a:defRPr/>
            </a:pPr>
            <a:endParaRPr lang="en-US" sz="2400" b="1" dirty="0">
              <a:latin typeface="Candara" pitchFamily="34" charset="0"/>
            </a:endParaRPr>
          </a:p>
        </p:txBody>
      </p:sp>
      <p:sp>
        <p:nvSpPr>
          <p:cNvPr id="21507" name="Rectangle 2">
            <a:extLst>
              <a:ext uri="{FF2B5EF4-FFF2-40B4-BE49-F238E27FC236}">
                <a16:creationId xmlns:a16="http://schemas.microsoft.com/office/drawing/2014/main" id="{5BEFA7EB-B679-034F-A068-3D8DA395CF49}"/>
              </a:ext>
            </a:extLst>
          </p:cNvPr>
          <p:cNvSpPr>
            <a:spLocks noGrp="1" noChangeArrowheads="1"/>
          </p:cNvSpPr>
          <p:nvPr>
            <p:ph type="title"/>
          </p:nvPr>
        </p:nvSpPr>
        <p:spPr>
          <a:xfrm>
            <a:off x="1752600" y="304800"/>
            <a:ext cx="8686800" cy="762000"/>
          </a:xfrm>
        </p:spPr>
        <p:txBody>
          <a:bodyPr/>
          <a:lstStyle/>
          <a:p>
            <a:r>
              <a:rPr lang="en-US" altLang="en-US" sz="3600" b="1" dirty="0">
                <a:latin typeface="Candara" panose="020E0502030303020204" pitchFamily="34" charset="0"/>
              </a:rPr>
              <a:t>Giving Thanks: Our Act of Worship</a:t>
            </a:r>
          </a:p>
        </p:txBody>
      </p:sp>
    </p:spTree>
    <p:extLst>
      <p:ext uri="{BB962C8B-B14F-4D97-AF65-F5344CB8AC3E}">
        <p14:creationId xmlns:p14="http://schemas.microsoft.com/office/powerpoint/2010/main" val="157294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6"/>
          <p:cNvSpPr>
            <a:spLocks noChangeArrowheads="1"/>
          </p:cNvSpPr>
          <p:nvPr/>
        </p:nvSpPr>
        <p:spPr bwMode="auto">
          <a:xfrm>
            <a:off x="6197600" y="2895600"/>
            <a:ext cx="5486400" cy="2895600"/>
          </a:xfrm>
          <a:prstGeom prst="rect">
            <a:avLst/>
          </a:prstGeom>
          <a:solidFill>
            <a:srgbClr val="FFC000">
              <a:alpha val="23921"/>
            </a:srgbClr>
          </a:solidFill>
          <a:ln w="9525">
            <a:solidFill>
              <a:schemeClr val="tx1"/>
            </a:solidFill>
            <a:round/>
            <a:headEnd/>
            <a:tailEnd/>
          </a:ln>
        </p:spPr>
        <p:txBody>
          <a:bodyPr/>
          <a:lstStyle/>
          <a:p>
            <a:pPr marL="990600" marR="0" lvl="0" indent="-533400" algn="l" defTabSz="914400" rtl="0" eaLnBrk="1" fontAlgn="base" latinLnBrk="0" hangingPunct="1">
              <a:lnSpc>
                <a:spcPct val="90000"/>
              </a:lnSpc>
              <a:spcBef>
                <a:spcPct val="20000"/>
              </a:spcBef>
              <a:spcAft>
                <a:spcPct val="0"/>
              </a:spcAft>
              <a:buClrTx/>
              <a:buSzTx/>
              <a:buFontTx/>
              <a:buNone/>
              <a:tabLst/>
              <a:defRPr/>
            </a:pPr>
            <a:endParaRPr kumimoji="0" lang="en-US" sz="20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
        <p:nvSpPr>
          <p:cNvPr id="218114" name="Rectangle 3"/>
          <p:cNvSpPr>
            <a:spLocks noGrp="1" noChangeArrowheads="1"/>
          </p:cNvSpPr>
          <p:nvPr>
            <p:ph type="body" idx="1"/>
          </p:nvPr>
        </p:nvSpPr>
        <p:spPr>
          <a:xfrm>
            <a:off x="409028" y="990600"/>
            <a:ext cx="11582400" cy="5562600"/>
          </a:xfrm>
        </p:spPr>
        <p:txBody>
          <a:bodyPr/>
          <a:lstStyle/>
          <a:p>
            <a:pPr marL="514350" indent="-514350" algn="ctr">
              <a:buFontTx/>
              <a:buNone/>
              <a:defRPr/>
            </a:pPr>
            <a:r>
              <a:rPr lang="en-US" sz="3000" b="1" i="1" dirty="0">
                <a:solidFill>
                  <a:srgbClr val="FF0000"/>
                </a:solidFill>
                <a:latin typeface="Candara" charset="0"/>
              </a:rPr>
              <a:t>“What are you thankful for to the Lord in 2019?”</a:t>
            </a:r>
          </a:p>
          <a:p>
            <a:pPr marL="735013" indent="-514350">
              <a:buFont typeface="+mj-lt"/>
              <a:buAutoNum type="arabicPeriod"/>
              <a:defRPr/>
            </a:pPr>
            <a:r>
              <a:rPr lang="en-US" altLang="ja-JP" sz="2800" i="1" dirty="0">
                <a:solidFill>
                  <a:srgbClr val="FF0000"/>
                </a:solidFill>
                <a:latin typeface="Candara" charset="0"/>
              </a:rPr>
              <a:t>Concerning the GIVER of blessings </a:t>
            </a:r>
            <a:r>
              <a:rPr lang="en-US" altLang="ja-JP" sz="2800" i="1" dirty="0">
                <a:latin typeface="Candara" charset="0"/>
              </a:rPr>
              <a:t>[e.g., Mercy, Love, Sovereignty, Grace]? </a:t>
            </a:r>
          </a:p>
          <a:p>
            <a:pPr marL="735013" indent="-514350">
              <a:buFont typeface="+mj-lt"/>
              <a:buAutoNum type="arabicPeriod"/>
              <a:defRPr/>
            </a:pPr>
            <a:endParaRPr lang="en-US" altLang="ja-JP" sz="800" i="1" dirty="0">
              <a:latin typeface="Candara" charset="0"/>
            </a:endParaRPr>
          </a:p>
          <a:p>
            <a:pPr marL="735013" indent="-514350">
              <a:buFont typeface="+mj-lt"/>
              <a:buAutoNum type="arabicPeriod"/>
              <a:defRPr/>
            </a:pPr>
            <a:r>
              <a:rPr lang="en-US" altLang="ja-JP" sz="2800" i="1" dirty="0">
                <a:solidFill>
                  <a:srgbClr val="FF0000"/>
                </a:solidFill>
                <a:latin typeface="Candara" charset="0"/>
              </a:rPr>
              <a:t>Concerning the BLESSINGS </a:t>
            </a:r>
            <a:r>
              <a:rPr lang="en-US" altLang="ja-JP" sz="2800" i="1" dirty="0">
                <a:latin typeface="Candara" charset="0"/>
              </a:rPr>
              <a:t>that God has given you this year?</a:t>
            </a:r>
          </a:p>
          <a:p>
            <a:pPr algn="ctr">
              <a:defRPr/>
            </a:pPr>
            <a:endParaRPr lang="en-US" altLang="ja-JP" sz="2400" b="1" i="1" dirty="0">
              <a:solidFill>
                <a:srgbClr val="FF0000"/>
              </a:solidFill>
              <a:latin typeface="Candara" charset="0"/>
            </a:endParaRPr>
          </a:p>
          <a:p>
            <a:pPr algn="ctr">
              <a:defRPr/>
            </a:pPr>
            <a:endParaRPr lang="en-US" altLang="ja-JP" sz="2400" b="1" i="1" dirty="0">
              <a:solidFill>
                <a:srgbClr val="FF0000"/>
              </a:solidFill>
              <a:latin typeface="Candara" charset="0"/>
            </a:endParaRPr>
          </a:p>
          <a:p>
            <a:pPr marL="514350" indent="-514350">
              <a:buFontTx/>
              <a:buNone/>
              <a:defRPr/>
            </a:pPr>
            <a:endParaRPr lang="en-US" sz="2400" b="1" dirty="0">
              <a:latin typeface="Candara" charset="0"/>
            </a:endParaRPr>
          </a:p>
          <a:p>
            <a:pPr marL="514350" indent="-514350">
              <a:buFontTx/>
              <a:buNone/>
              <a:defRPr/>
            </a:pPr>
            <a:endParaRPr lang="en-US" sz="2400" b="1" dirty="0">
              <a:latin typeface="Candara" charset="0"/>
            </a:endParaRPr>
          </a:p>
        </p:txBody>
      </p:sp>
      <p:pic>
        <p:nvPicPr>
          <p:cNvPr id="2" name="Picture 4" descr="C:\Users\Paul Kim\Downloads\Thanksgiving-Invite.jpg"/>
          <p:cNvPicPr>
            <a:picLocks noChangeAspect="1" noChangeArrowheads="1"/>
          </p:cNvPicPr>
          <p:nvPr/>
        </p:nvPicPr>
        <p:blipFill>
          <a:blip r:embed="rId3"/>
          <a:srcRect/>
          <a:stretch>
            <a:fillRect/>
          </a:stretch>
        </p:blipFill>
        <p:spPr bwMode="auto">
          <a:xfrm>
            <a:off x="609600" y="2895600"/>
            <a:ext cx="5147733" cy="2895600"/>
          </a:xfrm>
          <a:prstGeom prst="rect">
            <a:avLst/>
          </a:prstGeom>
          <a:ln>
            <a:noFill/>
          </a:ln>
          <a:effectLst>
            <a:outerShdw blurRad="292100" dist="139700" dir="2700000" algn="tl" rotWithShape="0">
              <a:srgbClr val="333333">
                <a:alpha val="65000"/>
              </a:srgbClr>
            </a:outerShdw>
          </a:effectLst>
        </p:spPr>
      </p:pic>
      <p:sp>
        <p:nvSpPr>
          <p:cNvPr id="186372" name="TextBox 5"/>
          <p:cNvSpPr txBox="1">
            <a:spLocks noChangeArrowheads="1"/>
          </p:cNvSpPr>
          <p:nvPr/>
        </p:nvSpPr>
        <p:spPr bwMode="auto">
          <a:xfrm>
            <a:off x="6286500" y="3032879"/>
            <a:ext cx="53975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ndara" charset="0"/>
                <a:ea typeface="ＭＳ Ｐゴシック" charset="0"/>
              </a:rPr>
              <a:t>Write out all things you are thankful for concerning two areas above: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ndara" charset="0"/>
              <a:ea typeface="ＭＳ Ｐゴシック" charset="0"/>
            </a:endParaRPr>
          </a:p>
          <a:p>
            <a:pPr marL="457200" marR="0" lvl="0" indent="-4572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2600" b="1" i="0" u="none" strike="noStrike" kern="1200" cap="none" spc="0" normalizeH="0" baseline="0" noProof="0" dirty="0">
                <a:ln>
                  <a:noFill/>
                </a:ln>
                <a:solidFill>
                  <a:srgbClr val="000000"/>
                </a:solidFill>
                <a:effectLst/>
                <a:uLnTx/>
                <a:uFillTx/>
                <a:latin typeface="Candara" charset="0"/>
                <a:ea typeface="ＭＳ Ｐゴシック" charset="0"/>
              </a:rPr>
              <a:t>Make a check-mark on TOP</a:t>
            </a:r>
            <a:r>
              <a:rPr kumimoji="0" lang="en-US" sz="2800" b="1" i="0" u="none" strike="noStrike" kern="1200" cap="none" spc="0" normalizeH="0" baseline="0" noProof="0" dirty="0">
                <a:ln>
                  <a:noFill/>
                </a:ln>
                <a:solidFill>
                  <a:srgbClr val="000000"/>
                </a:solidFill>
                <a:effectLst/>
                <a:uLnTx/>
                <a:uFillTx/>
                <a:latin typeface="Candara" charset="0"/>
                <a:ea typeface="ＭＳ Ｐゴシック" charset="0"/>
              </a:rPr>
              <a:t> 3 and share with your triad or quad.</a:t>
            </a:r>
            <a:endParaRPr kumimoji="0" lang="en-US" sz="2600" b="1" i="0" u="none" strike="noStrike" kern="1200" cap="none" spc="0" normalizeH="0" baseline="0" noProof="0" dirty="0">
              <a:ln>
                <a:noFill/>
              </a:ln>
              <a:solidFill>
                <a:srgbClr val="000000"/>
              </a:solidFill>
              <a:effectLst/>
              <a:uLnTx/>
              <a:uFillTx/>
              <a:latin typeface="Candara" charset="0"/>
              <a:ea typeface="ＭＳ Ｐゴシック" charset="0"/>
            </a:endParaRPr>
          </a:p>
        </p:txBody>
      </p:sp>
      <p:sp>
        <p:nvSpPr>
          <p:cNvPr id="186373" name="Rectangle 2"/>
          <p:cNvSpPr>
            <a:spLocks noGrp="1" noChangeArrowheads="1"/>
          </p:cNvSpPr>
          <p:nvPr>
            <p:ph type="title"/>
          </p:nvPr>
        </p:nvSpPr>
        <p:spPr>
          <a:xfrm>
            <a:off x="0" y="381000"/>
            <a:ext cx="12192000" cy="609600"/>
          </a:xfrm>
        </p:spPr>
        <p:txBody>
          <a:bodyPr/>
          <a:lstStyle/>
          <a:p>
            <a:r>
              <a:rPr lang="en-US" sz="3600" b="1" dirty="0">
                <a:latin typeface="Candara" charset="0"/>
                <a:cs typeface="Arial" charset="0"/>
              </a:rPr>
              <a:t>COUNT YOUR BLESSINGS AND SHARE!</a:t>
            </a:r>
          </a:p>
        </p:txBody>
      </p:sp>
    </p:spTree>
    <p:extLst>
      <p:ext uri="{BB962C8B-B14F-4D97-AF65-F5344CB8AC3E}">
        <p14:creationId xmlns:p14="http://schemas.microsoft.com/office/powerpoint/2010/main" val="363128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06400" y="609600"/>
            <a:ext cx="11379200" cy="644793"/>
          </a:xfrm>
        </p:spPr>
        <p:txBody>
          <a:bodyPr/>
          <a:lstStyle/>
          <a:p>
            <a:pPr eaLnBrk="1" hangingPunct="1">
              <a:defRPr/>
            </a:pPr>
            <a:r>
              <a:rPr lang="en-US" b="1" i="1" dirty="0">
                <a:effectLst>
                  <a:outerShdw blurRad="38100" dist="38100" dir="2700000" algn="tl">
                    <a:srgbClr val="DDDDDD"/>
                  </a:outerShdw>
                </a:effectLst>
                <a:latin typeface="Candara" charset="0"/>
                <a:cs typeface="Arial" charset="0"/>
              </a:rPr>
              <a:t>“</a:t>
            </a:r>
            <a:r>
              <a:rPr lang="en-US" b="1" i="1" dirty="0">
                <a:effectLst>
                  <a:outerShdw blurRad="38100" dist="38100" dir="2700000" algn="tl">
                    <a:srgbClr val="DDDDDD"/>
                  </a:outerShdw>
                </a:effectLst>
                <a:latin typeface="Candara" charset="0"/>
                <a:ea typeface="MS PGothic" charset="0"/>
                <a:cs typeface="Arial" charset="0"/>
              </a:rPr>
              <a:t>An All-Out Thanksgiving</a:t>
            </a:r>
            <a:r>
              <a:rPr lang="en-US" b="1" i="1" dirty="0">
                <a:effectLst>
                  <a:outerShdw blurRad="38100" dist="38100" dir="2700000" algn="tl">
                    <a:srgbClr val="DDDDDD"/>
                  </a:outerShdw>
                </a:effectLst>
                <a:latin typeface="Candara" charset="0"/>
                <a:cs typeface="Arial" charset="0"/>
              </a:rPr>
              <a:t>”</a:t>
            </a:r>
          </a:p>
        </p:txBody>
      </p:sp>
      <p:sp>
        <p:nvSpPr>
          <p:cNvPr id="129027" name="Rectangle 3"/>
          <p:cNvSpPr>
            <a:spLocks noGrp="1" noChangeArrowheads="1"/>
          </p:cNvSpPr>
          <p:nvPr>
            <p:ph type="body" idx="4294967295"/>
          </p:nvPr>
        </p:nvSpPr>
        <p:spPr>
          <a:xfrm>
            <a:off x="7772400" y="1676400"/>
            <a:ext cx="4191000" cy="4648200"/>
          </a:xfrm>
        </p:spPr>
        <p:txBody>
          <a:bodyPr/>
          <a:lstStyle/>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A Special </a:t>
            </a:r>
          </a:p>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Thanksgiving </a:t>
            </a:r>
          </a:p>
          <a:p>
            <a:pPr algn="ctr" eaLnBrk="1" hangingPunct="1">
              <a:spcBef>
                <a:spcPts val="600"/>
              </a:spcBef>
              <a:buFontTx/>
              <a:buNone/>
              <a:defRPr/>
            </a:pPr>
            <a:r>
              <a:rPr lang="en-US" sz="3600" b="1" i="1" dirty="0">
                <a:effectLst>
                  <a:outerShdw blurRad="38100" dist="38100" dir="2700000" algn="tl">
                    <a:srgbClr val="DDDDDD"/>
                  </a:outerShdw>
                </a:effectLst>
                <a:latin typeface="Candara" charset="0"/>
                <a:cs typeface="Arial" charset="0"/>
              </a:rPr>
              <a:t>Sunday Message</a:t>
            </a:r>
          </a:p>
          <a:p>
            <a:pPr algn="ctr" eaLnBrk="1" hangingPunct="1">
              <a:buFontTx/>
              <a:buNone/>
              <a:defRPr/>
            </a:pPr>
            <a:endParaRPr lang="en-US" sz="1400" b="1" i="1" dirty="0">
              <a:effectLst>
                <a:outerShdw blurRad="38100" dist="38100" dir="2700000" algn="tl">
                  <a:srgbClr val="DDDDDD"/>
                </a:outerShdw>
              </a:effectLst>
              <a:latin typeface="Candara" charset="0"/>
              <a:cs typeface="Arial" charset="0"/>
            </a:endParaRPr>
          </a:p>
          <a:p>
            <a:pPr algn="ctr">
              <a:buFontTx/>
              <a:buNone/>
              <a:defRPr/>
            </a:pPr>
            <a:r>
              <a:rPr lang="en-US" i="1" dirty="0">
                <a:effectLst>
                  <a:outerShdw blurRad="38100" dist="38100" dir="2700000" algn="tl">
                    <a:srgbClr val="C0C0C0"/>
                  </a:outerShdw>
                </a:effectLst>
                <a:latin typeface="Candara" pitchFamily="34" charset="0"/>
                <a:ea typeface="Verdana" pitchFamily="34" charset="0"/>
                <a:cs typeface="Verdana" pitchFamily="34" charset="0"/>
              </a:rPr>
              <a:t>Luke 7:36-50</a:t>
            </a:r>
          </a:p>
          <a:p>
            <a:pPr algn="ctr">
              <a:buNone/>
              <a:defRPr/>
            </a:pPr>
            <a:endParaRPr lang="en-US" sz="1400" i="1" dirty="0">
              <a:effectLst>
                <a:outerShdw blurRad="38100" dist="38100" dir="2700000" algn="tl">
                  <a:srgbClr val="DDDDDD"/>
                </a:outerShdw>
              </a:effectLst>
              <a:latin typeface="Candara" charset="0"/>
              <a:cs typeface="Arial" charset="0"/>
            </a:endParaRPr>
          </a:p>
          <a:p>
            <a:pPr algn="ctr">
              <a:buFontTx/>
              <a:buNone/>
              <a:defRPr/>
            </a:pPr>
            <a:r>
              <a:rPr lang="en-US" b="1" dirty="0">
                <a:latin typeface="Candara"/>
                <a:cs typeface="Candara"/>
              </a:rPr>
              <a:t>©</a:t>
            </a:r>
            <a:r>
              <a:rPr lang="en-US" b="1" dirty="0">
                <a:effectLst>
                  <a:outerShdw blurRad="38100" dist="38100" dir="2700000" algn="tl">
                    <a:srgbClr val="DDDDDD"/>
                  </a:outerShdw>
                </a:effectLst>
                <a:latin typeface="Candara" charset="0"/>
                <a:cs typeface="Arial" charset="0"/>
              </a:rPr>
              <a:t> November 24, 2019</a:t>
            </a:r>
          </a:p>
          <a:p>
            <a:pPr algn="ctr">
              <a:buFontTx/>
              <a:buNone/>
              <a:defRPr/>
            </a:pPr>
            <a:r>
              <a:rPr lang="en-US" b="1" i="1" dirty="0">
                <a:effectLst>
                  <a:outerShdw blurRad="38100" dist="38100" dir="2700000" algn="tl">
                    <a:srgbClr val="DDDDDD"/>
                  </a:outerShdw>
                </a:effectLst>
                <a:latin typeface="Candara" charset="0"/>
                <a:cs typeface="Arial" charset="0"/>
              </a:rPr>
              <a:t>Pastor Paul K. Kim </a:t>
            </a:r>
          </a:p>
          <a:p>
            <a:pPr algn="ctr">
              <a:buFontTx/>
              <a:buNone/>
              <a:defRPr/>
            </a:pPr>
            <a:endParaRPr lang="en-US" i="1" dirty="0">
              <a:effectLst>
                <a:outerShdw blurRad="38100" dist="38100" dir="2700000" algn="tl">
                  <a:srgbClr val="DDDDDD"/>
                </a:outerShdw>
              </a:effectLst>
              <a:latin typeface="Candara" charset="0"/>
              <a:cs typeface="Arial" charset="0"/>
            </a:endParaRPr>
          </a:p>
          <a:p>
            <a:pPr algn="ctr">
              <a:buFontTx/>
              <a:buNone/>
              <a:defRPr/>
            </a:pPr>
            <a:endParaRPr lang="en-US" i="1" dirty="0">
              <a:effectLst>
                <a:outerShdw blurRad="38100" dist="38100" dir="2700000" algn="tl">
                  <a:srgbClr val="DDDDDD"/>
                </a:outerShdw>
              </a:effectLst>
              <a:latin typeface="Candara" charset="0"/>
              <a:cs typeface="Arial" charset="0"/>
            </a:endParaRPr>
          </a:p>
        </p:txBody>
      </p:sp>
      <p:pic>
        <p:nvPicPr>
          <p:cNvPr id="163843" name="Picture 4" descr="C:\Users\Paul Kim\Downloads\Thanksgiving-Inv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0641"/>
            <a:ext cx="7179733" cy="4694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34385" y="-501757"/>
            <a:ext cx="18466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48883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BA88349-B57C-8045-BEB2-4CF5D4CCC687}"/>
              </a:ext>
            </a:extLst>
          </p:cNvPr>
          <p:cNvSpPr>
            <a:spLocks noGrp="1" noChangeArrowheads="1"/>
          </p:cNvSpPr>
          <p:nvPr>
            <p:ph type="body" idx="1"/>
          </p:nvPr>
        </p:nvSpPr>
        <p:spPr>
          <a:xfrm>
            <a:off x="457200" y="381000"/>
            <a:ext cx="11277600" cy="6324600"/>
          </a:xfrm>
        </p:spPr>
        <p:txBody>
          <a:bodyPr/>
          <a:lstStyle/>
          <a:p>
            <a:pPr marL="514350" indent="-514350" algn="just">
              <a:buNone/>
              <a:defRPr/>
            </a:pPr>
            <a:r>
              <a:rPr lang="en-US" b="1" dirty="0">
                <a:solidFill>
                  <a:srgbClr val="800000"/>
                </a:solidFill>
                <a:latin typeface="Candara" pitchFamily="34" charset="0"/>
              </a:rPr>
              <a:t>Luke 7:36-50 [ESV]</a:t>
            </a:r>
          </a:p>
          <a:p>
            <a:pPr marL="0" indent="0" algn="just">
              <a:buNone/>
              <a:defRPr/>
            </a:pPr>
            <a:r>
              <a:rPr lang="en-US" sz="2600" b="1" baseline="30000" dirty="0">
                <a:latin typeface="Candara" pitchFamily="34" charset="0"/>
              </a:rPr>
              <a:t>36 </a:t>
            </a:r>
            <a:r>
              <a:rPr lang="en-US" sz="2600" b="1" dirty="0">
                <a:latin typeface="Candara" pitchFamily="34" charset="0"/>
              </a:rPr>
              <a:t>One of the Pharisees asked him to eat with him, and he went into the Pharisee's house and reclined at table. </a:t>
            </a:r>
            <a:r>
              <a:rPr lang="en-US" sz="2600" b="1" baseline="30000" dirty="0">
                <a:latin typeface="Candara" pitchFamily="34" charset="0"/>
              </a:rPr>
              <a:t>37</a:t>
            </a:r>
            <a:r>
              <a:rPr lang="en-US" sz="2600" b="1" dirty="0">
                <a:latin typeface="Candara" pitchFamily="34" charset="0"/>
              </a:rPr>
              <a:t> And behold, a woman of the city, who was a sinner, when she learned that he was reclining at table in the Pharisee's house, brought an alabaster flask of ointment, </a:t>
            </a:r>
            <a:r>
              <a:rPr lang="en-US" sz="2600" b="1" baseline="30000" dirty="0">
                <a:latin typeface="Candara" pitchFamily="34" charset="0"/>
              </a:rPr>
              <a:t>38 </a:t>
            </a:r>
            <a:r>
              <a:rPr lang="en-US" sz="2600" b="1" dirty="0">
                <a:latin typeface="Candara" pitchFamily="34" charset="0"/>
              </a:rPr>
              <a:t>and standing behind him at his feet, weeping, she began to wet his feet with her tears and wiped them with the hair of her head and kissed his feet and anointed them with the ointment. </a:t>
            </a:r>
            <a:r>
              <a:rPr lang="en-US" sz="2600" b="1" baseline="30000" dirty="0">
                <a:latin typeface="Candara" pitchFamily="34" charset="0"/>
              </a:rPr>
              <a:t>39 </a:t>
            </a:r>
            <a:r>
              <a:rPr lang="en-US" sz="2600" b="1" dirty="0">
                <a:latin typeface="Candara" pitchFamily="34" charset="0"/>
              </a:rPr>
              <a:t>Now when the Pharisee who had invited him saw this, he said to himself, “If this man were a prophet, he would have known who and what sort of woman this is who is touching him, for she is a sinner.” </a:t>
            </a:r>
            <a:r>
              <a:rPr lang="en-US" sz="2600" b="1" baseline="30000" dirty="0">
                <a:latin typeface="Candara" pitchFamily="34" charset="0"/>
              </a:rPr>
              <a:t>40 </a:t>
            </a:r>
            <a:r>
              <a:rPr lang="en-US" sz="2600" b="1" dirty="0">
                <a:latin typeface="Candara" pitchFamily="34" charset="0"/>
              </a:rPr>
              <a:t>And Jesus answering said to him, “Simon, I have something to say to you.” And he answered, “Say it, Teacher.”</a:t>
            </a:r>
            <a:endParaRPr lang="en-US" sz="1400" b="1" dirty="0">
              <a:solidFill>
                <a:schemeClr val="bg1"/>
              </a:solidFill>
              <a:latin typeface="Candara" pitchFamily="34" charset="0"/>
            </a:endParaRPr>
          </a:p>
        </p:txBody>
      </p:sp>
    </p:spTree>
    <p:extLst>
      <p:ext uri="{BB962C8B-B14F-4D97-AF65-F5344CB8AC3E}">
        <p14:creationId xmlns:p14="http://schemas.microsoft.com/office/powerpoint/2010/main" val="281752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BA88349-B57C-8045-BEB2-4CF5D4CCC687}"/>
              </a:ext>
            </a:extLst>
          </p:cNvPr>
          <p:cNvSpPr>
            <a:spLocks noGrp="1" noChangeArrowheads="1"/>
          </p:cNvSpPr>
          <p:nvPr>
            <p:ph type="body" idx="1"/>
          </p:nvPr>
        </p:nvSpPr>
        <p:spPr>
          <a:xfrm>
            <a:off x="457200" y="381000"/>
            <a:ext cx="11277600" cy="6324600"/>
          </a:xfrm>
        </p:spPr>
        <p:txBody>
          <a:bodyPr/>
          <a:lstStyle/>
          <a:p>
            <a:pPr marL="514350" indent="-514350" algn="just">
              <a:buNone/>
              <a:defRPr/>
            </a:pPr>
            <a:r>
              <a:rPr lang="en-US" b="1" dirty="0">
                <a:solidFill>
                  <a:srgbClr val="800000"/>
                </a:solidFill>
                <a:latin typeface="Candara" pitchFamily="34" charset="0"/>
              </a:rPr>
              <a:t>Luke 7:36-50 [ESV]</a:t>
            </a:r>
          </a:p>
          <a:p>
            <a:pPr marL="0" indent="0" algn="just">
              <a:buNone/>
              <a:defRPr/>
            </a:pPr>
            <a:r>
              <a:rPr lang="en-US" sz="2600" b="1" baseline="30000" dirty="0">
                <a:latin typeface="Candara" pitchFamily="34" charset="0"/>
              </a:rPr>
              <a:t>41 </a:t>
            </a:r>
            <a:r>
              <a:rPr lang="en-US" sz="2600" b="1" dirty="0">
                <a:latin typeface="Candara" pitchFamily="34" charset="0"/>
              </a:rPr>
              <a:t>“A certain moneylender had two debtors. One owed five hundred denarii, and the other fifty. </a:t>
            </a:r>
            <a:r>
              <a:rPr lang="en-US" sz="2600" b="1" baseline="30000" dirty="0">
                <a:latin typeface="Candara" pitchFamily="34" charset="0"/>
              </a:rPr>
              <a:t>42 </a:t>
            </a:r>
            <a:r>
              <a:rPr lang="en-US" sz="2600" b="1" dirty="0">
                <a:latin typeface="Candara" pitchFamily="34" charset="0"/>
              </a:rPr>
              <a:t>When they could not pay, he cancelled the debt of both. Now which of them will love him more?” </a:t>
            </a:r>
            <a:r>
              <a:rPr lang="en-US" sz="2600" b="1" baseline="30000" dirty="0">
                <a:latin typeface="Candara" pitchFamily="34" charset="0"/>
              </a:rPr>
              <a:t>43 </a:t>
            </a:r>
            <a:r>
              <a:rPr lang="en-US" sz="2600" b="1" dirty="0">
                <a:latin typeface="Candara" pitchFamily="34" charset="0"/>
              </a:rPr>
              <a:t>Simon answered, “The one, I suppose, for whom he cancelled the larger debt.” And he said to him, “You have judged rightly.” </a:t>
            </a:r>
            <a:r>
              <a:rPr lang="en-US" sz="2600" b="1" baseline="30000" dirty="0">
                <a:latin typeface="Candara" pitchFamily="34" charset="0"/>
              </a:rPr>
              <a:t>44 </a:t>
            </a:r>
            <a:r>
              <a:rPr lang="en-US" sz="2600" b="1" dirty="0">
                <a:latin typeface="Candara" pitchFamily="34" charset="0"/>
              </a:rPr>
              <a:t>Then turning toward the woman he said to Simon, “Do you see this woman? I entered your house; you gave me no water for my feet, but she has wet my feet with her tears and wiped them with her hair. </a:t>
            </a:r>
            <a:r>
              <a:rPr lang="en-US" sz="2600" b="1" baseline="30000" dirty="0">
                <a:latin typeface="Candara" pitchFamily="34" charset="0"/>
              </a:rPr>
              <a:t>45 </a:t>
            </a:r>
            <a:r>
              <a:rPr lang="en-US" sz="2600" b="1" dirty="0">
                <a:latin typeface="Candara" pitchFamily="34" charset="0"/>
              </a:rPr>
              <a:t>You gave me no kiss, but from the time I came in she has not ceased to kiss my feet. </a:t>
            </a:r>
            <a:r>
              <a:rPr lang="en-US" sz="2600" b="1" baseline="30000" dirty="0">
                <a:latin typeface="Candara" pitchFamily="34" charset="0"/>
              </a:rPr>
              <a:t>46 </a:t>
            </a:r>
            <a:r>
              <a:rPr lang="en-US" sz="2600" b="1" dirty="0">
                <a:latin typeface="Candara" pitchFamily="34" charset="0"/>
              </a:rPr>
              <a:t>You did not anoint my head with oil, but she has anointed my feet with ointment. </a:t>
            </a:r>
            <a:r>
              <a:rPr lang="en-US" sz="2600" b="1" baseline="30000" dirty="0">
                <a:latin typeface="Candara" pitchFamily="34" charset="0"/>
              </a:rPr>
              <a:t>47 </a:t>
            </a:r>
            <a:r>
              <a:rPr lang="en-US" sz="2600" b="1" dirty="0">
                <a:latin typeface="Candara" pitchFamily="34" charset="0"/>
              </a:rPr>
              <a:t>Therefore I tell you, her sins, which are many, are forgiven—for she loved much. But he who is forgiven little, loves little.” </a:t>
            </a:r>
            <a:r>
              <a:rPr lang="en-US" sz="2600" b="1" baseline="30000" dirty="0">
                <a:latin typeface="Candara" pitchFamily="34" charset="0"/>
              </a:rPr>
              <a:t>48 </a:t>
            </a:r>
            <a:r>
              <a:rPr lang="en-US" sz="2600" b="1" dirty="0">
                <a:latin typeface="Candara" pitchFamily="34" charset="0"/>
              </a:rPr>
              <a:t>And he said to her, “Your sins are forgiven.” </a:t>
            </a:r>
            <a:r>
              <a:rPr lang="en-US" sz="2600" b="1" baseline="30000" dirty="0">
                <a:latin typeface="Candara" pitchFamily="34" charset="0"/>
              </a:rPr>
              <a:t>49 </a:t>
            </a:r>
            <a:r>
              <a:rPr lang="en-US" sz="2600" b="1" dirty="0">
                <a:latin typeface="Candara" pitchFamily="34" charset="0"/>
              </a:rPr>
              <a:t>Then those who were at table with him began to say among themselves, “Who is this, who even forgives sins?” </a:t>
            </a:r>
            <a:r>
              <a:rPr lang="en-US" sz="2600" b="1" baseline="30000" dirty="0">
                <a:latin typeface="Candara" pitchFamily="34" charset="0"/>
              </a:rPr>
              <a:t>50 </a:t>
            </a:r>
            <a:r>
              <a:rPr lang="en-US" sz="2600" b="1" dirty="0">
                <a:latin typeface="Candara" pitchFamily="34" charset="0"/>
              </a:rPr>
              <a:t>And he said to the woman, “Your faith has saved you; go in peace.”</a:t>
            </a:r>
          </a:p>
        </p:txBody>
      </p:sp>
    </p:spTree>
    <p:extLst>
      <p:ext uri="{BB962C8B-B14F-4D97-AF65-F5344CB8AC3E}">
        <p14:creationId xmlns:p14="http://schemas.microsoft.com/office/powerpoint/2010/main" val="142567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a:extLst>
              <a:ext uri="{FF2B5EF4-FFF2-40B4-BE49-F238E27FC236}">
                <a16:creationId xmlns:a16="http://schemas.microsoft.com/office/drawing/2014/main" id="{7E0CC9C8-35AA-E94E-B537-FB16DF758066}"/>
              </a:ext>
            </a:extLst>
          </p:cNvPr>
          <p:cNvSpPr>
            <a:spLocks noGrp="1"/>
          </p:cNvSpPr>
          <p:nvPr>
            <p:ph type="title"/>
          </p:nvPr>
        </p:nvSpPr>
        <p:spPr>
          <a:xfrm>
            <a:off x="685807" y="381000"/>
            <a:ext cx="10972777" cy="596146"/>
          </a:xfrm>
        </p:spPr>
        <p:txBody>
          <a:bodyPr/>
          <a:lstStyle/>
          <a:p>
            <a:pPr eaLnBrk="1" hangingPunct="1"/>
            <a:r>
              <a:rPr lang="en-US" altLang="en-US" sz="3200" b="1" dirty="0">
                <a:latin typeface="Candara" panose="020E0502030303020204" pitchFamily="34" charset="0"/>
              </a:rPr>
              <a:t>TWO DIFFERENT TYPES OF HEART IN THIS STORY</a:t>
            </a:r>
          </a:p>
        </p:txBody>
      </p:sp>
      <p:sp>
        <p:nvSpPr>
          <p:cNvPr id="8195" name="Text Placeholder 9">
            <a:extLst>
              <a:ext uri="{FF2B5EF4-FFF2-40B4-BE49-F238E27FC236}">
                <a16:creationId xmlns:a16="http://schemas.microsoft.com/office/drawing/2014/main" id="{A50BA694-F5AB-5A42-902C-151B80E8786B}"/>
              </a:ext>
            </a:extLst>
          </p:cNvPr>
          <p:cNvSpPr>
            <a:spLocks noGrp="1"/>
          </p:cNvSpPr>
          <p:nvPr>
            <p:ph type="body" sz="quarter" idx="3"/>
          </p:nvPr>
        </p:nvSpPr>
        <p:spPr>
          <a:xfrm>
            <a:off x="6019801" y="1066800"/>
            <a:ext cx="5486391" cy="531807"/>
          </a:xfrm>
        </p:spPr>
        <p:txBody>
          <a:bodyPr/>
          <a:lstStyle/>
          <a:p>
            <a:pPr algn="ctr" eaLnBrk="1" hangingPunct="1"/>
            <a:r>
              <a:rPr lang="en-US" altLang="en-US" sz="2800" dirty="0">
                <a:latin typeface="Candara" panose="020E0502030303020204" pitchFamily="34" charset="0"/>
              </a:rPr>
              <a:t>A THANKFUL HEART </a:t>
            </a:r>
          </a:p>
        </p:txBody>
      </p:sp>
      <p:sp>
        <p:nvSpPr>
          <p:cNvPr id="11" name="Content Placeholder 10">
            <a:extLst>
              <a:ext uri="{FF2B5EF4-FFF2-40B4-BE49-F238E27FC236}">
                <a16:creationId xmlns:a16="http://schemas.microsoft.com/office/drawing/2014/main" id="{587FFA0C-9D69-0F4D-A9E9-446C752FDCB2}"/>
              </a:ext>
            </a:extLst>
          </p:cNvPr>
          <p:cNvSpPr>
            <a:spLocks noGrp="1"/>
          </p:cNvSpPr>
          <p:nvPr>
            <p:ph sz="quarter" idx="4"/>
          </p:nvPr>
        </p:nvSpPr>
        <p:spPr>
          <a:xfrm>
            <a:off x="6019799" y="1662019"/>
            <a:ext cx="6019800" cy="5195981"/>
          </a:xfrm>
        </p:spPr>
        <p:txBody>
          <a:bodyPr/>
          <a:lstStyle/>
          <a:p>
            <a:pPr eaLnBrk="1" hangingPunct="1">
              <a:spcBef>
                <a:spcPts val="400"/>
              </a:spcBef>
            </a:pPr>
            <a:r>
              <a:rPr lang="en-US" altLang="en-US" sz="2600" b="1" dirty="0">
                <a:solidFill>
                  <a:srgbClr val="FF0000"/>
                </a:solidFill>
                <a:latin typeface="Candara" panose="020E0502030303020204" pitchFamily="34" charset="0"/>
              </a:rPr>
              <a:t>Comes from self-realization (v.38a).                                </a:t>
            </a:r>
          </a:p>
          <a:p>
            <a:pPr eaLnBrk="1" hangingPunct="1">
              <a:spcBef>
                <a:spcPts val="400"/>
              </a:spcBef>
              <a:buFontTx/>
              <a:buNone/>
            </a:pPr>
            <a:r>
              <a:rPr lang="en-US" altLang="en-US" sz="2600" i="1" dirty="0">
                <a:latin typeface="Candara" panose="020E0502030303020204" pitchFamily="34" charset="0"/>
              </a:rPr>
              <a:t>	</a:t>
            </a:r>
            <a:r>
              <a:rPr lang="en-US" altLang="en-US" i="1" dirty="0">
                <a:latin typeface="Candara" panose="020E0502030303020204" pitchFamily="34" charset="0"/>
              </a:rPr>
              <a:t>“standing behind him… weeping, she began to wet his feet…”</a:t>
            </a:r>
          </a:p>
          <a:p>
            <a:pPr eaLnBrk="1" hangingPunct="1">
              <a:spcBef>
                <a:spcPts val="400"/>
              </a:spcBef>
            </a:pPr>
            <a:r>
              <a:rPr lang="en-US" altLang="en-US" sz="2600" b="1" dirty="0">
                <a:solidFill>
                  <a:srgbClr val="FF0000"/>
                </a:solidFill>
                <a:latin typeface="Candara" panose="020E0502030303020204" pitchFamily="34" charset="0"/>
              </a:rPr>
              <a:t>Brings joy and peace (vs. 47, 50).</a:t>
            </a:r>
          </a:p>
          <a:p>
            <a:pPr eaLnBrk="1" hangingPunct="1">
              <a:spcBef>
                <a:spcPts val="400"/>
              </a:spcBef>
              <a:buNone/>
            </a:pPr>
            <a:r>
              <a:rPr lang="en-US" altLang="en-US" i="1" dirty="0">
                <a:latin typeface="Candara" panose="020E0502030303020204" pitchFamily="34" charset="0"/>
              </a:rPr>
              <a:t>	“her sins, which are many, are forgiven—for she loved much… go in peace.”</a:t>
            </a:r>
            <a:endParaRPr lang="en-US" altLang="en-US" sz="2000" i="1" dirty="0">
              <a:latin typeface="Candara" panose="020E0502030303020204" pitchFamily="34" charset="0"/>
            </a:endParaRPr>
          </a:p>
          <a:p>
            <a:pPr eaLnBrk="1" hangingPunct="1">
              <a:spcBef>
                <a:spcPts val="400"/>
              </a:spcBef>
            </a:pPr>
            <a:r>
              <a:rPr lang="en-US" altLang="en-US" sz="2600" b="1" dirty="0">
                <a:solidFill>
                  <a:srgbClr val="FF0000"/>
                </a:solidFill>
                <a:latin typeface="Candara" panose="020E0502030303020204" pitchFamily="34" charset="0"/>
              </a:rPr>
              <a:t>Trusts increasingly more (v. 38b).</a:t>
            </a:r>
          </a:p>
          <a:p>
            <a:pPr eaLnBrk="1" hangingPunct="1">
              <a:spcBef>
                <a:spcPts val="400"/>
              </a:spcBef>
              <a:buFontTx/>
              <a:buNone/>
            </a:pPr>
            <a:r>
              <a:rPr lang="en-US" altLang="en-US" i="1" dirty="0">
                <a:latin typeface="Candara" panose="020E0502030303020204" pitchFamily="34" charset="0"/>
              </a:rPr>
              <a:t>	“she wiped them with the hair, kissed his feet and anointed them with the ointment”</a:t>
            </a:r>
          </a:p>
          <a:p>
            <a:pPr eaLnBrk="1" hangingPunct="1">
              <a:spcBef>
                <a:spcPts val="400"/>
              </a:spcBef>
            </a:pPr>
            <a:r>
              <a:rPr lang="en-US" altLang="en-US" sz="2600" b="1" dirty="0">
                <a:solidFill>
                  <a:srgbClr val="FF0000"/>
                </a:solidFill>
                <a:latin typeface="Candara" panose="020E0502030303020204" pitchFamily="34" charset="0"/>
              </a:rPr>
              <a:t>Is contagious—</a:t>
            </a:r>
            <a:r>
              <a:rPr lang="en-US" altLang="en-US" sz="2600" b="1" i="1" dirty="0">
                <a:solidFill>
                  <a:srgbClr val="FF0000"/>
                </a:solidFill>
                <a:latin typeface="Candara" panose="020E0502030303020204" pitchFamily="34" charset="0"/>
              </a:rPr>
              <a:t>positively</a:t>
            </a:r>
            <a:r>
              <a:rPr lang="en-US" altLang="en-US" sz="2600" b="1" dirty="0">
                <a:solidFill>
                  <a:srgbClr val="FF0000"/>
                </a:solidFill>
                <a:latin typeface="Candara" panose="020E0502030303020204" pitchFamily="34" charset="0"/>
              </a:rPr>
              <a:t> (v.45) .</a:t>
            </a:r>
          </a:p>
          <a:p>
            <a:pPr eaLnBrk="1" hangingPunct="1">
              <a:spcBef>
                <a:spcPts val="400"/>
              </a:spcBef>
              <a:buNone/>
            </a:pPr>
            <a:r>
              <a:rPr lang="en-US" altLang="en-US" sz="2600" i="1" dirty="0">
                <a:latin typeface="Candara" panose="020E0502030303020204" pitchFamily="34" charset="0"/>
              </a:rPr>
              <a:t>	</a:t>
            </a:r>
            <a:r>
              <a:rPr lang="en-US" altLang="en-US" i="1" dirty="0">
                <a:latin typeface="Candara" panose="020E0502030303020204" pitchFamily="34" charset="0"/>
              </a:rPr>
              <a:t>“from the time I came, she has not ceased to kiss my feet… ” </a:t>
            </a:r>
          </a:p>
        </p:txBody>
      </p:sp>
      <p:cxnSp>
        <p:nvCxnSpPr>
          <p:cNvPr id="8197" name="Straight Connector 14">
            <a:extLst>
              <a:ext uri="{FF2B5EF4-FFF2-40B4-BE49-F238E27FC236}">
                <a16:creationId xmlns:a16="http://schemas.microsoft.com/office/drawing/2014/main" id="{218389A8-CF67-454F-B671-01614DEA621E}"/>
              </a:ext>
            </a:extLst>
          </p:cNvPr>
          <p:cNvCxnSpPr>
            <a:cxnSpLocks noChangeShapeType="1"/>
          </p:cNvCxnSpPr>
          <p:nvPr/>
        </p:nvCxnSpPr>
        <p:spPr bwMode="auto">
          <a:xfrm rot="16200000" flipH="1">
            <a:off x="1905000" y="2133600"/>
            <a:ext cx="2286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8198" name="Straight Connector 16">
            <a:extLst>
              <a:ext uri="{FF2B5EF4-FFF2-40B4-BE49-F238E27FC236}">
                <a16:creationId xmlns:a16="http://schemas.microsoft.com/office/drawing/2014/main" id="{A7870890-97AB-A541-AA41-AEB21B975D24}"/>
              </a:ext>
            </a:extLst>
          </p:cNvPr>
          <p:cNvCxnSpPr>
            <a:cxnSpLocks noChangeShapeType="1"/>
          </p:cNvCxnSpPr>
          <p:nvPr/>
        </p:nvCxnSpPr>
        <p:spPr bwMode="auto">
          <a:xfrm rot="10800000">
            <a:off x="10058400" y="1905000"/>
            <a:ext cx="60960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8199" name="Straight Connector 18">
            <a:extLst>
              <a:ext uri="{FF2B5EF4-FFF2-40B4-BE49-F238E27FC236}">
                <a16:creationId xmlns:a16="http://schemas.microsoft.com/office/drawing/2014/main" id="{0C61731C-56CF-CF46-8A59-04D59EC764BA}"/>
              </a:ext>
            </a:extLst>
          </p:cNvPr>
          <p:cNvCxnSpPr>
            <a:cxnSpLocks noChangeShapeType="1"/>
          </p:cNvCxnSpPr>
          <p:nvPr/>
        </p:nvCxnSpPr>
        <p:spPr bwMode="auto">
          <a:xfrm rot="16200000" flipH="1">
            <a:off x="3390900" y="3848100"/>
            <a:ext cx="464820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9" name="Content Placeholder 8">
            <a:extLst>
              <a:ext uri="{FF2B5EF4-FFF2-40B4-BE49-F238E27FC236}">
                <a16:creationId xmlns:a16="http://schemas.microsoft.com/office/drawing/2014/main" id="{265EB2C0-2AB3-534E-AC78-A673DBE276AF}"/>
              </a:ext>
            </a:extLst>
          </p:cNvPr>
          <p:cNvSpPr>
            <a:spLocks noGrp="1"/>
          </p:cNvSpPr>
          <p:nvPr>
            <p:ph sz="half" idx="2"/>
          </p:nvPr>
        </p:nvSpPr>
        <p:spPr>
          <a:xfrm>
            <a:off x="457204" y="1662019"/>
            <a:ext cx="5562596" cy="5043581"/>
          </a:xfrm>
        </p:spPr>
        <p:txBody>
          <a:bodyPr/>
          <a:lstStyle/>
          <a:p>
            <a:pPr eaLnBrk="1" hangingPunct="1">
              <a:spcBef>
                <a:spcPts val="400"/>
              </a:spcBef>
            </a:pPr>
            <a:r>
              <a:rPr lang="en-US" altLang="en-US" sz="2600" b="1" dirty="0">
                <a:solidFill>
                  <a:srgbClr val="FF0000"/>
                </a:solidFill>
                <a:latin typeface="Candara" panose="020E0502030303020204" pitchFamily="34" charset="0"/>
              </a:rPr>
              <a:t>Comes from self-absorption (v.44). </a:t>
            </a:r>
          </a:p>
          <a:p>
            <a:pPr eaLnBrk="1" hangingPunct="1">
              <a:spcBef>
                <a:spcPts val="400"/>
              </a:spcBef>
              <a:buNone/>
            </a:pPr>
            <a:r>
              <a:rPr lang="en-US" altLang="en-US" sz="2600" i="1" dirty="0">
                <a:latin typeface="Candara" panose="020E0502030303020204" pitchFamily="34" charset="0"/>
              </a:rPr>
              <a:t>	</a:t>
            </a:r>
            <a:r>
              <a:rPr lang="en-US" altLang="en-US" i="1" dirty="0">
                <a:latin typeface="Candara" panose="020E0502030303020204" pitchFamily="34" charset="0"/>
              </a:rPr>
              <a:t>“I entered your house; you gave me no water for my feet.”</a:t>
            </a:r>
          </a:p>
          <a:p>
            <a:pPr eaLnBrk="1" hangingPunct="1">
              <a:spcBef>
                <a:spcPts val="400"/>
              </a:spcBef>
            </a:pPr>
            <a:r>
              <a:rPr lang="en-US" altLang="en-US" sz="2600" b="1" dirty="0">
                <a:solidFill>
                  <a:srgbClr val="FF0000"/>
                </a:solidFill>
                <a:latin typeface="Candara" panose="020E0502030303020204" pitchFamily="34" charset="0"/>
              </a:rPr>
              <a:t>Brings anxiety and stress (v.39). </a:t>
            </a:r>
          </a:p>
          <a:p>
            <a:pPr eaLnBrk="1" hangingPunct="1">
              <a:spcBef>
                <a:spcPts val="400"/>
              </a:spcBef>
              <a:buNone/>
            </a:pPr>
            <a:r>
              <a:rPr lang="en-US" altLang="en-US" sz="2600" i="1" dirty="0">
                <a:latin typeface="Candara" panose="020E0502030303020204" pitchFamily="34" charset="0"/>
              </a:rPr>
              <a:t>	</a:t>
            </a:r>
            <a:r>
              <a:rPr lang="en-US" altLang="en-US" i="1" dirty="0">
                <a:latin typeface="Candara" panose="020E0502030303020204" pitchFamily="34" charset="0"/>
              </a:rPr>
              <a:t>“he would have known... who is touching him, for she is a sinner.”</a:t>
            </a:r>
          </a:p>
          <a:p>
            <a:pPr eaLnBrk="1" hangingPunct="1">
              <a:spcBef>
                <a:spcPts val="400"/>
              </a:spcBef>
            </a:pPr>
            <a:r>
              <a:rPr lang="en-US" altLang="en-US" sz="2600" b="1" dirty="0">
                <a:solidFill>
                  <a:srgbClr val="FF0000"/>
                </a:solidFill>
                <a:latin typeface="Candara" panose="020E0502030303020204" pitchFamily="34" charset="0"/>
              </a:rPr>
              <a:t>Doubts increasingly more (v.43).</a:t>
            </a:r>
          </a:p>
          <a:p>
            <a:pPr eaLnBrk="1" hangingPunct="1">
              <a:spcBef>
                <a:spcPts val="400"/>
              </a:spcBef>
              <a:buNone/>
            </a:pPr>
            <a:r>
              <a:rPr lang="en-US" altLang="en-US" i="1" dirty="0">
                <a:latin typeface="Candara" panose="020E0502030303020204" pitchFamily="34" charset="0"/>
              </a:rPr>
              <a:t>	“The one, I suppose, for whom he cancelled the larger debt…”</a:t>
            </a:r>
          </a:p>
          <a:p>
            <a:pPr eaLnBrk="1" hangingPunct="1">
              <a:spcBef>
                <a:spcPts val="400"/>
              </a:spcBef>
            </a:pPr>
            <a:r>
              <a:rPr lang="en-US" altLang="en-US" sz="2600" b="1" dirty="0">
                <a:solidFill>
                  <a:srgbClr val="FF0000"/>
                </a:solidFill>
                <a:latin typeface="Candara" panose="020E0502030303020204" pitchFamily="34" charset="0"/>
              </a:rPr>
              <a:t>Is contagious—</a:t>
            </a:r>
            <a:r>
              <a:rPr lang="en-US" altLang="en-US" sz="2600" b="1" i="1" dirty="0">
                <a:solidFill>
                  <a:srgbClr val="FF0000"/>
                </a:solidFill>
                <a:latin typeface="Candara" panose="020E0502030303020204" pitchFamily="34" charset="0"/>
              </a:rPr>
              <a:t>negatively</a:t>
            </a:r>
            <a:r>
              <a:rPr lang="en-US" altLang="en-US" sz="2600" b="1" dirty="0">
                <a:solidFill>
                  <a:srgbClr val="FF0000"/>
                </a:solidFill>
                <a:latin typeface="Candara" panose="020E0502030303020204" pitchFamily="34" charset="0"/>
              </a:rPr>
              <a:t> (v.49).</a:t>
            </a:r>
          </a:p>
          <a:p>
            <a:pPr eaLnBrk="1" hangingPunct="1">
              <a:spcBef>
                <a:spcPts val="400"/>
              </a:spcBef>
              <a:buNone/>
            </a:pPr>
            <a:r>
              <a:rPr lang="en-US" altLang="en-US" i="1" dirty="0">
                <a:latin typeface="Candara" panose="020E0502030303020204" pitchFamily="34" charset="0"/>
              </a:rPr>
              <a:t>	“those who were at table with him began to say among themselves…”</a:t>
            </a:r>
            <a:endParaRPr lang="en-US" altLang="en-US" i="1" dirty="0">
              <a:latin typeface="Eras Demi ITC" panose="020B0602030504020804" pitchFamily="34" charset="77"/>
            </a:endParaRPr>
          </a:p>
        </p:txBody>
      </p:sp>
      <p:sp>
        <p:nvSpPr>
          <p:cNvPr id="8201" name="Line 16">
            <a:extLst>
              <a:ext uri="{FF2B5EF4-FFF2-40B4-BE49-F238E27FC236}">
                <a16:creationId xmlns:a16="http://schemas.microsoft.com/office/drawing/2014/main" id="{E4F4A0E2-2D48-7D4E-BA07-9588172F43DE}"/>
              </a:ext>
            </a:extLst>
          </p:cNvPr>
          <p:cNvSpPr>
            <a:spLocks noChangeShapeType="1"/>
          </p:cNvSpPr>
          <p:nvPr/>
        </p:nvSpPr>
        <p:spPr bwMode="auto">
          <a:xfrm>
            <a:off x="1981200" y="6324600"/>
            <a:ext cx="8001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Line 17">
            <a:extLst>
              <a:ext uri="{FF2B5EF4-FFF2-40B4-BE49-F238E27FC236}">
                <a16:creationId xmlns:a16="http://schemas.microsoft.com/office/drawing/2014/main" id="{2628F3EF-1BBE-4C44-AC70-989A585FCFD1}"/>
              </a:ext>
            </a:extLst>
          </p:cNvPr>
          <p:cNvSpPr>
            <a:spLocks noChangeShapeType="1"/>
          </p:cNvSpPr>
          <p:nvPr/>
        </p:nvSpPr>
        <p:spPr bwMode="auto">
          <a:xfrm>
            <a:off x="1981200" y="6400800"/>
            <a:ext cx="8001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Line 18">
            <a:extLst>
              <a:ext uri="{FF2B5EF4-FFF2-40B4-BE49-F238E27FC236}">
                <a16:creationId xmlns:a16="http://schemas.microsoft.com/office/drawing/2014/main" id="{DDF208F6-EF13-184E-9245-930AC43819FC}"/>
              </a:ext>
            </a:extLst>
          </p:cNvPr>
          <p:cNvSpPr>
            <a:spLocks noChangeShapeType="1"/>
          </p:cNvSpPr>
          <p:nvPr/>
        </p:nvSpPr>
        <p:spPr bwMode="auto">
          <a:xfrm>
            <a:off x="2057400" y="2133600"/>
            <a:ext cx="403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Line 19">
            <a:extLst>
              <a:ext uri="{FF2B5EF4-FFF2-40B4-BE49-F238E27FC236}">
                <a16:creationId xmlns:a16="http://schemas.microsoft.com/office/drawing/2014/main" id="{5D4EB18D-7D07-4345-A94F-8C5991E22940}"/>
              </a:ext>
            </a:extLst>
          </p:cNvPr>
          <p:cNvSpPr>
            <a:spLocks noChangeShapeType="1"/>
          </p:cNvSpPr>
          <p:nvPr/>
        </p:nvSpPr>
        <p:spPr bwMode="auto">
          <a:xfrm>
            <a:off x="457203" y="1650159"/>
            <a:ext cx="112013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20">
            <a:extLst>
              <a:ext uri="{FF2B5EF4-FFF2-40B4-BE49-F238E27FC236}">
                <a16:creationId xmlns:a16="http://schemas.microsoft.com/office/drawing/2014/main" id="{DB382447-4240-E746-B9B5-796FF856C392}"/>
              </a:ext>
            </a:extLst>
          </p:cNvPr>
          <p:cNvSpPr>
            <a:spLocks noChangeShapeType="1"/>
          </p:cNvSpPr>
          <p:nvPr/>
        </p:nvSpPr>
        <p:spPr bwMode="auto">
          <a:xfrm>
            <a:off x="6019800" y="1295400"/>
            <a:ext cx="0" cy="5562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Text Placeholder 9">
            <a:extLst>
              <a:ext uri="{FF2B5EF4-FFF2-40B4-BE49-F238E27FC236}">
                <a16:creationId xmlns:a16="http://schemas.microsoft.com/office/drawing/2014/main" id="{83B94753-63FD-EE47-B39C-0BAC473B6FBC}"/>
              </a:ext>
            </a:extLst>
          </p:cNvPr>
          <p:cNvSpPr>
            <a:spLocks noGrp="1"/>
          </p:cNvSpPr>
          <p:nvPr>
            <p:ph type="body" sz="quarter" idx="3"/>
          </p:nvPr>
        </p:nvSpPr>
        <p:spPr>
          <a:xfrm>
            <a:off x="442822" y="1028700"/>
            <a:ext cx="5565772" cy="609600"/>
          </a:xfrm>
        </p:spPr>
        <p:txBody>
          <a:bodyPr/>
          <a:lstStyle/>
          <a:p>
            <a:pPr algn="ctr" eaLnBrk="1" hangingPunct="1"/>
            <a:endParaRPr lang="en-US" altLang="en-US" sz="2800" dirty="0">
              <a:latin typeface="Candara" panose="020E0502030303020204" pitchFamily="34" charset="0"/>
            </a:endParaRPr>
          </a:p>
          <a:p>
            <a:pPr algn="ctr" eaLnBrk="1" hangingPunct="1"/>
            <a:endParaRPr lang="en-US" altLang="en-US" sz="2800" dirty="0">
              <a:latin typeface="Candara" panose="020E0502030303020204" pitchFamily="34" charset="0"/>
            </a:endParaRPr>
          </a:p>
          <a:p>
            <a:pPr algn="ctr" eaLnBrk="1" hangingPunct="1"/>
            <a:endParaRPr lang="en-US" altLang="en-US" sz="2800" dirty="0">
              <a:latin typeface="Candara" panose="020E0502030303020204" pitchFamily="34" charset="0"/>
            </a:endParaRPr>
          </a:p>
          <a:p>
            <a:pPr algn="ctr" eaLnBrk="1" hangingPunct="1"/>
            <a:endParaRPr lang="en-US" altLang="en-US" sz="2800" dirty="0">
              <a:latin typeface="Candara" panose="020E0502030303020204" pitchFamily="34" charset="0"/>
            </a:endParaRPr>
          </a:p>
          <a:p>
            <a:pPr algn="ctr" eaLnBrk="1" hangingPunct="1"/>
            <a:endParaRPr lang="en-US" altLang="en-US" sz="2800" dirty="0">
              <a:latin typeface="Candara" panose="020E0502030303020204" pitchFamily="34" charset="0"/>
            </a:endParaRPr>
          </a:p>
          <a:p>
            <a:pPr algn="ctr" eaLnBrk="1" hangingPunct="1"/>
            <a:endParaRPr lang="en-US" altLang="en-US" sz="2800" dirty="0">
              <a:latin typeface="Candara" panose="020E0502030303020204" pitchFamily="34" charset="0"/>
            </a:endParaRPr>
          </a:p>
          <a:p>
            <a:pPr algn="ctr" eaLnBrk="1" hangingPunct="1"/>
            <a:r>
              <a:rPr lang="en-US" altLang="en-US" sz="2800" dirty="0">
                <a:latin typeface="Candara" panose="020E0502030303020204" pitchFamily="34" charset="0"/>
              </a:rPr>
              <a:t>A GRUMBLING HEART</a:t>
            </a:r>
          </a:p>
        </p:txBody>
      </p:sp>
    </p:spTree>
    <p:extLst>
      <p:ext uri="{BB962C8B-B14F-4D97-AF65-F5344CB8AC3E}">
        <p14:creationId xmlns:p14="http://schemas.microsoft.com/office/powerpoint/2010/main" val="2505019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67573E-60CB-664C-B603-825049FA0E5B}"/>
              </a:ext>
            </a:extLst>
          </p:cNvPr>
          <p:cNvSpPr>
            <a:spLocks noGrp="1" noChangeArrowheads="1"/>
          </p:cNvSpPr>
          <p:nvPr>
            <p:ph type="body" idx="1"/>
          </p:nvPr>
        </p:nvSpPr>
        <p:spPr>
          <a:xfrm>
            <a:off x="304800" y="1066800"/>
            <a:ext cx="11582400" cy="5791200"/>
          </a:xfrm>
        </p:spPr>
        <p:txBody>
          <a:bodyPr/>
          <a:lstStyle/>
          <a:p>
            <a:pPr marL="0" indent="0">
              <a:spcBef>
                <a:spcPts val="0"/>
              </a:spcBef>
              <a:buNone/>
              <a:defRPr/>
            </a:pPr>
            <a:r>
              <a:rPr lang="en-US" sz="2800" b="1" dirty="0">
                <a:solidFill>
                  <a:srgbClr val="FF0000"/>
                </a:solidFill>
                <a:latin typeface="Candara" pitchFamily="34" charset="0"/>
              </a:rPr>
              <a:t>1)   </a:t>
            </a:r>
            <a:r>
              <a:rPr lang="en-US" sz="2800" b="1" u="sng" dirty="0">
                <a:solidFill>
                  <a:srgbClr val="FF0000"/>
                </a:solidFill>
                <a:latin typeface="Candara" pitchFamily="34" charset="0"/>
              </a:rPr>
              <a:t>SELF-HUMBLING</a:t>
            </a:r>
            <a:r>
              <a:rPr lang="en-US" sz="2800" b="1" dirty="0">
                <a:latin typeface="Candara" pitchFamily="34" charset="0"/>
              </a:rPr>
              <a:t>: a perpetual abandonment of self-absorption (v.37)</a:t>
            </a:r>
          </a:p>
          <a:p>
            <a:pPr marL="514350" indent="-514350">
              <a:spcBef>
                <a:spcPts val="0"/>
              </a:spcBef>
              <a:buNone/>
              <a:defRPr/>
            </a:pPr>
            <a:endParaRPr lang="en-US" sz="1200" b="1" dirty="0">
              <a:latin typeface="Candara" pitchFamily="34" charset="0"/>
            </a:endParaRPr>
          </a:p>
          <a:p>
            <a:pPr marL="0" lvl="0" indent="0" algn="ctr">
              <a:spcBef>
                <a:spcPts val="0"/>
              </a:spcBef>
              <a:buNone/>
              <a:defRPr/>
            </a:pPr>
            <a:r>
              <a:rPr lang="en-US" sz="2600" i="1" baseline="30000" dirty="0">
                <a:latin typeface="Candara" pitchFamily="34" charset="0"/>
              </a:rPr>
              <a:t>37</a:t>
            </a:r>
            <a:r>
              <a:rPr lang="en-US" sz="2600" i="1" dirty="0">
                <a:latin typeface="Candara" pitchFamily="34" charset="0"/>
              </a:rPr>
              <a:t> And behold, a woman of the city, </a:t>
            </a:r>
            <a:br>
              <a:rPr lang="en-US" sz="2600" i="1" dirty="0">
                <a:latin typeface="Candara" pitchFamily="34" charset="0"/>
              </a:rPr>
            </a:br>
            <a:r>
              <a:rPr lang="en-US" sz="2600" i="1" dirty="0">
                <a:latin typeface="Candara" pitchFamily="34" charset="0"/>
              </a:rPr>
              <a:t>who was a sinner, when she learned that he </a:t>
            </a:r>
            <a:br>
              <a:rPr lang="en-US" sz="2600" i="1" dirty="0">
                <a:latin typeface="Candara" pitchFamily="34" charset="0"/>
              </a:rPr>
            </a:br>
            <a:r>
              <a:rPr lang="en-US" sz="2600" i="1" dirty="0">
                <a:latin typeface="Candara" pitchFamily="34" charset="0"/>
              </a:rPr>
              <a:t>was reclining at table in the Pharisee's house, </a:t>
            </a:r>
            <a:br>
              <a:rPr lang="en-US" sz="2600" i="1" dirty="0">
                <a:latin typeface="Candara" pitchFamily="34" charset="0"/>
              </a:rPr>
            </a:br>
            <a:r>
              <a:rPr lang="en-US" sz="2600" i="1" dirty="0">
                <a:latin typeface="Candara" pitchFamily="34" charset="0"/>
              </a:rPr>
              <a:t>brought an alabaster flask of ointment... (v. 37)</a:t>
            </a:r>
          </a:p>
          <a:p>
            <a:pPr marL="0" lvl="0" indent="0" algn="ctr">
              <a:spcBef>
                <a:spcPts val="0"/>
              </a:spcBef>
              <a:buNone/>
              <a:defRPr/>
            </a:pPr>
            <a:endParaRPr lang="en-US" sz="1200" i="1" dirty="0">
              <a:latin typeface="Candara" pitchFamily="34" charset="0"/>
            </a:endParaRPr>
          </a:p>
          <a:p>
            <a:pPr marL="228600" indent="-228600">
              <a:spcBef>
                <a:spcPts val="0"/>
              </a:spcBef>
              <a:buFontTx/>
              <a:buAutoNum type="arabicParenR"/>
              <a:defRPr/>
            </a:pPr>
            <a:endParaRPr lang="en-US" sz="300" i="1" dirty="0">
              <a:latin typeface="Candara" pitchFamily="34" charset="0"/>
            </a:endParaRPr>
          </a:p>
          <a:p>
            <a:pPr marL="920750" indent="-404813">
              <a:spcBef>
                <a:spcPts val="0"/>
              </a:spcBef>
              <a:buFont typeface="Wingdings" pitchFamily="2" charset="2"/>
              <a:buChar char="Ø"/>
              <a:defRPr/>
            </a:pPr>
            <a:r>
              <a:rPr lang="en-US" sz="2600" b="1" dirty="0">
                <a:latin typeface="Candara" pitchFamily="34" charset="0"/>
              </a:rPr>
              <a:t>In reality, the sinful woman and the Pharisee were in the same state—without Jesus’ forgiveness, their sins condemn them to eternal death.</a:t>
            </a:r>
          </a:p>
          <a:p>
            <a:pPr marL="920750" indent="-404813">
              <a:spcBef>
                <a:spcPts val="0"/>
              </a:spcBef>
              <a:buFont typeface="Wingdings" pitchFamily="2" charset="2"/>
              <a:buChar char="Ø"/>
              <a:defRPr/>
            </a:pPr>
            <a:r>
              <a:rPr lang="en-US" sz="2600" b="1" dirty="0">
                <a:latin typeface="Candara" pitchFamily="34" charset="0"/>
              </a:rPr>
              <a:t>The only difference? It is pride vs. humility [entitlement/denial vs. poverty in spirit/admission]</a:t>
            </a:r>
          </a:p>
          <a:p>
            <a:pPr marL="920750" indent="-404813">
              <a:spcBef>
                <a:spcPts val="0"/>
              </a:spcBef>
              <a:buFont typeface="Wingdings" pitchFamily="2" charset="2"/>
              <a:buChar char="Ø"/>
              <a:defRPr/>
            </a:pPr>
            <a:r>
              <a:rPr lang="en-US" sz="2600" b="1" dirty="0">
                <a:latin typeface="Candara" pitchFamily="34" charset="0"/>
              </a:rPr>
              <a:t>Do you realize your own sins? Your hopelessness without God?</a:t>
            </a:r>
          </a:p>
          <a:p>
            <a:pPr marL="920750" indent="-404813">
              <a:spcBef>
                <a:spcPts val="0"/>
              </a:spcBef>
              <a:buFont typeface="Wingdings" pitchFamily="2" charset="2"/>
              <a:buChar char="Ø"/>
              <a:defRPr/>
            </a:pPr>
            <a:r>
              <a:rPr lang="en-US" sz="2600" b="1" dirty="0">
                <a:latin typeface="Candara" pitchFamily="34" charset="0"/>
              </a:rPr>
              <a:t>Abandon your self-absorption/entitlement/denial to humble yourself perpetually before God and others.</a:t>
            </a:r>
          </a:p>
        </p:txBody>
      </p:sp>
      <p:sp>
        <p:nvSpPr>
          <p:cNvPr id="9219" name="Rectangle 2">
            <a:extLst>
              <a:ext uri="{FF2B5EF4-FFF2-40B4-BE49-F238E27FC236}">
                <a16:creationId xmlns:a16="http://schemas.microsoft.com/office/drawing/2014/main" id="{D3E61EA8-1C4C-7442-A1E8-B019224BB7D4}"/>
              </a:ext>
            </a:extLst>
          </p:cNvPr>
          <p:cNvSpPr>
            <a:spLocks noGrp="1" noChangeArrowheads="1"/>
          </p:cNvSpPr>
          <p:nvPr>
            <p:ph type="title"/>
          </p:nvPr>
        </p:nvSpPr>
        <p:spPr>
          <a:xfrm>
            <a:off x="228600" y="381000"/>
            <a:ext cx="11734800" cy="533400"/>
          </a:xfrm>
        </p:spPr>
        <p:txBody>
          <a:bodyPr/>
          <a:lstStyle/>
          <a:p>
            <a:r>
              <a:rPr lang="en-US" altLang="en-US" sz="3200" b="1" dirty="0">
                <a:latin typeface="Candara" panose="020E0502030303020204" pitchFamily="34" charset="0"/>
              </a:rPr>
              <a:t>FOUR KEYS TO CULTIVATING A THANKFUL HEART</a:t>
            </a:r>
          </a:p>
        </p:txBody>
      </p:sp>
    </p:spTree>
    <p:extLst>
      <p:ext uri="{BB962C8B-B14F-4D97-AF65-F5344CB8AC3E}">
        <p14:creationId xmlns:p14="http://schemas.microsoft.com/office/powerpoint/2010/main" val="11597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143000"/>
            <a:ext cx="11430000" cy="5688694"/>
          </a:xfrm>
        </p:spPr>
        <p:txBody>
          <a:bodyPr/>
          <a:lstStyle/>
          <a:p>
            <a:pPr marL="14288" indent="-14288" algn="ctr">
              <a:spcBef>
                <a:spcPts val="0"/>
              </a:spcBef>
              <a:buNone/>
            </a:pPr>
            <a:r>
              <a:rPr lang="en-US" altLang="x-none" sz="2800" b="1" i="1" baseline="30000" dirty="0">
                <a:latin typeface="Candara" charset="0"/>
              </a:rPr>
              <a:t>1</a:t>
            </a:r>
            <a:r>
              <a:rPr lang="en-US" altLang="x-none" sz="2800" b="1" i="1" dirty="0">
                <a:latin typeface="Candara" charset="0"/>
              </a:rPr>
              <a:t> “O  L</a:t>
            </a:r>
            <a:r>
              <a:rPr lang="en-US" altLang="x-none" sz="2800" b="1" i="1" cap="small" dirty="0">
                <a:latin typeface="Candara" charset="0"/>
              </a:rPr>
              <a:t>ord</a:t>
            </a:r>
            <a:r>
              <a:rPr lang="en-US" altLang="x-none" sz="2800" b="1" i="1" dirty="0">
                <a:latin typeface="Candara" charset="0"/>
              </a:rPr>
              <a:t>, my heart is not lifted up;</a:t>
            </a:r>
            <a:br>
              <a:rPr lang="en-US" altLang="x-none" sz="2800" b="1" i="1" dirty="0">
                <a:latin typeface="Candara" charset="0"/>
              </a:rPr>
            </a:br>
            <a:r>
              <a:rPr lang="en-US" altLang="x-none" sz="2800" b="1" i="1" dirty="0">
                <a:latin typeface="Candara" charset="0"/>
              </a:rPr>
              <a:t>    my eyes are not raised too high;</a:t>
            </a:r>
            <a:br>
              <a:rPr lang="en-US" altLang="x-none" sz="2800" b="1" i="1" dirty="0">
                <a:latin typeface="Candara" charset="0"/>
              </a:rPr>
            </a:br>
            <a:r>
              <a:rPr lang="en-US" altLang="x-none" sz="2800" b="1" i="1" dirty="0">
                <a:latin typeface="Candara" charset="0"/>
              </a:rPr>
              <a:t>I do not occupy myself with things</a:t>
            </a:r>
            <a:br>
              <a:rPr lang="en-US" altLang="x-none" sz="2800" b="1" i="1" dirty="0">
                <a:latin typeface="Candara" charset="0"/>
              </a:rPr>
            </a:br>
            <a:r>
              <a:rPr lang="en-US" altLang="x-none" sz="2800" b="1" i="1" dirty="0">
                <a:latin typeface="Candara" charset="0"/>
              </a:rPr>
              <a:t>    too great and too marvelous for me.</a:t>
            </a:r>
            <a:br>
              <a:rPr lang="en-US" altLang="x-none" sz="2800" b="1" i="1" dirty="0">
                <a:latin typeface="Candara" charset="0"/>
              </a:rPr>
            </a:br>
            <a:r>
              <a:rPr lang="en-US" altLang="x-none" sz="2800" b="1" i="1" baseline="30000" dirty="0">
                <a:latin typeface="Candara" charset="0"/>
              </a:rPr>
              <a:t>2</a:t>
            </a:r>
            <a:r>
              <a:rPr lang="en-US" altLang="x-none" sz="2800" b="1" i="1" dirty="0">
                <a:latin typeface="Candara" charset="0"/>
              </a:rPr>
              <a:t> But I have calmed and quieted my soul,</a:t>
            </a:r>
            <a:br>
              <a:rPr lang="en-US" altLang="x-none" sz="2800" b="1" i="1" dirty="0">
                <a:latin typeface="Candara" charset="0"/>
              </a:rPr>
            </a:br>
            <a:r>
              <a:rPr lang="en-US" altLang="x-none" sz="2800" b="1" i="1" dirty="0">
                <a:latin typeface="Candara" charset="0"/>
              </a:rPr>
              <a:t>    like a weaned child with its mother;</a:t>
            </a:r>
            <a:br>
              <a:rPr lang="en-US" altLang="x-none" sz="2800" b="1" i="1" dirty="0">
                <a:latin typeface="Candara" charset="0"/>
              </a:rPr>
            </a:br>
            <a:r>
              <a:rPr lang="en-US" altLang="x-none" sz="2800" b="1" i="1" dirty="0">
                <a:latin typeface="Candara" charset="0"/>
              </a:rPr>
              <a:t>    like a weaned child is my soul within me.</a:t>
            </a:r>
          </a:p>
          <a:p>
            <a:pPr marL="14288" indent="-14288" algn="ctr">
              <a:spcBef>
                <a:spcPts val="0"/>
              </a:spcBef>
              <a:buNone/>
            </a:pPr>
            <a:r>
              <a:rPr lang="en-US" altLang="x-none" sz="2800" b="1" i="1" baseline="30000" dirty="0">
                <a:latin typeface="Candara" charset="0"/>
              </a:rPr>
              <a:t>3</a:t>
            </a:r>
            <a:r>
              <a:rPr lang="en-US" altLang="x-none" sz="2800" b="1" i="1" dirty="0">
                <a:latin typeface="Candara" charset="0"/>
              </a:rPr>
              <a:t> O Israel, hope in the L</a:t>
            </a:r>
            <a:r>
              <a:rPr lang="en-US" altLang="x-none" sz="2800" b="1" i="1" cap="small" dirty="0">
                <a:latin typeface="Candara" charset="0"/>
              </a:rPr>
              <a:t>ord</a:t>
            </a:r>
            <a:br>
              <a:rPr lang="en-US" altLang="x-none" sz="2800" b="1" i="1" dirty="0">
                <a:latin typeface="Candara" charset="0"/>
              </a:rPr>
            </a:br>
            <a:r>
              <a:rPr lang="en-US" altLang="x-none" sz="2800" b="1" i="1" dirty="0">
                <a:latin typeface="Candara" charset="0"/>
              </a:rPr>
              <a:t>    from this time forth and forevermore.</a:t>
            </a:r>
            <a:br>
              <a:rPr lang="en-US" altLang="x-none" sz="2800" b="1" i="1" dirty="0">
                <a:latin typeface="Candara" charset="0"/>
              </a:rPr>
            </a:br>
            <a:r>
              <a:rPr lang="en-US" altLang="x-none" sz="2800" b="1" i="1" dirty="0">
                <a:latin typeface="Candara" charset="0"/>
              </a:rPr>
              <a:t>Psalm 131:1-3</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230267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B67573E-60CB-664C-B603-825049FA0E5B}"/>
              </a:ext>
            </a:extLst>
          </p:cNvPr>
          <p:cNvSpPr>
            <a:spLocks noGrp="1" noChangeArrowheads="1"/>
          </p:cNvSpPr>
          <p:nvPr>
            <p:ph type="body" idx="1"/>
          </p:nvPr>
        </p:nvSpPr>
        <p:spPr>
          <a:xfrm>
            <a:off x="304800" y="1066800"/>
            <a:ext cx="11658600" cy="5791200"/>
          </a:xfrm>
        </p:spPr>
        <p:txBody>
          <a:bodyPr/>
          <a:lstStyle/>
          <a:p>
            <a:pPr marL="0" indent="0">
              <a:spcBef>
                <a:spcPts val="0"/>
              </a:spcBef>
              <a:buNone/>
              <a:defRPr/>
            </a:pPr>
            <a:r>
              <a:rPr lang="en-US" sz="2800" b="1" dirty="0">
                <a:solidFill>
                  <a:srgbClr val="FF0000"/>
                </a:solidFill>
                <a:latin typeface="Candara" pitchFamily="34" charset="0"/>
              </a:rPr>
              <a:t>2)   </a:t>
            </a:r>
            <a:r>
              <a:rPr lang="en-US" sz="2800" b="1" u="sng" dirty="0">
                <a:solidFill>
                  <a:srgbClr val="FF0000"/>
                </a:solidFill>
                <a:latin typeface="Candara" pitchFamily="34" charset="0"/>
              </a:rPr>
              <a:t>DECISIVE ACTION</a:t>
            </a:r>
            <a:r>
              <a:rPr lang="en-US" sz="2800" b="1" dirty="0">
                <a:latin typeface="Candara" pitchFamily="34" charset="0"/>
              </a:rPr>
              <a:t>: an expression of Spirit-led thanks to God (v.38)</a:t>
            </a:r>
          </a:p>
          <a:p>
            <a:pPr marL="514350" indent="-514350">
              <a:spcBef>
                <a:spcPts val="0"/>
              </a:spcBef>
              <a:buNone/>
              <a:defRPr/>
            </a:pPr>
            <a:endParaRPr lang="en-US" sz="1200" b="1" dirty="0">
              <a:latin typeface="Candara" pitchFamily="34" charset="0"/>
            </a:endParaRPr>
          </a:p>
          <a:p>
            <a:pPr marL="0" indent="0" algn="ctr">
              <a:spcBef>
                <a:spcPts val="0"/>
              </a:spcBef>
              <a:buNone/>
              <a:defRPr/>
            </a:pPr>
            <a:r>
              <a:rPr lang="en-US" sz="2600" i="1" baseline="30000" dirty="0">
                <a:latin typeface="Candara" pitchFamily="34" charset="0"/>
              </a:rPr>
              <a:t>38  </a:t>
            </a:r>
            <a:r>
              <a:rPr lang="en-US" sz="2600" i="1" dirty="0">
                <a:latin typeface="Candara" pitchFamily="34" charset="0"/>
              </a:rPr>
              <a:t>standing behind him at his feet, weeping, </a:t>
            </a:r>
            <a:br>
              <a:rPr lang="en-US" sz="2600" i="1" dirty="0">
                <a:latin typeface="Candara" pitchFamily="34" charset="0"/>
              </a:rPr>
            </a:br>
            <a:r>
              <a:rPr lang="en-US" sz="2600" i="1" dirty="0">
                <a:latin typeface="Candara" pitchFamily="34" charset="0"/>
              </a:rPr>
              <a:t>she began to wet his feet with her tears and wiped </a:t>
            </a:r>
            <a:br>
              <a:rPr lang="en-US" sz="2600" i="1" dirty="0">
                <a:latin typeface="Candara" pitchFamily="34" charset="0"/>
              </a:rPr>
            </a:br>
            <a:r>
              <a:rPr lang="en-US" sz="2600" i="1" dirty="0">
                <a:latin typeface="Candara" pitchFamily="34" charset="0"/>
              </a:rPr>
              <a:t>them with the hair of her head and kissed his feet </a:t>
            </a:r>
            <a:br>
              <a:rPr lang="en-US" sz="2600" i="1" dirty="0">
                <a:latin typeface="Candara" pitchFamily="34" charset="0"/>
              </a:rPr>
            </a:br>
            <a:r>
              <a:rPr lang="en-US" sz="2600" i="1" dirty="0">
                <a:latin typeface="Candara" pitchFamily="34" charset="0"/>
              </a:rPr>
              <a:t>and anointed them with the ointment. (v. 38)</a:t>
            </a:r>
          </a:p>
          <a:p>
            <a:pPr marL="0" lvl="0" indent="0" algn="ctr">
              <a:spcBef>
                <a:spcPts val="0"/>
              </a:spcBef>
              <a:buNone/>
              <a:defRPr/>
            </a:pPr>
            <a:endParaRPr lang="en-US" sz="1200" i="1" dirty="0">
              <a:latin typeface="Candara" pitchFamily="34" charset="0"/>
            </a:endParaRPr>
          </a:p>
          <a:p>
            <a:pPr marL="228600" indent="-228600">
              <a:spcBef>
                <a:spcPts val="0"/>
              </a:spcBef>
              <a:buFontTx/>
              <a:buAutoNum type="arabicParenR"/>
              <a:defRPr/>
            </a:pPr>
            <a:endParaRPr lang="en-US" sz="300" i="1" dirty="0">
              <a:latin typeface="Candara" pitchFamily="34" charset="0"/>
            </a:endParaRPr>
          </a:p>
          <a:p>
            <a:pPr marL="920750" indent="-404813">
              <a:spcBef>
                <a:spcPts val="0"/>
              </a:spcBef>
              <a:buFont typeface="Wingdings" pitchFamily="2" charset="2"/>
              <a:buChar char="Ø"/>
              <a:defRPr/>
            </a:pPr>
            <a:r>
              <a:rPr lang="en-US" sz="2600" b="1" dirty="0">
                <a:latin typeface="Candara" pitchFamily="34" charset="0"/>
              </a:rPr>
              <a:t>Notice that she didn’t hesitate to follow her initial thought to express her thankful heart to Jesus despite the stares of the unfriendly crowd.</a:t>
            </a:r>
          </a:p>
          <a:p>
            <a:pPr marL="920750" indent="-404813">
              <a:spcBef>
                <a:spcPts val="0"/>
              </a:spcBef>
              <a:buFont typeface="Wingdings" pitchFamily="2" charset="2"/>
              <a:buChar char="Ø"/>
              <a:defRPr/>
            </a:pPr>
            <a:r>
              <a:rPr lang="en-US" sz="2600" b="1" dirty="0">
                <a:latin typeface="Candara" pitchFamily="34" charset="0"/>
              </a:rPr>
              <a:t>The woman broke the alabaster jar of expensive perfume, which shows a clear intention to do a radical thing to express her thankfulness.</a:t>
            </a:r>
          </a:p>
          <a:p>
            <a:pPr marL="920750" indent="-404813">
              <a:spcBef>
                <a:spcPts val="0"/>
              </a:spcBef>
              <a:buFont typeface="Wingdings" pitchFamily="2" charset="2"/>
              <a:buChar char="Ø"/>
              <a:defRPr/>
            </a:pPr>
            <a:r>
              <a:rPr lang="en-US" sz="2600" b="1" dirty="0">
                <a:latin typeface="Candara" pitchFamily="34" charset="0"/>
              </a:rPr>
              <a:t>Thankfulness acts proactively regardless of feelings while grumbling reacts to feelings. A thankfulness is not thankfulness until it is expressed!</a:t>
            </a:r>
          </a:p>
          <a:p>
            <a:pPr marL="920750" indent="-404813">
              <a:spcBef>
                <a:spcPts val="0"/>
              </a:spcBef>
              <a:buFont typeface="Wingdings" pitchFamily="2" charset="2"/>
              <a:buChar char="Ø"/>
              <a:defRPr/>
            </a:pPr>
            <a:r>
              <a:rPr lang="en-US" sz="2600" b="1" dirty="0">
                <a:latin typeface="Candara" pitchFamily="34" charset="0"/>
              </a:rPr>
              <a:t>Is your heart “fixed” or “tentative”? Do you decisively act to thank God?</a:t>
            </a:r>
          </a:p>
        </p:txBody>
      </p:sp>
      <p:sp>
        <p:nvSpPr>
          <p:cNvPr id="9219" name="Rectangle 2">
            <a:extLst>
              <a:ext uri="{FF2B5EF4-FFF2-40B4-BE49-F238E27FC236}">
                <a16:creationId xmlns:a16="http://schemas.microsoft.com/office/drawing/2014/main" id="{D3E61EA8-1C4C-7442-A1E8-B019224BB7D4}"/>
              </a:ext>
            </a:extLst>
          </p:cNvPr>
          <p:cNvSpPr>
            <a:spLocks noGrp="1" noChangeArrowheads="1"/>
          </p:cNvSpPr>
          <p:nvPr>
            <p:ph type="title"/>
          </p:nvPr>
        </p:nvSpPr>
        <p:spPr>
          <a:xfrm>
            <a:off x="228600" y="381000"/>
            <a:ext cx="11734800" cy="533400"/>
          </a:xfrm>
        </p:spPr>
        <p:txBody>
          <a:bodyPr/>
          <a:lstStyle/>
          <a:p>
            <a:r>
              <a:rPr lang="en-US" altLang="en-US" sz="3200" b="1" dirty="0">
                <a:latin typeface="Candara" panose="020E0502030303020204" pitchFamily="34" charset="0"/>
              </a:rPr>
              <a:t>FOUR KEYS TO CULTIVATING A THANKFUL HEART</a:t>
            </a:r>
          </a:p>
        </p:txBody>
      </p:sp>
    </p:spTree>
    <p:extLst>
      <p:ext uri="{BB962C8B-B14F-4D97-AF65-F5344CB8AC3E}">
        <p14:creationId xmlns:p14="http://schemas.microsoft.com/office/powerpoint/2010/main" val="4369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828800"/>
            <a:ext cx="11430000" cy="5002894"/>
          </a:xfrm>
        </p:spPr>
        <p:txBody>
          <a:bodyPr/>
          <a:lstStyle/>
          <a:p>
            <a:pPr marL="14288" indent="-14288" algn="ctr">
              <a:spcBef>
                <a:spcPts val="0"/>
              </a:spcBef>
              <a:buNone/>
            </a:pPr>
            <a:r>
              <a:rPr lang="en-US" altLang="x-none" sz="2800" b="1" i="1" baseline="30000" dirty="0">
                <a:latin typeface="Candara" charset="0"/>
              </a:rPr>
              <a:t>1</a:t>
            </a:r>
            <a:r>
              <a:rPr lang="en-US" altLang="x-none" sz="2800" b="1" i="1" dirty="0">
                <a:latin typeface="Candara" charset="0"/>
              </a:rPr>
              <a:t> My heart is steadfast, O God!</a:t>
            </a:r>
            <a:br>
              <a:rPr lang="en-US" altLang="x-none" sz="2800" b="1" i="1" dirty="0">
                <a:latin typeface="Candara" charset="0"/>
              </a:rPr>
            </a:br>
            <a:r>
              <a:rPr lang="en-US" altLang="x-none" sz="2800" b="1" i="1" dirty="0">
                <a:latin typeface="Candara" charset="0"/>
              </a:rPr>
              <a:t>    I will sing and make melody with all my being!</a:t>
            </a:r>
            <a:br>
              <a:rPr lang="en-US" altLang="x-none" sz="2800" b="1" i="1" dirty="0">
                <a:latin typeface="Candara" charset="0"/>
              </a:rPr>
            </a:br>
            <a:r>
              <a:rPr lang="en-US" altLang="x-none" sz="2800" b="1" i="1" baseline="30000" dirty="0">
                <a:latin typeface="Candara" charset="0"/>
              </a:rPr>
              <a:t>2 </a:t>
            </a:r>
            <a:r>
              <a:rPr lang="en-US" altLang="x-none" sz="2800" b="1" i="1" dirty="0">
                <a:latin typeface="Candara" charset="0"/>
              </a:rPr>
              <a:t>Awake, O harp and lyre!</a:t>
            </a:r>
            <a:br>
              <a:rPr lang="en-US" altLang="x-none" sz="2800" b="1" i="1" dirty="0">
                <a:latin typeface="Candara" charset="0"/>
              </a:rPr>
            </a:br>
            <a:r>
              <a:rPr lang="en-US" altLang="x-none" sz="2800" b="1" i="1" dirty="0">
                <a:latin typeface="Candara" charset="0"/>
              </a:rPr>
              <a:t>    I will awake the dawn!</a:t>
            </a:r>
            <a:br>
              <a:rPr lang="en-US" altLang="x-none" sz="2800" b="1" i="1" dirty="0">
                <a:latin typeface="Candara" charset="0"/>
              </a:rPr>
            </a:br>
            <a:r>
              <a:rPr lang="en-US" altLang="x-none" sz="2800" b="1" i="1" dirty="0">
                <a:latin typeface="Candara" charset="0"/>
              </a:rPr>
              <a:t>Psalm 108:1-2</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4293321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7601</TotalTime>
  <Words>2211</Words>
  <Application>Microsoft Macintosh PowerPoint</Application>
  <PresentationFormat>Widescreen</PresentationFormat>
  <Paragraphs>127</Paragraphs>
  <Slides>19</Slides>
  <Notes>17</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19</vt:i4>
      </vt:variant>
    </vt:vector>
  </HeadingPairs>
  <TitlesOfParts>
    <vt:vector size="40" baseType="lpstr">
      <vt:lpstr>Arial</vt:lpstr>
      <vt:lpstr>Calibri</vt:lpstr>
      <vt:lpstr>Calibri Light</vt:lpstr>
      <vt:lpstr>Candara</vt:lpstr>
      <vt:lpstr>Eras Bold ITC</vt:lpstr>
      <vt:lpstr>Eras Demi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PowerPoint Presentation</vt:lpstr>
      <vt:lpstr>“An All-Out Thanksgiving”</vt:lpstr>
      <vt:lpstr>PowerPoint Presentation</vt:lpstr>
      <vt:lpstr>PowerPoint Presentation</vt:lpstr>
      <vt:lpstr>TWO DIFFERENT TYPES OF HEART IN THIS STORY</vt:lpstr>
      <vt:lpstr>FOUR KEYS TO CULTIVATING A THANKFUL HEART</vt:lpstr>
      <vt:lpstr>PowerPoint Presentation</vt:lpstr>
      <vt:lpstr>FOUR KEYS TO CULTIVATING A THANKFUL HEART</vt:lpstr>
      <vt:lpstr>PowerPoint Presentation</vt:lpstr>
      <vt:lpstr>FOUR KEYS TO CULTIVATING A THANKFUL HEART</vt:lpstr>
      <vt:lpstr>PowerPoint Presentation</vt:lpstr>
      <vt:lpstr>FOUR KEYS TO CULTIVATING A THANKFUL HEART</vt:lpstr>
      <vt:lpstr>PowerPoint Presentation</vt:lpstr>
      <vt:lpstr>To Be Grateful for All of Our Lives…</vt:lpstr>
      <vt:lpstr>RECAP: FOUR KEYS TO CULTIVATING A THANKFUL HEART</vt:lpstr>
      <vt:lpstr>YOUR RESPONSE</vt:lpstr>
      <vt:lpstr>Giving Thanks: Our Act of Worship</vt:lpstr>
      <vt:lpstr>COUNT YOUR BLESSINGS AND SHARE!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125</cp:revision>
  <dcterms:created xsi:type="dcterms:W3CDTF">2019-09-29T03:14:54Z</dcterms:created>
  <dcterms:modified xsi:type="dcterms:W3CDTF">2019-11-24T21:52:15Z</dcterms:modified>
</cp:coreProperties>
</file>