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28"/>
  </p:notesMasterIdLst>
  <p:handoutMasterIdLst>
    <p:handoutMasterId r:id="rId29"/>
  </p:handoutMasterIdLst>
  <p:sldIdLst>
    <p:sldId id="281" r:id="rId15"/>
    <p:sldId id="713" r:id="rId16"/>
    <p:sldId id="3224" r:id="rId17"/>
    <p:sldId id="3260" r:id="rId18"/>
    <p:sldId id="3254" r:id="rId19"/>
    <p:sldId id="3261" r:id="rId20"/>
    <p:sldId id="3233" r:id="rId21"/>
    <p:sldId id="3262" r:id="rId22"/>
    <p:sldId id="3263" r:id="rId23"/>
    <p:sldId id="3264" r:id="rId24"/>
    <p:sldId id="2390" r:id="rId25"/>
    <p:sldId id="730" r:id="rId26"/>
    <p:sldId id="283" r:id="rId2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autoAdjust="0"/>
    <p:restoredTop sz="92837"/>
  </p:normalViewPr>
  <p:slideViewPr>
    <p:cSldViewPr>
      <p:cViewPr varScale="1">
        <p:scale>
          <a:sx n="95" d="100"/>
          <a:sy n="95" d="100"/>
        </p:scale>
        <p:origin x="192" y="50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917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856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9246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8553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084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0583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41236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25842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415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11/17/19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11/17/19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11/17/19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11/17/19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11/17/19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HOW SHOULD WE RESPOND TO JESUS WHO IS THE BREAD OF LIFE?</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buNone/>
              <a:defRPr/>
            </a:pPr>
            <a:r>
              <a:rPr lang="en-US" sz="2800" b="1" i="0" spc="-10" dirty="0">
                <a:solidFill>
                  <a:srgbClr val="000000"/>
                </a:solidFill>
                <a:latin typeface="Candara" charset="0"/>
                <a:ea typeface="ＭＳ Ｐゴシック" charset="0"/>
                <a:cs typeface="MS PGothic" charset="0"/>
              </a:rPr>
              <a:t>4) </a:t>
            </a:r>
            <a:r>
              <a:rPr lang="en-US" sz="1200" b="1" i="0" spc="-10" dirty="0">
                <a:solidFill>
                  <a:srgbClr val="000000"/>
                </a:solidFill>
                <a:latin typeface="Candara" charset="0"/>
                <a:ea typeface="ＭＳ Ｐゴシック" charset="0"/>
                <a:cs typeface="MS PGothic" charset="0"/>
              </a:rPr>
              <a:t> </a:t>
            </a:r>
            <a:r>
              <a:rPr lang="en-US" sz="1000" b="1" i="0"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We are to</a:t>
            </a:r>
            <a:r>
              <a:rPr lang="en-US" sz="2800" b="1" i="0" spc="-10" dirty="0">
                <a:solidFill>
                  <a:srgbClr val="FF0000"/>
                </a:solidFill>
                <a:latin typeface="Candara" charset="0"/>
                <a:ea typeface="ＭＳ Ｐゴシック" charset="0"/>
                <a:cs typeface="MS PGothic" charset="0"/>
              </a:rPr>
              <a:t> come to Jesus “the bread of life” by God’s sovereign grace alone for true salvation, lasting satisfaction, and eternal security.</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this is the will of him who sent me, that I should lose nothing of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all that he has given me, but raise it up on the last day.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this is the will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of my Father, that everyone who looks on the Son and believes in him should</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have eternal life, and I will raise him up on the last day.” (vs. 35-40)</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Jesus is the bread of life—not for a meal or day but for lifetime and eternity (“shall not hunger… shall never thirst”) with lasting perpetual satisfaction.</a:t>
            </a:r>
          </a:p>
          <a:p>
            <a:pPr marL="915988" lvl="1" indent="-450850">
              <a:spcBef>
                <a:spcPts val="0"/>
              </a:spcBef>
              <a:buFont typeface="Wingdings" charset="2"/>
              <a:buChar char="Ø"/>
              <a:defRPr/>
            </a:pPr>
            <a:r>
              <a:rPr lang="en-US" altLang="x-none" sz="2600" b="1" i="0" kern="0" dirty="0">
                <a:solidFill>
                  <a:srgbClr val="000000"/>
                </a:solidFill>
                <a:latin typeface="Candara" charset="0"/>
              </a:rPr>
              <a:t>What does it mean to “eat” the bread of life? It means, “come, believe in, and look on Jesus” to take in the life of Jesus for eternal life and security.</a:t>
            </a:r>
          </a:p>
          <a:p>
            <a:pPr marL="915988" lvl="1" indent="-450850">
              <a:spcBef>
                <a:spcPts val="0"/>
              </a:spcBef>
              <a:buFont typeface="Wingdings" charset="2"/>
              <a:buChar char="Ø"/>
              <a:defRPr/>
            </a:pPr>
            <a:r>
              <a:rPr lang="en-US" altLang="x-none" sz="2600" b="1" i="0" kern="0" dirty="0">
                <a:solidFill>
                  <a:srgbClr val="000000"/>
                </a:solidFill>
                <a:latin typeface="Candara" charset="0"/>
              </a:rPr>
              <a:t>How then can we come, believe in, and look on Jesus? </a:t>
            </a:r>
            <a:r>
              <a:rPr lang="en-US" altLang="x-none" sz="2600" b="1" i="0" u="sng" kern="0" dirty="0">
                <a:solidFill>
                  <a:srgbClr val="000000"/>
                </a:solidFill>
                <a:latin typeface="Candara" charset="0"/>
              </a:rPr>
              <a:t>Not</a:t>
            </a:r>
            <a:r>
              <a:rPr lang="en-US" altLang="x-none" sz="2600" b="1" i="0" kern="0" dirty="0">
                <a:solidFill>
                  <a:srgbClr val="000000"/>
                </a:solidFill>
                <a:latin typeface="Candara" charset="0"/>
              </a:rPr>
              <a:t> by works/merit </a:t>
            </a:r>
            <a:r>
              <a:rPr lang="en-US" altLang="x-none" sz="2600" b="1" i="0" u="sng" kern="0" dirty="0">
                <a:solidFill>
                  <a:srgbClr val="000000"/>
                </a:solidFill>
                <a:latin typeface="Candara" charset="0"/>
              </a:rPr>
              <a:t>but</a:t>
            </a:r>
            <a:r>
              <a:rPr lang="en-US" altLang="x-none" sz="2600" b="1" i="0" kern="0" dirty="0">
                <a:solidFill>
                  <a:srgbClr val="000000"/>
                </a:solidFill>
                <a:latin typeface="Candara" charset="0"/>
              </a:rPr>
              <a:t> by grace alone (v. 37a), faith alone (v. 37b), &amp; in Christ alone (v. 40)! </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3532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228600"/>
            <a:ext cx="11582400" cy="6629400"/>
          </a:xfrm>
        </p:spPr>
        <p:txBody>
          <a:bodyPr/>
          <a:lstStyle/>
          <a:p>
            <a:pPr marL="0" indent="0" algn="just">
              <a:spcBef>
                <a:spcPts val="0"/>
              </a:spcBef>
              <a:buNone/>
            </a:pPr>
            <a:r>
              <a:rPr lang="en-US" b="1" dirty="0">
                <a:solidFill>
                  <a:srgbClr val="800000"/>
                </a:solidFill>
                <a:latin typeface="Candara" charset="0"/>
                <a:cs typeface="Arial" charset="0"/>
              </a:rPr>
              <a:t>Soul-Satisfying Bread</a:t>
            </a:r>
          </a:p>
          <a:p>
            <a:pPr marL="0" indent="0" algn="just">
              <a:spcBef>
                <a:spcPts val="0"/>
              </a:spcBef>
              <a:buNone/>
            </a:pPr>
            <a:r>
              <a:rPr lang="en-US" sz="2750" b="1" dirty="0">
                <a:latin typeface="Candara"/>
                <a:cs typeface="Candara"/>
              </a:rPr>
              <a:t>That hungering will never be hushed into content till we receive Christ, but when we have Him we learn that we are the sons of God, heirs of God, joint heirs with Christ and that it does not yet appear what we shall be, but when He shall appear we shall be like He is, for we shall see Him as He is. This opens up before us a splendid future of unfading glory and unbounded bliss—and we feel that we need no more. Since we are Christ's and Christ is God's, all things are ours and our hunger is forever over . . . Because I could not desire more than all and Christ is All in All. My Beloved, this perfect satisfying of our nature is to be found nowhere else but in Christ. Some have tried to be satisfied with themselves and their own doings. They have despised the bread of Heaven, for they dreamed that they could live without bread—they would be self-contained men—they would make themselves happy with themselves. But it is a wretched failure.</a:t>
            </a:r>
          </a:p>
          <a:p>
            <a:pPr marL="0" indent="0" algn="r">
              <a:spcBef>
                <a:spcPts val="0"/>
              </a:spcBef>
              <a:buNone/>
            </a:pPr>
            <a:r>
              <a:rPr lang="en-US" sz="2750" b="1" dirty="0">
                <a:latin typeface="Candara"/>
                <a:cs typeface="Candara"/>
              </a:rPr>
              <a:t>— Charles H. Spurgeon (1873)</a:t>
            </a:r>
          </a:p>
          <a:p>
            <a:pPr marL="0" indent="0" algn="r">
              <a:spcBef>
                <a:spcPts val="0"/>
              </a:spcBef>
              <a:buNone/>
            </a:pPr>
            <a:endParaRPr lang="en-US" sz="2750" b="1" dirty="0">
              <a:latin typeface="Candara"/>
              <a:cs typeface="Candara"/>
            </a:endParaRPr>
          </a:p>
        </p:txBody>
      </p:sp>
    </p:spTree>
    <p:extLst>
      <p:ext uri="{BB962C8B-B14F-4D97-AF65-F5344CB8AC3E}">
        <p14:creationId xmlns:p14="http://schemas.microsoft.com/office/powerpoint/2010/main" val="210083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04537" cy="5105400"/>
          </a:xfrm>
        </p:spPr>
        <p:txBody>
          <a:bodyPr/>
          <a:lstStyle/>
          <a:p>
            <a:pPr marL="514350" lvl="0" indent="-514350">
              <a:buFont typeface="+mj-lt"/>
              <a:buAutoNum type="arabicPeriod"/>
            </a:pPr>
            <a:r>
              <a:rPr lang="en-US" sz="2800" dirty="0"/>
              <a:t>What wrong reasons do you need to abandon in seeking Jesus? How will you seek Jesus for who he really is? </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acknowledge your need for Jesus who is the true bread from heaven who gives life to the world? </a:t>
            </a:r>
          </a:p>
          <a:p>
            <a:pPr marL="514350" lvl="0" indent="-514350">
              <a:buFont typeface="+mj-lt"/>
              <a:buAutoNum type="arabicPeriod"/>
            </a:pPr>
            <a:endParaRPr lang="en-US" dirty="0"/>
          </a:p>
          <a:p>
            <a:pPr marL="514350" lvl="0" indent="-514350">
              <a:buFont typeface="+mj-lt"/>
              <a:buAutoNum type="arabicPeriod"/>
            </a:pPr>
            <a:r>
              <a:rPr lang="en-US" sz="2800" dirty="0"/>
              <a:t>What is your first step in coming to Jesus “the bread of life” by God’s sovereign grace alone for true salvation, lasting satisfaction, and eternal security?</a:t>
            </a:r>
          </a:p>
        </p:txBody>
      </p:sp>
    </p:spTree>
    <p:extLst>
      <p:ext uri="{BB962C8B-B14F-4D97-AF65-F5344CB8AC3E}">
        <p14:creationId xmlns:p14="http://schemas.microsoft.com/office/powerpoint/2010/main" val="230690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I Am the Bread of Life</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[21]</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6:22-40</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November 17,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THE BACKGROUND OF THE FIRST “I AM” STATEMENT OF JESUS</a:t>
            </a:r>
          </a:p>
        </p:txBody>
      </p:sp>
      <p:sp>
        <p:nvSpPr>
          <p:cNvPr id="27651" name="Rectangle 3"/>
          <p:cNvSpPr>
            <a:spLocks noGrp="1" noChangeArrowheads="1"/>
          </p:cNvSpPr>
          <p:nvPr>
            <p:ph type="body" idx="1"/>
          </p:nvPr>
        </p:nvSpPr>
        <p:spPr>
          <a:xfrm>
            <a:off x="228600" y="1143000"/>
            <a:ext cx="11734800" cy="5654679"/>
          </a:xfrm>
        </p:spPr>
        <p:txBody>
          <a:bodyPr/>
          <a:lstStyle/>
          <a:p>
            <a:pPr marL="463550" indent="-463550">
              <a:spcBef>
                <a:spcPts val="0"/>
              </a:spcBef>
              <a:defRPr/>
            </a:pPr>
            <a:r>
              <a:rPr lang="en-US" sz="2800" b="1" dirty="0">
                <a:solidFill>
                  <a:srgbClr val="FF0000"/>
                </a:solidFill>
                <a:latin typeface="Candara" charset="0"/>
                <a:cs typeface="Arial" charset="0"/>
              </a:rPr>
              <a:t>Miracle: </a:t>
            </a:r>
            <a:r>
              <a:rPr lang="en-US" sz="2800" b="1" dirty="0">
                <a:latin typeface="Candara" charset="0"/>
                <a:cs typeface="Arial" charset="0"/>
              </a:rPr>
              <a:t>Jesus fed the five thousand with five loaves and two fish (Fourth Sign/Miracle).</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Withdrawal: </a:t>
            </a:r>
            <a:r>
              <a:rPr lang="en-US" sz="2800" b="1" dirty="0">
                <a:latin typeface="Candara" charset="0"/>
                <a:cs typeface="Arial" charset="0"/>
              </a:rPr>
              <a:t>Jesus withdrew to the mountain by himself, perceiving the crowd’s intent to make him king by force.</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Catching Up: </a:t>
            </a:r>
            <a:r>
              <a:rPr lang="en-US" sz="2800" b="1" dirty="0">
                <a:latin typeface="Candara" charset="0"/>
                <a:cs typeface="Arial" charset="0"/>
              </a:rPr>
              <a:t>Jesus walked on water to catch up to his disciples on a boat crossing the sea to the other side, Capernaum (Fifth Sign/Miracle).</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Seeking: </a:t>
            </a:r>
            <a:r>
              <a:rPr lang="en-US" sz="2800" b="1" dirty="0">
                <a:latin typeface="Candara" charset="0"/>
                <a:cs typeface="Arial" charset="0"/>
              </a:rPr>
              <a:t>Realizing that Jesus’ disciples went to the other side by a boat and that Jesus was not there, they themselves went to Capernaum by boats, seeking Jesus.</a:t>
            </a:r>
          </a:p>
          <a:p>
            <a:pPr marL="1374775" lvl="2" indent="-460375">
              <a:spcBef>
                <a:spcPts val="0"/>
              </a:spcBef>
              <a:buFont typeface="Wingdings" pitchFamily="2" charset="2"/>
              <a:buChar char="ü"/>
              <a:defRPr/>
            </a:pPr>
            <a:endParaRPr lang="en-US" sz="2600" dirty="0">
              <a:latin typeface="Candara" charset="0"/>
              <a:cs typeface="Arial" charset="0"/>
            </a:endParaRPr>
          </a:p>
        </p:txBody>
      </p:sp>
    </p:spTree>
    <p:extLst>
      <p:ext uri="{BB962C8B-B14F-4D97-AF65-F5344CB8AC3E}">
        <p14:creationId xmlns:p14="http://schemas.microsoft.com/office/powerpoint/2010/main" val="3232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1447800"/>
            <a:ext cx="12192000" cy="5383894"/>
          </a:xfrm>
        </p:spPr>
        <p:txBody>
          <a:bodyPr/>
          <a:lstStyle/>
          <a:p>
            <a:pPr marL="14288" indent="-14288" algn="ctr">
              <a:spcBef>
                <a:spcPts val="0"/>
              </a:spcBef>
              <a:buNone/>
            </a:pPr>
            <a:r>
              <a:rPr lang="en-US" altLang="x-none" sz="2800" b="1" i="1" baseline="30000" dirty="0">
                <a:latin typeface="Candara" charset="0"/>
              </a:rPr>
              <a:t>22</a:t>
            </a:r>
            <a:r>
              <a:rPr lang="en-US" altLang="x-none" sz="2800" b="1" i="1" dirty="0">
                <a:latin typeface="Candara" charset="0"/>
              </a:rPr>
              <a:t> On the next day the crowd that remained on the other side </a:t>
            </a:r>
            <a:br>
              <a:rPr lang="en-US" altLang="x-none" sz="2800" b="1" i="1" dirty="0">
                <a:latin typeface="Candara" charset="0"/>
              </a:rPr>
            </a:br>
            <a:r>
              <a:rPr lang="en-US" altLang="x-none" sz="2800" b="1" i="1" dirty="0">
                <a:latin typeface="Candara" charset="0"/>
              </a:rPr>
              <a:t>of the sea saw that there had been only one boat there, and that Jesus </a:t>
            </a:r>
            <a:br>
              <a:rPr lang="en-US" altLang="x-none" sz="2800" b="1" i="1" dirty="0">
                <a:latin typeface="Candara" charset="0"/>
              </a:rPr>
            </a:br>
            <a:r>
              <a:rPr lang="en-US" altLang="x-none" sz="2800" b="1" i="1" dirty="0">
                <a:latin typeface="Candara" charset="0"/>
              </a:rPr>
              <a:t>had not entered the boat with his disciples, but that his disciples had gone </a:t>
            </a:r>
            <a:br>
              <a:rPr lang="en-US" altLang="x-none" sz="2800" b="1" i="1" dirty="0">
                <a:latin typeface="Candara" charset="0"/>
              </a:rPr>
            </a:br>
            <a:r>
              <a:rPr lang="en-US" altLang="x-none" sz="2800" b="1" i="1" dirty="0">
                <a:latin typeface="Candara" charset="0"/>
              </a:rPr>
              <a:t>away alone. </a:t>
            </a:r>
            <a:r>
              <a:rPr lang="en-US" altLang="x-none" sz="2800" b="1" i="1" baseline="30000" dirty="0">
                <a:latin typeface="Candara" charset="0"/>
              </a:rPr>
              <a:t>23</a:t>
            </a:r>
            <a:r>
              <a:rPr lang="en-US" altLang="x-none" sz="2800" b="1" i="1" dirty="0">
                <a:latin typeface="Candara" charset="0"/>
              </a:rPr>
              <a:t> Other boats from Tiberias came near the place where they had </a:t>
            </a:r>
            <a:br>
              <a:rPr lang="en-US" altLang="x-none" sz="2800" b="1" i="1" dirty="0">
                <a:latin typeface="Candara" charset="0"/>
              </a:rPr>
            </a:br>
            <a:r>
              <a:rPr lang="en-US" altLang="x-none" sz="2800" b="1" i="1" dirty="0">
                <a:latin typeface="Candara" charset="0"/>
              </a:rPr>
              <a:t>eaten the bread after the Lord had given thanks. </a:t>
            </a:r>
            <a:r>
              <a:rPr lang="en-US" altLang="x-none" sz="2800" b="1" i="1" baseline="30000" dirty="0">
                <a:latin typeface="Candara" charset="0"/>
              </a:rPr>
              <a:t>24</a:t>
            </a:r>
            <a:r>
              <a:rPr lang="en-US" altLang="x-none" sz="2800" b="1" i="1" dirty="0">
                <a:latin typeface="Candara" charset="0"/>
              </a:rPr>
              <a:t> So when the crowd </a:t>
            </a:r>
            <a:br>
              <a:rPr lang="en-US" altLang="x-none" sz="2800" b="1" i="1" dirty="0">
                <a:latin typeface="Candara" charset="0"/>
              </a:rPr>
            </a:br>
            <a:r>
              <a:rPr lang="en-US" altLang="x-none" sz="2800" b="1" i="1" dirty="0">
                <a:latin typeface="Candara" charset="0"/>
              </a:rPr>
              <a:t>saw that Jesus was not there, nor his disciples, they themselves </a:t>
            </a:r>
            <a:br>
              <a:rPr lang="en-US" altLang="x-none" sz="2800" b="1" i="1" dirty="0">
                <a:latin typeface="Candara" charset="0"/>
              </a:rPr>
            </a:br>
            <a:r>
              <a:rPr lang="en-US" altLang="x-none" sz="2800" b="1" i="1" dirty="0">
                <a:latin typeface="Candara" charset="0"/>
              </a:rPr>
              <a:t>got into the boats and went to Capernaum, seeking Jesus. </a:t>
            </a:r>
            <a:br>
              <a:rPr lang="en-US" altLang="x-none" sz="2800" b="1" i="1" dirty="0">
                <a:latin typeface="Candara" charset="0"/>
              </a:rPr>
            </a:br>
            <a:r>
              <a:rPr lang="en-US" altLang="x-none" sz="2800" b="1" i="1" dirty="0">
                <a:latin typeface="Candara" charset="0"/>
              </a:rPr>
              <a:t>John 6:22-24</a:t>
            </a:r>
          </a:p>
        </p:txBody>
      </p:sp>
    </p:spTree>
    <p:extLst>
      <p:ext uri="{BB962C8B-B14F-4D97-AF65-F5344CB8AC3E}">
        <p14:creationId xmlns:p14="http://schemas.microsoft.com/office/powerpoint/2010/main" val="338694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HOW SHOULD WE RESPOND TO JESUS WHO IS THE BREAD OF LIFE?</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buNone/>
              <a:defRPr/>
            </a:pPr>
            <a:r>
              <a:rPr lang="en-US" sz="2800" b="1" i="0" spc="-10" dirty="0">
                <a:solidFill>
                  <a:srgbClr val="000000"/>
                </a:solidFill>
                <a:latin typeface="Candara" charset="0"/>
                <a:ea typeface="ＭＳ Ｐゴシック" charset="0"/>
                <a:cs typeface="MS PGothic" charset="0"/>
              </a:rPr>
              <a:t>1)   We are to </a:t>
            </a:r>
            <a:r>
              <a:rPr lang="en-US" sz="2800" b="1" i="0" spc="-10" dirty="0">
                <a:solidFill>
                  <a:srgbClr val="FF0000"/>
                </a:solidFill>
                <a:latin typeface="Candara" charset="0"/>
                <a:ea typeface="ＭＳ Ｐゴシック" charset="0"/>
                <a:cs typeface="MS PGothic" charset="0"/>
              </a:rPr>
              <a:t>seek Jesus not for the wrong reasons but for the right reason—who he really is.</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they found him on the other side of the sea, they said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him, “Rabbi, when did you come here?”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answered them,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“Truly, truly, I say to you, you are seeking me, not because you saw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signs, but because you ate your fill of the loaves. (vs. 25-26)  </a:t>
            </a:r>
          </a:p>
          <a:p>
            <a:pPr marL="0" marR="11430" indent="0" algn="ctr">
              <a:spcBef>
                <a:spcPts val="0"/>
              </a:spcBef>
              <a:spcAft>
                <a:spcPts val="0"/>
              </a:spcAft>
              <a:buNone/>
              <a:defRPr/>
            </a:pPr>
            <a:endParaRPr lang="en-US" sz="1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crowd did see the miraculous sign of feeding of the five thousand but didn’t realize its </a:t>
            </a:r>
            <a:r>
              <a:rPr lang="en-US" altLang="x-none" sz="2600" b="1" i="0" kern="0" dirty="0" err="1">
                <a:solidFill>
                  <a:srgbClr val="000000"/>
                </a:solidFill>
                <a:latin typeface="Candara" charset="0"/>
              </a:rPr>
              <a:t>SIGNificance</a:t>
            </a:r>
            <a:r>
              <a:rPr lang="en-US" altLang="x-none" sz="2600" b="1" i="0" kern="0" dirty="0">
                <a:solidFill>
                  <a:srgbClr val="000000"/>
                </a:solidFill>
                <a:latin typeface="Candara" charset="0"/>
              </a:rPr>
              <a:t>; they were seeking Jesus for their own needs.</a:t>
            </a:r>
          </a:p>
          <a:p>
            <a:pPr marL="915988" lvl="1" indent="-450850">
              <a:spcBef>
                <a:spcPts val="0"/>
              </a:spcBef>
              <a:buFont typeface="Wingdings" charset="2"/>
              <a:buChar char="Ø"/>
              <a:defRPr/>
            </a:pPr>
            <a:r>
              <a:rPr lang="en-US" altLang="x-none" sz="2600" b="1" i="0" kern="0" dirty="0">
                <a:solidFill>
                  <a:srgbClr val="000000"/>
                </a:solidFill>
                <a:latin typeface="Candara" charset="0"/>
              </a:rPr>
              <a:t>Jesus saw and filled their temporary hunger, but his deeper purpose was to show them this: Jesus came not to give bread but be bread for them.</a:t>
            </a:r>
          </a:p>
          <a:p>
            <a:pPr marL="915988" lvl="1" indent="-450850">
              <a:spcBef>
                <a:spcPts val="0"/>
              </a:spcBef>
              <a:buFont typeface="Wingdings" charset="2"/>
              <a:buChar char="Ø"/>
              <a:defRPr/>
            </a:pPr>
            <a:r>
              <a:rPr lang="en-US" altLang="x-none" sz="2600" b="1" i="0" kern="0" dirty="0">
                <a:solidFill>
                  <a:srgbClr val="000000"/>
                </a:solidFill>
                <a:latin typeface="Candara" charset="0"/>
              </a:rPr>
              <a:t>It’s so easy for us to seek Jesus for wrong reasons—our felt needs seem so overwhelming that we end up wanting Jesus to be “useful” to our end.</a:t>
            </a:r>
          </a:p>
          <a:p>
            <a:pPr marL="915988" lvl="1" indent="-450850">
              <a:spcBef>
                <a:spcPts val="0"/>
              </a:spcBef>
              <a:buFont typeface="Wingdings" charset="2"/>
              <a:buChar char="Ø"/>
              <a:defRPr/>
            </a:pPr>
            <a:r>
              <a:rPr lang="en-US" altLang="x-none" sz="2600" b="1" i="0" kern="0" dirty="0">
                <a:solidFill>
                  <a:srgbClr val="000000"/>
                </a:solidFill>
                <a:latin typeface="Candara" charset="0"/>
              </a:rPr>
              <a:t>Examine your heart: Why are you seeking Jesus today? </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435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HOW SHOULD WE RESPOND TO JESUS WHO IS THE BREAD OF LIFE?</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buNone/>
              <a:defRPr/>
            </a:pPr>
            <a:r>
              <a:rPr lang="en-US" sz="2800" b="1" i="0" spc="-10" dirty="0">
                <a:solidFill>
                  <a:srgbClr val="000000"/>
                </a:solidFill>
                <a:latin typeface="Candara" charset="0"/>
                <a:ea typeface="ＭＳ Ｐゴシック" charset="0"/>
                <a:cs typeface="MS PGothic" charset="0"/>
              </a:rPr>
              <a:t>2) </a:t>
            </a:r>
            <a:r>
              <a:rPr lang="en-US" sz="1200" b="1" i="0"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We are to</a:t>
            </a:r>
            <a:r>
              <a:rPr lang="en-US" sz="2800" b="1" i="0" spc="-10" dirty="0">
                <a:solidFill>
                  <a:srgbClr val="FF0000"/>
                </a:solidFill>
                <a:latin typeface="Candara" charset="0"/>
                <a:ea typeface="ＭＳ Ｐゴシック" charset="0"/>
                <a:cs typeface="MS PGothic" charset="0"/>
              </a:rPr>
              <a:t> work not for the food that perishes but for the food that endures to eternal life—i.e., to believe in Jesus Christ whom God sent.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Do not work for the food that perishes, but for the food that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endures to eternal life, which the Son of Man will give to you.  For on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him God the Father has set his seal.”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Then they said to him, “What must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we do, to be doing the works of God?”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answered them, “This 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work of God, that you believe in him whom he has sent.” (vs. 27-29)</a:t>
            </a:r>
          </a:p>
          <a:p>
            <a:pPr marL="0" marR="11430" indent="0" algn="ctr">
              <a:spcBef>
                <a:spcPts val="0"/>
              </a:spcBef>
              <a:spcAft>
                <a:spcPts val="0"/>
              </a:spcAft>
              <a:buNone/>
              <a:defRPr/>
            </a:pPr>
            <a:endParaRPr lang="en-US" sz="1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Notice why Jesus uses the word “work (labor)” in this figure of speech.</a:t>
            </a:r>
          </a:p>
          <a:p>
            <a:pPr marL="915988" lvl="1" indent="-450850">
              <a:spcBef>
                <a:spcPts val="0"/>
              </a:spcBef>
              <a:buFont typeface="Wingdings" charset="2"/>
              <a:buChar char="Ø"/>
              <a:defRPr/>
            </a:pPr>
            <a:r>
              <a:rPr lang="en-US" altLang="x-none" sz="2600" b="1" i="0" kern="0" dirty="0">
                <a:solidFill>
                  <a:srgbClr val="000000"/>
                </a:solidFill>
                <a:latin typeface="Candara" charset="0"/>
              </a:rPr>
              <a:t>Don’t work merely for the food that perishes (i.e., we must see our true need beyond our physical needs); rather, seek God for your eternal needs. </a:t>
            </a:r>
          </a:p>
          <a:p>
            <a:pPr marL="915988" lvl="1" indent="-450850">
              <a:spcBef>
                <a:spcPts val="0"/>
              </a:spcBef>
              <a:buFont typeface="Wingdings" charset="2"/>
              <a:buChar char="Ø"/>
              <a:defRPr/>
            </a:pPr>
            <a:r>
              <a:rPr lang="en-US" altLang="x-none" sz="2600" b="1" i="0" kern="0" dirty="0">
                <a:solidFill>
                  <a:srgbClr val="000000"/>
                </a:solidFill>
                <a:latin typeface="Candara" charset="0"/>
              </a:rPr>
              <a:t>But, does it mean that our eternal need (salvation) is through our good &amp; religious works? NO! Jesus’ answer makes this clear.</a:t>
            </a:r>
          </a:p>
          <a:p>
            <a:pPr marL="915988" lvl="1" indent="-450850">
              <a:spcBef>
                <a:spcPts val="0"/>
              </a:spcBef>
              <a:buFont typeface="Wingdings" charset="2"/>
              <a:buChar char="Ø"/>
              <a:defRPr/>
            </a:pPr>
            <a:r>
              <a:rPr lang="en-US" altLang="x-none" sz="2600" b="1" i="0" kern="0" dirty="0">
                <a:solidFill>
                  <a:srgbClr val="000000"/>
                </a:solidFill>
                <a:latin typeface="Candara" charset="0"/>
              </a:rPr>
              <a:t>The work of God (= work that God requires) is to believe in Jesus the Son! </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7622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762000"/>
            <a:ext cx="11430000" cy="6069694"/>
          </a:xfrm>
        </p:spPr>
        <p:txBody>
          <a:bodyPr/>
          <a:lstStyle/>
          <a:p>
            <a:pPr marL="14288" indent="-14288" algn="ctr">
              <a:spcBef>
                <a:spcPts val="0"/>
              </a:spcBef>
              <a:buNone/>
            </a:pPr>
            <a:r>
              <a:rPr lang="en-US" altLang="x-none" sz="2800" b="1" i="1" baseline="30000" dirty="0">
                <a:latin typeface="Candara" charset="0"/>
              </a:rPr>
              <a:t>1</a:t>
            </a:r>
            <a:r>
              <a:rPr lang="en-US" altLang="x-none" sz="2800" b="1" i="1" dirty="0">
                <a:latin typeface="Candara" charset="0"/>
              </a:rPr>
              <a:t> “Come, everyone who thirsts,</a:t>
            </a:r>
            <a:br>
              <a:rPr lang="en-US" altLang="x-none" sz="2800" b="1" i="1" dirty="0">
                <a:latin typeface="Candara" charset="0"/>
              </a:rPr>
            </a:br>
            <a:r>
              <a:rPr lang="en-US" altLang="x-none" sz="2800" b="1" i="1" dirty="0">
                <a:latin typeface="Candara" charset="0"/>
              </a:rPr>
              <a:t>    come to the waters;</a:t>
            </a:r>
            <a:br>
              <a:rPr lang="en-US" altLang="x-none" sz="2800" b="1" i="1" dirty="0">
                <a:latin typeface="Candara" charset="0"/>
              </a:rPr>
            </a:br>
            <a:r>
              <a:rPr lang="en-US" altLang="x-none" sz="2800" b="1" i="1" dirty="0">
                <a:latin typeface="Candara" charset="0"/>
              </a:rPr>
              <a:t>and he who has no money,</a:t>
            </a:r>
            <a:br>
              <a:rPr lang="en-US" altLang="x-none" sz="2800" b="1" i="1" dirty="0">
                <a:latin typeface="Candara" charset="0"/>
              </a:rPr>
            </a:br>
            <a:r>
              <a:rPr lang="en-US" altLang="x-none" sz="2800" b="1" i="1" dirty="0">
                <a:latin typeface="Candara" charset="0"/>
              </a:rPr>
              <a:t>    come, buy and eat!</a:t>
            </a:r>
            <a:br>
              <a:rPr lang="en-US" altLang="x-none" sz="2800" b="1" i="1" dirty="0">
                <a:latin typeface="Candara" charset="0"/>
              </a:rPr>
            </a:br>
            <a:r>
              <a:rPr lang="en-US" altLang="x-none" sz="2800" b="1" i="1" dirty="0">
                <a:latin typeface="Candara" charset="0"/>
              </a:rPr>
              <a:t>Come, buy wine and milk</a:t>
            </a:r>
            <a:br>
              <a:rPr lang="en-US" altLang="x-none" sz="2800" b="1" i="1" dirty="0">
                <a:latin typeface="Candara" charset="0"/>
              </a:rPr>
            </a:br>
            <a:r>
              <a:rPr lang="en-US" altLang="x-none" sz="2800" b="1" i="1" dirty="0">
                <a:latin typeface="Candara" charset="0"/>
              </a:rPr>
              <a:t>    without money and without price.</a:t>
            </a:r>
            <a:br>
              <a:rPr lang="en-US" altLang="x-none" sz="2800" b="1" i="1" dirty="0">
                <a:latin typeface="Candara" charset="0"/>
              </a:rPr>
            </a:br>
            <a:r>
              <a:rPr lang="en-US" altLang="x-none" sz="2800" b="1" i="1" baseline="30000" dirty="0">
                <a:latin typeface="Candara" charset="0"/>
              </a:rPr>
              <a:t>2</a:t>
            </a:r>
            <a:r>
              <a:rPr lang="en-US" altLang="x-none" sz="2800" b="1" i="1" dirty="0">
                <a:latin typeface="Candara" charset="0"/>
              </a:rPr>
              <a:t> Why do you spend your money for that which is not bread,</a:t>
            </a:r>
            <a:br>
              <a:rPr lang="en-US" altLang="x-none" sz="2800" b="1" i="1" dirty="0">
                <a:latin typeface="Candara" charset="0"/>
              </a:rPr>
            </a:br>
            <a:r>
              <a:rPr lang="en-US" altLang="x-none" sz="2800" b="1" i="1" dirty="0">
                <a:latin typeface="Candara" charset="0"/>
              </a:rPr>
              <a:t>    and your labor for that which does not satisfy?</a:t>
            </a:r>
            <a:br>
              <a:rPr lang="en-US" altLang="x-none" sz="2800" b="1" i="1" dirty="0">
                <a:latin typeface="Candara" charset="0"/>
              </a:rPr>
            </a:br>
            <a:r>
              <a:rPr lang="en-US" altLang="x-none" sz="2800" b="1" i="1" dirty="0">
                <a:latin typeface="Candara" charset="0"/>
              </a:rPr>
              <a:t>Listen diligently to me, and eat what is good,</a:t>
            </a:r>
            <a:br>
              <a:rPr lang="en-US" altLang="x-none" sz="2800" b="1" i="1" dirty="0">
                <a:latin typeface="Candara" charset="0"/>
              </a:rPr>
            </a:br>
            <a:r>
              <a:rPr lang="en-US" altLang="x-none" sz="2800" b="1" i="1" dirty="0">
                <a:latin typeface="Candara" charset="0"/>
              </a:rPr>
              <a:t>    and delight yourselves in rich food.</a:t>
            </a:r>
          </a:p>
          <a:p>
            <a:pPr marL="14288" indent="-14288" algn="ctr">
              <a:spcBef>
                <a:spcPts val="0"/>
              </a:spcBef>
              <a:buNone/>
            </a:pPr>
            <a:r>
              <a:rPr lang="en-US" altLang="x-none" sz="2800" b="1" i="1" dirty="0">
                <a:latin typeface="Candara" charset="0"/>
              </a:rPr>
              <a:t>Isaiah 55:1-2</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213820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HOW SHOULD WE RESPOND TO JESUS WHO IS THE BREAD OF LIFE?</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buNone/>
              <a:defRPr/>
            </a:pPr>
            <a:r>
              <a:rPr lang="en-US" sz="2800" b="1" i="0" spc="-10" dirty="0">
                <a:solidFill>
                  <a:srgbClr val="000000"/>
                </a:solidFill>
                <a:latin typeface="Candara" charset="0"/>
                <a:ea typeface="ＭＳ Ｐゴシック" charset="0"/>
                <a:cs typeface="MS PGothic" charset="0"/>
              </a:rPr>
              <a:t>3) </a:t>
            </a:r>
            <a:r>
              <a:rPr lang="en-US" sz="1200" b="1" i="0"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We are to</a:t>
            </a:r>
            <a:r>
              <a:rPr lang="en-US" sz="2800" b="1" i="0" spc="-10" dirty="0">
                <a:solidFill>
                  <a:srgbClr val="FF0000"/>
                </a:solidFill>
                <a:latin typeface="Candara" charset="0"/>
                <a:ea typeface="ＭＳ Ｐゴシック" charset="0"/>
                <a:cs typeface="MS PGothic" charset="0"/>
              </a:rPr>
              <a:t> acknowledge our need for Jesus who is the true bread from heaven who gives life to the world.</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they said to him, “Then what sign do you do, that we may see and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believe you? What work do you perform?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Our fathers ate the manna in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wilderness; as it is written, ‘He gave them bread from heaven to eat.’”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32 </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Jesus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then said to them,  “Truly, truly, I say to you, it was not Moses who gave you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bread from heaven, but my Father gives you the true bread from heaven.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bread of God is he who comes down from heaven and gives life to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world.”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They said to him, “Sir, give us this bread always.” (vs. 30-34)</a:t>
            </a:r>
          </a:p>
          <a:p>
            <a:pPr marL="0" marR="11430" indent="0" algn="ctr">
              <a:spcBef>
                <a:spcPts val="0"/>
              </a:spcBef>
              <a:spcAft>
                <a:spcPts val="0"/>
              </a:spcAft>
              <a:buNone/>
              <a:defRPr/>
            </a:pPr>
            <a:endParaRPr lang="en-US" sz="8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Notice Jesus’ two clear NO’s: (1) not Moses but God &amp; (2) not true bread</a:t>
            </a:r>
          </a:p>
          <a:p>
            <a:pPr marL="915988" lvl="1" indent="-450850">
              <a:spcBef>
                <a:spcPts val="0"/>
              </a:spcBef>
              <a:buFont typeface="Wingdings" charset="2"/>
              <a:buChar char="Ø"/>
              <a:defRPr/>
            </a:pPr>
            <a:r>
              <a:rPr lang="en-US" altLang="x-none" sz="2600" b="1" i="0" kern="0" dirty="0">
                <a:solidFill>
                  <a:srgbClr val="000000"/>
                </a:solidFill>
                <a:latin typeface="Candara" charset="0"/>
              </a:rPr>
              <a:t>Jesus reveals: (1) I am more than Moses &amp; (2) I am the true bread of God.</a:t>
            </a:r>
          </a:p>
          <a:p>
            <a:pPr marL="915988" lvl="1" indent="-450850">
              <a:spcBef>
                <a:spcPts val="0"/>
              </a:spcBef>
              <a:buFont typeface="Wingdings" charset="2"/>
              <a:buChar char="Ø"/>
              <a:defRPr/>
            </a:pPr>
            <a:r>
              <a:rPr lang="en-US" altLang="x-none" sz="2600" b="1" i="0" kern="0" dirty="0">
                <a:solidFill>
                  <a:srgbClr val="000000"/>
                </a:solidFill>
                <a:latin typeface="Candara" charset="0"/>
              </a:rPr>
              <a:t>Until we recognize and acknowledge our need for this Jesus (the true bread that fills spiritual hunger), we will merely ask for physical </a:t>
            </a:r>
            <a:r>
              <a:rPr lang="en-US" altLang="x-none" sz="2600" b="1" kern="0" dirty="0">
                <a:solidFill>
                  <a:srgbClr val="000000"/>
                </a:solidFill>
                <a:latin typeface="Candara" charset="0"/>
              </a:rPr>
              <a:t>manna</a:t>
            </a:r>
            <a:r>
              <a:rPr lang="en-US" altLang="x-none" sz="2600" b="1" i="0" kern="0" dirty="0">
                <a:solidFill>
                  <a:srgbClr val="000000"/>
                </a:solidFill>
                <a:latin typeface="Candara" charset="0"/>
              </a:rPr>
              <a:t> from God.</a:t>
            </a:r>
          </a:p>
        </p:txBody>
      </p:sp>
    </p:spTree>
    <p:extLst>
      <p:ext uri="{BB962C8B-B14F-4D97-AF65-F5344CB8AC3E}">
        <p14:creationId xmlns:p14="http://schemas.microsoft.com/office/powerpoint/2010/main" val="34600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HOW SHOULD WE RESPOND TO JESUS WHO IS THE BREAD OF LIFE?</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buNone/>
              <a:defRPr/>
            </a:pPr>
            <a:r>
              <a:rPr lang="en-US" sz="2800" b="1" i="0" spc="-10" dirty="0">
                <a:solidFill>
                  <a:srgbClr val="000000"/>
                </a:solidFill>
                <a:latin typeface="Candara" charset="0"/>
                <a:ea typeface="ＭＳ Ｐゴシック" charset="0"/>
                <a:cs typeface="MS PGothic" charset="0"/>
              </a:rPr>
              <a:t>4) </a:t>
            </a:r>
            <a:r>
              <a:rPr lang="en-US" sz="1200" b="1" i="0" spc="-10" dirty="0">
                <a:solidFill>
                  <a:srgbClr val="000000"/>
                </a:solidFill>
                <a:latin typeface="Candara" charset="0"/>
                <a:ea typeface="ＭＳ Ｐゴシック" charset="0"/>
                <a:cs typeface="MS PGothic" charset="0"/>
              </a:rPr>
              <a:t> </a:t>
            </a:r>
            <a:r>
              <a:rPr lang="en-US" sz="1000" b="1" i="0"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We are to</a:t>
            </a:r>
            <a:r>
              <a:rPr lang="en-US" sz="2800" b="1" i="0" spc="-10" dirty="0">
                <a:solidFill>
                  <a:srgbClr val="FF0000"/>
                </a:solidFill>
                <a:latin typeface="Candara" charset="0"/>
                <a:ea typeface="ＭＳ Ｐゴシック" charset="0"/>
                <a:cs typeface="MS PGothic" charset="0"/>
              </a:rPr>
              <a:t> come to Jesus “the bread of life” by God’s sovereign grace alone for true salvation, lasting satisfaction, and eternal security.</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said to them, “I am the bread of life; whoever comes to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me shall not hunger, and whoever believes in me shall never thirst.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I said to you that you have seen me and yet do not believe.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All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that the Father gives me will come to me, and whoever comes to me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 will never cast out.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I have come down from heaven, not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do my own will but the will of him who sent me.</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20211231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3496</TotalTime>
  <Words>1741</Words>
  <Application>Microsoft Macintosh PowerPoint</Application>
  <PresentationFormat>Widescreen</PresentationFormat>
  <Paragraphs>64</Paragraphs>
  <Slides>13</Slides>
  <Notes>11</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13</vt:i4>
      </vt:variant>
    </vt:vector>
  </HeadingPairs>
  <TitlesOfParts>
    <vt:vector size="34"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I Am the Bread of Life</vt:lpstr>
      <vt:lpstr>THE BACKGROUND OF THE FIRST “I AM” STATEMENT OF JESUS</vt:lpstr>
      <vt:lpstr>PowerPoint Presentation</vt:lpstr>
      <vt:lpstr>HOW SHOULD WE RESPOND TO JESUS WHO IS THE BREAD OF LIFE?</vt:lpstr>
      <vt:lpstr>HOW SHOULD WE RESPOND TO JESUS WHO IS THE BREAD OF LIFE?</vt:lpstr>
      <vt:lpstr>PowerPoint Presentation</vt:lpstr>
      <vt:lpstr>HOW SHOULD WE RESPOND TO JESUS WHO IS THE BREAD OF LIFE?</vt:lpstr>
      <vt:lpstr>HOW SHOULD WE RESPOND TO JESUS WHO IS THE BREAD OF LIFE?</vt:lpstr>
      <vt:lpstr>HOW SHOULD WE RESPOND TO JESUS WHO IS THE BREAD OF LIFE?</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92</cp:revision>
  <dcterms:created xsi:type="dcterms:W3CDTF">2019-09-29T03:14:54Z</dcterms:created>
  <dcterms:modified xsi:type="dcterms:W3CDTF">2019-11-17T21:41:12Z</dcterms:modified>
</cp:coreProperties>
</file>