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2" r:id="rId3"/>
    <p:sldMasterId id="2147483684" r:id="rId4"/>
    <p:sldMasterId id="2147483696" r:id="rId5"/>
    <p:sldMasterId id="2147483708" r:id="rId6"/>
  </p:sldMasterIdLst>
  <p:notesMasterIdLst>
    <p:notesMasterId r:id="rId19"/>
  </p:notesMasterIdLst>
  <p:sldIdLst>
    <p:sldId id="281" r:id="rId7"/>
    <p:sldId id="713" r:id="rId8"/>
    <p:sldId id="1150" r:id="rId9"/>
    <p:sldId id="258" r:id="rId10"/>
    <p:sldId id="259" r:id="rId11"/>
    <p:sldId id="260" r:id="rId12"/>
    <p:sldId id="261" r:id="rId13"/>
    <p:sldId id="262" r:id="rId14"/>
    <p:sldId id="263" r:id="rId15"/>
    <p:sldId id="1149" r:id="rId16"/>
    <p:sldId id="730" r:id="rId17"/>
    <p:sldId id="714"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ndara" panose="020E0502030303020204" pitchFamily="34" charset="0"/>
      <p:regular r:id="rId26"/>
      <p:bold r:id="rId27"/>
      <p:italic r:id="rId28"/>
      <p:boldItalic r:id="rId29"/>
    </p:embeddedFont>
    <p:embeddedFont>
      <p:font typeface="Eras Bold ITC" panose="020B0602030504020804" pitchFamily="34" charset="77"/>
      <p:bold r:id="rId30"/>
    </p:embeddedFont>
    <p:embeddedFont>
      <p:font typeface="Eras Medium ITC" panose="020B0602030504020804" pitchFamily="34" charset="77"/>
      <p:regular r:id="rId31"/>
    </p:embeddedFont>
    <p:embeddedFont>
      <p:font typeface="Merriweather"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150" d="100"/>
          <a:sy n="150" d="100"/>
        </p:scale>
        <p:origin x="42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sym typeface="Arial"/>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sym typeface="Arial"/>
            </a:endParaRPr>
          </a:p>
        </p:txBody>
      </p:sp>
    </p:spTree>
    <p:extLst>
      <p:ext uri="{BB962C8B-B14F-4D97-AF65-F5344CB8AC3E}">
        <p14:creationId xmlns:p14="http://schemas.microsoft.com/office/powerpoint/2010/main" val="151727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225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3d02b544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3d02b544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529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3d02b54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3d02b54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977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d02b544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d02b544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88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3d02b544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3d02b544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3d02b544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3d02b544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94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3d02b544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3d02b544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946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d02b544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3d02b544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54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0345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95094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51405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316413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31585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2671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78715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485045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036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98578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49779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11/3/19</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582569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11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0908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270973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470"/>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2550837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4264282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22"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222"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1107286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2253249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1212194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508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270950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032712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3926092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95"/>
            <a:ext cx="2057400" cy="43660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95"/>
            <a:ext cx="6019800" cy="4366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186828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1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298319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1800" b="1">
                <a:latin typeface="Candara"/>
                <a:cs typeface="Candara"/>
              </a:defRPr>
            </a:lvl1pPr>
            <a:lvl2pPr marL="342900" indent="0">
              <a:buFont typeface="Wingdings" charset="2"/>
              <a:buNone/>
              <a:defRPr sz="1725"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978701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481"/>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2973939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25299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29"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229"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561029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4146667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402750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509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205729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4113486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3078728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284"/>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284"/>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3393520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2550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7168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1122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2784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9135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795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6728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974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7369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0845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0075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5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90347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5078307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407"/>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0731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763669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80"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180"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77563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695099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633399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502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310810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078247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89727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32"/>
            <a:ext cx="2057400" cy="43660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32"/>
            <a:ext cx="6019800" cy="4366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54958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3.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1BDED65-C712-884D-BE84-AA2457FB8E67}" type="datetimeFigureOut">
              <a:rPr lang="en-US" smtClean="0"/>
              <a:t>11/3/19</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1633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85725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5"/>
            <a:ext cx="8229600" cy="339447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i="0" smtClean="0">
                <a:latin typeface="Arial" charset="0"/>
                <a:cs typeface="Arial" charset="0"/>
              </a:defRPr>
            </a:lvl1pPr>
          </a:lstStyle>
          <a:p>
            <a:pPr>
              <a:defRPr/>
            </a:pPr>
            <a:fld id="{2364CAAA-148C-3345-BD91-934311BDE1AB}" type="slidenum">
              <a:rPr lang="en-US"/>
              <a:pPr>
                <a:defRPr/>
              </a:pPr>
              <a:t>‹#›</a:t>
            </a:fld>
            <a:endParaRPr lang="en-US"/>
          </a:p>
        </p:txBody>
      </p:sp>
    </p:spTree>
    <p:extLst>
      <p:ext uri="{BB962C8B-B14F-4D97-AF65-F5344CB8AC3E}">
        <p14:creationId xmlns:p14="http://schemas.microsoft.com/office/powerpoint/2010/main" val="24982811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a:solidFill>
            <a:srgbClr val="800000"/>
          </a:solidFill>
          <a:latin typeface="+mj-lt"/>
          <a:ea typeface="ＭＳ Ｐゴシック" charset="0"/>
          <a:cs typeface="+mj-cs"/>
        </a:defRPr>
      </a:lvl1pPr>
      <a:lvl2pPr algn="ctr" rtl="0" eaLnBrk="0" fontAlgn="base" hangingPunct="0">
        <a:spcBef>
          <a:spcPct val="0"/>
        </a:spcBef>
        <a:spcAft>
          <a:spcPct val="0"/>
        </a:spcAft>
        <a:defRPr sz="33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33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33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3300">
          <a:solidFill>
            <a:srgbClr val="800000"/>
          </a:solidFill>
          <a:latin typeface="Eras Bold ITC" pitchFamily="34" charset="0"/>
          <a:ea typeface="ＭＳ Ｐゴシック" charset="0"/>
          <a:cs typeface="Arial" charset="0"/>
        </a:defRPr>
      </a:lvl5pPr>
      <a:lvl6pPr marL="342900" algn="ctr" rtl="0" fontAlgn="base">
        <a:spcBef>
          <a:spcPct val="0"/>
        </a:spcBef>
        <a:spcAft>
          <a:spcPct val="0"/>
        </a:spcAft>
        <a:defRPr sz="3300">
          <a:solidFill>
            <a:srgbClr val="800000"/>
          </a:solidFill>
          <a:latin typeface="Eras Bold ITC" pitchFamily="34" charset="0"/>
          <a:cs typeface="Arial" charset="0"/>
        </a:defRPr>
      </a:lvl6pPr>
      <a:lvl7pPr marL="685800" algn="ctr" rtl="0" fontAlgn="base">
        <a:spcBef>
          <a:spcPct val="0"/>
        </a:spcBef>
        <a:spcAft>
          <a:spcPct val="0"/>
        </a:spcAft>
        <a:defRPr sz="3300">
          <a:solidFill>
            <a:srgbClr val="800000"/>
          </a:solidFill>
          <a:latin typeface="Eras Bold ITC" pitchFamily="34" charset="0"/>
          <a:cs typeface="Arial" charset="0"/>
        </a:defRPr>
      </a:lvl7pPr>
      <a:lvl8pPr marL="1028700" algn="ctr" rtl="0" fontAlgn="base">
        <a:spcBef>
          <a:spcPct val="0"/>
        </a:spcBef>
        <a:spcAft>
          <a:spcPct val="0"/>
        </a:spcAft>
        <a:defRPr sz="3300">
          <a:solidFill>
            <a:srgbClr val="800000"/>
          </a:solidFill>
          <a:latin typeface="Eras Bold ITC" pitchFamily="34" charset="0"/>
          <a:cs typeface="Arial" charset="0"/>
        </a:defRPr>
      </a:lvl8pPr>
      <a:lvl9pPr marL="1371600" algn="ctr" rtl="0" fontAlgn="base">
        <a:spcBef>
          <a:spcPct val="0"/>
        </a:spcBef>
        <a:spcAft>
          <a:spcPct val="0"/>
        </a:spcAft>
        <a:defRPr sz="3300">
          <a:solidFill>
            <a:srgbClr val="800000"/>
          </a:solidFill>
          <a:latin typeface="Eras Bold ITC" pitchFamily="34"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557213" indent="-214313" algn="l" rtl="0" eaLnBrk="0" fontAlgn="base" hangingPunct="0">
        <a:spcBef>
          <a:spcPct val="20000"/>
        </a:spcBef>
        <a:spcAft>
          <a:spcPct val="0"/>
        </a:spcAft>
        <a:buChar char="–"/>
        <a:defRPr sz="2100">
          <a:solidFill>
            <a:schemeClr val="tx1"/>
          </a:solidFill>
          <a:latin typeface="+mn-lt"/>
          <a:ea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mn-lt"/>
          <a:ea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mn-lt"/>
          <a:ea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mn-lt"/>
          <a:ea typeface="Arial"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457200" y="205979"/>
            <a:ext cx="8229600"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457200" y="1200155"/>
            <a:ext cx="8229600" cy="339447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567"/>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4767567"/>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567"/>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37964706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342900" rtl="0" eaLnBrk="0" fontAlgn="base" hangingPunct="0">
        <a:spcBef>
          <a:spcPct val="0"/>
        </a:spcBef>
        <a:spcAft>
          <a:spcPct val="0"/>
        </a:spcAft>
        <a:defRPr sz="2100" b="1" kern="1200">
          <a:solidFill>
            <a:srgbClr val="800000"/>
          </a:solidFill>
          <a:latin typeface="Candara"/>
          <a:ea typeface="ＭＳ Ｐゴシック" charset="0"/>
          <a:cs typeface="ＭＳ Ｐゴシック" charset="0"/>
        </a:defRPr>
      </a:lvl1pPr>
      <a:lvl2pPr algn="ctr" defTabSz="342900" rtl="0" eaLnBrk="0" fontAlgn="base" hangingPunct="0">
        <a:spcBef>
          <a:spcPct val="0"/>
        </a:spcBef>
        <a:spcAft>
          <a:spcPct val="0"/>
        </a:spcAft>
        <a:defRPr sz="2100" b="1">
          <a:solidFill>
            <a:srgbClr val="800000"/>
          </a:solidFill>
          <a:latin typeface="Candara" charset="0"/>
          <a:ea typeface="ＭＳ Ｐゴシック" charset="0"/>
          <a:cs typeface="ＭＳ Ｐゴシック" charset="0"/>
        </a:defRPr>
      </a:lvl2pPr>
      <a:lvl3pPr algn="ctr" defTabSz="342900" rtl="0" eaLnBrk="0" fontAlgn="base" hangingPunct="0">
        <a:spcBef>
          <a:spcPct val="0"/>
        </a:spcBef>
        <a:spcAft>
          <a:spcPct val="0"/>
        </a:spcAft>
        <a:defRPr sz="2100" b="1">
          <a:solidFill>
            <a:srgbClr val="800000"/>
          </a:solidFill>
          <a:latin typeface="Candara" charset="0"/>
          <a:ea typeface="ＭＳ Ｐゴシック" charset="0"/>
          <a:cs typeface="ＭＳ Ｐゴシック" charset="0"/>
        </a:defRPr>
      </a:lvl3pPr>
      <a:lvl4pPr algn="ctr" defTabSz="342900" rtl="0" eaLnBrk="0" fontAlgn="base" hangingPunct="0">
        <a:spcBef>
          <a:spcPct val="0"/>
        </a:spcBef>
        <a:spcAft>
          <a:spcPct val="0"/>
        </a:spcAft>
        <a:defRPr sz="2100" b="1">
          <a:solidFill>
            <a:srgbClr val="800000"/>
          </a:solidFill>
          <a:latin typeface="Candara" charset="0"/>
          <a:ea typeface="ＭＳ Ｐゴシック" charset="0"/>
          <a:cs typeface="ＭＳ Ｐゴシック" charset="0"/>
        </a:defRPr>
      </a:lvl4pPr>
      <a:lvl5pPr algn="ctr" defTabSz="342900" rtl="0" eaLnBrk="0" fontAlgn="base" hangingPunct="0">
        <a:spcBef>
          <a:spcPct val="0"/>
        </a:spcBef>
        <a:spcAft>
          <a:spcPct val="0"/>
        </a:spcAft>
        <a:defRPr sz="2100" b="1">
          <a:solidFill>
            <a:srgbClr val="800000"/>
          </a:solidFill>
          <a:latin typeface="Candara"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3876515"/>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28600"/>
            <a:ext cx="8229600" cy="85725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200155"/>
            <a:ext cx="8229600" cy="339447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8760931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3300">
          <a:solidFill>
            <a:srgbClr val="800000"/>
          </a:solidFill>
          <a:latin typeface="+mj-lt"/>
          <a:ea typeface="MS PGothic" pitchFamily="34" charset="-128"/>
          <a:cs typeface="+mj-cs"/>
        </a:defRPr>
      </a:lvl1pPr>
      <a:lvl2pPr algn="ctr" rtl="0" eaLnBrk="0" fontAlgn="base" hangingPunct="0">
        <a:spcBef>
          <a:spcPct val="0"/>
        </a:spcBef>
        <a:spcAft>
          <a:spcPct val="0"/>
        </a:spcAft>
        <a:defRPr sz="33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33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33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3300">
          <a:solidFill>
            <a:srgbClr val="800000"/>
          </a:solidFill>
          <a:latin typeface="Eras Bold ITC" pitchFamily="34" charset="0"/>
          <a:ea typeface="MS PGothic" pitchFamily="34" charset="-128"/>
          <a:cs typeface="Arial" charset="0"/>
        </a:defRPr>
      </a:lvl5pPr>
      <a:lvl6pPr marL="342900" algn="ctr" rtl="0" fontAlgn="base">
        <a:spcBef>
          <a:spcPct val="0"/>
        </a:spcBef>
        <a:spcAft>
          <a:spcPct val="0"/>
        </a:spcAft>
        <a:defRPr sz="3300">
          <a:solidFill>
            <a:srgbClr val="800000"/>
          </a:solidFill>
          <a:latin typeface="Eras Bold ITC" pitchFamily="34" charset="0"/>
          <a:cs typeface="Arial" charset="0"/>
        </a:defRPr>
      </a:lvl6pPr>
      <a:lvl7pPr marL="685800" algn="ctr" rtl="0" fontAlgn="base">
        <a:spcBef>
          <a:spcPct val="0"/>
        </a:spcBef>
        <a:spcAft>
          <a:spcPct val="0"/>
        </a:spcAft>
        <a:defRPr sz="3300">
          <a:solidFill>
            <a:srgbClr val="800000"/>
          </a:solidFill>
          <a:latin typeface="Eras Bold ITC" pitchFamily="34" charset="0"/>
          <a:cs typeface="Arial" charset="0"/>
        </a:defRPr>
      </a:lvl7pPr>
      <a:lvl8pPr marL="1028700" algn="ctr" rtl="0" fontAlgn="base">
        <a:spcBef>
          <a:spcPct val="0"/>
        </a:spcBef>
        <a:spcAft>
          <a:spcPct val="0"/>
        </a:spcAft>
        <a:defRPr sz="3300">
          <a:solidFill>
            <a:srgbClr val="800000"/>
          </a:solidFill>
          <a:latin typeface="Eras Bold ITC" pitchFamily="34" charset="0"/>
          <a:cs typeface="Arial" charset="0"/>
        </a:defRPr>
      </a:lvl8pPr>
      <a:lvl9pPr marL="1371600" algn="ctr" rtl="0" fontAlgn="base">
        <a:spcBef>
          <a:spcPct val="0"/>
        </a:spcBef>
        <a:spcAft>
          <a:spcPct val="0"/>
        </a:spcAft>
        <a:defRPr sz="3300">
          <a:solidFill>
            <a:srgbClr val="800000"/>
          </a:solidFill>
          <a:latin typeface="Eras Bold ITC" pitchFamily="34"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2100">
          <a:solidFill>
            <a:schemeClr val="tx1"/>
          </a:solidFill>
          <a:latin typeface="+mn-lt"/>
          <a:ea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mn-lt"/>
          <a:ea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mn-lt"/>
          <a:ea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mn-lt"/>
          <a:ea typeface="Arial"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80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228600" y="342900"/>
            <a:ext cx="8686800" cy="685800"/>
          </a:xfrm>
        </p:spPr>
        <p:txBody>
          <a:bodyPr/>
          <a:lstStyle/>
          <a:p>
            <a:pPr eaLnBrk="1" hangingPunct="1"/>
            <a:r>
              <a:rPr lang="en-US" sz="2250" dirty="0">
                <a:latin typeface="Candara" charset="0"/>
                <a:cs typeface="MS PGothic" charset="0"/>
              </a:rPr>
              <a:t>THREE PRACTICAL QUESTIONS </a:t>
            </a:r>
            <a:br>
              <a:rPr lang="en-US" sz="2250" dirty="0">
                <a:latin typeface="Candara" charset="0"/>
                <a:cs typeface="MS PGothic" charset="0"/>
              </a:rPr>
            </a:br>
            <a:r>
              <a:rPr lang="en-US" sz="2250" dirty="0">
                <a:latin typeface="Candara" charset="0"/>
                <a:cs typeface="MS PGothic" charset="0"/>
              </a:rPr>
              <a:t>FOR OUR EVERYDAY LIFE</a:t>
            </a:r>
          </a:p>
        </p:txBody>
      </p:sp>
      <p:sp>
        <p:nvSpPr>
          <p:cNvPr id="140290" name="Rectangle 3"/>
          <p:cNvSpPr>
            <a:spLocks noGrp="1" noChangeArrowheads="1"/>
          </p:cNvSpPr>
          <p:nvPr>
            <p:ph idx="1"/>
          </p:nvPr>
        </p:nvSpPr>
        <p:spPr>
          <a:xfrm>
            <a:off x="304848" y="1200150"/>
            <a:ext cx="8669674" cy="3829050"/>
          </a:xfrm>
        </p:spPr>
        <p:txBody>
          <a:bodyPr/>
          <a:lstStyle/>
          <a:p>
            <a:pPr marL="385763" indent="-385763">
              <a:buFont typeface="+mj-lt"/>
              <a:buAutoNum type="arabicPeriod"/>
            </a:pPr>
            <a:r>
              <a:rPr lang="en-US" sz="2100" dirty="0"/>
              <a:t>What is the overall purpose of your life that every goal should submit? Have you established such purpose already? </a:t>
            </a:r>
          </a:p>
          <a:p>
            <a:pPr marL="385763" indent="-385763">
              <a:buFont typeface="+mj-lt"/>
              <a:buAutoNum type="arabicPeriod"/>
            </a:pPr>
            <a:endParaRPr lang="en-US" dirty="0"/>
          </a:p>
          <a:p>
            <a:pPr marL="385763" indent="-385763">
              <a:buFont typeface="+mj-lt"/>
              <a:buAutoNum type="arabicPeriod"/>
            </a:pPr>
            <a:r>
              <a:rPr lang="en-US" sz="2100" dirty="0"/>
              <a:t>Do you have any biblical principles that govern the details of your life? When you make choices, how do you consider biblical principles? </a:t>
            </a:r>
          </a:p>
          <a:p>
            <a:pPr marL="385763" indent="-385763">
              <a:buFont typeface="+mj-lt"/>
              <a:buAutoNum type="arabicPeriod"/>
            </a:pPr>
            <a:endParaRPr lang="en-US" dirty="0"/>
          </a:p>
          <a:p>
            <a:pPr marL="385763" indent="-385763">
              <a:buFont typeface="+mj-lt"/>
              <a:buAutoNum type="arabicPeriod"/>
            </a:pPr>
            <a:r>
              <a:rPr lang="en-US" sz="2100" dirty="0"/>
              <a:t>Is there anything in life that is more valuable than knowing and loving God for you? More pleasurable than experiencing God? Anything more you depended on for security? </a:t>
            </a:r>
          </a:p>
        </p:txBody>
      </p:sp>
    </p:spTree>
    <p:extLst>
      <p:ext uri="{BB962C8B-B14F-4D97-AF65-F5344CB8AC3E}">
        <p14:creationId xmlns:p14="http://schemas.microsoft.com/office/powerpoint/2010/main" val="179435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228600" y="342900"/>
            <a:ext cx="8686800" cy="685800"/>
          </a:xfrm>
        </p:spPr>
        <p:txBody>
          <a:bodyPr/>
          <a:lstStyle/>
          <a:p>
            <a:pPr eaLnBrk="1" hangingPunct="1"/>
            <a:r>
              <a:rPr lang="en-US" sz="2250" dirty="0">
                <a:latin typeface="Candara" charset="0"/>
                <a:cs typeface="MS PGothic" charset="0"/>
              </a:rPr>
              <a:t>THREE PRACTICAL QUESTIONS </a:t>
            </a:r>
            <a:br>
              <a:rPr lang="en-US" sz="2250" dirty="0">
                <a:latin typeface="Candara" charset="0"/>
                <a:cs typeface="MS PGothic" charset="0"/>
              </a:rPr>
            </a:br>
            <a:r>
              <a:rPr lang="en-US" sz="2250" dirty="0">
                <a:latin typeface="Candara" charset="0"/>
                <a:cs typeface="MS PGothic" charset="0"/>
              </a:rPr>
              <a:t>FOR OUR EVERYDAY LIFE</a:t>
            </a:r>
          </a:p>
        </p:txBody>
      </p:sp>
      <p:sp>
        <p:nvSpPr>
          <p:cNvPr id="140290" name="Rectangle 3"/>
          <p:cNvSpPr>
            <a:spLocks noGrp="1" noChangeArrowheads="1"/>
          </p:cNvSpPr>
          <p:nvPr>
            <p:ph idx="1"/>
          </p:nvPr>
        </p:nvSpPr>
        <p:spPr>
          <a:xfrm>
            <a:off x="304848" y="1200150"/>
            <a:ext cx="8669674" cy="3829050"/>
          </a:xfrm>
        </p:spPr>
        <p:txBody>
          <a:bodyPr/>
          <a:lstStyle/>
          <a:p>
            <a:pPr marL="385763" indent="-385763">
              <a:buFont typeface="+mj-lt"/>
              <a:buAutoNum type="arabicPeriod"/>
            </a:pPr>
            <a:r>
              <a:rPr lang="en-US" sz="2100" dirty="0"/>
              <a:t>What is the overall purpose of your life that every goal should submit? Have you established such purpose already? </a:t>
            </a:r>
          </a:p>
          <a:p>
            <a:pPr marL="385763" indent="-385763">
              <a:buFont typeface="+mj-lt"/>
              <a:buAutoNum type="arabicPeriod"/>
            </a:pPr>
            <a:endParaRPr lang="en-US" dirty="0"/>
          </a:p>
          <a:p>
            <a:pPr marL="385763" indent="-385763">
              <a:buFont typeface="+mj-lt"/>
              <a:buAutoNum type="arabicPeriod"/>
            </a:pPr>
            <a:r>
              <a:rPr lang="en-US" sz="2100" dirty="0"/>
              <a:t>Do you have any biblical principles that govern the details of your life? When you make choices, how do you consider biblical principles? </a:t>
            </a:r>
          </a:p>
          <a:p>
            <a:pPr marL="385763" indent="-385763">
              <a:buFont typeface="+mj-lt"/>
              <a:buAutoNum type="arabicPeriod"/>
            </a:pPr>
            <a:endParaRPr lang="en-US" dirty="0"/>
          </a:p>
          <a:p>
            <a:pPr marL="385763" indent="-385763">
              <a:buFont typeface="+mj-lt"/>
              <a:buAutoNum type="arabicPeriod"/>
            </a:pPr>
            <a:r>
              <a:rPr lang="en-US" sz="2100" dirty="0"/>
              <a:t>Is there anything in life that is more valuable than knowing and loving God for you? More pleasurable than experiencing God? Anything more you depended on for security? </a:t>
            </a:r>
          </a:p>
        </p:txBody>
      </p:sp>
    </p:spTree>
    <p:extLst>
      <p:ext uri="{BB962C8B-B14F-4D97-AF65-F5344CB8AC3E}">
        <p14:creationId xmlns:p14="http://schemas.microsoft.com/office/powerpoint/2010/main" val="142661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99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81000" y="1714500"/>
            <a:ext cx="8382000" cy="4572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The Optimal Condition of Believers</a:t>
            </a:r>
          </a:p>
        </p:txBody>
      </p:sp>
      <p:sp>
        <p:nvSpPr>
          <p:cNvPr id="129027" name="Rectangle 3"/>
          <p:cNvSpPr>
            <a:spLocks noGrp="1" noChangeArrowheads="1"/>
          </p:cNvSpPr>
          <p:nvPr>
            <p:ph type="body" idx="4294967295"/>
          </p:nvPr>
        </p:nvSpPr>
        <p:spPr>
          <a:xfrm>
            <a:off x="609600" y="2228850"/>
            <a:ext cx="7848600" cy="1943100"/>
          </a:xfrm>
        </p:spPr>
        <p:txBody>
          <a:bodyPr/>
          <a:lstStyle/>
          <a:p>
            <a:pPr marL="0" indent="0" algn="ctr" eaLnBrk="1" hangingPunct="1">
              <a:buNone/>
              <a:defRPr/>
            </a:pPr>
            <a:r>
              <a:rPr lang="en-US" b="1" i="1" dirty="0">
                <a:effectLst>
                  <a:outerShdw blurRad="38100" dist="38100" dir="2700000" algn="tl">
                    <a:srgbClr val="DDDDDD"/>
                  </a:outerShdw>
                </a:effectLst>
                <a:latin typeface="Candara" charset="0"/>
                <a:ea typeface="MS PGothic" charset="0"/>
                <a:cs typeface="Arial" charset="0"/>
              </a:rPr>
              <a:t>A Special Sunday Message</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Ephesians 3:14-21</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November 3, 2019</a:t>
            </a:r>
          </a:p>
          <a:p>
            <a:pPr marL="0" indent="0" algn="ctr">
              <a:buNone/>
              <a:defRPr/>
            </a:pPr>
            <a:r>
              <a:rPr lang="en-US" b="1" i="1" dirty="0">
                <a:effectLst>
                  <a:outerShdw blurRad="38100" dist="38100" dir="2700000" algn="tl">
                    <a:srgbClr val="DDDDDD"/>
                  </a:outerShdw>
                </a:effectLst>
                <a:latin typeface="Candara" charset="0"/>
                <a:ea typeface="MS PGothic" charset="0"/>
                <a:cs typeface="Arial" charset="0"/>
              </a:rPr>
              <a:t>  Guest Speaker: Pastor Moon Ju Kim</a:t>
            </a:r>
          </a:p>
          <a:p>
            <a:pPr marL="0" indent="0" algn="ctr">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27796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315425"/>
            <a:ext cx="8520600" cy="720900"/>
          </a:xfrm>
          <a:prstGeom prst="rect">
            <a:avLst/>
          </a:prstGeom>
        </p:spPr>
        <p:txBody>
          <a:bodyPr spcFirstLastPara="1" wrap="square" lIns="91425" tIns="91425" rIns="91425" bIns="91425" anchor="b" anchorCtr="0">
            <a:noAutofit/>
          </a:bodyPr>
          <a:lstStyle/>
          <a:p>
            <a:r>
              <a:rPr lang="en" sz="3000" dirty="0"/>
              <a:t>Ephesians 3:14-21</a:t>
            </a:r>
            <a:endParaRPr sz="3000" dirty="0"/>
          </a:p>
        </p:txBody>
      </p:sp>
      <p:sp>
        <p:nvSpPr>
          <p:cNvPr id="61" name="Google Shape;61;p14"/>
          <p:cNvSpPr txBox="1">
            <a:spLocks noGrp="1"/>
          </p:cNvSpPr>
          <p:nvPr>
            <p:ph type="subTitle" idx="1"/>
          </p:nvPr>
        </p:nvSpPr>
        <p:spPr>
          <a:xfrm>
            <a:off x="171450" y="1036326"/>
            <a:ext cx="8858250" cy="3895225"/>
          </a:xfrm>
          <a:prstGeom prst="rect">
            <a:avLst/>
          </a:prstGeom>
        </p:spPr>
        <p:txBody>
          <a:bodyPr spcFirstLastPara="1" wrap="square" lIns="91425" tIns="91425" rIns="91425" bIns="91425" anchor="t" anchorCtr="0">
            <a:noAutofit/>
          </a:bodyPr>
          <a:lstStyle/>
          <a:p>
            <a:pPr marL="0" indent="0" algn="l"/>
            <a:r>
              <a:rPr lang="en" sz="1800" dirty="0">
                <a:latin typeface="Merriweather"/>
                <a:ea typeface="Merriweather"/>
                <a:cs typeface="Merriweather"/>
                <a:sym typeface="Merriweather"/>
              </a:rPr>
              <a:t>14 For this reason I kneel before the Father, 15 from whom every family in heaven and on earth derives its name. 16 I pray that out of his glorious riches he may strengthen you with power through his Spirit in your inner being, 17 so that Christ may dwell in your hearts through faith. And I pray that you, being rooted and established in love, 18 may have power, together with all the Lord’s holy people, to grasp how wide and long and high and deep is the love of Christ, 19 and to know this love that surpasses knowledge—</a:t>
            </a:r>
            <a:r>
              <a:rPr lang="en" sz="1800" dirty="0">
                <a:solidFill>
                  <a:srgbClr val="FF0000"/>
                </a:solidFill>
                <a:latin typeface="Merriweather"/>
                <a:ea typeface="Merriweather"/>
                <a:cs typeface="Merriweather"/>
                <a:sym typeface="Merriweather"/>
              </a:rPr>
              <a:t>that you may be filled to the measure of all the fullness of God.</a:t>
            </a:r>
            <a:endParaRPr sz="1800" dirty="0">
              <a:solidFill>
                <a:srgbClr val="FF0000"/>
              </a:solidFill>
              <a:latin typeface="Merriweather"/>
              <a:ea typeface="Merriweather"/>
              <a:cs typeface="Merriweather"/>
              <a:sym typeface="Merriweather"/>
            </a:endParaRPr>
          </a:p>
          <a:p>
            <a:pPr marL="0" indent="0" algn="l"/>
            <a:endParaRPr sz="1800" dirty="0">
              <a:latin typeface="Merriweather"/>
              <a:ea typeface="Merriweather"/>
              <a:cs typeface="Merriweather"/>
              <a:sym typeface="Merriweather"/>
            </a:endParaRPr>
          </a:p>
          <a:p>
            <a:pPr marL="0" indent="0" algn="l"/>
            <a:r>
              <a:rPr lang="en" sz="1800" dirty="0">
                <a:latin typeface="Merriweather"/>
                <a:ea typeface="Merriweather"/>
                <a:cs typeface="Merriweather"/>
                <a:sym typeface="Merriweather"/>
              </a:rPr>
              <a:t>20 Now to him who is able to do immeasurably more than all we ask or imagine, according to his power that is at work within us, 21 to him be glory in the church and in Christ Jesus throughout all generations, for ever and ever! Amen.</a:t>
            </a:r>
            <a:endParaRPr sz="1800" dirty="0">
              <a:latin typeface="Merriweather"/>
              <a:ea typeface="Merriweather"/>
              <a:cs typeface="Merriweather"/>
              <a:sym typeface="Merriweather"/>
            </a:endParaRPr>
          </a:p>
          <a:p>
            <a:pPr marL="0" indent="0"/>
            <a:endParaRPr sz="2025" dirty="0"/>
          </a:p>
        </p:txBody>
      </p:sp>
    </p:spTree>
    <p:extLst>
      <p:ext uri="{BB962C8B-B14F-4D97-AF65-F5344CB8AC3E}">
        <p14:creationId xmlns:p14="http://schemas.microsoft.com/office/powerpoint/2010/main" val="373153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554175"/>
            <a:ext cx="8520600" cy="836700"/>
          </a:xfrm>
          <a:prstGeom prst="rect">
            <a:avLst/>
          </a:prstGeom>
        </p:spPr>
        <p:txBody>
          <a:bodyPr spcFirstLastPara="1" wrap="square" lIns="91425" tIns="91425" rIns="91425" bIns="91425" anchor="t" anchorCtr="0">
            <a:noAutofit/>
          </a:bodyPr>
          <a:lstStyle/>
          <a:p>
            <a:pPr algn="ctr"/>
            <a:r>
              <a:rPr lang="en" sz="3600" b="1"/>
              <a:t>INTRODUCTION</a:t>
            </a:r>
            <a:endParaRPr sz="3600" b="1"/>
          </a:p>
        </p:txBody>
      </p:sp>
      <p:sp>
        <p:nvSpPr>
          <p:cNvPr id="67" name="Google Shape;67;p15"/>
          <p:cNvSpPr txBox="1">
            <a:spLocks noGrp="1"/>
          </p:cNvSpPr>
          <p:nvPr>
            <p:ph type="body" idx="1"/>
          </p:nvPr>
        </p:nvSpPr>
        <p:spPr>
          <a:xfrm>
            <a:off x="311700" y="1745100"/>
            <a:ext cx="8520600" cy="2823900"/>
          </a:xfrm>
          <a:prstGeom prst="rect">
            <a:avLst/>
          </a:prstGeom>
        </p:spPr>
        <p:txBody>
          <a:bodyPr spcFirstLastPara="1" wrap="square" lIns="91425" tIns="91425" rIns="91425" bIns="91425" anchor="t" anchorCtr="0">
            <a:noAutofit/>
          </a:bodyPr>
          <a:lstStyle/>
          <a:p>
            <a:pPr marL="0" indent="0" algn="ctr">
              <a:buNone/>
            </a:pPr>
            <a:r>
              <a:rPr lang="en" sz="2100" dirty="0"/>
              <a:t>Need for the Optimal Condition</a:t>
            </a:r>
            <a:endParaRPr sz="2100" dirty="0"/>
          </a:p>
          <a:p>
            <a:pPr marL="0" indent="0" algn="ctr">
              <a:spcBef>
                <a:spcPts val="1600"/>
              </a:spcBef>
              <a:buNone/>
            </a:pPr>
            <a:r>
              <a:rPr lang="en" sz="2100" dirty="0"/>
              <a:t>Power of Purpose </a:t>
            </a:r>
            <a:endParaRPr sz="2100" dirty="0"/>
          </a:p>
          <a:p>
            <a:pPr marL="0" indent="0" algn="ctr">
              <a:spcBef>
                <a:spcPts val="1600"/>
              </a:spcBef>
              <a:spcAft>
                <a:spcPts val="1600"/>
              </a:spcAft>
              <a:buNone/>
            </a:pPr>
            <a:r>
              <a:rPr lang="en" sz="2100" dirty="0"/>
              <a:t>Yardstick for Measurement </a:t>
            </a:r>
            <a:endParaRPr sz="2100" dirty="0"/>
          </a:p>
        </p:txBody>
      </p:sp>
    </p:spTree>
    <p:extLst>
      <p:ext uri="{BB962C8B-B14F-4D97-AF65-F5344CB8AC3E}">
        <p14:creationId xmlns:p14="http://schemas.microsoft.com/office/powerpoint/2010/main" val="108214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0" y="445026"/>
            <a:ext cx="9144000" cy="640825"/>
          </a:xfrm>
          <a:prstGeom prst="rect">
            <a:avLst/>
          </a:prstGeom>
        </p:spPr>
        <p:txBody>
          <a:bodyPr spcFirstLastPara="1" wrap="square" lIns="91425" tIns="91425" rIns="91425" bIns="91425" anchor="t" anchorCtr="0">
            <a:noAutofit/>
          </a:bodyPr>
          <a:lstStyle/>
          <a:p>
            <a:pPr algn="ctr"/>
            <a:r>
              <a:rPr lang="en" sz="3000" b="1" dirty="0">
                <a:solidFill>
                  <a:srgbClr val="FF00FF"/>
                </a:solidFill>
              </a:rPr>
              <a:t>Why</a:t>
            </a:r>
            <a:r>
              <a:rPr lang="en" sz="3000" b="1" dirty="0"/>
              <a:t> is “filled with God” the optimal condition? </a:t>
            </a:r>
            <a:endParaRPr sz="3000" b="1" dirty="0"/>
          </a:p>
        </p:txBody>
      </p:sp>
      <p:sp>
        <p:nvSpPr>
          <p:cNvPr id="73" name="Google Shape;73;p16"/>
          <p:cNvSpPr txBox="1">
            <a:spLocks noGrp="1"/>
          </p:cNvSpPr>
          <p:nvPr>
            <p:ph type="body" idx="1"/>
          </p:nvPr>
        </p:nvSpPr>
        <p:spPr>
          <a:xfrm>
            <a:off x="311700" y="1371600"/>
            <a:ext cx="8520600" cy="3197400"/>
          </a:xfrm>
          <a:prstGeom prst="rect">
            <a:avLst/>
          </a:prstGeom>
        </p:spPr>
        <p:txBody>
          <a:bodyPr spcFirstLastPara="1" wrap="square" lIns="91425" tIns="91425" rIns="91425" bIns="91425" anchor="t" anchorCtr="0">
            <a:noAutofit/>
          </a:bodyPr>
          <a:lstStyle/>
          <a:p>
            <a:pPr marL="0" indent="0" algn="ctr">
              <a:buNone/>
            </a:pPr>
            <a:r>
              <a:rPr lang="en" sz="2700" dirty="0"/>
              <a:t>The Location of the passage </a:t>
            </a:r>
            <a:endParaRPr sz="2700" dirty="0"/>
          </a:p>
          <a:p>
            <a:pPr marL="0" indent="0" algn="ctr">
              <a:spcBef>
                <a:spcPts val="1600"/>
              </a:spcBef>
              <a:buNone/>
            </a:pPr>
            <a:r>
              <a:rPr lang="en" sz="2700" dirty="0"/>
              <a:t>Prayer form of writing </a:t>
            </a:r>
            <a:endParaRPr sz="2700" dirty="0"/>
          </a:p>
          <a:p>
            <a:pPr marL="0" indent="0" algn="ctr">
              <a:spcBef>
                <a:spcPts val="1600"/>
              </a:spcBef>
              <a:spcAft>
                <a:spcPts val="1600"/>
              </a:spcAft>
              <a:buNone/>
            </a:pPr>
            <a:endParaRPr sz="2400" dirty="0"/>
          </a:p>
        </p:txBody>
      </p:sp>
    </p:spTree>
    <p:extLst>
      <p:ext uri="{BB962C8B-B14F-4D97-AF65-F5344CB8AC3E}">
        <p14:creationId xmlns:p14="http://schemas.microsoft.com/office/powerpoint/2010/main" val="363084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778800"/>
          </a:xfrm>
          <a:prstGeom prst="rect">
            <a:avLst/>
          </a:prstGeom>
        </p:spPr>
        <p:txBody>
          <a:bodyPr spcFirstLastPara="1" wrap="square" lIns="91425" tIns="91425" rIns="91425" bIns="91425" anchor="t" anchorCtr="0">
            <a:noAutofit/>
          </a:bodyPr>
          <a:lstStyle/>
          <a:p>
            <a:pPr algn="ctr"/>
            <a:r>
              <a:rPr lang="en" sz="3600" b="1">
                <a:solidFill>
                  <a:srgbClr val="FF00FF"/>
                </a:solidFill>
              </a:rPr>
              <a:t>What</a:t>
            </a:r>
            <a:r>
              <a:rPr lang="en" sz="3600" b="1"/>
              <a:t> is “filled with God”? </a:t>
            </a:r>
            <a:endParaRPr sz="3600" b="1"/>
          </a:p>
        </p:txBody>
      </p:sp>
      <p:sp>
        <p:nvSpPr>
          <p:cNvPr id="79" name="Google Shape;79;p17"/>
          <p:cNvSpPr txBox="1">
            <a:spLocks noGrp="1"/>
          </p:cNvSpPr>
          <p:nvPr>
            <p:ph type="body" idx="1"/>
          </p:nvPr>
        </p:nvSpPr>
        <p:spPr>
          <a:xfrm>
            <a:off x="311700" y="1223825"/>
            <a:ext cx="8520600" cy="3345300"/>
          </a:xfrm>
          <a:prstGeom prst="rect">
            <a:avLst/>
          </a:prstGeom>
        </p:spPr>
        <p:txBody>
          <a:bodyPr spcFirstLastPara="1" wrap="square" lIns="91425" tIns="91425" rIns="91425" bIns="91425" anchor="t" anchorCtr="0">
            <a:noAutofit/>
          </a:bodyPr>
          <a:lstStyle/>
          <a:p>
            <a:pPr marL="0" indent="0" algn="ctr">
              <a:buNone/>
            </a:pPr>
            <a:r>
              <a:rPr lang="en" sz="2400"/>
              <a:t>Literal vs Metaphorical Meaning </a:t>
            </a:r>
            <a:endParaRPr sz="2400"/>
          </a:p>
          <a:p>
            <a:pPr marL="0" indent="0" algn="ctr">
              <a:spcBef>
                <a:spcPts val="1600"/>
              </a:spcBef>
              <a:buNone/>
            </a:pPr>
            <a:r>
              <a:rPr lang="en" sz="2400"/>
              <a:t>Control, Dominate, Empower</a:t>
            </a:r>
            <a:endParaRPr sz="2400"/>
          </a:p>
          <a:p>
            <a:pPr marL="0" indent="0" algn="ctr">
              <a:spcBef>
                <a:spcPts val="1600"/>
              </a:spcBef>
              <a:buNone/>
            </a:pPr>
            <a:r>
              <a:rPr lang="en" sz="2400"/>
              <a:t>That which I consider most ________, ________ me. </a:t>
            </a:r>
            <a:endParaRPr sz="2400"/>
          </a:p>
          <a:p>
            <a:pPr marL="0" indent="0" algn="ctr">
              <a:spcBef>
                <a:spcPts val="1600"/>
              </a:spcBef>
              <a:buNone/>
            </a:pPr>
            <a:r>
              <a:rPr lang="en" sz="2400"/>
              <a:t>“All the fullness of God” :</a:t>
            </a:r>
            <a:endParaRPr sz="2400"/>
          </a:p>
          <a:p>
            <a:pPr marL="0" indent="0" algn="ctr">
              <a:spcBef>
                <a:spcPts val="1600"/>
              </a:spcBef>
              <a:spcAft>
                <a:spcPts val="1600"/>
              </a:spcAft>
              <a:buNone/>
            </a:pPr>
            <a:r>
              <a:rPr lang="en" sz="2400"/>
              <a:t>Divinity, Moral Character, Happiness</a:t>
            </a:r>
            <a:endParaRPr sz="2400"/>
          </a:p>
        </p:txBody>
      </p:sp>
    </p:spTree>
    <p:extLst>
      <p:ext uri="{BB962C8B-B14F-4D97-AF65-F5344CB8AC3E}">
        <p14:creationId xmlns:p14="http://schemas.microsoft.com/office/powerpoint/2010/main" val="76533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4123800"/>
          </a:xfrm>
          <a:prstGeom prst="rect">
            <a:avLst/>
          </a:prstGeom>
        </p:spPr>
        <p:txBody>
          <a:bodyPr spcFirstLastPara="1" wrap="square" lIns="91425" tIns="91425" rIns="91425" bIns="91425" anchor="t" anchorCtr="0">
            <a:noAutofit/>
          </a:bodyPr>
          <a:lstStyle/>
          <a:p>
            <a:pPr algn="ctr"/>
            <a:r>
              <a:rPr lang="en" sz="3000" b="1"/>
              <a:t>I am controlled by (filled with God),</a:t>
            </a:r>
            <a:endParaRPr sz="3000" b="1"/>
          </a:p>
          <a:p>
            <a:pPr algn="ctr"/>
            <a:endParaRPr sz="3000" b="1"/>
          </a:p>
          <a:p>
            <a:pPr algn="ctr"/>
            <a:r>
              <a:rPr lang="en" sz="3000" b="1"/>
              <a:t>When I am </a:t>
            </a:r>
            <a:endParaRPr sz="3000" b="1"/>
          </a:p>
          <a:p>
            <a:pPr algn="ctr"/>
            <a:endParaRPr sz="3000" b="1"/>
          </a:p>
          <a:p>
            <a:pPr algn="ctr"/>
            <a:r>
              <a:rPr lang="en" sz="3000" b="1">
                <a:solidFill>
                  <a:srgbClr val="FF0000"/>
                </a:solidFill>
              </a:rPr>
              <a:t>Motivated</a:t>
            </a:r>
            <a:r>
              <a:rPr lang="en" sz="3000" b="1"/>
              <a:t> by God’s Grace</a:t>
            </a:r>
            <a:endParaRPr sz="3000" b="1"/>
          </a:p>
          <a:p>
            <a:pPr algn="ctr"/>
            <a:r>
              <a:rPr lang="en" sz="3000" b="1">
                <a:solidFill>
                  <a:srgbClr val="0000FF"/>
                </a:solidFill>
              </a:rPr>
              <a:t>Driven</a:t>
            </a:r>
            <a:r>
              <a:rPr lang="en" sz="3000" b="1"/>
              <a:t> for God’s Glory</a:t>
            </a:r>
            <a:endParaRPr sz="3000" b="1"/>
          </a:p>
          <a:p>
            <a:pPr algn="ctr"/>
            <a:r>
              <a:rPr lang="en" sz="3000" b="1">
                <a:solidFill>
                  <a:srgbClr val="A64D79"/>
                </a:solidFill>
              </a:rPr>
              <a:t>Operating</a:t>
            </a:r>
            <a:r>
              <a:rPr lang="en" sz="3000" b="1"/>
              <a:t> according to God’s Word</a:t>
            </a:r>
            <a:endParaRPr sz="3000" b="1"/>
          </a:p>
          <a:p>
            <a:pPr algn="ctr"/>
            <a:endParaRPr/>
          </a:p>
        </p:txBody>
      </p:sp>
    </p:spTree>
    <p:extLst>
      <p:ext uri="{BB962C8B-B14F-4D97-AF65-F5344CB8AC3E}">
        <p14:creationId xmlns:p14="http://schemas.microsoft.com/office/powerpoint/2010/main" val="294551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342900"/>
            <a:ext cx="8520600" cy="778800"/>
          </a:xfrm>
          <a:prstGeom prst="rect">
            <a:avLst/>
          </a:prstGeom>
        </p:spPr>
        <p:txBody>
          <a:bodyPr spcFirstLastPara="1" wrap="square" lIns="91425" tIns="91425" rIns="91425" bIns="91425" anchor="t" anchorCtr="0">
            <a:noAutofit/>
          </a:bodyPr>
          <a:lstStyle/>
          <a:p>
            <a:pPr algn="ctr"/>
            <a:r>
              <a:rPr lang="en" sz="3600" b="1" dirty="0">
                <a:solidFill>
                  <a:srgbClr val="FF00FF"/>
                </a:solidFill>
              </a:rPr>
              <a:t>How</a:t>
            </a:r>
            <a:r>
              <a:rPr lang="en" sz="3600" b="1" dirty="0"/>
              <a:t> is “filled with God” possible? </a:t>
            </a:r>
            <a:endParaRPr sz="3600" b="1" dirty="0"/>
          </a:p>
        </p:txBody>
      </p:sp>
      <p:sp>
        <p:nvSpPr>
          <p:cNvPr id="90" name="Google Shape;90;p19"/>
          <p:cNvSpPr txBox="1">
            <a:spLocks noGrp="1"/>
          </p:cNvSpPr>
          <p:nvPr>
            <p:ph type="body" idx="1"/>
          </p:nvPr>
        </p:nvSpPr>
        <p:spPr>
          <a:xfrm>
            <a:off x="328771" y="1371600"/>
            <a:ext cx="8520600" cy="2959200"/>
          </a:xfrm>
          <a:prstGeom prst="rect">
            <a:avLst/>
          </a:prstGeom>
        </p:spPr>
        <p:txBody>
          <a:bodyPr spcFirstLastPara="1" wrap="square" lIns="91425" tIns="91425" rIns="91425" bIns="91425" anchor="t" anchorCtr="0">
            <a:noAutofit/>
          </a:bodyPr>
          <a:lstStyle/>
          <a:p>
            <a:pPr marL="0" indent="0" algn="ctr">
              <a:buNone/>
            </a:pPr>
            <a:r>
              <a:rPr lang="en" sz="2400" dirty="0"/>
              <a:t>“You may be filled”</a:t>
            </a:r>
            <a:endParaRPr sz="2400" dirty="0"/>
          </a:p>
          <a:p>
            <a:pPr marL="0" indent="0" algn="ctr">
              <a:spcBef>
                <a:spcPts val="1600"/>
              </a:spcBef>
              <a:buNone/>
            </a:pPr>
            <a:r>
              <a:rPr lang="en" sz="2400" dirty="0"/>
              <a:t>Filled with God and by God</a:t>
            </a:r>
            <a:endParaRPr sz="2400" dirty="0"/>
          </a:p>
          <a:p>
            <a:pPr marL="0" indent="0" algn="ctr">
              <a:spcBef>
                <a:spcPts val="1600"/>
              </a:spcBef>
              <a:buNone/>
            </a:pPr>
            <a:r>
              <a:rPr lang="en" sz="2400" dirty="0"/>
              <a:t>“To grasp” : Knowing vs Experiencing</a:t>
            </a:r>
            <a:endParaRPr sz="2400" dirty="0"/>
          </a:p>
          <a:p>
            <a:pPr marL="0" indent="0" algn="ctr">
              <a:spcBef>
                <a:spcPts val="1600"/>
              </a:spcBef>
              <a:buNone/>
            </a:pPr>
            <a:r>
              <a:rPr lang="en" sz="2400" dirty="0"/>
              <a:t>Visualization</a:t>
            </a:r>
            <a:endParaRPr sz="2400" dirty="0"/>
          </a:p>
          <a:p>
            <a:pPr marL="0" indent="0" algn="ctr">
              <a:spcBef>
                <a:spcPts val="1600"/>
              </a:spcBef>
              <a:spcAft>
                <a:spcPts val="1600"/>
              </a:spcAft>
              <a:buNone/>
            </a:pPr>
            <a:r>
              <a:rPr lang="en" sz="2400" dirty="0"/>
              <a:t>Creation, Salvation, Heaven</a:t>
            </a:r>
            <a:endParaRPr sz="2400" dirty="0"/>
          </a:p>
        </p:txBody>
      </p:sp>
    </p:spTree>
    <p:extLst>
      <p:ext uri="{BB962C8B-B14F-4D97-AF65-F5344CB8AC3E}">
        <p14:creationId xmlns:p14="http://schemas.microsoft.com/office/powerpoint/2010/main" val="422114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gn="ctr"/>
            <a:r>
              <a:rPr lang="en" sz="3600" b="1" dirty="0"/>
              <a:t>CONCLUSION</a:t>
            </a:r>
            <a:endParaRPr sz="3600" b="1" dirty="0"/>
          </a:p>
        </p:txBody>
      </p:sp>
      <p:sp>
        <p:nvSpPr>
          <p:cNvPr id="96" name="Google Shape;96;p20"/>
          <p:cNvSpPr txBox="1">
            <a:spLocks noGrp="1"/>
          </p:cNvSpPr>
          <p:nvPr>
            <p:ph type="body" idx="1"/>
          </p:nvPr>
        </p:nvSpPr>
        <p:spPr>
          <a:xfrm>
            <a:off x="311700" y="1257300"/>
            <a:ext cx="8520600" cy="3656400"/>
          </a:xfrm>
          <a:prstGeom prst="rect">
            <a:avLst/>
          </a:prstGeom>
        </p:spPr>
        <p:txBody>
          <a:bodyPr spcFirstLastPara="1" wrap="square" lIns="91425" tIns="91425" rIns="91425" bIns="91425" anchor="t" anchorCtr="0">
            <a:noAutofit/>
          </a:bodyPr>
          <a:lstStyle/>
          <a:p>
            <a:pPr marL="0" indent="0" algn="ctr">
              <a:buNone/>
            </a:pPr>
            <a:r>
              <a:rPr lang="en" sz="3000" dirty="0">
                <a:latin typeface="Merriweather"/>
                <a:ea typeface="Merriweather"/>
                <a:cs typeface="Merriweather"/>
                <a:sym typeface="Merriweather"/>
              </a:rPr>
              <a:t>Knowing, Experiencing and Loving God</a:t>
            </a:r>
            <a:endParaRPr sz="3000" dirty="0">
              <a:latin typeface="Merriweather"/>
              <a:ea typeface="Merriweather"/>
              <a:cs typeface="Merriweather"/>
              <a:sym typeface="Merriweather"/>
            </a:endParaRPr>
          </a:p>
          <a:p>
            <a:pPr marL="0" indent="0" algn="ctr">
              <a:spcBef>
                <a:spcPts val="1600"/>
              </a:spcBef>
              <a:buNone/>
            </a:pPr>
            <a:r>
              <a:rPr lang="en" sz="3000" dirty="0">
                <a:latin typeface="Merriweather"/>
                <a:ea typeface="Merriweather"/>
                <a:cs typeface="Merriweather"/>
                <a:sym typeface="Merriweather"/>
              </a:rPr>
              <a:t> is </a:t>
            </a:r>
            <a:endParaRPr sz="3000" dirty="0">
              <a:latin typeface="Merriweather"/>
              <a:ea typeface="Merriweather"/>
              <a:cs typeface="Merriweather"/>
              <a:sym typeface="Merriweather"/>
            </a:endParaRPr>
          </a:p>
          <a:p>
            <a:pPr marL="0" indent="0" algn="ctr">
              <a:spcBef>
                <a:spcPts val="1600"/>
              </a:spcBef>
              <a:buNone/>
            </a:pPr>
            <a:r>
              <a:rPr lang="en" sz="3000" dirty="0">
                <a:latin typeface="Merriweather"/>
                <a:ea typeface="Merriweather"/>
                <a:cs typeface="Merriweather"/>
                <a:sym typeface="Merriweather"/>
              </a:rPr>
              <a:t>my </a:t>
            </a:r>
            <a:r>
              <a:rPr lang="en" sz="3000" dirty="0">
                <a:solidFill>
                  <a:srgbClr val="FF0000"/>
                </a:solidFill>
                <a:latin typeface="Merriweather"/>
                <a:ea typeface="Merriweather"/>
                <a:cs typeface="Merriweather"/>
                <a:sym typeface="Merriweather"/>
              </a:rPr>
              <a:t>Highest Value,</a:t>
            </a:r>
            <a:endParaRPr sz="3000" dirty="0">
              <a:solidFill>
                <a:srgbClr val="FF0000"/>
              </a:solidFill>
              <a:latin typeface="Merriweather"/>
              <a:ea typeface="Merriweather"/>
              <a:cs typeface="Merriweather"/>
              <a:sym typeface="Merriweather"/>
            </a:endParaRPr>
          </a:p>
          <a:p>
            <a:pPr marL="0" indent="0" algn="ctr">
              <a:spcBef>
                <a:spcPts val="1600"/>
              </a:spcBef>
              <a:buNone/>
            </a:pPr>
            <a:r>
              <a:rPr lang="en" sz="3000" dirty="0">
                <a:solidFill>
                  <a:srgbClr val="0000FF"/>
                </a:solidFill>
                <a:latin typeface="Merriweather"/>
                <a:ea typeface="Merriweather"/>
                <a:cs typeface="Merriweather"/>
                <a:sym typeface="Merriweather"/>
              </a:rPr>
              <a:t>Deepest Pleasure,</a:t>
            </a:r>
            <a:endParaRPr sz="3000" dirty="0">
              <a:solidFill>
                <a:srgbClr val="0000FF"/>
              </a:solidFill>
              <a:latin typeface="Merriweather"/>
              <a:ea typeface="Merriweather"/>
              <a:cs typeface="Merriweather"/>
              <a:sym typeface="Merriweather"/>
            </a:endParaRPr>
          </a:p>
          <a:p>
            <a:pPr marL="0" indent="0" algn="ctr">
              <a:spcBef>
                <a:spcPts val="1600"/>
              </a:spcBef>
              <a:spcAft>
                <a:spcPts val="1600"/>
              </a:spcAft>
              <a:buNone/>
            </a:pPr>
            <a:r>
              <a:rPr lang="en" sz="3000" dirty="0">
                <a:solidFill>
                  <a:srgbClr val="A64D79"/>
                </a:solidFill>
                <a:latin typeface="Merriweather"/>
                <a:ea typeface="Merriweather"/>
                <a:cs typeface="Merriweather"/>
                <a:sym typeface="Merriweather"/>
              </a:rPr>
              <a:t>and Perfect Security.</a:t>
            </a:r>
            <a:endParaRPr sz="3000" dirty="0">
              <a:solidFill>
                <a:srgbClr val="A64D79"/>
              </a:solidFill>
              <a:latin typeface="Merriweather"/>
              <a:ea typeface="Merriweather"/>
              <a:cs typeface="Merriweather"/>
              <a:sym typeface="Merriweather"/>
            </a:endParaRPr>
          </a:p>
        </p:txBody>
      </p:sp>
    </p:spTree>
    <p:extLst>
      <p:ext uri="{BB962C8B-B14F-4D97-AF65-F5344CB8AC3E}">
        <p14:creationId xmlns:p14="http://schemas.microsoft.com/office/powerpoint/2010/main" val="22222612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528</Words>
  <Application>Microsoft Macintosh PowerPoint</Application>
  <PresentationFormat>On-screen Show (16:9)</PresentationFormat>
  <Paragraphs>54</Paragraphs>
  <Slides>12</Slides>
  <Notes>10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12</vt:i4>
      </vt:variant>
    </vt:vector>
  </HeadingPairs>
  <TitlesOfParts>
    <vt:vector size="26" baseType="lpstr">
      <vt:lpstr>Calibri Light</vt:lpstr>
      <vt:lpstr>Candara</vt:lpstr>
      <vt:lpstr>Merriweather</vt:lpstr>
      <vt:lpstr>Calibri</vt:lpstr>
      <vt:lpstr>Eras Medium ITC</vt:lpstr>
      <vt:lpstr>Wingdings</vt:lpstr>
      <vt:lpstr>Eras Bold ITC</vt:lpstr>
      <vt:lpstr>Arial</vt:lpstr>
      <vt:lpstr>Simple Light</vt:lpstr>
      <vt:lpstr>1_Office Theme</vt:lpstr>
      <vt:lpstr>Default Design</vt:lpstr>
      <vt:lpstr>2_Normal</vt:lpstr>
      <vt:lpstr>1_Simple Light</vt:lpstr>
      <vt:lpstr>6_Default Design</vt:lpstr>
      <vt:lpstr>PowerPoint Presentation</vt:lpstr>
      <vt:lpstr>The Optimal Condition of Believers</vt:lpstr>
      <vt:lpstr>Ephesians 3:14-21</vt:lpstr>
      <vt:lpstr>INTRODUCTION</vt:lpstr>
      <vt:lpstr>Why is “filled with God” the optimal condition? </vt:lpstr>
      <vt:lpstr>What is “filled with God”? </vt:lpstr>
      <vt:lpstr>I am controlled by (filled with God),  When I am   Motivated by God’s Grace Driven for God’s Glory Operating according to God’s Word </vt:lpstr>
      <vt:lpstr>How is “filled with God” possible? </vt:lpstr>
      <vt:lpstr>CONCLUSION</vt:lpstr>
      <vt:lpstr>THREE PRACTICAL QUESTIONS  FOR OUR EVERYDAY LIFE</vt:lpstr>
      <vt:lpstr>THREE PRACTICAL QUESTIONS  FOR OUR EVERYDAY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Paul Kim</cp:lastModifiedBy>
  <cp:revision>4</cp:revision>
  <dcterms:modified xsi:type="dcterms:W3CDTF">2019-11-03T22:16:45Z</dcterms:modified>
</cp:coreProperties>
</file>