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99" r:id="rId11"/>
    <p:sldMasterId id="2147484411" r:id="rId12"/>
    <p:sldMasterId id="2147484426" r:id="rId13"/>
    <p:sldMasterId id="2147484438" r:id="rId14"/>
  </p:sldMasterIdLst>
  <p:notesMasterIdLst>
    <p:notesMasterId r:id="rId27"/>
  </p:notesMasterIdLst>
  <p:handoutMasterIdLst>
    <p:handoutMasterId r:id="rId28"/>
  </p:handoutMasterIdLst>
  <p:sldIdLst>
    <p:sldId id="281" r:id="rId15"/>
    <p:sldId id="713" r:id="rId16"/>
    <p:sldId id="3224" r:id="rId17"/>
    <p:sldId id="3247" r:id="rId18"/>
    <p:sldId id="3254" r:id="rId19"/>
    <p:sldId id="3233" r:id="rId20"/>
    <p:sldId id="3255" r:id="rId21"/>
    <p:sldId id="3256" r:id="rId22"/>
    <p:sldId id="3257" r:id="rId23"/>
    <p:sldId id="3258" r:id="rId24"/>
    <p:sldId id="730" r:id="rId25"/>
    <p:sldId id="283" r:id="rId26"/>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0432FF"/>
    <a:srgbClr val="6600FF"/>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4" autoAdjust="0"/>
    <p:restoredTop sz="92836"/>
  </p:normalViewPr>
  <p:slideViewPr>
    <p:cSldViewPr>
      <p:cViewPr>
        <p:scale>
          <a:sx n="85" d="100"/>
          <a:sy n="85" d="100"/>
        </p:scale>
        <p:origin x="952" y="182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10/27/19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10/27/19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6974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78568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3382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8553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05836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77932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1080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1823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724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894603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4769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111420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02422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884988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96123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04030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678056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94195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34371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10/27/19</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54245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1581819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184212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15953336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685181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20232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78531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1058430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7736667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271421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712744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290988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10/27/19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10/27/19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10/27/19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10/27/19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10/27/19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10/27/19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ED65-C712-884D-BE84-AA2457FB8E67}" type="datetimeFigureOut">
              <a:rPr lang="en-US" smtClean="0"/>
              <a:t>10/27/19</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733408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19134227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10/27/19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623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430000" cy="5612494"/>
          </a:xfrm>
        </p:spPr>
        <p:txBody>
          <a:bodyPr/>
          <a:lstStyle/>
          <a:p>
            <a:pPr marL="14288" indent="-14288" algn="ctr">
              <a:spcBef>
                <a:spcPts val="0"/>
              </a:spcBef>
              <a:buNone/>
            </a:pPr>
            <a:r>
              <a:rPr lang="en-US" altLang="x-none" sz="2800" b="1" i="1" dirty="0">
                <a:latin typeface="Candara" charset="0"/>
              </a:rPr>
              <a:t>We must repudiate this great, </a:t>
            </a:r>
            <a:br>
              <a:rPr lang="en-US" altLang="x-none" sz="2800" b="1" i="1" dirty="0">
                <a:latin typeface="Candara" charset="0"/>
              </a:rPr>
            </a:br>
            <a:r>
              <a:rPr lang="en-US" altLang="x-none" sz="2800" b="1" i="1" dirty="0">
                <a:latin typeface="Candara" charset="0"/>
              </a:rPr>
              <a:t>modern wave of seeking God for His benefits... </a:t>
            </a:r>
            <a:br>
              <a:rPr lang="en-US" altLang="x-none" sz="2800" b="1" i="1" dirty="0">
                <a:latin typeface="Candara" charset="0"/>
              </a:rPr>
            </a:br>
            <a:r>
              <a:rPr lang="en-US" altLang="x-none" sz="2800" b="1" i="1" dirty="0">
                <a:latin typeface="Candara" charset="0"/>
              </a:rPr>
              <a:t>He wants us to know that when we have Him, </a:t>
            </a:r>
            <a:br>
              <a:rPr lang="en-US" altLang="x-none" sz="2800" b="1" i="1" dirty="0">
                <a:latin typeface="Candara" charset="0"/>
              </a:rPr>
            </a:br>
            <a:r>
              <a:rPr lang="en-US" altLang="x-none" sz="2800" b="1" i="1" dirty="0">
                <a:latin typeface="Candara" charset="0"/>
              </a:rPr>
              <a:t>we have everything—we have all the rest.”</a:t>
            </a:r>
            <a:br>
              <a:rPr lang="en-US" altLang="x-none" sz="2800" b="1" i="1" dirty="0">
                <a:latin typeface="Candara" charset="0"/>
              </a:rPr>
            </a:br>
            <a:r>
              <a:rPr lang="en-US" altLang="x-none" sz="2800" b="1" i="1" dirty="0">
                <a:latin typeface="Candara" charset="0"/>
              </a:rPr>
              <a:t>A.W. Tozer</a:t>
            </a:r>
          </a:p>
          <a:p>
            <a:pPr marL="14288" indent="-14288" algn="ctr">
              <a:spcBef>
                <a:spcPts val="0"/>
              </a:spcBef>
              <a:buNone/>
            </a:pPr>
            <a:endParaRPr lang="en-US" altLang="x-none" sz="2000" b="1" i="1" dirty="0">
              <a:latin typeface="Candara" charset="0"/>
            </a:endParaRPr>
          </a:p>
          <a:p>
            <a:pPr marL="14288" indent="-14288" algn="ctr">
              <a:spcBef>
                <a:spcPts val="0"/>
              </a:spcBef>
              <a:buNone/>
            </a:pPr>
            <a:r>
              <a:rPr lang="en-US" altLang="x-none" sz="2800" b="1" i="1" dirty="0">
                <a:latin typeface="Candara" charset="0"/>
              </a:rPr>
              <a:t>Jesus doesn’t just give you what you need; </a:t>
            </a:r>
            <a:br>
              <a:rPr lang="en-US" altLang="x-none" sz="2800" b="1" i="1" dirty="0">
                <a:latin typeface="Candara" charset="0"/>
              </a:rPr>
            </a:br>
            <a:r>
              <a:rPr lang="en-US" altLang="x-none" sz="2800" b="1" i="1" dirty="0">
                <a:latin typeface="Candara" charset="0"/>
              </a:rPr>
              <a:t>Jesus is what you need.</a:t>
            </a:r>
          </a:p>
          <a:p>
            <a:pPr marL="14288" indent="-14288" algn="ctr">
              <a:spcBef>
                <a:spcPts val="0"/>
              </a:spcBef>
              <a:buNone/>
            </a:pPr>
            <a:r>
              <a:rPr lang="en-US" altLang="x-none" sz="2800" b="1" i="1" dirty="0">
                <a:latin typeface="Candara" charset="0"/>
              </a:rPr>
              <a:t>Louie Giglio</a:t>
            </a:r>
          </a:p>
        </p:txBody>
      </p:sp>
    </p:spTree>
    <p:extLst>
      <p:ext uri="{BB962C8B-B14F-4D97-AF65-F5344CB8AC3E}">
        <p14:creationId xmlns:p14="http://schemas.microsoft.com/office/powerpoint/2010/main" val="398435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do you realize your need for see and believe who Jesus really is in this miracle story? </a:t>
            </a:r>
          </a:p>
          <a:p>
            <a:pPr marL="514350" lvl="0" indent="-514350">
              <a:buFont typeface="+mj-lt"/>
              <a:buAutoNum type="arabicPeriod"/>
            </a:pPr>
            <a:endParaRPr lang="en-US" dirty="0"/>
          </a:p>
          <a:p>
            <a:pPr marL="514350" lvl="0" indent="-514350">
              <a:buFont typeface="+mj-lt"/>
              <a:buAutoNum type="arabicPeriod"/>
            </a:pPr>
            <a:r>
              <a:rPr lang="en-US" sz="2800" dirty="0"/>
              <a:t>What would it mean for you to surrender the little you have for Jesus to use for the glory of God with a grateful heart? </a:t>
            </a:r>
          </a:p>
          <a:p>
            <a:pPr marL="514350" lvl="0" indent="-514350">
              <a:buFont typeface="+mj-lt"/>
              <a:buAutoNum type="arabicPeriod"/>
            </a:pPr>
            <a:endParaRPr lang="en-US" dirty="0"/>
          </a:p>
          <a:p>
            <a:pPr marL="514350" lvl="0" indent="-514350">
              <a:buFont typeface="+mj-lt"/>
              <a:buAutoNum type="arabicPeriod"/>
            </a:pPr>
            <a:r>
              <a:rPr lang="en-US" sz="2800" dirty="0"/>
              <a:t>How will you take your first step in submitting to God’s sovereign will and definition of what’s good for your as you relinquish your own definitions of good by faith?</a:t>
            </a:r>
          </a:p>
        </p:txBody>
      </p:sp>
    </p:spTree>
    <p:extLst>
      <p:ext uri="{BB962C8B-B14F-4D97-AF65-F5344CB8AC3E}">
        <p14:creationId xmlns:p14="http://schemas.microsoft.com/office/powerpoint/2010/main" val="230690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Feeding of the Five Thousand</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[19]</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6:1-15</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October 27,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200" b="1" dirty="0">
                <a:latin typeface="Candara" charset="0"/>
                <a:ea typeface="Candara" charset="0"/>
                <a:cs typeface="Candara" charset="0"/>
              </a:rPr>
              <a:t> DISTINCTIVE EMPASIS OF JOHN’S GOSPEL ON THIS MIRACLE STORY</a:t>
            </a:r>
          </a:p>
        </p:txBody>
      </p:sp>
      <p:sp>
        <p:nvSpPr>
          <p:cNvPr id="27651" name="Rectangle 3"/>
          <p:cNvSpPr>
            <a:spLocks noGrp="1" noChangeArrowheads="1"/>
          </p:cNvSpPr>
          <p:nvPr>
            <p:ph type="body" idx="1"/>
          </p:nvPr>
        </p:nvSpPr>
        <p:spPr>
          <a:xfrm>
            <a:off x="228600" y="1143000"/>
            <a:ext cx="11811000" cy="5654679"/>
          </a:xfrm>
        </p:spPr>
        <p:txBody>
          <a:bodyPr/>
          <a:lstStyle/>
          <a:p>
            <a:pPr marL="463550" indent="-463550">
              <a:spcBef>
                <a:spcPts val="0"/>
              </a:spcBef>
              <a:defRPr/>
            </a:pPr>
            <a:r>
              <a:rPr lang="en-US" sz="2800" b="1" dirty="0">
                <a:solidFill>
                  <a:srgbClr val="FF0000"/>
                </a:solidFill>
                <a:latin typeface="Candara" charset="0"/>
                <a:cs typeface="Arial" charset="0"/>
              </a:rPr>
              <a:t>Its importance: </a:t>
            </a:r>
            <a:r>
              <a:rPr lang="en-US" sz="2800" b="1" dirty="0">
                <a:latin typeface="Candara" charset="0"/>
                <a:cs typeface="Arial" charset="0"/>
              </a:rPr>
              <a:t>It is the </a:t>
            </a:r>
            <a:r>
              <a:rPr lang="en-US" sz="2800" b="1" i="1" dirty="0">
                <a:latin typeface="Candara" charset="0"/>
                <a:cs typeface="Arial" charset="0"/>
              </a:rPr>
              <a:t>only</a:t>
            </a:r>
            <a:r>
              <a:rPr lang="en-US" sz="2800" b="1" dirty="0">
                <a:latin typeface="Candara" charset="0"/>
                <a:cs typeface="Arial" charset="0"/>
              </a:rPr>
              <a:t> miracle recorded IN ALL FOUR GOSPELS. Why? It is a messianic sign that is shown most powerfully and publicly (except for the resurrection of Jesus). </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Matthew and Luke’s emphasis: </a:t>
            </a:r>
            <a:r>
              <a:rPr lang="en-US" sz="2800" b="1" dirty="0">
                <a:latin typeface="Candara" charset="0"/>
                <a:cs typeface="Arial" charset="0"/>
              </a:rPr>
              <a:t>embellishment of the miracle itself (Jesus’ power).</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Mark’s emphasis: </a:t>
            </a:r>
            <a:r>
              <a:rPr lang="en-US" sz="2800" b="1" dirty="0">
                <a:latin typeface="Candara" charset="0"/>
                <a:cs typeface="Arial" charset="0"/>
              </a:rPr>
              <a:t>Jesus’ compassion </a:t>
            </a:r>
            <a:r>
              <a:rPr lang="en-US" sz="2800" b="1" i="1" dirty="0">
                <a:latin typeface="Candara" charset="0"/>
                <a:cs typeface="Arial" charset="0"/>
              </a:rPr>
              <a:t>(“You give them something to eat”).</a:t>
            </a:r>
            <a:endParaRPr lang="en-US" sz="2800" b="1" i="1" dirty="0">
              <a:solidFill>
                <a:srgbClr val="FF0000"/>
              </a:solidFill>
              <a:latin typeface="Candara" charset="0"/>
              <a:cs typeface="Arial" charset="0"/>
            </a:endParaRP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John’s emphasis: </a:t>
            </a:r>
            <a:r>
              <a:rPr lang="en-US" sz="2800" b="1" dirty="0">
                <a:latin typeface="Candara" charset="0"/>
                <a:cs typeface="Arial" charset="0"/>
              </a:rPr>
              <a:t>testing of faith (in who Jesus really is).</a:t>
            </a:r>
            <a:endParaRPr lang="en-US" sz="2800" b="1" dirty="0">
              <a:solidFill>
                <a:srgbClr val="FF0000"/>
              </a:solidFill>
              <a:latin typeface="Candara" charset="0"/>
              <a:cs typeface="Arial" charset="0"/>
            </a:endParaRPr>
          </a:p>
          <a:p>
            <a:pPr marL="925513" lvl="1" indent="-468313">
              <a:spcBef>
                <a:spcPts val="0"/>
              </a:spcBef>
              <a:buFont typeface="Wingdings" pitchFamily="2" charset="2"/>
              <a:buChar char="Ø"/>
              <a:defRPr/>
            </a:pPr>
            <a:r>
              <a:rPr lang="en-US" sz="2600" b="1" dirty="0">
                <a:latin typeface="Candara" charset="0"/>
                <a:cs typeface="Arial" charset="0"/>
              </a:rPr>
              <a:t>Only John’s Gospel has additional details to the story—for example:</a:t>
            </a:r>
          </a:p>
          <a:p>
            <a:pPr marL="1374775" lvl="2" indent="-460375">
              <a:spcBef>
                <a:spcPts val="0"/>
              </a:spcBef>
              <a:buFont typeface="Wingdings" pitchFamily="2" charset="2"/>
              <a:buChar char="ü"/>
              <a:defRPr/>
            </a:pPr>
            <a:r>
              <a:rPr lang="en-US" sz="2600" dirty="0">
                <a:latin typeface="Candara" charset="0"/>
                <a:cs typeface="Arial" charset="0"/>
              </a:rPr>
              <a:t>“The Passover is at hand…”</a:t>
            </a:r>
          </a:p>
          <a:p>
            <a:pPr marL="1374775" lvl="2" indent="-460375">
              <a:spcBef>
                <a:spcPts val="0"/>
              </a:spcBef>
              <a:buFont typeface="Wingdings" pitchFamily="2" charset="2"/>
              <a:buChar char="ü"/>
              <a:defRPr/>
            </a:pPr>
            <a:r>
              <a:rPr lang="en-US" sz="2600" dirty="0">
                <a:latin typeface="Candara" charset="0"/>
                <a:cs typeface="Arial" charset="0"/>
              </a:rPr>
              <a:t>Philip, Andrew, and a boy</a:t>
            </a:r>
          </a:p>
          <a:p>
            <a:pPr marL="1374775" lvl="2" indent="-460375">
              <a:spcBef>
                <a:spcPts val="0"/>
              </a:spcBef>
              <a:buFont typeface="Wingdings" pitchFamily="2" charset="2"/>
              <a:buChar char="ü"/>
              <a:defRPr/>
            </a:pPr>
            <a:r>
              <a:rPr lang="en-US" sz="2600" dirty="0">
                <a:latin typeface="Candara" charset="0"/>
                <a:cs typeface="Arial" charset="0"/>
              </a:rPr>
              <a:t>Five “barley” loaves</a:t>
            </a:r>
          </a:p>
        </p:txBody>
      </p:sp>
    </p:spTree>
    <p:extLst>
      <p:ext uri="{BB962C8B-B14F-4D97-AF65-F5344CB8AC3E}">
        <p14:creationId xmlns:p14="http://schemas.microsoft.com/office/powerpoint/2010/main" val="32321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LESSONS: TESTING OF FAITH ABOUT WHO JESUS REALLY IS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Lesson #1: </a:t>
            </a:r>
            <a:r>
              <a:rPr lang="en-US" sz="2800" b="1" i="0" spc="-10" dirty="0">
                <a:solidFill>
                  <a:srgbClr val="FF0000"/>
                </a:solidFill>
                <a:latin typeface="Candara" charset="0"/>
                <a:ea typeface="ＭＳ Ｐゴシック" charset="0"/>
                <a:cs typeface="MS PGothic" charset="0"/>
              </a:rPr>
              <a:t>Jesus is all sufficient even when all human resources fail.</a:t>
            </a:r>
          </a:p>
          <a:p>
            <a:pPr marL="476250" lvl="1" indent="0">
              <a:spcBef>
                <a:spcPts val="0"/>
              </a:spcBef>
              <a:buNone/>
              <a:defRPr/>
            </a:pPr>
            <a:r>
              <a:rPr lang="en-US" sz="2600" b="1" i="0" spc="-10" dirty="0">
                <a:solidFill>
                  <a:srgbClr val="000000"/>
                </a:solidFill>
                <a:latin typeface="Candara" charset="0"/>
                <a:ea typeface="ＭＳ Ｐゴシック" charset="0"/>
                <a:cs typeface="MS PGothic" charset="0"/>
                <a:sym typeface="Wingdings" pitchFamily="2" charset="2"/>
              </a:rPr>
              <a:t> </a:t>
            </a:r>
            <a:r>
              <a:rPr lang="en-US" sz="2600" b="1" i="0" spc="-10" dirty="0">
                <a:solidFill>
                  <a:srgbClr val="000000"/>
                </a:solidFill>
                <a:latin typeface="Candara" charset="0"/>
                <a:ea typeface="ＭＳ Ｐゴシック" charset="0"/>
                <a:cs typeface="MS PGothic" charset="0"/>
              </a:rPr>
              <a:t>Test: Do you take your trouble to Jesus or do you try to resolve it with your resourcefulness?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After this Jesus went away to the other side of the Sea of Galilee,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which is the Sea of Tiberias.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a large crowd was following him, because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they saw the signs that he was doing on the sick.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Jesus went up on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 mountain, and there he sat down with his disciples. </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70990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LESSONS: TESTING OF FAITH ABOUT WHO JESUS REALLY IS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Lesson #1: </a:t>
            </a:r>
            <a:r>
              <a:rPr lang="en-US" sz="2800" b="1" i="0" spc="-10" dirty="0">
                <a:solidFill>
                  <a:srgbClr val="FF0000"/>
                </a:solidFill>
                <a:latin typeface="Candara" charset="0"/>
                <a:ea typeface="ＭＳ Ｐゴシック" charset="0"/>
                <a:cs typeface="MS PGothic" charset="0"/>
              </a:rPr>
              <a:t>Jesus is all sufficient even when all human resources fail.</a:t>
            </a:r>
          </a:p>
          <a:p>
            <a:pPr marL="476250" lvl="1" indent="0">
              <a:spcBef>
                <a:spcPts val="0"/>
              </a:spcBef>
              <a:buNone/>
              <a:defRPr/>
            </a:pPr>
            <a:r>
              <a:rPr lang="en-US" sz="2600" b="1" i="0" spc="-10" dirty="0">
                <a:solidFill>
                  <a:srgbClr val="000000"/>
                </a:solidFill>
                <a:latin typeface="Candara" charset="0"/>
                <a:ea typeface="ＭＳ Ｐゴシック" charset="0"/>
                <a:cs typeface="MS PGothic" charset="0"/>
                <a:sym typeface="Wingdings" pitchFamily="2" charset="2"/>
              </a:rPr>
              <a:t> </a:t>
            </a:r>
            <a:r>
              <a:rPr lang="en-US" sz="2600" b="1" i="0" spc="-10" dirty="0">
                <a:solidFill>
                  <a:srgbClr val="000000"/>
                </a:solidFill>
                <a:latin typeface="Candara" charset="0"/>
                <a:ea typeface="ＭＳ Ｐゴシック" charset="0"/>
                <a:cs typeface="MS PGothic" charset="0"/>
              </a:rPr>
              <a:t>Test: Do you take your trouble—big or small—to Jesus or do you try to resolve it with your resourcefulness?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Now t he Passover, the feast of the Jews, was at hand.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Lifting up his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eyes, then, and seeing that a large crowd was coming toward him, Jesus said to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Philip, “Where are we to buy bread, so that these people may eat?”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He said this to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test him, for he himself knew what he would do.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Philip answered him, “Two hundred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denarii worth of bread would not be enough for each of them to get a little.” (vs. 1-7)</a:t>
            </a:r>
          </a:p>
          <a:p>
            <a:pPr marL="0" marR="11430" indent="0" algn="ctr">
              <a:spcBef>
                <a:spcPts val="0"/>
              </a:spcBef>
              <a:spcAft>
                <a:spcPts val="0"/>
              </a:spcAft>
              <a:buNone/>
              <a:defRPr/>
            </a:pPr>
            <a:endParaRPr kumimoji="0" lang="en-US" altLang="x-none" sz="1200" b="1" i="0" u="none" strike="noStrike" kern="0" cap="none" spc="0" normalizeH="0" baseline="0" noProof="0" dirty="0">
              <a:ln>
                <a:noFill/>
              </a:ln>
              <a:solidFill>
                <a:srgbClr val="000000"/>
              </a:solidFill>
              <a:effectLst/>
              <a:uLnTx/>
              <a:uFillTx/>
              <a:latin typeface="Candara" panose="020E0502030303020204" pitchFamily="34"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Philip was quick in calculating the cost for food (200 denarii was about 8-month wage), but his assessment was man’s resourcefulness without Jesus.</a:t>
            </a:r>
          </a:p>
          <a:p>
            <a:pPr marL="915988" lvl="1" indent="-450850">
              <a:spcBef>
                <a:spcPts val="0"/>
              </a:spcBef>
              <a:buFont typeface="Wingdings" charset="2"/>
              <a:buChar char="Ø"/>
              <a:defRPr/>
            </a:pPr>
            <a:r>
              <a:rPr lang="en-US" altLang="x-none" sz="2600" b="1" i="0" kern="0" dirty="0">
                <a:solidFill>
                  <a:srgbClr val="000000"/>
                </a:solidFill>
                <a:latin typeface="Candara" charset="0"/>
              </a:rPr>
              <a:t>So, the test of faith really was on this: Is Jesus all sufficient?</a:t>
            </a:r>
          </a:p>
          <a:p>
            <a:pPr marL="915988" lvl="1" indent="-450850">
              <a:spcBef>
                <a:spcPts val="0"/>
              </a:spcBef>
              <a:buFont typeface="Wingdings" charset="2"/>
              <a:buChar char="Ø"/>
              <a:defRPr/>
            </a:pPr>
            <a:r>
              <a:rPr lang="en-US" altLang="x-none" sz="2600" b="1" i="0" kern="0" dirty="0">
                <a:solidFill>
                  <a:srgbClr val="000000"/>
                </a:solidFill>
                <a:latin typeface="Candara" charset="0"/>
              </a:rPr>
              <a:t>It’s a test for us as well—to see the SUFFICIENCY OF JESUS beyond the bigness of our problem and/or the smallness of our resourcefulness. </a:t>
            </a: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4353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430000" cy="5612494"/>
          </a:xfrm>
        </p:spPr>
        <p:txBody>
          <a:bodyPr/>
          <a:lstStyle/>
          <a:p>
            <a:pPr marL="14288" indent="-14288" algn="ctr">
              <a:spcBef>
                <a:spcPts val="0"/>
              </a:spcBef>
              <a:buNone/>
            </a:pPr>
            <a:r>
              <a:rPr lang="en-US" altLang="x-none" sz="2800" b="1" i="1" dirty="0">
                <a:latin typeface="Candara" charset="0"/>
              </a:rPr>
              <a:t>Are we weak and heavy-laden,</a:t>
            </a:r>
            <a:br>
              <a:rPr lang="en-US" altLang="x-none" sz="2800" b="1" i="1" dirty="0">
                <a:latin typeface="Candara" charset="0"/>
              </a:rPr>
            </a:br>
            <a:r>
              <a:rPr lang="en-US" altLang="x-none" sz="2800" b="1" i="1" dirty="0">
                <a:latin typeface="Candara" charset="0"/>
              </a:rPr>
              <a:t>  Cumbered with a load of care?</a:t>
            </a:r>
            <a:br>
              <a:rPr lang="en-US" altLang="x-none" sz="2800" b="1" i="1" dirty="0">
                <a:latin typeface="Candara" charset="0"/>
              </a:rPr>
            </a:br>
            <a:r>
              <a:rPr lang="en-US" altLang="x-none" sz="2800" b="1" i="1" dirty="0">
                <a:latin typeface="Candara" charset="0"/>
              </a:rPr>
              <a:t>Precious Savior, still our refuge—</a:t>
            </a:r>
            <a:br>
              <a:rPr lang="en-US" altLang="x-none" sz="2800" b="1" i="1" dirty="0">
                <a:latin typeface="Candara" charset="0"/>
              </a:rPr>
            </a:br>
            <a:r>
              <a:rPr lang="en-US" altLang="x-none" sz="2800" b="1" i="1" dirty="0">
                <a:latin typeface="Candara" charset="0"/>
              </a:rPr>
              <a:t>  Take it to the Lord in prayer;</a:t>
            </a:r>
            <a:br>
              <a:rPr lang="en-US" altLang="x-none" sz="2800" b="1" i="1" dirty="0">
                <a:latin typeface="Candara" charset="0"/>
              </a:rPr>
            </a:br>
            <a:r>
              <a:rPr lang="en-US" altLang="x-none" sz="2800" b="1" i="1" dirty="0">
                <a:latin typeface="Candara" charset="0"/>
              </a:rPr>
              <a:t>Do thy friends despise, forsake thee?</a:t>
            </a:r>
            <a:br>
              <a:rPr lang="en-US" altLang="x-none" sz="2800" b="1" i="1" dirty="0">
                <a:latin typeface="Candara" charset="0"/>
              </a:rPr>
            </a:br>
            <a:r>
              <a:rPr lang="en-US" altLang="x-none" sz="2800" b="1" i="1" dirty="0">
                <a:latin typeface="Candara" charset="0"/>
              </a:rPr>
              <a:t>  Take it to the Lord in prayer;</a:t>
            </a:r>
            <a:br>
              <a:rPr lang="en-US" altLang="x-none" sz="2800" b="1" i="1" dirty="0">
                <a:latin typeface="Candara" charset="0"/>
              </a:rPr>
            </a:br>
            <a:r>
              <a:rPr lang="en-US" altLang="x-none" sz="2800" b="1" i="1" dirty="0">
                <a:latin typeface="Candara" charset="0"/>
              </a:rPr>
              <a:t>In His arms He’ll take and shield thee,</a:t>
            </a:r>
            <a:br>
              <a:rPr lang="en-US" altLang="x-none" sz="2800" b="1" i="1" dirty="0">
                <a:latin typeface="Candara" charset="0"/>
              </a:rPr>
            </a:br>
            <a:r>
              <a:rPr lang="en-US" altLang="x-none" sz="2800" b="1" i="1" dirty="0">
                <a:latin typeface="Candara" charset="0"/>
              </a:rPr>
              <a:t>  Thou wilt find a solace there.</a:t>
            </a:r>
          </a:p>
          <a:p>
            <a:pPr marL="14288" indent="-14288" algn="ctr">
              <a:spcBef>
                <a:spcPts val="0"/>
              </a:spcBef>
              <a:buNone/>
            </a:pPr>
            <a:r>
              <a:rPr lang="en-US" altLang="x-none" sz="2800" b="1" i="1" dirty="0">
                <a:latin typeface="Candara" charset="0"/>
              </a:rPr>
              <a:t>Joseph Scriven</a:t>
            </a:r>
          </a:p>
        </p:txBody>
      </p:sp>
    </p:spTree>
    <p:extLst>
      <p:ext uri="{BB962C8B-B14F-4D97-AF65-F5344CB8AC3E}">
        <p14:creationId xmlns:p14="http://schemas.microsoft.com/office/powerpoint/2010/main" val="213820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LESSONS: TESTING OF FAITH ABOUT WHO JESUS REALLY IS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Lesson #2: </a:t>
            </a:r>
            <a:r>
              <a:rPr lang="en-US" sz="2800" b="1" i="0" spc="-10" dirty="0">
                <a:solidFill>
                  <a:srgbClr val="FF0000"/>
                </a:solidFill>
                <a:latin typeface="Candara" charset="0"/>
                <a:ea typeface="ＭＳ Ｐゴシック" charset="0"/>
                <a:cs typeface="MS PGothic" charset="0"/>
              </a:rPr>
              <a:t>Jesus uses the little we have when we surrender it all to him.</a:t>
            </a:r>
          </a:p>
          <a:p>
            <a:pPr marL="476250" lvl="1" indent="0">
              <a:spcBef>
                <a:spcPts val="0"/>
              </a:spcBef>
              <a:buNone/>
              <a:defRPr/>
            </a:pPr>
            <a:r>
              <a:rPr lang="en-US" sz="2600" b="1" i="0" spc="-10" dirty="0">
                <a:solidFill>
                  <a:srgbClr val="000000"/>
                </a:solidFill>
                <a:latin typeface="Candara" charset="0"/>
                <a:ea typeface="ＭＳ Ｐゴシック" charset="0"/>
                <a:cs typeface="MS PGothic" charset="0"/>
                <a:sym typeface="Wingdings" pitchFamily="2" charset="2"/>
              </a:rPr>
              <a:t> </a:t>
            </a:r>
            <a:r>
              <a:rPr lang="en-US" sz="2600" b="1" i="0" spc="-10" dirty="0">
                <a:solidFill>
                  <a:srgbClr val="000000"/>
                </a:solidFill>
                <a:latin typeface="Candara" charset="0"/>
                <a:ea typeface="ＭＳ Ｐゴシック" charset="0"/>
                <a:cs typeface="MS PGothic" charset="0"/>
              </a:rPr>
              <a:t>Test: Do you surrender the little that you have to Jesus or do you limit Jesus because of your own limitation?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One of his disciples, Andrew, Simon Peter's brother, said to him,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“There is a boy here who has five barley loaves and two fish, but what are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they for so many?”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Jesus said, “Have the people sit down.” Now there was much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grass in the place. So the men sat down, about five thousand in number. (vs. 8-10)</a:t>
            </a:r>
          </a:p>
          <a:p>
            <a:pPr marL="0" marR="11430" indent="0" algn="ctr">
              <a:spcBef>
                <a:spcPts val="0"/>
              </a:spcBef>
              <a:spcAft>
                <a:spcPts val="0"/>
              </a:spcAft>
              <a:buNone/>
              <a:defRPr/>
            </a:pPr>
            <a:endParaRPr kumimoji="0" lang="en-US" altLang="x-none" sz="1200" b="1" i="0" u="none" strike="noStrike" kern="0" cap="none" spc="0" normalizeH="0" baseline="0" noProof="0" dirty="0">
              <a:ln>
                <a:noFill/>
              </a:ln>
              <a:solidFill>
                <a:srgbClr val="000000"/>
              </a:solidFill>
              <a:effectLst/>
              <a:uLnTx/>
              <a:uFillTx/>
              <a:latin typeface="Candara" panose="020E0502030303020204" pitchFamily="34"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Andrew did one thing right—to bring the boy with a small lunch to Jesus.</a:t>
            </a:r>
          </a:p>
          <a:p>
            <a:pPr marL="915988" lvl="1" indent="-450850">
              <a:spcBef>
                <a:spcPts val="0"/>
              </a:spcBef>
              <a:buFont typeface="Wingdings" charset="2"/>
              <a:buChar char="Ø"/>
              <a:defRPr/>
            </a:pPr>
            <a:r>
              <a:rPr lang="en-US" altLang="x-none" sz="2600" b="1" i="0" kern="0" dirty="0">
                <a:solidFill>
                  <a:srgbClr val="000000"/>
                </a:solidFill>
                <a:latin typeface="Candara" charset="0"/>
              </a:rPr>
              <a:t>But he also failed the test of faith because he didn’t see Jesus’ identity and power even after the previous miracles (especially at the wedding of Cana).</a:t>
            </a:r>
          </a:p>
          <a:p>
            <a:pPr marL="915988" lvl="1" indent="-450850">
              <a:spcBef>
                <a:spcPts val="0"/>
              </a:spcBef>
              <a:buFont typeface="Wingdings" charset="2"/>
              <a:buChar char="Ø"/>
              <a:defRPr/>
            </a:pPr>
            <a:r>
              <a:rPr lang="en-US" altLang="x-none" sz="2600" b="1" i="0" kern="0" dirty="0">
                <a:solidFill>
                  <a:srgbClr val="000000"/>
                </a:solidFill>
                <a:latin typeface="Candara" charset="0"/>
              </a:rPr>
              <a:t>The boy’s surrender of the little he had was without knowing what miracle Jesus would do with it—this is what faith looks like in everyday life!</a:t>
            </a:r>
          </a:p>
          <a:p>
            <a:pPr marL="915988" lvl="1" indent="-450850">
              <a:spcBef>
                <a:spcPts val="0"/>
              </a:spcBef>
              <a:buFont typeface="Wingdings" charset="2"/>
              <a:buChar char="Ø"/>
              <a:defRPr/>
            </a:pPr>
            <a:r>
              <a:rPr lang="en-US" altLang="x-none" sz="2600" b="1" i="0" kern="0" dirty="0">
                <a:solidFill>
                  <a:srgbClr val="000000"/>
                </a:solidFill>
                <a:latin typeface="Candara" charset="0"/>
              </a:rPr>
              <a:t>THINK: If Jesus can do it from nothing, why was the little lunch necessary?</a:t>
            </a: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3748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LESSONS: TESTING OF FAITH ABOUT WHO JESUS REALLY IS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Lesson #3: </a:t>
            </a:r>
            <a:r>
              <a:rPr lang="en-US" sz="2800" b="1" i="0" spc="-10" dirty="0">
                <a:solidFill>
                  <a:srgbClr val="FF0000"/>
                </a:solidFill>
                <a:latin typeface="Candara" charset="0"/>
                <a:ea typeface="ＭＳ Ｐゴシック" charset="0"/>
                <a:cs typeface="MS PGothic" charset="0"/>
              </a:rPr>
              <a:t>Jesus has the power to give us abundantly beyond what we can imagine according to his knowledge of what’s best for us.</a:t>
            </a:r>
          </a:p>
          <a:p>
            <a:pPr marL="476250" lvl="1" indent="0">
              <a:spcBef>
                <a:spcPts val="0"/>
              </a:spcBef>
              <a:buNone/>
              <a:defRPr/>
            </a:pPr>
            <a:r>
              <a:rPr lang="en-US" sz="2600" b="1" i="0" spc="-10" dirty="0">
                <a:solidFill>
                  <a:srgbClr val="000000"/>
                </a:solidFill>
                <a:latin typeface="Candara" charset="0"/>
                <a:ea typeface="ＭＳ Ｐゴシック" charset="0"/>
                <a:cs typeface="MS PGothic" charset="0"/>
                <a:sym typeface="Wingdings" pitchFamily="2" charset="2"/>
              </a:rPr>
              <a:t> </a:t>
            </a:r>
            <a:r>
              <a:rPr lang="en-US" sz="2600" b="1" i="0" spc="-10" dirty="0">
                <a:solidFill>
                  <a:srgbClr val="000000"/>
                </a:solidFill>
                <a:latin typeface="Candara" charset="0"/>
                <a:ea typeface="ＭＳ Ｐゴシック" charset="0"/>
                <a:cs typeface="MS PGothic" charset="0"/>
              </a:rPr>
              <a:t>Test: Do you give thanks to Jesus what you have or do you grumble about what you do </a:t>
            </a:r>
            <a:r>
              <a:rPr lang="en-US" sz="2600" b="1" u="sng" spc="-10" dirty="0">
                <a:solidFill>
                  <a:srgbClr val="000000"/>
                </a:solidFill>
                <a:latin typeface="Candara" charset="0"/>
                <a:ea typeface="ＭＳ Ｐゴシック" charset="0"/>
                <a:cs typeface="MS PGothic" charset="0"/>
              </a:rPr>
              <a:t>not</a:t>
            </a:r>
            <a:r>
              <a:rPr lang="en-US" sz="2600" b="1" i="0" spc="-10" dirty="0">
                <a:solidFill>
                  <a:srgbClr val="000000"/>
                </a:solidFill>
                <a:latin typeface="Candara" charset="0"/>
                <a:ea typeface="ＭＳ Ｐゴシック" charset="0"/>
                <a:cs typeface="MS PGothic" charset="0"/>
              </a:rPr>
              <a:t> have?”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11</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Jesus then took the loaves, and when he had given thanks, he distributed them to those who were seated. So also the fish, as much as they wanted.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12</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when they had eaten their fill, he told his disciples, “Gather up the leftover fragments, that nothing may be lost.”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13</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 they gathered them up and filled twelve baskets with fragments from the five barley loaves left by those who had eaten. (vs. 11-13)</a:t>
            </a:r>
          </a:p>
          <a:p>
            <a:pPr marL="0" marR="11430" indent="0" algn="ctr">
              <a:spcBef>
                <a:spcPts val="0"/>
              </a:spcBef>
              <a:spcAft>
                <a:spcPts val="0"/>
              </a:spcAft>
              <a:buNone/>
              <a:defRPr/>
            </a:pPr>
            <a:endParaRPr kumimoji="0" lang="en-US" altLang="x-none" sz="1200" b="1" i="0" u="none" strike="noStrike" kern="0" cap="none" spc="0" normalizeH="0" baseline="0" noProof="0" dirty="0">
              <a:ln>
                <a:noFill/>
              </a:ln>
              <a:solidFill>
                <a:srgbClr val="000000"/>
              </a:solidFill>
              <a:effectLst/>
              <a:uLnTx/>
              <a:uFillTx/>
              <a:latin typeface="Candara" panose="020E0502030303020204" pitchFamily="34"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THINK: Why do you think Jesus gave thanks for the little lunch before him?</a:t>
            </a:r>
          </a:p>
          <a:p>
            <a:pPr marL="915988" lvl="1" indent="-450850">
              <a:spcBef>
                <a:spcPts val="0"/>
              </a:spcBef>
              <a:buFont typeface="Wingdings" charset="2"/>
              <a:buChar char="Ø"/>
              <a:defRPr/>
            </a:pPr>
            <a:r>
              <a:rPr lang="en-US" altLang="x-none" sz="2600" b="1" i="0" kern="0" dirty="0">
                <a:solidFill>
                  <a:srgbClr val="000000"/>
                </a:solidFill>
                <a:latin typeface="Candara" charset="0"/>
              </a:rPr>
              <a:t>Notice that all of them had as much as they wanted and ate their fill.</a:t>
            </a:r>
          </a:p>
          <a:p>
            <a:pPr marL="915988" lvl="1" indent="-450850">
              <a:spcBef>
                <a:spcPts val="0"/>
              </a:spcBef>
              <a:buFont typeface="Wingdings" charset="2"/>
              <a:buChar char="Ø"/>
              <a:defRPr/>
            </a:pPr>
            <a:r>
              <a:rPr lang="en-US" altLang="x-none" sz="2600" b="1" i="0" kern="0" dirty="0">
                <a:solidFill>
                  <a:srgbClr val="000000"/>
                </a:solidFill>
                <a:latin typeface="Candara" charset="0"/>
              </a:rPr>
              <a:t>Moreover, they had twelve baskets of the leftovers; now, that’s abundance!</a:t>
            </a:r>
          </a:p>
          <a:p>
            <a:pPr marL="915988" lvl="1" indent="-450850">
              <a:spcBef>
                <a:spcPts val="0"/>
              </a:spcBef>
              <a:buFont typeface="Wingdings" charset="2"/>
              <a:buChar char="Ø"/>
              <a:defRPr/>
            </a:pPr>
            <a:r>
              <a:rPr lang="en-US" altLang="x-none" sz="2600" b="1" i="0" kern="0" dirty="0">
                <a:solidFill>
                  <a:srgbClr val="000000"/>
                </a:solidFill>
                <a:latin typeface="Candara" charset="0"/>
              </a:rPr>
              <a:t>This test of faith is often revealed in whether we give thanks or complain.</a:t>
            </a: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388741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LESSONS: TESTING OF FAITH ABOUT WHO JESUS REALLY IS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Lesson #4: </a:t>
            </a:r>
            <a:r>
              <a:rPr lang="en-US" sz="2800" b="1" i="0" spc="-10" dirty="0">
                <a:solidFill>
                  <a:srgbClr val="FF0000"/>
                </a:solidFill>
                <a:latin typeface="Candara" charset="0"/>
                <a:ea typeface="ＭＳ Ｐゴシック" charset="0"/>
                <a:cs typeface="MS PGothic" charset="0"/>
              </a:rPr>
              <a:t>Jesus says NO to whatever is contrary to God’s sovereign purpose and will, no matter how flatteringly good it might be.</a:t>
            </a:r>
          </a:p>
          <a:p>
            <a:pPr marL="476250" lvl="1" indent="0">
              <a:spcBef>
                <a:spcPts val="0"/>
              </a:spcBef>
              <a:buNone/>
              <a:defRPr/>
            </a:pPr>
            <a:r>
              <a:rPr lang="en-US" sz="2600" b="1" i="0" spc="-10" dirty="0">
                <a:solidFill>
                  <a:srgbClr val="000000"/>
                </a:solidFill>
                <a:latin typeface="Candara" charset="0"/>
                <a:ea typeface="ＭＳ Ｐゴシック" charset="0"/>
                <a:cs typeface="MS PGothic" charset="0"/>
                <a:sym typeface="Wingdings" pitchFamily="2" charset="2"/>
              </a:rPr>
              <a:t> </a:t>
            </a:r>
            <a:r>
              <a:rPr lang="en-US" sz="2600" b="1" i="0" spc="-10" dirty="0">
                <a:solidFill>
                  <a:srgbClr val="000000"/>
                </a:solidFill>
                <a:latin typeface="Candara" charset="0"/>
                <a:ea typeface="ＭＳ Ｐゴシック" charset="0"/>
                <a:cs typeface="MS PGothic" charset="0"/>
              </a:rPr>
              <a:t>Test: In your enthusiasm of trusting Jesus for your needs, do you submit to God’s sovereign purpose and will for your own good or do you unknowingly use Jesus for what you think is “good” for you? </a:t>
            </a:r>
          </a:p>
          <a:p>
            <a:pPr marL="476250" lvl="1" indent="0">
              <a:spcBef>
                <a:spcPts val="0"/>
              </a:spcBef>
              <a:buNone/>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When the people saw the sign that he had done, they said,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“This is indeed the Prophet who is to come into the world!”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Perceiving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then that they were about to come and take him by force to make him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king, Jesus withdrew again to the mountain by himself. (vs. 14-15)</a:t>
            </a:r>
          </a:p>
          <a:p>
            <a:pPr marL="0" marR="11430" indent="0" algn="ctr">
              <a:spcBef>
                <a:spcPts val="0"/>
              </a:spcBef>
              <a:spcAft>
                <a:spcPts val="0"/>
              </a:spcAft>
              <a:buNone/>
              <a:defRPr/>
            </a:pPr>
            <a:endParaRPr kumimoji="0" lang="en-US" altLang="x-none" sz="1200" b="1" i="0" u="none" strike="noStrike" kern="0" cap="none" spc="0" normalizeH="0" baseline="0" noProof="0" dirty="0">
              <a:ln>
                <a:noFill/>
              </a:ln>
              <a:solidFill>
                <a:srgbClr val="000000"/>
              </a:solidFill>
              <a:effectLst/>
              <a:uLnTx/>
              <a:uFillTx/>
              <a:latin typeface="Candara" panose="020E0502030303020204" pitchFamily="34"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They had a flattering intent for honoring Jesus’ identity (only half right).</a:t>
            </a:r>
          </a:p>
          <a:p>
            <a:pPr marL="915988" lvl="1" indent="-450850">
              <a:spcBef>
                <a:spcPts val="0"/>
              </a:spcBef>
              <a:buFont typeface="Wingdings" charset="2"/>
              <a:buChar char="Ø"/>
              <a:defRPr/>
            </a:pPr>
            <a:r>
              <a:rPr lang="en-US" altLang="x-none" sz="2600" b="1" i="0" kern="0" dirty="0">
                <a:solidFill>
                  <a:srgbClr val="000000"/>
                </a:solidFill>
                <a:latin typeface="Candara" charset="0"/>
              </a:rPr>
              <a:t>In reality, Jesus was/is more than “the prophet” and a “political king”.</a:t>
            </a:r>
          </a:p>
          <a:p>
            <a:pPr marL="915988" lvl="1" indent="-450850">
              <a:spcBef>
                <a:spcPts val="0"/>
              </a:spcBef>
              <a:buFont typeface="Wingdings" charset="2"/>
              <a:buChar char="Ø"/>
              <a:defRPr/>
            </a:pPr>
            <a:r>
              <a:rPr lang="en-US" altLang="x-none" sz="2600" b="1" i="0" kern="0" dirty="0">
                <a:solidFill>
                  <a:srgbClr val="000000"/>
                </a:solidFill>
                <a:latin typeface="Candara" charset="0"/>
              </a:rPr>
              <a:t>We must let Jesus be who he really is without making him to be useful for our wants </a:t>
            </a:r>
            <a:r>
              <a:rPr lang="en-US" altLang="x-none" sz="2600" b="1" kern="0" dirty="0">
                <a:solidFill>
                  <a:srgbClr val="000000"/>
                </a:solidFill>
                <a:latin typeface="Candara" charset="0"/>
              </a:rPr>
              <a:t>(e.g., socialist/capitalist Jesus, hipster Jesus, prosperity Jesus, etc.).</a:t>
            </a: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34077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2931</TotalTime>
  <Words>1369</Words>
  <Application>Microsoft Macintosh PowerPoint</Application>
  <PresentationFormat>Widescreen</PresentationFormat>
  <Paragraphs>73</Paragraphs>
  <Slides>12</Slides>
  <Notes>10</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12</vt:i4>
      </vt:variant>
    </vt:vector>
  </HeadingPairs>
  <TitlesOfParts>
    <vt:vector size="33"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7_Default Design</vt:lpstr>
      <vt:lpstr>19_Default Design</vt:lpstr>
      <vt:lpstr>1_Office Theme</vt:lpstr>
      <vt:lpstr>2_Normal</vt:lpstr>
      <vt:lpstr>PowerPoint Presentation</vt:lpstr>
      <vt:lpstr>Feeding of the Five Thousand</vt:lpstr>
      <vt:lpstr> DISTINCTIVE EMPASIS OF JOHN’S GOSPEL ON THIS MIRACLE STORY</vt:lpstr>
      <vt:lpstr>FOUR LESSONS: TESTING OF FAITH ABOUT WHO JESUS REALLY IS</vt:lpstr>
      <vt:lpstr>FOUR LESSONS: TESTING OF FAITH ABOUT WHO JESUS REALLY IS</vt:lpstr>
      <vt:lpstr>PowerPoint Presentation</vt:lpstr>
      <vt:lpstr>FOUR LESSONS: TESTING OF FAITH ABOUT WHO JESUS REALLY IS</vt:lpstr>
      <vt:lpstr>FOUR LESSONS: TESTING OF FAITH ABOUT WHO JESUS REALLY IS</vt:lpstr>
      <vt:lpstr>FOUR LESSONS: TESTING OF FAITH ABOUT WHO JESUS REALLY IS</vt:lpstr>
      <vt:lpstr>PowerPoint Presentation</vt:lpstr>
      <vt:lpstr>THREE PRACTICAL QUESTIONS  FOR OUR EVERYDAY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71</cp:revision>
  <dcterms:created xsi:type="dcterms:W3CDTF">2019-09-29T03:14:54Z</dcterms:created>
  <dcterms:modified xsi:type="dcterms:W3CDTF">2019-10-28T02:57:56Z</dcterms:modified>
</cp:coreProperties>
</file>