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33"/>
  </p:notesMasterIdLst>
  <p:handoutMasterIdLst>
    <p:handoutMasterId r:id="rId34"/>
  </p:handoutMasterIdLst>
  <p:sldIdLst>
    <p:sldId id="281" r:id="rId15"/>
    <p:sldId id="713" r:id="rId16"/>
    <p:sldId id="3224" r:id="rId17"/>
    <p:sldId id="3246" r:id="rId18"/>
    <p:sldId id="3249" r:id="rId19"/>
    <p:sldId id="3250" r:id="rId20"/>
    <p:sldId id="3247" r:id="rId21"/>
    <p:sldId id="781" r:id="rId22"/>
    <p:sldId id="3251" r:id="rId23"/>
    <p:sldId id="3243" r:id="rId24"/>
    <p:sldId id="3248" r:id="rId25"/>
    <p:sldId id="3244" r:id="rId26"/>
    <p:sldId id="3253" r:id="rId27"/>
    <p:sldId id="3245" r:id="rId28"/>
    <p:sldId id="3252" r:id="rId29"/>
    <p:sldId id="2390" r:id="rId30"/>
    <p:sldId id="730" r:id="rId31"/>
    <p:sldId id="283" r:id="rId32"/>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77" autoAdjust="0"/>
    <p:restoredTop sz="92837"/>
  </p:normalViewPr>
  <p:slideViewPr>
    <p:cSldViewPr>
      <p:cViewPr varScale="1">
        <p:scale>
          <a:sx n="110" d="100"/>
          <a:sy n="110" d="100"/>
        </p:scale>
        <p:origin x="184" y="17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1060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5040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39380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0201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0757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8889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856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8721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4737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93100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3382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8478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07028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5857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10/20/19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10/20/19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10/20/19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10/20/19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10/20/19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10/20/19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10/20/19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Witness#2: </a:t>
            </a:r>
            <a:r>
              <a:rPr lang="en-US" sz="2800" b="1" i="0" spc="-10" dirty="0">
                <a:solidFill>
                  <a:srgbClr val="FF0000"/>
                </a:solidFill>
                <a:latin typeface="Candara" charset="0"/>
                <a:ea typeface="ＭＳ Ｐゴシック" charset="0"/>
                <a:cs typeface="MS PGothic" charset="0"/>
              </a:rPr>
              <a:t>The Works of Jesus </a:t>
            </a:r>
            <a:endParaRPr lang="en-US" sz="2800" b="1" spc="-10" dirty="0">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the testimony that I have is greater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than that of John. For the works that the Father has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given me to accomplish, the very works that I am doing,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bear witness about me that the Father has sent me. (v. 36)</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ea typeface="ＭＳ Ｐゴシック" charset="0"/>
              </a:rPr>
              <a:t>If Jesus did nothing on his own and all that he did was the will of God the Father, the works of Jesus is also God’s decisive witness to Jesus.</a:t>
            </a:r>
          </a:p>
          <a:p>
            <a:pPr marL="915988" lvl="1" indent="-450850">
              <a:spcBef>
                <a:spcPts val="0"/>
              </a:spcBef>
              <a:buFont typeface="Wingdings" charset="2"/>
              <a:buChar char="Ø"/>
              <a:defRPr/>
            </a:pPr>
            <a:r>
              <a:rPr lang="en-US" altLang="x-none" sz="2600" b="1" i="0" kern="0" dirty="0">
                <a:solidFill>
                  <a:srgbClr val="000000"/>
                </a:solidFill>
                <a:latin typeface="Candara" charset="0"/>
                <a:ea typeface="ＭＳ Ｐゴシック" charset="0"/>
              </a:rPr>
              <a:t>The miracles—not magic—that Jesus performed in his works could have been done only by God; therefore, they were the signs of God’s witness.</a:t>
            </a:r>
          </a:p>
          <a:p>
            <a:pPr marL="915988" lvl="1" indent="-450850">
              <a:spcBef>
                <a:spcPts val="0"/>
              </a:spcBef>
              <a:buFont typeface="Wingdings" charset="2"/>
              <a:buChar char="Ø"/>
              <a:defRPr/>
            </a:pPr>
            <a:r>
              <a:rPr lang="en-US" altLang="x-none" sz="2600" b="1" i="0" kern="0" dirty="0">
                <a:solidFill>
                  <a:srgbClr val="000000"/>
                </a:solidFill>
                <a:latin typeface="Candara" charset="0"/>
                <a:ea typeface="ＭＳ Ｐゴシック" charset="0"/>
              </a:rPr>
              <a:t>The seven signs of Jesus in the first part of John’s Gospel were presented to the readers so that we may believe that Jesus was who he claimed to be.</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06036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Witness#3: </a:t>
            </a:r>
            <a:r>
              <a:rPr lang="en-US" sz="2800" b="1" i="0" spc="-10" dirty="0">
                <a:solidFill>
                  <a:srgbClr val="FF0000"/>
                </a:solidFill>
                <a:latin typeface="Candara" charset="0"/>
                <a:ea typeface="ＭＳ Ｐゴシック" charset="0"/>
                <a:cs typeface="MS PGothic" charset="0"/>
              </a:rPr>
              <a:t>The Voice of God the Father</a:t>
            </a:r>
            <a:endParaRPr lang="en-US" sz="2800" b="1" spc="-10" dirty="0">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the Father who sent me has himself borne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witness about me. His voice you have never heard, his form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you have never seen,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you do not have his word abiding in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you, for you do not believe the one whom he has sent. (vs. 37-38)</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86827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Witness#3: </a:t>
            </a:r>
            <a:r>
              <a:rPr lang="en-US" sz="2800" b="1" i="0" spc="-10" dirty="0">
                <a:solidFill>
                  <a:srgbClr val="FF0000"/>
                </a:solidFill>
                <a:latin typeface="Candara" charset="0"/>
                <a:ea typeface="ＭＳ Ｐゴシック" charset="0"/>
                <a:cs typeface="MS PGothic" charset="0"/>
              </a:rPr>
              <a:t>The Voice of God the Father</a:t>
            </a:r>
            <a:endParaRPr lang="en-US" sz="2800" b="1" spc="-10" dirty="0">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when Jesus was baptized, immediately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he went up from the water, and behold, the heavens were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opened to him, and he saw the Spirit of God descending like a dove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coming to rest on him;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behold, a voice from heaven said,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“This is my beloved Son, with whom I am well pleased.”</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Matthew 3:16-17</a:t>
            </a:r>
          </a:p>
        </p:txBody>
      </p:sp>
    </p:spTree>
    <p:extLst>
      <p:ext uri="{BB962C8B-B14F-4D97-AF65-F5344CB8AC3E}">
        <p14:creationId xmlns:p14="http://schemas.microsoft.com/office/powerpoint/2010/main" val="305906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Witness#3: </a:t>
            </a:r>
            <a:r>
              <a:rPr lang="en-US" sz="2800" b="1" i="0" spc="-10" dirty="0">
                <a:solidFill>
                  <a:srgbClr val="FF0000"/>
                </a:solidFill>
                <a:latin typeface="Candara" charset="0"/>
                <a:ea typeface="ＭＳ Ｐゴシック" charset="0"/>
                <a:cs typeface="MS PGothic" charset="0"/>
              </a:rPr>
              <a:t>The Voice of God the Father</a:t>
            </a:r>
            <a:endParaRPr lang="en-US" sz="2800" b="1" spc="-10" dirty="0">
              <a:latin typeface="Candara" charset="0"/>
              <a:ea typeface="ＭＳ Ｐゴシック" charset="0"/>
              <a:cs typeface="MS PGothic"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the Father who sent me has himself borne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witness about me. His voice you have never heard, his form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you have never seen,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you do not have his word abiding in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you, for you do not believe the one whom he has sent. (vs. 37-38)</a:t>
            </a:r>
          </a:p>
          <a:p>
            <a:pPr marL="0" marR="11430" lvl="0" indent="0" algn="ctr" defTabSz="914400" rtl="0" eaLnBrk="0" fontAlgn="base" latinLnBrk="0" hangingPunct="0">
              <a:lnSpc>
                <a:spcPct val="100000"/>
              </a:lnSpc>
              <a:spcBef>
                <a:spcPts val="0"/>
              </a:spcBef>
              <a:spcAft>
                <a:spcPts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panose="020E0502030303020204" pitchFamily="34" charset="0"/>
              <a:ea typeface="ＭＳ Ｐゴシック" charset="0"/>
              <a:cs typeface="MS PGothic" charset="0"/>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noProof="0" dirty="0">
                <a:ln>
                  <a:noFill/>
                </a:ln>
                <a:solidFill>
                  <a:srgbClr val="000000"/>
                </a:solidFill>
                <a:effectLst/>
                <a:uLnTx/>
                <a:uFillTx/>
                <a:latin typeface="Candara" charset="0"/>
                <a:cs typeface="Arial"/>
              </a:rPr>
              <a:t>Here Jesus </a:t>
            </a:r>
            <a:r>
              <a:rPr lang="en-US" altLang="x-none" sz="2600" b="1" i="0" kern="0" noProof="0" dirty="0">
                <a:solidFill>
                  <a:srgbClr val="000000"/>
                </a:solidFill>
                <a:latin typeface="Candara" charset="0"/>
                <a:cs typeface="Arial"/>
              </a:rPr>
              <a:t>is not specific about what he meant by “the Father’s own witness” because it was meant to be more about the nature of unbelief.</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But the voice of God the father was heard </a:t>
            </a:r>
            <a:r>
              <a:rPr lang="en-US" altLang="x-none" sz="2600" b="1" i="0" kern="0" dirty="0">
                <a:solidFill>
                  <a:srgbClr val="000000"/>
                </a:solidFill>
                <a:latin typeface="Candara" charset="0"/>
                <a:cs typeface="Arial"/>
              </a:rPr>
              <a:t>during the baptism of Jesus before the crowd and on the transfiguration of Jesus before three disciples.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The voice of God the Father</a:t>
            </a:r>
            <a:r>
              <a:rPr kumimoji="0" lang="en-US" altLang="x-none" sz="2600" b="1" i="0" u="none" strike="noStrike" kern="0" cap="none" spc="0" normalizeH="0" noProof="0" dirty="0">
                <a:ln>
                  <a:noFill/>
                </a:ln>
                <a:solidFill>
                  <a:srgbClr val="000000"/>
                </a:solidFill>
                <a:effectLst/>
                <a:uLnTx/>
                <a:uFillTx/>
                <a:latin typeface="Candara" charset="0"/>
                <a:cs typeface="Arial"/>
              </a:rPr>
              <a:t> continuously bears witness about Jesus to the open hearts to believe </a:t>
            </a:r>
            <a:r>
              <a:rPr lang="en-US" altLang="x-none" sz="2600" b="1" i="0" kern="0" dirty="0">
                <a:solidFill>
                  <a:srgbClr val="000000"/>
                </a:solidFill>
                <a:latin typeface="Candara" charset="0"/>
                <a:cs typeface="Arial"/>
              </a:rPr>
              <a:t>who Jesus really is.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20971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Witness#4: </a:t>
            </a:r>
            <a:r>
              <a:rPr lang="en-US" sz="2800" b="1" i="0" spc="-10" dirty="0">
                <a:solidFill>
                  <a:srgbClr val="FF0000"/>
                </a:solidFill>
                <a:latin typeface="Candara" charset="0"/>
                <a:ea typeface="ＭＳ Ｐゴシック" charset="0"/>
                <a:cs typeface="MS PGothic" charset="0"/>
              </a:rPr>
              <a:t>The Scriptures </a:t>
            </a:r>
          </a:p>
          <a:p>
            <a:pPr marL="465138" indent="-465138">
              <a:spcBef>
                <a:spcPts val="0"/>
              </a:spcBef>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You search the Scriptures because you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think that in them you have eternal life; and it 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they that bear witness about me,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yet you refuse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come to me that you may have life. (vs. 39-40)</a:t>
            </a:r>
          </a:p>
          <a:p>
            <a:pPr marL="0" marR="11430" lvl="0" indent="0" algn="ctr" defTabSz="914400" rtl="0" eaLnBrk="0" fontAlgn="base" latinLnBrk="0" hangingPunct="0">
              <a:lnSpc>
                <a:spcPct val="100000"/>
              </a:lnSpc>
              <a:spcBef>
                <a:spcPts val="0"/>
              </a:spcBef>
              <a:spcAft>
                <a:spcPts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panose="020E0502030303020204" pitchFamily="34" charset="0"/>
              <a:ea typeface="ＭＳ Ｐゴシック" charset="0"/>
              <a:cs typeface="MS PGothic" charset="0"/>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Unlike the previous ones,</a:t>
            </a:r>
            <a:r>
              <a:rPr kumimoji="0" lang="en-US" altLang="x-none" sz="2600" b="1" i="0" u="none" strike="noStrike" kern="0" cap="none" spc="0" normalizeH="0" noProof="0" dirty="0">
                <a:ln>
                  <a:noFill/>
                </a:ln>
                <a:solidFill>
                  <a:srgbClr val="000000"/>
                </a:solidFill>
                <a:effectLst/>
                <a:uLnTx/>
                <a:uFillTx/>
                <a:latin typeface="Candara" charset="0"/>
                <a:cs typeface="Arial"/>
              </a:rPr>
              <a:t> </a:t>
            </a:r>
            <a:r>
              <a:rPr kumimoji="0" lang="en-US" altLang="x-none" sz="2600" b="1" i="0" u="none" strike="noStrike" kern="0" cap="none" spc="0" normalizeH="0" baseline="0" noProof="0" dirty="0">
                <a:ln>
                  <a:noFill/>
                </a:ln>
                <a:solidFill>
                  <a:srgbClr val="000000"/>
                </a:solidFill>
                <a:effectLst/>
                <a:uLnTx/>
                <a:uFillTx/>
                <a:latin typeface="Candara" charset="0"/>
                <a:cs typeface="Arial"/>
              </a:rPr>
              <a:t>Jesus begins</a:t>
            </a:r>
            <a:r>
              <a:rPr kumimoji="0" lang="en-US" altLang="x-none" sz="2600" b="1" i="0" u="none" strike="noStrike" kern="0" cap="none" spc="0" normalizeH="0" noProof="0" dirty="0">
                <a:ln>
                  <a:noFill/>
                </a:ln>
                <a:solidFill>
                  <a:srgbClr val="000000"/>
                </a:solidFill>
                <a:effectLst/>
                <a:uLnTx/>
                <a:uFillTx/>
                <a:latin typeface="Candara" charset="0"/>
                <a:cs typeface="Arial"/>
              </a:rPr>
              <a:t> with an affirmation this time—namely, the Jews did the right thing in diligently searching the Scriptures with the purpose of having eternal life; they missed the main point.</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The main</a:t>
            </a:r>
            <a:r>
              <a:rPr kumimoji="0" lang="en-US" altLang="x-none" sz="2600" b="1" i="0" u="none" strike="noStrike" kern="0" cap="none" spc="0" normalizeH="0" noProof="0" dirty="0">
                <a:ln>
                  <a:noFill/>
                </a:ln>
                <a:solidFill>
                  <a:srgbClr val="000000"/>
                </a:solidFill>
                <a:effectLst/>
                <a:uLnTx/>
                <a:uFillTx/>
                <a:latin typeface="Candara" charset="0"/>
                <a:cs typeface="Arial"/>
              </a:rPr>
              <a:t> point and subject of all the Scriptures were about Jesus.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Neverthelss, with all the devotion to the Scriptures,</a:t>
            </a:r>
            <a:r>
              <a:rPr kumimoji="0" lang="en-US" altLang="x-none" sz="2600" b="1" i="0" u="none" strike="noStrike" kern="0" cap="none" spc="0" normalizeH="0" noProof="0" dirty="0">
                <a:ln>
                  <a:noFill/>
                </a:ln>
                <a:solidFill>
                  <a:srgbClr val="000000"/>
                </a:solidFill>
                <a:effectLst/>
                <a:uLnTx/>
                <a:uFillTx/>
                <a:latin typeface="Candara" charset="0"/>
                <a:cs typeface="Arial"/>
              </a:rPr>
              <a:t> the religious Jews were misled to reject the central focus and witness about Jesus.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5396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A THREEFOLD INDICTMENT AGAINST UNBELIEF IN JESUS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11430" indent="0" algn="ctr">
              <a:spcBef>
                <a:spcPts val="0"/>
              </a:spcBef>
              <a:spcAft>
                <a:spcPts val="0"/>
              </a:spcAft>
              <a:buNone/>
              <a:defRPr/>
            </a:pP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41</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do not receive glory from people.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42</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I know that you do not have </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love of God within you.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43</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have come in my Father's name, and you do not </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receive me. If another comes in his own name, you will receive him.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44</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How can you</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believe, when you receive glory from one another and do not seek the glory that </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comes from the only God?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45</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Do not think that I will accuse you to the Father. There</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is one who accuses you: Moses, on whom you have set your hope.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46</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if you</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believed Moses, you would believe me; for he wrote of me. </a:t>
            </a:r>
            <a:r>
              <a:rPr lang="en-US" sz="25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47</a:t>
            </a: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if you do </a:t>
            </a:r>
            <a:b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not believe his writings, how will you believe my words?”(vs. 41-47)  </a:t>
            </a:r>
          </a:p>
          <a:p>
            <a:pPr marL="0" marR="11430" lvl="0" indent="0" algn="ctr" defTabSz="914400" rtl="0" eaLnBrk="0" fontAlgn="base" latinLnBrk="0" hangingPunct="0">
              <a:lnSpc>
                <a:spcPct val="100000"/>
              </a:lnSpc>
              <a:spcBef>
                <a:spcPts val="0"/>
              </a:spcBef>
              <a:spcAft>
                <a:spcPts val="0"/>
              </a:spcAft>
              <a:buClrTx/>
              <a:buSzTx/>
              <a:buFontTx/>
              <a:buNone/>
              <a:tabLst/>
              <a:defRPr/>
            </a:pPr>
            <a:endParaRPr kumimoji="0" lang="en-US" sz="800" b="0" i="1" u="none" strike="noStrike" kern="1200" cap="none" spc="-10" normalizeH="0" baseline="0" noProof="0" dirty="0">
              <a:ln>
                <a:noFill/>
              </a:ln>
              <a:solidFill>
                <a:srgbClr val="000000"/>
              </a:solidFill>
              <a:effectLst/>
              <a:uLnTx/>
              <a:uFillTx/>
              <a:latin typeface="Candara" panose="020E0502030303020204" pitchFamily="34" charset="0"/>
              <a:ea typeface="ＭＳ Ｐゴシック" charset="0"/>
              <a:cs typeface="MS PGothic" charset="0"/>
            </a:endParaRPr>
          </a:p>
          <a:p>
            <a:pPr marL="460375" indent="-447675">
              <a:spcBef>
                <a:spcPts val="0"/>
              </a:spcBef>
              <a:buFont typeface="+mj-lt"/>
              <a:buAutoNum type="arabicParenR"/>
              <a:defRPr/>
            </a:pPr>
            <a:r>
              <a:rPr lang="en-US" altLang="x-none" sz="2600" b="1" i="0" kern="0" dirty="0">
                <a:solidFill>
                  <a:srgbClr val="000000"/>
                </a:solidFill>
                <a:latin typeface="Candara" charset="0"/>
              </a:rPr>
              <a:t>It is because of the lack of love for God within them.</a:t>
            </a:r>
          </a:p>
          <a:p>
            <a:pPr marL="920750" lvl="1" indent="-460375">
              <a:spcBef>
                <a:spcPts val="0"/>
              </a:spcBef>
              <a:buFont typeface="Wingdings" pitchFamily="2" charset="2"/>
              <a:buChar char="Ø"/>
              <a:defRPr/>
            </a:pPr>
            <a:r>
              <a:rPr lang="en-US" altLang="x-none" sz="2600" kern="0" dirty="0">
                <a:latin typeface="Candara" charset="0"/>
              </a:rPr>
              <a:t>Faith is</a:t>
            </a:r>
            <a:r>
              <a:rPr lang="en-US" altLang="x-none" sz="2600" kern="0" dirty="0">
                <a:solidFill>
                  <a:srgbClr val="FF0000"/>
                </a:solidFill>
                <a:latin typeface="Candara" charset="0"/>
              </a:rPr>
              <a:t> loving God as our heart’s true motive.</a:t>
            </a:r>
          </a:p>
          <a:p>
            <a:pPr marL="460375" indent="-447675">
              <a:spcBef>
                <a:spcPts val="0"/>
              </a:spcBef>
              <a:buFont typeface="+mj-lt"/>
              <a:buAutoNum type="arabicParenR"/>
              <a:defRPr/>
            </a:pPr>
            <a:r>
              <a:rPr lang="en-US" altLang="x-none" sz="2600" b="1" i="0" kern="0" dirty="0">
                <a:solidFill>
                  <a:srgbClr val="000000"/>
                </a:solidFill>
                <a:latin typeface="Candara" charset="0"/>
              </a:rPr>
              <a:t>It is because of seeking praise &amp; approval from men, not from God.</a:t>
            </a:r>
          </a:p>
          <a:p>
            <a:pPr marL="920750" lvl="1" indent="-460375">
              <a:spcBef>
                <a:spcPts val="0"/>
              </a:spcBef>
              <a:buFont typeface="Wingdings" pitchFamily="2" charset="2"/>
              <a:buChar char="Ø"/>
              <a:defRPr/>
            </a:pPr>
            <a:r>
              <a:rPr lang="en-US" altLang="x-none" sz="2600" kern="0" dirty="0">
                <a:solidFill>
                  <a:srgbClr val="000000"/>
                </a:solidFill>
                <a:latin typeface="Candara" charset="0"/>
                <a:ea typeface="ＭＳ Ｐゴシック" charset="0"/>
              </a:rPr>
              <a:t>Faith is</a:t>
            </a:r>
            <a:r>
              <a:rPr lang="en-US" altLang="x-none" sz="2600" kern="0" dirty="0">
                <a:solidFill>
                  <a:srgbClr val="FF0000"/>
                </a:solidFill>
                <a:latin typeface="Candara" charset="0"/>
                <a:ea typeface="ＭＳ Ｐゴシック" charset="0"/>
              </a:rPr>
              <a:t> “a drinking of living water for the satisfaction of our souls” </a:t>
            </a:r>
            <a:r>
              <a:rPr lang="en-US" altLang="x-none" sz="2400" kern="0" dirty="0">
                <a:solidFill>
                  <a:srgbClr val="FF0000"/>
                </a:solidFill>
                <a:latin typeface="Candara" charset="0"/>
                <a:ea typeface="ＭＳ Ｐゴシック" charset="0"/>
              </a:rPr>
              <a:t>(John Piper).</a:t>
            </a:r>
            <a:endParaRPr lang="en-US" altLang="x-none" sz="2600" b="1" i="0" kern="0" dirty="0">
              <a:solidFill>
                <a:srgbClr val="000000"/>
              </a:solidFill>
              <a:latin typeface="Candara" charset="0"/>
            </a:endParaRPr>
          </a:p>
          <a:p>
            <a:pPr marL="460375" indent="-447675">
              <a:spcBef>
                <a:spcPts val="0"/>
              </a:spcBef>
              <a:buFont typeface="+mj-lt"/>
              <a:buAutoNum type="arabicParenR"/>
              <a:defRPr/>
            </a:pPr>
            <a:r>
              <a:rPr lang="en-US" altLang="x-none" sz="2600" b="1" i="0" kern="0" dirty="0">
                <a:solidFill>
                  <a:srgbClr val="000000"/>
                </a:solidFill>
                <a:latin typeface="Candara" charset="0"/>
              </a:rPr>
              <a:t>It is because of not believing in the Scriptures/Moses which are about Jesus.</a:t>
            </a:r>
          </a:p>
          <a:p>
            <a:pPr marL="920750" lvl="1" indent="-460375">
              <a:spcBef>
                <a:spcPts val="0"/>
              </a:spcBef>
              <a:buFont typeface="Wingdings" pitchFamily="2" charset="2"/>
              <a:buChar char="Ø"/>
              <a:defRPr/>
            </a:pPr>
            <a:r>
              <a:rPr lang="en-US" altLang="x-none" sz="2600" kern="0" dirty="0">
                <a:solidFill>
                  <a:srgbClr val="000000"/>
                </a:solidFill>
                <a:latin typeface="Candara" charset="0"/>
                <a:ea typeface="ＭＳ Ｐゴシック" charset="0"/>
              </a:rPr>
              <a:t>Faith is</a:t>
            </a:r>
            <a:r>
              <a:rPr lang="en-US" altLang="x-none" sz="2600" kern="0" dirty="0">
                <a:solidFill>
                  <a:srgbClr val="FF0000"/>
                </a:solidFill>
                <a:latin typeface="Candara" charset="0"/>
                <a:ea typeface="ＭＳ Ｐゴシック" charset="0"/>
              </a:rPr>
              <a:t> believing all that the Scriptures say, which leads us to faith in Jesus.</a:t>
            </a:r>
            <a:endParaRPr lang="en-US" altLang="x-none" sz="2600" b="1" i="0" kern="0" dirty="0">
              <a:solidFill>
                <a:srgbClr val="000000"/>
              </a:solidFill>
              <a:latin typeface="Candara" charset="0"/>
              <a:ea typeface="ＭＳ Ｐゴシック" charset="0"/>
            </a:endParaRPr>
          </a:p>
        </p:txBody>
      </p:sp>
    </p:spTree>
    <p:extLst>
      <p:ext uri="{BB962C8B-B14F-4D97-AF65-F5344CB8AC3E}">
        <p14:creationId xmlns:p14="http://schemas.microsoft.com/office/powerpoint/2010/main" val="112427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228600"/>
            <a:ext cx="11506200" cy="6629400"/>
          </a:xfrm>
        </p:spPr>
        <p:txBody>
          <a:bodyPr/>
          <a:lstStyle/>
          <a:p>
            <a:pPr marL="0" indent="0" algn="just">
              <a:spcBef>
                <a:spcPts val="0"/>
              </a:spcBef>
              <a:buNone/>
            </a:pPr>
            <a:r>
              <a:rPr lang="en-US" b="1" dirty="0">
                <a:solidFill>
                  <a:srgbClr val="800000"/>
                </a:solidFill>
                <a:latin typeface="Candara" charset="0"/>
                <a:cs typeface="Arial" charset="0"/>
              </a:rPr>
              <a:t>Broken by the Power of a Superior Satisfaction</a:t>
            </a:r>
          </a:p>
          <a:p>
            <a:pPr marL="0" indent="0" algn="just">
              <a:spcBef>
                <a:spcPts val="0"/>
              </a:spcBef>
              <a:buNone/>
            </a:pPr>
            <a:r>
              <a:rPr lang="en-US" sz="2800" b="1" dirty="0">
                <a:latin typeface="Candara"/>
                <a:cs typeface="Candara"/>
              </a:rPr>
              <a:t>Why is the love of human glory, rather than God’s glory, so contradictory to faith? I can see two reasons. One is that true faith in Jesus gives all glory to God and none to ourselves . . . Faith comes to Christ destitute of any claim to be glorious or to be praised. So the love of human praise is a great obstacle to faith. It must die. The other reason the love of human glory is contradictory to faith is that faith is a drinking of living water for the satisfaction of our souls. And the well of that water is the glory of Christ. And when we are satisfied with him, the enslaving power of the craving for human glory is broken. Broken by the power of a superior satisfaction. When you have tasted the beauty of God and the approval of God in Christ, the addiction to human approval is broken. And you are free. May God open your eyes to the glory of Christ and awaken a spiritual taste for his living water, and give you faith, and set you free.</a:t>
            </a:r>
          </a:p>
          <a:p>
            <a:pPr marL="0" indent="0" algn="r">
              <a:spcBef>
                <a:spcPts val="0"/>
              </a:spcBef>
              <a:buNone/>
            </a:pPr>
            <a:r>
              <a:rPr lang="en-US" sz="2800" b="1" dirty="0">
                <a:latin typeface="Candara"/>
                <a:cs typeface="Candara"/>
              </a:rPr>
              <a:t>— John Piper</a:t>
            </a:r>
          </a:p>
        </p:txBody>
      </p:sp>
    </p:spTree>
    <p:extLst>
      <p:ext uri="{BB962C8B-B14F-4D97-AF65-F5344CB8AC3E}">
        <p14:creationId xmlns:p14="http://schemas.microsoft.com/office/powerpoint/2010/main" val="185408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for dethroning/denying yourself in order to have a true faith in Jesus? </a:t>
            </a:r>
          </a:p>
          <a:p>
            <a:pPr marL="514350" lvl="0" indent="-514350">
              <a:buFont typeface="+mj-lt"/>
              <a:buAutoNum type="arabicPeriod"/>
            </a:pPr>
            <a:endParaRPr lang="en-US" dirty="0"/>
          </a:p>
          <a:p>
            <a:pPr marL="514350" lvl="0" indent="-514350">
              <a:buFont typeface="+mj-lt"/>
              <a:buAutoNum type="arabicPeriod"/>
            </a:pPr>
            <a:r>
              <a:rPr lang="en-US" sz="2800" dirty="0"/>
              <a:t>What would it mean for you to be attentive to the four decisive witnesses to Jesus for believing and receiving eternal life in Christ? </a:t>
            </a:r>
          </a:p>
          <a:p>
            <a:pPr marL="514350" lvl="0" indent="-514350">
              <a:buFont typeface="+mj-lt"/>
              <a:buAutoNum type="arabicPeriod"/>
            </a:pPr>
            <a:endParaRPr lang="en-US" dirty="0"/>
          </a:p>
          <a:p>
            <a:pPr marL="514350" lvl="0" indent="-514350">
              <a:buFont typeface="+mj-lt"/>
              <a:buAutoNum type="arabicPeriod"/>
            </a:pPr>
            <a:r>
              <a:rPr lang="en-US" sz="2800" dirty="0"/>
              <a:t>How will you respond to Jesus’ radical truth claims about himself revealed in the Scriptures as a true believer?</a:t>
            </a:r>
          </a:p>
        </p:txBody>
      </p:sp>
    </p:spTree>
    <p:extLst>
      <p:ext uri="{BB962C8B-B14F-4D97-AF65-F5344CB8AC3E}">
        <p14:creationId xmlns:p14="http://schemas.microsoft.com/office/powerpoint/2010/main" val="230690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Decisive Witnesses to Jesus</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[18]</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5:30-47</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October 20,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RECAP: RADICAL TRUTH CLAIMS OF JESUS [JOHN 5:19-29]</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solidFill>
                  <a:srgbClr val="FF0000"/>
                </a:solidFill>
                <a:latin typeface="Candara" charset="0"/>
                <a:cs typeface="Arial" charset="0"/>
              </a:rPr>
              <a:t>Truth Claim #1: </a:t>
            </a:r>
            <a:r>
              <a:rPr lang="en-US" sz="2800" b="1" dirty="0">
                <a:latin typeface="Candara" charset="0"/>
                <a:cs typeface="Arial" charset="0"/>
              </a:rPr>
              <a:t>Jesus is equal with God—</a:t>
            </a:r>
            <a:r>
              <a:rPr lang="en-US" sz="2800" b="1" i="1" dirty="0">
                <a:latin typeface="Candara" charset="0"/>
                <a:cs typeface="Arial" charset="0"/>
              </a:rPr>
              <a:t>in his unique relationship to God and his shared prerogatives of the Triune God (5:19-20). </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Claim #2: </a:t>
            </a:r>
            <a:r>
              <a:rPr lang="en-US" sz="2800" b="1" dirty="0">
                <a:latin typeface="Candara" charset="0"/>
                <a:cs typeface="Arial" charset="0"/>
              </a:rPr>
              <a:t>Jesus gives new life to the spiritually dead (= sinners) on the present day (5:21-24). </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Claim #3: </a:t>
            </a:r>
            <a:r>
              <a:rPr lang="en-US" sz="2800" b="1" dirty="0">
                <a:latin typeface="Candara" charset="0"/>
                <a:cs typeface="Arial" charset="0"/>
              </a:rPr>
              <a:t>Jesus will raise the physically dead on the future day (5:25-26).</a:t>
            </a:r>
          </a:p>
          <a:p>
            <a:pPr marL="463550" indent="-463550">
              <a:spcBef>
                <a:spcPts val="0"/>
              </a:spcBef>
              <a:defRPr/>
            </a:pPr>
            <a:endParaRPr lang="en-US" sz="20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Truth Claim #4: </a:t>
            </a:r>
            <a:r>
              <a:rPr lang="en-US" sz="2800" b="1" dirty="0">
                <a:latin typeface="Candara" charset="0"/>
                <a:cs typeface="Arial" charset="0"/>
              </a:rPr>
              <a:t>Jesus will judge all people on the final day (5:27-29).</a:t>
            </a:r>
          </a:p>
        </p:txBody>
      </p:sp>
    </p:spTree>
    <p:extLst>
      <p:ext uri="{BB962C8B-B14F-4D97-AF65-F5344CB8AC3E}">
        <p14:creationId xmlns:p14="http://schemas.microsoft.com/office/powerpoint/2010/main" val="323218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533400"/>
            <a:ext cx="11734800" cy="6298294"/>
          </a:xfrm>
        </p:spPr>
        <p:txBody>
          <a:bodyPr/>
          <a:lstStyle/>
          <a:p>
            <a:pPr marL="0" marR="11430" lvl="0" indent="0" algn="ctr">
              <a:spcBef>
                <a:spcPts val="0"/>
              </a:spcBef>
              <a:spcAft>
                <a:spcPts val="0"/>
              </a:spcAft>
              <a:buNone/>
              <a:defRPr/>
            </a:pP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30</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can do nothing on my own. As I hear, I judge,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my judgment is just, because I seek not my own will but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will of him who sent me. </a:t>
            </a: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31</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If I alone bear witness about myself,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my testimony is not true. </a:t>
            </a: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32</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There is another who bears witness about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me, and I know that the testimony that he bears about me is true. (vs. 30-32)  </a:t>
            </a:r>
          </a:p>
        </p:txBody>
      </p:sp>
    </p:spTree>
    <p:extLst>
      <p:ext uri="{BB962C8B-B14F-4D97-AF65-F5344CB8AC3E}">
        <p14:creationId xmlns:p14="http://schemas.microsoft.com/office/powerpoint/2010/main" val="264726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533400"/>
            <a:ext cx="11734800" cy="6298294"/>
          </a:xfrm>
        </p:spPr>
        <p:txBody>
          <a:bodyPr/>
          <a:lstStyle/>
          <a:p>
            <a:pPr marL="0" marR="11430" lvl="0" indent="0" algn="ctr">
              <a:spcBef>
                <a:spcPts val="0"/>
              </a:spcBef>
              <a:spcAft>
                <a:spcPts val="0"/>
              </a:spcAft>
              <a:buNone/>
              <a:defRPr/>
            </a:pP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30</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can do nothing on my own. As I hear, I judge,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my judgment is just, because I seek not my own will but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will of him who sent me. </a:t>
            </a: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31</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If I alone bear witness about myself,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my testimony is not true</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32</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There is</a:t>
            </a:r>
            <a: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 </a:t>
            </a:r>
            <a:r>
              <a:rPr lang="en-US" sz="2600" i="1" kern="1200" dirty="0">
                <a:latin typeface="Candara" panose="020E0502030303020204" pitchFamily="34" charset="0"/>
                <a:ea typeface="Times New Roman" panose="02020603050405020304" pitchFamily="18" charset="0"/>
                <a:cs typeface="Times New Roman" panose="02020603050405020304" pitchFamily="18" charset="0"/>
              </a:rPr>
              <a:t>another</a:t>
            </a:r>
            <a: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 </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bears witness about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me, and I know that the testimony that he bears about me is true. (vs. 30-32)  </a:t>
            </a:r>
          </a:p>
          <a:p>
            <a:pPr marL="0" marR="11430" lvl="0" indent="0" algn="ctr">
              <a:spcBef>
                <a:spcPts val="0"/>
              </a:spcBef>
              <a:spcAft>
                <a:spcPts val="0"/>
              </a:spcAft>
              <a:buNone/>
              <a:defRPr/>
            </a:pPr>
            <a:endParaRPr lang="en-US" sz="1400" i="1" kern="1200" spc="-10" dirty="0">
              <a:solidFill>
                <a:srgbClr val="000000"/>
              </a:solidFill>
              <a:latin typeface="Candara" panose="020E0502030303020204" pitchFamily="34" charset="0"/>
              <a:cs typeface="MS PGothic" charset="0"/>
            </a:endParaRPr>
          </a:p>
          <a:p>
            <a:pPr marL="522288" lvl="0" indent="-457200">
              <a:spcBef>
                <a:spcPts val="0"/>
              </a:spcBef>
              <a:buFont typeface="Arial" panose="020B0604020202020204" pitchFamily="34" charset="0"/>
              <a:buChar char="•"/>
              <a:defRPr/>
            </a:pPr>
            <a:r>
              <a:rPr lang="en-US" altLang="x-none" sz="2800" b="1" dirty="0">
                <a:solidFill>
                  <a:srgbClr val="000000"/>
                </a:solidFill>
                <a:latin typeface="Candara" charset="0"/>
              </a:rPr>
              <a:t>Verse 31: </a:t>
            </a:r>
            <a:r>
              <a:rPr lang="en-US" altLang="x-none" sz="2800" b="1" i="1" dirty="0">
                <a:solidFill>
                  <a:srgbClr val="000000"/>
                </a:solidFill>
                <a:latin typeface="Candara" charset="0"/>
              </a:rPr>
              <a:t>“If I alone bear witness about myself, my testimony is not true.”</a:t>
            </a:r>
          </a:p>
          <a:p>
            <a:pPr marL="922338" lvl="1" indent="-406400">
              <a:spcBef>
                <a:spcPts val="0"/>
              </a:spcBef>
              <a:buFont typeface="Wingdings" pitchFamily="2" charset="2"/>
              <a:buChar char="Ø"/>
              <a:defRPr/>
            </a:pPr>
            <a:r>
              <a:rPr lang="en-US" altLang="x-none" sz="2600" b="1" dirty="0">
                <a:solidFill>
                  <a:srgbClr val="000000"/>
                </a:solidFill>
                <a:latin typeface="Candara" charset="0"/>
                <a:ea typeface="ＭＳ Ｐゴシック" charset="0"/>
              </a:rPr>
              <a:t>A Jewish court rule: requirement of two or three witnesses (</a:t>
            </a:r>
            <a:r>
              <a:rPr lang="en-US" altLang="x-none" sz="2600" b="1" i="1" dirty="0">
                <a:solidFill>
                  <a:srgbClr val="000000"/>
                </a:solidFill>
                <a:latin typeface="Candara" charset="0"/>
                <a:ea typeface="ＭＳ Ｐゴシック" charset="0"/>
              </a:rPr>
              <a:t>cf. </a:t>
            </a:r>
            <a:r>
              <a:rPr lang="en-US" altLang="x-none" sz="2600" b="1" dirty="0">
                <a:solidFill>
                  <a:srgbClr val="000000"/>
                </a:solidFill>
                <a:latin typeface="Candara" charset="0"/>
                <a:ea typeface="ＭＳ Ｐゴシック" charset="0"/>
              </a:rPr>
              <a:t>Deut. 19:15).</a:t>
            </a:r>
          </a:p>
          <a:p>
            <a:pPr marL="115888" indent="0" algn="ctr">
              <a:spcBef>
                <a:spcPts val="0"/>
              </a:spcBef>
              <a:buNone/>
              <a:defRPr/>
            </a:pPr>
            <a:endParaRPr lang="en-US" altLang="x-none" sz="1400" b="1" dirty="0">
              <a:solidFill>
                <a:srgbClr val="000000"/>
              </a:solidFill>
              <a:latin typeface="Candara" charset="0"/>
              <a:ea typeface="ＭＳ Ｐゴシック" charset="0"/>
            </a:endParaRPr>
          </a:p>
          <a:p>
            <a:pPr marL="115888" indent="0" algn="ctr">
              <a:spcBef>
                <a:spcPts val="0"/>
              </a:spcBef>
              <a:buNone/>
              <a:defRPr/>
            </a:pPr>
            <a:r>
              <a:rPr lang="en-US" altLang="x-none" sz="2600" i="1" baseline="30000" dirty="0">
                <a:solidFill>
                  <a:srgbClr val="000000"/>
                </a:solidFill>
                <a:latin typeface="Candara" charset="0"/>
              </a:rPr>
              <a:t>15</a:t>
            </a:r>
            <a:r>
              <a:rPr lang="en-US" altLang="x-none" sz="2600" i="1" dirty="0">
                <a:solidFill>
                  <a:srgbClr val="000000"/>
                </a:solidFill>
                <a:latin typeface="Candara" charset="0"/>
              </a:rPr>
              <a:t> “A single witness shall not suffice against a person </a:t>
            </a:r>
            <a:br>
              <a:rPr lang="en-US" altLang="x-none" sz="2600" i="1" dirty="0">
                <a:solidFill>
                  <a:srgbClr val="000000"/>
                </a:solidFill>
                <a:latin typeface="Candara" charset="0"/>
              </a:rPr>
            </a:br>
            <a:r>
              <a:rPr lang="en-US" altLang="x-none" sz="2600" i="1" dirty="0">
                <a:solidFill>
                  <a:srgbClr val="000000"/>
                </a:solidFill>
                <a:latin typeface="Candara" charset="0"/>
              </a:rPr>
              <a:t>for any crime or for any wrong in connection with any offense </a:t>
            </a:r>
            <a:br>
              <a:rPr lang="en-US" altLang="x-none" sz="2600" i="1" dirty="0">
                <a:solidFill>
                  <a:srgbClr val="000000"/>
                </a:solidFill>
                <a:latin typeface="Candara" charset="0"/>
              </a:rPr>
            </a:br>
            <a:r>
              <a:rPr lang="en-US" altLang="x-none" sz="2600" i="1" dirty="0">
                <a:solidFill>
                  <a:srgbClr val="000000"/>
                </a:solidFill>
                <a:latin typeface="Candara" charset="0"/>
              </a:rPr>
              <a:t>that he has committed. Only on the evidence of two witnesses </a:t>
            </a:r>
            <a:br>
              <a:rPr lang="en-US" altLang="x-none" sz="2600" i="1" dirty="0">
                <a:solidFill>
                  <a:srgbClr val="000000"/>
                </a:solidFill>
                <a:latin typeface="Candara" charset="0"/>
              </a:rPr>
            </a:br>
            <a:r>
              <a:rPr lang="en-US" altLang="x-none" sz="2600" i="1" dirty="0">
                <a:solidFill>
                  <a:srgbClr val="000000"/>
                </a:solidFill>
                <a:latin typeface="Candara" charset="0"/>
              </a:rPr>
              <a:t>or of three witnesses shall a charge be established.</a:t>
            </a:r>
            <a:br>
              <a:rPr lang="en-US" altLang="x-none" sz="2600" i="1" dirty="0">
                <a:solidFill>
                  <a:srgbClr val="000000"/>
                </a:solidFill>
                <a:latin typeface="Candara" charset="0"/>
              </a:rPr>
            </a:br>
            <a:r>
              <a:rPr lang="en-US" altLang="x-none" sz="2600" i="1" dirty="0">
                <a:solidFill>
                  <a:srgbClr val="000000"/>
                </a:solidFill>
                <a:latin typeface="Candara" charset="0"/>
              </a:rPr>
              <a:t>Deuteronomy 19:15</a:t>
            </a:r>
            <a:endParaRPr lang="en-US" altLang="x-none" sz="2600" i="1" dirty="0">
              <a:solidFill>
                <a:srgbClr val="000000"/>
              </a:solidFill>
              <a:latin typeface="Candara" charset="0"/>
              <a:ea typeface="ＭＳ Ｐゴシック" charset="0"/>
            </a:endParaRPr>
          </a:p>
        </p:txBody>
      </p:sp>
    </p:spTree>
    <p:extLst>
      <p:ext uri="{BB962C8B-B14F-4D97-AF65-F5344CB8AC3E}">
        <p14:creationId xmlns:p14="http://schemas.microsoft.com/office/powerpoint/2010/main" val="358681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533400"/>
            <a:ext cx="11734800" cy="6298294"/>
          </a:xfrm>
        </p:spPr>
        <p:txBody>
          <a:bodyPr/>
          <a:lstStyle/>
          <a:p>
            <a:pPr marL="0" marR="11430" lvl="0" indent="0" algn="ctr">
              <a:spcBef>
                <a:spcPts val="0"/>
              </a:spcBef>
              <a:spcAft>
                <a:spcPts val="0"/>
              </a:spcAft>
              <a:buNone/>
              <a:defRPr/>
            </a:pP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30</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can do nothing on my own. As I hear, I judge,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my judgment is just, because I seek not my own will but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will of him who sent me. </a:t>
            </a: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31</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If I alone bear witness about myself, </a:t>
            </a:r>
            <a:b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latin typeface="Candara" panose="020E0502030303020204" pitchFamily="34" charset="0"/>
                <a:ea typeface="Times New Roman" panose="02020603050405020304" pitchFamily="18" charset="0"/>
                <a:cs typeface="Times New Roman" panose="02020603050405020304" pitchFamily="18" charset="0"/>
              </a:rPr>
              <a:t>my testimony is not true. </a:t>
            </a:r>
            <a:r>
              <a:rPr lang="en-US" sz="2600" i="1" kern="12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32</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There is</a:t>
            </a:r>
            <a: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 another who bears witness about </a:t>
            </a:r>
            <a:b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br>
            <a:r>
              <a:rPr lang="en-US" sz="2600" i="1" kern="12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me</a:t>
            </a:r>
            <a:r>
              <a:rPr lang="en-US" sz="2600" i="1" kern="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I know that the testimony that he bears about me is true. (vs. 30-32)  </a:t>
            </a:r>
          </a:p>
          <a:p>
            <a:pPr marL="0" marR="11430" lvl="0" indent="0" algn="ctr">
              <a:spcBef>
                <a:spcPts val="0"/>
              </a:spcBef>
              <a:spcAft>
                <a:spcPts val="0"/>
              </a:spcAft>
              <a:buNone/>
              <a:defRPr/>
            </a:pPr>
            <a:endParaRPr lang="en-US" sz="1400" i="1" kern="1200" spc="-10" dirty="0">
              <a:solidFill>
                <a:srgbClr val="000000"/>
              </a:solidFill>
              <a:latin typeface="Candara" panose="020E0502030303020204" pitchFamily="34" charset="0"/>
              <a:cs typeface="MS PGothic" charset="0"/>
            </a:endParaRPr>
          </a:p>
          <a:p>
            <a:pPr marL="522288" lvl="0" indent="-457200">
              <a:spcBef>
                <a:spcPts val="0"/>
              </a:spcBef>
              <a:buFont typeface="Arial" panose="020B0604020202020204" pitchFamily="34" charset="0"/>
              <a:buChar char="•"/>
              <a:defRPr/>
            </a:pPr>
            <a:r>
              <a:rPr lang="en-US" altLang="x-none" sz="2800" b="1" dirty="0">
                <a:solidFill>
                  <a:srgbClr val="000000"/>
                </a:solidFill>
                <a:latin typeface="Candara" charset="0"/>
              </a:rPr>
              <a:t>Verse 31: </a:t>
            </a:r>
            <a:r>
              <a:rPr lang="en-US" altLang="x-none" sz="2800" b="1" i="1" dirty="0">
                <a:solidFill>
                  <a:srgbClr val="000000"/>
                </a:solidFill>
                <a:latin typeface="Candara" charset="0"/>
              </a:rPr>
              <a:t>“If I alone bear witness about myself, my testimony is not true.”</a:t>
            </a:r>
          </a:p>
          <a:p>
            <a:pPr marL="922338" lvl="1" indent="-406400">
              <a:spcBef>
                <a:spcPts val="0"/>
              </a:spcBef>
              <a:buFont typeface="Wingdings" pitchFamily="2" charset="2"/>
              <a:buChar char="Ø"/>
              <a:defRPr/>
            </a:pPr>
            <a:r>
              <a:rPr lang="en-US" altLang="x-none" sz="2600" b="1" dirty="0">
                <a:solidFill>
                  <a:srgbClr val="000000"/>
                </a:solidFill>
                <a:latin typeface="Candara" charset="0"/>
                <a:ea typeface="ＭＳ Ｐゴシック" charset="0"/>
              </a:rPr>
              <a:t>A Jewish court rule: requirement of two or three witnesses (</a:t>
            </a:r>
            <a:r>
              <a:rPr lang="en-US" altLang="x-none" sz="2600" b="1" i="1" dirty="0">
                <a:solidFill>
                  <a:srgbClr val="000000"/>
                </a:solidFill>
                <a:latin typeface="Candara" charset="0"/>
                <a:ea typeface="ＭＳ Ｐゴシック" charset="0"/>
              </a:rPr>
              <a:t>cf. </a:t>
            </a:r>
            <a:r>
              <a:rPr lang="en-US" altLang="x-none" sz="2600" b="1" dirty="0">
                <a:solidFill>
                  <a:srgbClr val="000000"/>
                </a:solidFill>
                <a:latin typeface="Candara" charset="0"/>
                <a:ea typeface="ＭＳ Ｐゴシック" charset="0"/>
              </a:rPr>
              <a:t>Deut. 19:15).</a:t>
            </a:r>
          </a:p>
          <a:p>
            <a:pPr marL="522288" lvl="0" indent="-457200">
              <a:spcBef>
                <a:spcPts val="0"/>
              </a:spcBef>
              <a:buFont typeface="Arial" panose="020B0604020202020204" pitchFamily="34" charset="0"/>
              <a:buChar char="•"/>
              <a:defRPr/>
            </a:pPr>
            <a:endParaRPr lang="en-US" altLang="x-none" sz="800" b="1" dirty="0">
              <a:solidFill>
                <a:srgbClr val="000000"/>
              </a:solidFill>
              <a:latin typeface="Candara" charset="0"/>
            </a:endParaRPr>
          </a:p>
          <a:p>
            <a:pPr marL="522288" lvl="0" indent="-457200">
              <a:spcBef>
                <a:spcPts val="0"/>
              </a:spcBef>
              <a:buFont typeface="Arial" panose="020B0604020202020204" pitchFamily="34" charset="0"/>
              <a:buChar char="•"/>
              <a:defRPr/>
            </a:pPr>
            <a:r>
              <a:rPr lang="en-US" altLang="x-none" sz="2800" b="1" dirty="0">
                <a:solidFill>
                  <a:srgbClr val="000000"/>
                </a:solidFill>
                <a:latin typeface="Candara" charset="0"/>
              </a:rPr>
              <a:t>Verse 32: “</a:t>
            </a:r>
            <a:r>
              <a:rPr lang="en-US" altLang="x-none" sz="2800" b="1" u="sng" dirty="0">
                <a:solidFill>
                  <a:srgbClr val="000000"/>
                </a:solidFill>
                <a:latin typeface="Candara" charset="0"/>
              </a:rPr>
              <a:t>another</a:t>
            </a:r>
            <a:r>
              <a:rPr lang="en-US" altLang="x-none" sz="2800" b="1" dirty="0">
                <a:solidFill>
                  <a:srgbClr val="000000"/>
                </a:solidFill>
                <a:latin typeface="Candara" charset="0"/>
              </a:rPr>
              <a:t> who bears witness about me”</a:t>
            </a:r>
          </a:p>
          <a:p>
            <a:pPr marL="1030288" lvl="1" indent="-514350">
              <a:spcBef>
                <a:spcPts val="0"/>
              </a:spcBef>
              <a:buFont typeface="+mj-lt"/>
              <a:buAutoNum type="arabicParenR"/>
              <a:defRPr/>
            </a:pPr>
            <a:r>
              <a:rPr lang="en-US" altLang="x-none" sz="2600" i="1" dirty="0">
                <a:solidFill>
                  <a:srgbClr val="000000"/>
                </a:solidFill>
                <a:latin typeface="Candara" charset="0"/>
                <a:ea typeface="ＭＳ Ｐゴシック" charset="0"/>
              </a:rPr>
              <a:t>Gk. </a:t>
            </a:r>
            <a:r>
              <a:rPr lang="en-US" altLang="x-none" sz="2600" i="1" dirty="0" err="1">
                <a:solidFill>
                  <a:srgbClr val="000000"/>
                </a:solidFill>
                <a:latin typeface="Candara" charset="0"/>
                <a:ea typeface="ＭＳ Ｐゴシック" charset="0"/>
              </a:rPr>
              <a:t>héteros</a:t>
            </a:r>
            <a:r>
              <a:rPr lang="en-US" altLang="x-none" sz="2600" i="1" dirty="0">
                <a:solidFill>
                  <a:srgbClr val="000000"/>
                </a:solidFill>
                <a:latin typeface="Candara" charset="0"/>
                <a:ea typeface="ＭＳ Ｐゴシック" charset="0"/>
              </a:rPr>
              <a:t> –</a:t>
            </a:r>
            <a:r>
              <a:rPr lang="en-US" altLang="x-none" sz="2600" b="1" i="1" dirty="0">
                <a:solidFill>
                  <a:srgbClr val="000000"/>
                </a:solidFill>
                <a:latin typeface="Candara" charset="0"/>
                <a:ea typeface="ＭＳ Ｐゴシック" charset="0"/>
              </a:rPr>
              <a:t> “another of </a:t>
            </a:r>
            <a:r>
              <a:rPr lang="en-US" altLang="x-none" sz="2600" b="1" i="1" u="sng" dirty="0">
                <a:solidFill>
                  <a:srgbClr val="FF0000"/>
                </a:solidFill>
                <a:latin typeface="Candara" charset="0"/>
                <a:ea typeface="ＭＳ Ｐゴシック" charset="0"/>
              </a:rPr>
              <a:t>a different kind</a:t>
            </a:r>
            <a:r>
              <a:rPr lang="en-US" altLang="x-none" sz="2600" b="1" i="1" dirty="0">
                <a:solidFill>
                  <a:srgbClr val="000000"/>
                </a:solidFill>
                <a:latin typeface="Candara" charset="0"/>
                <a:ea typeface="ＭＳ Ｐゴシック" charset="0"/>
              </a:rPr>
              <a:t>”</a:t>
            </a:r>
          </a:p>
          <a:p>
            <a:pPr marL="1030288" lvl="1" indent="-514350">
              <a:spcBef>
                <a:spcPts val="0"/>
              </a:spcBef>
              <a:buFont typeface="+mj-lt"/>
              <a:buAutoNum type="arabicParenR"/>
              <a:defRPr/>
            </a:pPr>
            <a:r>
              <a:rPr lang="en-US" altLang="x-none" sz="2600" i="1" dirty="0">
                <a:solidFill>
                  <a:srgbClr val="000000"/>
                </a:solidFill>
                <a:latin typeface="Candara" charset="0"/>
                <a:ea typeface="ＭＳ Ｐゴシック" charset="0"/>
              </a:rPr>
              <a:t>Gk. állos – </a:t>
            </a:r>
            <a:r>
              <a:rPr lang="en-US" altLang="x-none" sz="2600" b="1" i="1" dirty="0">
                <a:solidFill>
                  <a:srgbClr val="000000"/>
                </a:solidFill>
                <a:latin typeface="Candara" charset="0"/>
                <a:ea typeface="ＭＳ Ｐゴシック" charset="0"/>
              </a:rPr>
              <a:t>“another of </a:t>
            </a:r>
            <a:r>
              <a:rPr lang="en-US" altLang="x-none" sz="2600" b="1" i="1" u="sng" dirty="0">
                <a:solidFill>
                  <a:srgbClr val="FF0000"/>
                </a:solidFill>
                <a:latin typeface="Candara" charset="0"/>
                <a:ea typeface="ＭＳ Ｐゴシック" charset="0"/>
              </a:rPr>
              <a:t>the same kind</a:t>
            </a:r>
            <a:r>
              <a:rPr lang="en-US" altLang="x-none" sz="2600" b="1" i="1" dirty="0">
                <a:solidFill>
                  <a:srgbClr val="000000"/>
                </a:solidFill>
                <a:latin typeface="Candara" charset="0"/>
                <a:ea typeface="ＭＳ Ｐゴシック" charset="0"/>
              </a:rPr>
              <a:t>”</a:t>
            </a:r>
          </a:p>
          <a:p>
            <a:pPr marL="1030288" lvl="1" indent="-514350">
              <a:spcBef>
                <a:spcPts val="0"/>
              </a:spcBef>
              <a:buFont typeface="+mj-lt"/>
              <a:buAutoNum type="arabicParenR"/>
              <a:defRPr/>
            </a:pPr>
            <a:endParaRPr lang="en-US" altLang="x-none" sz="800" b="1" dirty="0">
              <a:solidFill>
                <a:srgbClr val="000000"/>
              </a:solidFill>
              <a:latin typeface="Candara" charset="0"/>
              <a:ea typeface="ＭＳ Ｐゴシック" charset="0"/>
            </a:endParaRPr>
          </a:p>
          <a:p>
            <a:pPr marL="522288" lvl="0" indent="-457200">
              <a:spcBef>
                <a:spcPts val="0"/>
              </a:spcBef>
              <a:buFont typeface="Arial" panose="020B0604020202020204" pitchFamily="34" charset="0"/>
              <a:buChar char="•"/>
              <a:defRPr/>
            </a:pPr>
            <a:r>
              <a:rPr lang="en-US" altLang="x-none" sz="2800" b="1" u="sng" dirty="0">
                <a:solidFill>
                  <a:srgbClr val="000000"/>
                </a:solidFill>
                <a:latin typeface="Candara" charset="0"/>
              </a:rPr>
              <a:t>Implication</a:t>
            </a:r>
            <a:r>
              <a:rPr lang="en-US" altLang="x-none" sz="2800" b="1" dirty="0">
                <a:solidFill>
                  <a:srgbClr val="000000"/>
                </a:solidFill>
                <a:latin typeface="Candara" charset="0"/>
              </a:rPr>
              <a:t>: In his unique relationship to God (the Trinity) as the Son, everything that Jesus does is from the God Father; therefore, there is another (= God the Father) who bears decisive witnesses to Jesus.</a:t>
            </a:r>
          </a:p>
          <a:p>
            <a:pPr marL="515938" lvl="1" indent="0">
              <a:spcBef>
                <a:spcPts val="0"/>
              </a:spcBef>
              <a:buNone/>
              <a:defRPr/>
            </a:pPr>
            <a:endParaRPr lang="en-US" altLang="x-none" sz="2600" b="1" dirty="0">
              <a:solidFill>
                <a:srgbClr val="000000"/>
              </a:solidFill>
              <a:latin typeface="Candara" charset="0"/>
              <a:ea typeface="ＭＳ Ｐゴシック" charset="0"/>
            </a:endParaRPr>
          </a:p>
          <a:p>
            <a:pPr marL="515938" lvl="1" indent="0">
              <a:spcBef>
                <a:spcPts val="0"/>
              </a:spcBef>
              <a:buNone/>
              <a:defRPr/>
            </a:pPr>
            <a:endParaRPr lang="en-US" altLang="x-none" sz="2600" b="1" dirty="0">
              <a:solidFill>
                <a:srgbClr val="000000"/>
              </a:solidFill>
              <a:latin typeface="Candara" charset="0"/>
              <a:ea typeface="ＭＳ Ｐゴシック" charset="0"/>
            </a:endParaRPr>
          </a:p>
        </p:txBody>
      </p:sp>
    </p:spTree>
    <p:extLst>
      <p:ext uri="{BB962C8B-B14F-4D97-AF65-F5344CB8AC3E}">
        <p14:creationId xmlns:p14="http://schemas.microsoft.com/office/powerpoint/2010/main" val="30099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Witness#1: </a:t>
            </a:r>
            <a:r>
              <a:rPr lang="en-US" sz="2800" b="1" i="0" spc="-10" dirty="0">
                <a:solidFill>
                  <a:srgbClr val="FF0000"/>
                </a:solidFill>
                <a:latin typeface="Candara" charset="0"/>
                <a:ea typeface="ＭＳ Ｐゴシック" charset="0"/>
                <a:cs typeface="MS PGothic" charset="0"/>
              </a:rPr>
              <a:t>John the Baptist</a:t>
            </a:r>
            <a:r>
              <a:rPr lang="en-US" sz="2800" b="1" spc="-10" dirty="0">
                <a:latin typeface="Candara" charset="0"/>
                <a:ea typeface="ＭＳ Ｐゴシック" charset="0"/>
                <a:cs typeface="MS PGothic" charset="0"/>
              </a:rPr>
              <a:t>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You sent to John, and he has borne witness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the truth.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Not that the testimony that I receive 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from man, but I say these things so that you may be saved.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He was a burning and shining lamp, and you were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willing to rejoice for a while in his light. (vs. 33-35)</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70990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Witness#1: </a:t>
            </a:r>
            <a:r>
              <a:rPr lang="en-US" sz="2800" b="1" i="0" spc="-10" dirty="0">
                <a:solidFill>
                  <a:srgbClr val="FF0000"/>
                </a:solidFill>
                <a:latin typeface="Candara" charset="0"/>
                <a:ea typeface="ＭＳ Ｐゴシック" charset="0"/>
                <a:cs typeface="MS PGothic" charset="0"/>
              </a:rPr>
              <a:t>John the Baptist</a:t>
            </a:r>
            <a:r>
              <a:rPr lang="en-US" sz="2800" b="1" spc="-10" dirty="0">
                <a:latin typeface="Candara" charset="0"/>
                <a:ea typeface="ＭＳ Ｐゴシック" charset="0"/>
                <a:cs typeface="MS PGothic" charset="0"/>
              </a:rPr>
              <a:t>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He said, “I am the voice of one crying out in the wilderness,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‘Make straight the way of the Lord,’ as the prophet Isaiah said.”</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1:23 </a:t>
            </a:r>
          </a:p>
          <a:p>
            <a:pPr marL="0" marR="11430" indent="0" algn="ctr">
              <a:spcBef>
                <a:spcPts val="0"/>
              </a:spcBef>
              <a:spcAft>
                <a:spcPts val="0"/>
              </a:spcAft>
              <a:buNone/>
              <a:defRPr/>
            </a:pPr>
            <a:endParaRPr lang="en-US" sz="8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 next day he saw Jesus coming toward him, and said,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“Behold, the Lamb of God, who takes away the sin of the world!</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1:29 </a:t>
            </a:r>
          </a:p>
          <a:p>
            <a:pPr marL="0" marR="11430" indent="0" algn="ctr">
              <a:spcBef>
                <a:spcPts val="0"/>
              </a:spcBef>
              <a:spcAft>
                <a:spcPts val="0"/>
              </a:spcAft>
              <a:buNone/>
              <a:defRPr/>
            </a:pPr>
            <a:endParaRPr lang="en-US" sz="8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“…‘this is he who baptizes with the Holy Spirit.’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 have seen and have borne witness that this is the Son of God.”</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John 1:33b-34 </a:t>
            </a:r>
          </a:p>
        </p:txBody>
      </p:sp>
    </p:spTree>
    <p:extLst>
      <p:ext uri="{BB962C8B-B14F-4D97-AF65-F5344CB8AC3E}">
        <p14:creationId xmlns:p14="http://schemas.microsoft.com/office/powerpoint/2010/main" val="172256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DECISIVE WITNESSES TO JESUS AND HIS TRUTH CLAIMS</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Witness#1: </a:t>
            </a:r>
            <a:r>
              <a:rPr lang="en-US" sz="2800" b="1" i="0" spc="-10" dirty="0">
                <a:solidFill>
                  <a:srgbClr val="FF0000"/>
                </a:solidFill>
                <a:latin typeface="Candara" charset="0"/>
                <a:ea typeface="ＭＳ Ｐゴシック" charset="0"/>
                <a:cs typeface="MS PGothic" charset="0"/>
              </a:rPr>
              <a:t>John the Baptist</a:t>
            </a:r>
            <a:r>
              <a:rPr lang="en-US" sz="2800" b="1" spc="-10" dirty="0">
                <a:latin typeface="Candara" charset="0"/>
                <a:ea typeface="ＭＳ Ｐゴシック" charset="0"/>
                <a:cs typeface="MS PGothic" charset="0"/>
              </a:rPr>
              <a:t>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You sent to John, and he has borne witness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to the truth.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Not that the testimony that I receive 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from man, but I say these things so that you may be saved.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He was a burning and shining lamp, and you were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willing to rejoice for a while in his light. (vs. 33-35)  </a:t>
            </a:r>
          </a:p>
          <a:p>
            <a:pPr marL="0" marR="11430" lvl="0" indent="0" algn="ctr" defTabSz="914400" rtl="0" eaLnBrk="0" fontAlgn="base" latinLnBrk="0" hangingPunct="0">
              <a:lnSpc>
                <a:spcPct val="100000"/>
              </a:lnSpc>
              <a:spcBef>
                <a:spcPts val="0"/>
              </a:spcBef>
              <a:spcAft>
                <a:spcPts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panose="020E0502030303020204" pitchFamily="34" charset="0"/>
              <a:ea typeface="ＭＳ Ｐゴシック" charset="0"/>
              <a:cs typeface="MS PGothic" charset="0"/>
            </a:endParaRPr>
          </a:p>
          <a:p>
            <a:pPr marL="915988" lvl="1" indent="-450850">
              <a:spcBef>
                <a:spcPts val="0"/>
              </a:spcBef>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John the Baptist</a:t>
            </a:r>
            <a:r>
              <a:rPr lang="en-US" altLang="x-none" sz="2600" b="1" i="0" kern="0" dirty="0">
                <a:solidFill>
                  <a:srgbClr val="000000"/>
                </a:solidFill>
                <a:latin typeface="Candara" charset="0"/>
                <a:cs typeface="Arial"/>
              </a:rPr>
              <a:t> was not the light but </a:t>
            </a:r>
            <a:r>
              <a:rPr lang="en-US" altLang="x-none" sz="2600" b="1" i="0" kern="0" dirty="0">
                <a:solidFill>
                  <a:srgbClr val="000000"/>
                </a:solidFill>
                <a:latin typeface="Candara" charset="0"/>
              </a:rPr>
              <a:t>was sent to “bear witness about the light” (John 1:8); in other words, he was a God-sent witness to Jesus.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Although</a:t>
            </a:r>
            <a:r>
              <a:rPr kumimoji="0" lang="en-US" altLang="x-none" sz="2600" b="1" i="0" u="none" strike="noStrike" kern="0" cap="none" spc="0" normalizeH="0" noProof="0" dirty="0">
                <a:ln>
                  <a:noFill/>
                </a:ln>
                <a:solidFill>
                  <a:srgbClr val="000000"/>
                </a:solidFill>
                <a:effectLst/>
                <a:uLnTx/>
                <a:uFillTx/>
                <a:latin typeface="Candara" charset="0"/>
                <a:cs typeface="Arial"/>
              </a:rPr>
              <a:t> Jesus did not rely on man’s testimony, John the Baptist was sent so that the Jews may believe and be saved.</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The public consensus</a:t>
            </a:r>
            <a:r>
              <a:rPr kumimoji="0" lang="en-US" altLang="x-none" sz="2600" b="1" i="0" u="none" strike="noStrike" kern="0" cap="none" spc="0" normalizeH="0" noProof="0" dirty="0">
                <a:ln>
                  <a:noFill/>
                </a:ln>
                <a:solidFill>
                  <a:srgbClr val="000000"/>
                </a:solidFill>
                <a:effectLst/>
                <a:uLnTx/>
                <a:uFillTx/>
                <a:latin typeface="Candara" charset="0"/>
                <a:cs typeface="Arial"/>
              </a:rPr>
              <a:t> about John was so strong and respectful, but John’s God-given testimonies about Jesus were rejected by the religious Jews.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33942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2317</TotalTime>
  <Words>2130</Words>
  <Application>Microsoft Macintosh PowerPoint</Application>
  <PresentationFormat>Widescreen</PresentationFormat>
  <Paragraphs>104</Paragraphs>
  <Slides>18</Slides>
  <Notes>16</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18</vt:i4>
      </vt:variant>
    </vt:vector>
  </HeadingPairs>
  <TitlesOfParts>
    <vt:vector size="39"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Decisive Witnesses to Jesus</vt:lpstr>
      <vt:lpstr>RECAP: RADICAL TRUTH CLAIMS OF JESUS [JOHN 5:19-29]</vt:lpstr>
      <vt:lpstr>PowerPoint Presentation</vt:lpstr>
      <vt:lpstr>PowerPoint Presentation</vt:lpstr>
      <vt:lpstr>PowerPoint Presentation</vt:lpstr>
      <vt:lpstr>FOUR DECISIVE WITNESSES TO JESUS AND HIS TRUTH CLAIMS</vt:lpstr>
      <vt:lpstr>FOUR DECISIVE WITNESSES TO JESUS AND HIS TRUTH CLAIMS</vt:lpstr>
      <vt:lpstr>FOUR DECISIVE WITNESSES TO JESUS AND HIS TRUTH CLAIMS</vt:lpstr>
      <vt:lpstr>FOUR DECISIVE WITNESSES TO JESUS AND HIS TRUTH CLAIMS</vt:lpstr>
      <vt:lpstr>FOUR DECISIVE WITNESSES TO JESUS AND HIS TRUTH CLAIMS</vt:lpstr>
      <vt:lpstr>FOUR DECISIVE WITNESSES TO JESUS AND HIS TRUTH CLAIMS</vt:lpstr>
      <vt:lpstr>FOUR DECISIVE WITNESSES TO JESUS AND HIS TRUTH CLAIMS</vt:lpstr>
      <vt:lpstr>FOUR DECISIVE WITNESSES TO JESUS AND HIS TRUTH CLAIMS</vt:lpstr>
      <vt:lpstr>A THREEFOLD INDICTMENT AGAINST UNBELIEF IN JESUS</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47</cp:revision>
  <dcterms:created xsi:type="dcterms:W3CDTF">2019-09-29T03:14:54Z</dcterms:created>
  <dcterms:modified xsi:type="dcterms:W3CDTF">2019-10-20T21:20:00Z</dcterms:modified>
</cp:coreProperties>
</file>