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 id="2147484438" r:id="rId14"/>
  </p:sldMasterIdLst>
  <p:notesMasterIdLst>
    <p:notesMasterId r:id="rId30"/>
  </p:notesMasterIdLst>
  <p:handoutMasterIdLst>
    <p:handoutMasterId r:id="rId31"/>
  </p:handoutMasterIdLst>
  <p:sldIdLst>
    <p:sldId id="281" r:id="rId15"/>
    <p:sldId id="713" r:id="rId16"/>
    <p:sldId id="3224" r:id="rId17"/>
    <p:sldId id="781" r:id="rId18"/>
    <p:sldId id="3233" r:id="rId19"/>
    <p:sldId id="3234" r:id="rId20"/>
    <p:sldId id="3239" r:id="rId21"/>
    <p:sldId id="3238" r:id="rId22"/>
    <p:sldId id="3217" r:id="rId23"/>
    <p:sldId id="3235" r:id="rId24"/>
    <p:sldId id="3241" r:id="rId25"/>
    <p:sldId id="3240" r:id="rId26"/>
    <p:sldId id="2390" r:id="rId27"/>
    <p:sldId id="730" r:id="rId28"/>
    <p:sldId id="283" r:id="rId29"/>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432FF"/>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45" autoAdjust="0"/>
    <p:restoredTop sz="92837"/>
  </p:normalViewPr>
  <p:slideViewPr>
    <p:cSldViewPr>
      <p:cViewPr varScale="1">
        <p:scale>
          <a:sx n="53" d="100"/>
          <a:sy n="53" d="100"/>
        </p:scale>
        <p:origin x="208" y="1408"/>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10/13/19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10/13/19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1738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23127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788895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6974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78568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8478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18580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14339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8015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36070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56381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67401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10/13/19</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1581819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184212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1595333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685181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20232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78531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058430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7736667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271421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2744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9098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10/13/19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10/13/19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10/13/19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10/13/19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10/13/19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10/13/19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10/13/19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10/13/19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10/13/19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10/13/19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10/13/19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10/13/19</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19134227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10/13/19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RADICAL TRUTH CLAIMS OF JESUS AMID THE OPPOSITION</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Truth Claim #4: </a:t>
            </a:r>
            <a:r>
              <a:rPr lang="en-US" sz="2800" b="1" i="0" spc="-10" dirty="0">
                <a:solidFill>
                  <a:srgbClr val="FF0000"/>
                </a:solidFill>
                <a:latin typeface="Candara" charset="0"/>
                <a:ea typeface="ＭＳ Ｐゴシック" charset="0"/>
                <a:cs typeface="MS PGothic" charset="0"/>
              </a:rPr>
              <a:t>Jesus will judge all people on the final day.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he has given him authority to execute judgment,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because he is the Son of Man.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Do not marvel at this, for an hour</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is coming when all who are in the tombs will hear his voice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come</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out, those who have done good to the resurrection of life, and those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who have done evil to the resurrection of judgment. (5:27-29)</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344600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RADICAL TRUTH CLAIMS OF JESUS AMID THE OPPOSITION</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Truth Claim #4: </a:t>
            </a:r>
            <a:r>
              <a:rPr lang="en-US" sz="2800" b="1" i="0" spc="-10" dirty="0">
                <a:solidFill>
                  <a:srgbClr val="FF0000"/>
                </a:solidFill>
                <a:latin typeface="Candara" charset="0"/>
                <a:ea typeface="ＭＳ Ｐゴシック" charset="0"/>
                <a:cs typeface="MS PGothic" charset="0"/>
              </a:rPr>
              <a:t>Jesus will judge all people on the final day.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14288" indent="-14288" algn="ctr">
              <a:spcBef>
                <a:spcPts val="0"/>
              </a:spcBef>
              <a:buNone/>
            </a:pPr>
            <a:r>
              <a:rPr lang="en-US" altLang="x-none" sz="2600" baseline="30000" dirty="0">
                <a:latin typeface="Candara" charset="0"/>
              </a:rPr>
              <a:t>11</a:t>
            </a:r>
            <a:r>
              <a:rPr lang="en-US" altLang="x-none" sz="2600" dirty="0">
                <a:latin typeface="Candara" charset="0"/>
              </a:rPr>
              <a:t> Then I saw a great white throne and him who was seated on it. </a:t>
            </a:r>
            <a:br>
              <a:rPr lang="en-US" altLang="x-none" sz="2600" dirty="0">
                <a:latin typeface="Candara" charset="0"/>
              </a:rPr>
            </a:br>
            <a:r>
              <a:rPr lang="en-US" altLang="x-none" sz="2600" dirty="0">
                <a:latin typeface="Candara" charset="0"/>
              </a:rPr>
              <a:t>From his presence earth and sky fled away, and no place was found </a:t>
            </a:r>
            <a:br>
              <a:rPr lang="en-US" altLang="x-none" sz="2600" dirty="0">
                <a:latin typeface="Candara" charset="0"/>
              </a:rPr>
            </a:br>
            <a:r>
              <a:rPr lang="en-US" altLang="x-none" sz="2600" dirty="0">
                <a:latin typeface="Candara" charset="0"/>
              </a:rPr>
              <a:t>for them. </a:t>
            </a:r>
            <a:r>
              <a:rPr lang="en-US" altLang="x-none" sz="2600" baseline="30000" dirty="0">
                <a:latin typeface="Candara" charset="0"/>
              </a:rPr>
              <a:t>12</a:t>
            </a:r>
            <a:r>
              <a:rPr lang="en-US" altLang="x-none" sz="2600" dirty="0">
                <a:latin typeface="Candara" charset="0"/>
              </a:rPr>
              <a:t> And I saw the dead, great and small, standing before the throne,</a:t>
            </a:r>
            <a:br>
              <a:rPr lang="en-US" altLang="x-none" sz="2600" dirty="0">
                <a:latin typeface="Candara" charset="0"/>
              </a:rPr>
            </a:br>
            <a:r>
              <a:rPr lang="en-US" altLang="x-none" sz="2600" dirty="0">
                <a:latin typeface="Candara" charset="0"/>
              </a:rPr>
              <a:t> and books were opened. Then another book was opened, which is the </a:t>
            </a:r>
            <a:br>
              <a:rPr lang="en-US" altLang="x-none" sz="2600" dirty="0">
                <a:latin typeface="Candara" charset="0"/>
              </a:rPr>
            </a:br>
            <a:r>
              <a:rPr lang="en-US" altLang="x-none" sz="2600" dirty="0">
                <a:latin typeface="Candara" charset="0"/>
              </a:rPr>
              <a:t>book of life. And the dead were judged by what was written </a:t>
            </a:r>
            <a:br>
              <a:rPr lang="en-US" altLang="x-none" sz="2600" dirty="0">
                <a:latin typeface="Candara" charset="0"/>
              </a:rPr>
            </a:br>
            <a:r>
              <a:rPr lang="en-US" altLang="x-none" sz="2600" dirty="0">
                <a:latin typeface="Candara" charset="0"/>
              </a:rPr>
              <a:t>in the books, according to what they had done.</a:t>
            </a:r>
            <a:br>
              <a:rPr lang="en-US" altLang="x-none" sz="2600" dirty="0">
                <a:latin typeface="Candara" charset="0"/>
              </a:rPr>
            </a:br>
            <a:r>
              <a:rPr lang="en-US" altLang="x-none" sz="2600" dirty="0">
                <a:latin typeface="Candara" charset="0"/>
              </a:rPr>
              <a:t>Revelation 20:11-12</a:t>
            </a:r>
          </a:p>
          <a:p>
            <a:pPr marL="14288" indent="-14288" algn="ctr">
              <a:spcBef>
                <a:spcPts val="0"/>
              </a:spcBef>
              <a:buNone/>
            </a:pPr>
            <a:endParaRPr lang="en-US" altLang="x-none" sz="800" dirty="0">
              <a:latin typeface="Candara" charset="0"/>
            </a:endParaRPr>
          </a:p>
          <a:p>
            <a:pPr marL="14288" indent="-14288" algn="ctr">
              <a:spcBef>
                <a:spcPts val="0"/>
              </a:spcBef>
              <a:buNone/>
            </a:pPr>
            <a:r>
              <a:rPr lang="en-US" altLang="x-none" sz="2600" baseline="30000" dirty="0">
                <a:latin typeface="Candara" charset="0"/>
              </a:rPr>
              <a:t>13</a:t>
            </a:r>
            <a:r>
              <a:rPr lang="en-US" altLang="x-none" sz="2600" dirty="0">
                <a:latin typeface="Candara" charset="0"/>
              </a:rPr>
              <a:t> “These are of one mind, and they hand over their power</a:t>
            </a:r>
            <a:br>
              <a:rPr lang="en-US" altLang="x-none" sz="2600" dirty="0">
                <a:latin typeface="Candara" charset="0"/>
              </a:rPr>
            </a:br>
            <a:r>
              <a:rPr lang="en-US" altLang="x-none" sz="2600" dirty="0">
                <a:latin typeface="Candara" charset="0"/>
              </a:rPr>
              <a:t> and authority to the beast. </a:t>
            </a:r>
            <a:r>
              <a:rPr lang="en-US" altLang="x-none" sz="2600" baseline="30000" dirty="0">
                <a:latin typeface="Candara" charset="0"/>
              </a:rPr>
              <a:t>14</a:t>
            </a:r>
            <a:r>
              <a:rPr lang="en-US" altLang="x-none" sz="2600" dirty="0">
                <a:latin typeface="Candara" charset="0"/>
              </a:rPr>
              <a:t> They will make war on the Lamb, and </a:t>
            </a:r>
            <a:br>
              <a:rPr lang="en-US" altLang="x-none" sz="2600" dirty="0">
                <a:latin typeface="Candara" charset="0"/>
              </a:rPr>
            </a:br>
            <a:r>
              <a:rPr lang="en-US" altLang="x-none" sz="2600" dirty="0">
                <a:latin typeface="Candara" charset="0"/>
              </a:rPr>
              <a:t>the Lamb will conquer them, for he is Lord of lords and King of kings,</a:t>
            </a:r>
            <a:br>
              <a:rPr lang="en-US" altLang="x-none" sz="2600" dirty="0">
                <a:latin typeface="Candara" charset="0"/>
              </a:rPr>
            </a:br>
            <a:r>
              <a:rPr lang="en-US" altLang="x-none" sz="2600" dirty="0">
                <a:latin typeface="Candara" charset="0"/>
              </a:rPr>
              <a:t> and those with him are called and chosen and faithful.”</a:t>
            </a:r>
            <a:br>
              <a:rPr lang="en-US" altLang="x-none" sz="2600" dirty="0">
                <a:latin typeface="Candara" charset="0"/>
              </a:rPr>
            </a:br>
            <a:r>
              <a:rPr lang="en-US" altLang="x-none" sz="2600" dirty="0">
                <a:latin typeface="Candara" charset="0"/>
              </a:rPr>
              <a:t>Revelation 17:13-15</a:t>
            </a:r>
          </a:p>
        </p:txBody>
      </p:sp>
    </p:spTree>
    <p:extLst>
      <p:ext uri="{BB962C8B-B14F-4D97-AF65-F5344CB8AC3E}">
        <p14:creationId xmlns:p14="http://schemas.microsoft.com/office/powerpoint/2010/main" val="33693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RADICAL TRUTH CLAIMS OF JESUS AMID THE OPPOSITION</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Truth Claim #4: </a:t>
            </a:r>
            <a:r>
              <a:rPr lang="en-US" sz="2800" b="1" i="0" spc="-10" dirty="0">
                <a:solidFill>
                  <a:srgbClr val="FF0000"/>
                </a:solidFill>
                <a:latin typeface="Candara" charset="0"/>
                <a:ea typeface="ＭＳ Ｐゴシック" charset="0"/>
                <a:cs typeface="MS PGothic" charset="0"/>
              </a:rPr>
              <a:t>Jesus will judge all people on the final day.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he has given him authority to execute judgment,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because he is the Son of Man.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Do not marvel at this, for an hour</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is coming when all who are in the tombs will hear his voice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come</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out, those who have done good to the resurrection of life, and those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who have done evil to the resurrection of judgment. (5:27-29)</a:t>
            </a:r>
          </a:p>
          <a:p>
            <a:pPr marL="0" marR="11430" indent="0" algn="ctr">
              <a:spcBef>
                <a:spcPts val="0"/>
              </a:spcBef>
              <a:spcAft>
                <a:spcPts val="0"/>
              </a:spcAft>
              <a:buNone/>
              <a:defRPr/>
            </a:pPr>
            <a:endParaRPr lang="en-US" sz="1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Jesus</a:t>
            </a:r>
            <a:r>
              <a:rPr kumimoji="0" lang="en-US" altLang="x-none" sz="2600" b="1" i="0" u="none" strike="noStrike" kern="0" cap="none" spc="0" normalizeH="0" noProof="0" dirty="0">
                <a:ln>
                  <a:noFill/>
                </a:ln>
                <a:solidFill>
                  <a:srgbClr val="000000"/>
                </a:solidFill>
                <a:effectLst/>
                <a:uLnTx/>
                <a:uFillTx/>
                <a:latin typeface="Candara" charset="0"/>
                <a:cs typeface="Arial"/>
              </a:rPr>
              <a:t> claims his excusive God-given authority to be the ultimate Judge</a:t>
            </a:r>
            <a:r>
              <a:rPr kumimoji="0" lang="en-US" altLang="x-none" sz="2600" b="1" i="0" u="none" strike="noStrike" kern="0" cap="none" spc="0" normalizeH="0" baseline="0" noProof="0" dirty="0">
                <a:ln>
                  <a:noFill/>
                </a:ln>
                <a:solidFill>
                  <a:srgbClr val="000000"/>
                </a:solidFill>
                <a:effectLst/>
                <a:uLnTx/>
                <a:uFillTx/>
                <a:latin typeface="Candara" charset="0"/>
                <a:cs typeface="Arial"/>
              </a:rPr>
              <a:t>.</a:t>
            </a: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On that final day,</a:t>
            </a:r>
            <a:r>
              <a:rPr kumimoji="0" lang="en-US" altLang="x-none" sz="2600" b="1" i="0" u="none" strike="noStrike" kern="0" cap="none" spc="0" normalizeH="0" noProof="0" dirty="0">
                <a:ln>
                  <a:noFill/>
                </a:ln>
                <a:solidFill>
                  <a:srgbClr val="000000"/>
                </a:solidFill>
                <a:effectLst/>
                <a:uLnTx/>
                <a:uFillTx/>
                <a:latin typeface="Candara" charset="0"/>
                <a:cs typeface="Arial"/>
              </a:rPr>
              <a:t> everyone will stand before the judgment seat of Christ who is the King of kings and the Lord of lords.</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Jesus will judge each person according to the deeds; here the deeds are not the requirement</a:t>
            </a:r>
            <a:r>
              <a:rPr kumimoji="0" lang="en-US" altLang="x-none" sz="2600" b="1" i="0" u="none" strike="noStrike" kern="0" cap="none" spc="0" normalizeH="0" noProof="0" dirty="0">
                <a:ln>
                  <a:noFill/>
                </a:ln>
                <a:solidFill>
                  <a:srgbClr val="000000"/>
                </a:solidFill>
                <a:effectLst/>
                <a:uLnTx/>
                <a:uFillTx/>
                <a:latin typeface="Candara" charset="0"/>
                <a:cs typeface="Arial"/>
              </a:rPr>
              <a:t> for salvation but as </a:t>
            </a:r>
            <a:r>
              <a:rPr kumimoji="0" lang="en-US" altLang="x-none" sz="2600" b="1" i="0" u="none" strike="noStrike" kern="0" cap="none" spc="0" normalizeH="0" baseline="0" noProof="0" dirty="0">
                <a:ln>
                  <a:noFill/>
                </a:ln>
                <a:solidFill>
                  <a:srgbClr val="000000"/>
                </a:solidFill>
                <a:effectLst/>
                <a:uLnTx/>
                <a:uFillTx/>
                <a:latin typeface="Candara" charset="0"/>
                <a:cs typeface="Arial"/>
              </a:rPr>
              <a:t>the proof of true</a:t>
            </a:r>
            <a:r>
              <a:rPr kumimoji="0" lang="en-US" altLang="x-none" sz="2600" b="1" i="0" u="none" strike="noStrike" kern="0" cap="none" spc="0" normalizeH="0" noProof="0" dirty="0">
                <a:ln>
                  <a:noFill/>
                </a:ln>
                <a:solidFill>
                  <a:srgbClr val="000000"/>
                </a:solidFill>
                <a:effectLst/>
                <a:uLnTx/>
                <a:uFillTx/>
                <a:latin typeface="Candara" charset="0"/>
                <a:cs typeface="Arial"/>
              </a:rPr>
              <a:t> saving faith (John 3:16; 5:24; 15:5).</a:t>
            </a: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lang="en-US" altLang="x-none" sz="2600" b="1" i="0" kern="0" noProof="0" dirty="0">
                <a:solidFill>
                  <a:srgbClr val="000000"/>
                </a:solidFill>
                <a:latin typeface="Candara" charset="0"/>
                <a:cs typeface="Arial"/>
              </a:rPr>
              <a:t>Have you chosen which side to stand at the judgment seat of Christ?</a:t>
            </a:r>
            <a:r>
              <a:rPr kumimoji="0" lang="en-US" altLang="x-none" sz="2600" b="1" i="0" u="none" strike="noStrike" kern="0" cap="none" spc="0" normalizeH="0" noProof="0" dirty="0">
                <a:ln>
                  <a:noFill/>
                </a:ln>
                <a:solidFill>
                  <a:srgbClr val="000000"/>
                </a:solidFill>
                <a:effectLst/>
                <a:uLnTx/>
                <a:uFillTx/>
                <a:latin typeface="Candara" charset="0"/>
                <a:cs typeface="Arial"/>
              </a:rPr>
              <a:t> </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65087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81000" y="152400"/>
            <a:ext cx="11506200" cy="6705600"/>
          </a:xfrm>
        </p:spPr>
        <p:txBody>
          <a:bodyPr/>
          <a:lstStyle/>
          <a:p>
            <a:pPr marL="0" indent="0" algn="just">
              <a:spcBef>
                <a:spcPts val="0"/>
              </a:spcBef>
              <a:buNone/>
            </a:pPr>
            <a:r>
              <a:rPr lang="en-US" sz="3000" b="1" dirty="0">
                <a:solidFill>
                  <a:srgbClr val="800000"/>
                </a:solidFill>
                <a:latin typeface="Candara" charset="0"/>
                <a:cs typeface="Arial" charset="0"/>
              </a:rPr>
              <a:t>Today Is Our Chance to Choose the Right Side</a:t>
            </a:r>
          </a:p>
          <a:p>
            <a:pPr marL="0" indent="0" algn="just">
              <a:spcBef>
                <a:spcPts val="0"/>
              </a:spcBef>
              <a:buNone/>
            </a:pPr>
            <a:r>
              <a:rPr lang="en-US" sz="2500" b="1" dirty="0">
                <a:latin typeface="Candara"/>
                <a:cs typeface="Candara"/>
              </a:rPr>
              <a:t>God will invade. But I wonder whether people who ask God to interfere openly and directly in our world quite </a:t>
            </a:r>
            <a:r>
              <a:rPr lang="en-US" sz="2500" b="1" dirty="0" err="1">
                <a:latin typeface="Candara"/>
                <a:cs typeface="Candara"/>
              </a:rPr>
              <a:t>realise</a:t>
            </a:r>
            <a:r>
              <a:rPr lang="en-US" sz="2500" b="1" dirty="0">
                <a:latin typeface="Candara"/>
                <a:cs typeface="Candara"/>
              </a:rPr>
              <a:t> what it will be like when He does. When that happens, it is the end of the world. When the author walks on to the stage the play is over. God is going to invade, all right: but what is the good of saying you are on His side then, when you see the whole natural universe melting away like a dream and something else—something it never entered your head to conceive—comes crashing in; something so beautiful to some of us and so terrible to others that none of us will have any choice left? For this time it will God without disguise; something so overwhelming that it will strike either irresistible love or irresistible horror into every creature. It will be too late then to choose your side. There is no use saying you choose to lie down when it has become impossible to stand up. That will not be the time for choosing; it will be the time when we discover which side we really have chosen, whether we </a:t>
            </a:r>
            <a:r>
              <a:rPr lang="en-US" sz="2500" b="1" dirty="0" err="1">
                <a:latin typeface="Candara"/>
                <a:cs typeface="Candara"/>
              </a:rPr>
              <a:t>realised</a:t>
            </a:r>
            <a:r>
              <a:rPr lang="en-US" sz="2500" b="1" dirty="0">
                <a:latin typeface="Candara"/>
                <a:cs typeface="Candara"/>
              </a:rPr>
              <a:t> it before or not. Now, today, this moment, is our chance to choose the right side. God is holding back to give us that chance. It will not last for ever. We must take it or leave it.</a:t>
            </a:r>
          </a:p>
          <a:p>
            <a:pPr marL="0" indent="0" algn="r">
              <a:spcBef>
                <a:spcPts val="0"/>
              </a:spcBef>
              <a:buNone/>
            </a:pPr>
            <a:r>
              <a:rPr lang="en-US" sz="2500" b="1" dirty="0">
                <a:latin typeface="Candara"/>
                <a:cs typeface="Candara"/>
              </a:rPr>
              <a:t>— C. S. Lewis</a:t>
            </a:r>
          </a:p>
          <a:p>
            <a:pPr marL="0" indent="0" algn="r">
              <a:spcBef>
                <a:spcPts val="0"/>
              </a:spcBef>
              <a:buNone/>
            </a:pPr>
            <a:endParaRPr lang="en-US" sz="2550" b="1" dirty="0">
              <a:latin typeface="Candara"/>
              <a:cs typeface="Candara"/>
            </a:endParaRPr>
          </a:p>
        </p:txBody>
      </p:sp>
    </p:spTree>
    <p:extLst>
      <p:ext uri="{BB962C8B-B14F-4D97-AF65-F5344CB8AC3E}">
        <p14:creationId xmlns:p14="http://schemas.microsoft.com/office/powerpoint/2010/main" val="1854084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do you realize your need for seeing who Jesus really is in these radical truth claims? </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face the fork of the road between believing or not believing the exclusive claims of Jesus? Which will you choose? Why?</a:t>
            </a:r>
          </a:p>
          <a:p>
            <a:pPr marL="514350" lvl="0" indent="-514350">
              <a:buFont typeface="+mj-lt"/>
              <a:buAutoNum type="arabicPeriod"/>
            </a:pPr>
            <a:endParaRPr lang="en-US" sz="2000" dirty="0"/>
          </a:p>
          <a:p>
            <a:pPr marL="514350" lvl="0" indent="-514350">
              <a:buFont typeface="+mj-lt"/>
              <a:buAutoNum type="arabicPeriod"/>
            </a:pPr>
            <a:r>
              <a:rPr lang="en-US" sz="2800" dirty="0"/>
              <a:t>How will you respond to Jesus’ call to follow him today, acknowledging his true identity and role as the Son of God who is the Savior and the Judge?</a:t>
            </a:r>
          </a:p>
        </p:txBody>
      </p:sp>
    </p:spTree>
    <p:extLst>
      <p:ext uri="{BB962C8B-B14F-4D97-AF65-F5344CB8AC3E}">
        <p14:creationId xmlns:p14="http://schemas.microsoft.com/office/powerpoint/2010/main" val="230690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The Truth Claims of Jesus</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[17]</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5:25-29</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October 13,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81000"/>
            <a:ext cx="12192000" cy="533400"/>
          </a:xfrm>
        </p:spPr>
        <p:txBody>
          <a:bodyPr/>
          <a:lstStyle/>
          <a:p>
            <a:r>
              <a:rPr lang="en-US" sz="3200" b="1" dirty="0">
                <a:latin typeface="Candara" charset="0"/>
                <a:ea typeface="Candara" charset="0"/>
                <a:cs typeface="Candara" charset="0"/>
              </a:rPr>
              <a:t>THE BACKDROP OF JESUS’ RADICAL TRUTH CLAIMS [JOHN 5:1-24]</a:t>
            </a:r>
          </a:p>
        </p:txBody>
      </p:sp>
      <p:sp>
        <p:nvSpPr>
          <p:cNvPr id="27651" name="Rectangle 3"/>
          <p:cNvSpPr>
            <a:spLocks noGrp="1" noChangeArrowheads="1"/>
          </p:cNvSpPr>
          <p:nvPr>
            <p:ph type="body" idx="1"/>
          </p:nvPr>
        </p:nvSpPr>
        <p:spPr>
          <a:xfrm>
            <a:off x="228600" y="1066800"/>
            <a:ext cx="11811000" cy="5730879"/>
          </a:xfrm>
        </p:spPr>
        <p:txBody>
          <a:bodyPr/>
          <a:lstStyle/>
          <a:p>
            <a:pPr marL="463550" indent="-463550">
              <a:spcBef>
                <a:spcPts val="0"/>
              </a:spcBef>
              <a:defRPr/>
            </a:pPr>
            <a:r>
              <a:rPr lang="en-US" sz="2800" b="1" dirty="0">
                <a:latin typeface="Candara" charset="0"/>
                <a:cs typeface="Arial" charset="0"/>
              </a:rPr>
              <a:t>Jesus healed the paralytic of 38 years at the pool of Bethesda.</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latin typeface="Candara" charset="0"/>
                <a:cs typeface="Arial" charset="0"/>
              </a:rPr>
              <a:t>The Jews began to persecute Jesus because he healed and commanded the paralytic to get up, take up his bed, and walk on the Sabbath.</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latin typeface="Candara" charset="0"/>
                <a:cs typeface="Arial" charset="0"/>
              </a:rPr>
              <a:t>Answering the Jews’ hostile objection, Jesus gave not arguments for the right interpretation of the law, but radical truth claims about himself:</a:t>
            </a:r>
          </a:p>
          <a:p>
            <a:pPr marL="463550" indent="-463550">
              <a:spcBef>
                <a:spcPts val="0"/>
              </a:spcBef>
              <a:defRPr/>
            </a:pPr>
            <a:endParaRPr lang="en-US" sz="800" b="1" dirty="0">
              <a:latin typeface="Candara" charset="0"/>
              <a:cs typeface="Arial" charset="0"/>
            </a:endParaRPr>
          </a:p>
          <a:p>
            <a:pPr marL="917575" lvl="1" indent="-460375">
              <a:spcBef>
                <a:spcPts val="0"/>
              </a:spcBef>
              <a:buFont typeface="Wingdings" pitchFamily="2" charset="2"/>
              <a:buChar char="Ø"/>
              <a:defRPr/>
            </a:pPr>
            <a:r>
              <a:rPr lang="en-US" sz="2600" dirty="0">
                <a:latin typeface="Candara" charset="0"/>
                <a:cs typeface="Arial" charset="0"/>
              </a:rPr>
              <a:t>“My Father is working until now, and I am working.” (5:17)</a:t>
            </a:r>
          </a:p>
          <a:p>
            <a:pPr marL="917575" lvl="1" indent="-460375">
              <a:spcBef>
                <a:spcPts val="0"/>
              </a:spcBef>
              <a:buFont typeface="Wingdings" pitchFamily="2" charset="2"/>
              <a:buChar char="Ø"/>
              <a:defRPr/>
            </a:pPr>
            <a:r>
              <a:rPr lang="en-US" sz="2600" dirty="0">
                <a:latin typeface="Candara" charset="0"/>
                <a:cs typeface="Arial" charset="0"/>
              </a:rPr>
              <a:t>“For whatever the Father does, that the Son does likewise.” (5:19)</a:t>
            </a:r>
          </a:p>
          <a:p>
            <a:pPr marL="917575" lvl="1" indent="-460375">
              <a:spcBef>
                <a:spcPts val="0"/>
              </a:spcBef>
              <a:buFont typeface="Wingdings" pitchFamily="2" charset="2"/>
              <a:buChar char="Ø"/>
              <a:defRPr/>
            </a:pPr>
            <a:r>
              <a:rPr lang="en-US" sz="2600" dirty="0">
                <a:latin typeface="Candara" charset="0"/>
                <a:cs typeface="Arial" charset="0"/>
              </a:rPr>
              <a:t>“For as the Father raises the dead and gives them life, so also the Son gives life to whom he will.” (5:21)</a:t>
            </a:r>
          </a:p>
          <a:p>
            <a:pPr marL="917575" lvl="1" indent="-460375">
              <a:spcBef>
                <a:spcPts val="0"/>
              </a:spcBef>
              <a:buFont typeface="Wingdings" pitchFamily="2" charset="2"/>
              <a:buChar char="Ø"/>
              <a:defRPr/>
            </a:pPr>
            <a:r>
              <a:rPr lang="en-US" sz="2600" dirty="0">
                <a:latin typeface="Candara" charset="0"/>
                <a:cs typeface="Arial" charset="0"/>
              </a:rPr>
              <a:t>“For the Father judges no one, but has given all judgment to the Son, that all may honor the Son, just as they honor the Father. Whoever does not honor the Son does not honor the Father who sent him.” (5:22-23)</a:t>
            </a:r>
          </a:p>
        </p:txBody>
      </p:sp>
    </p:spTree>
    <p:extLst>
      <p:ext uri="{BB962C8B-B14F-4D97-AF65-F5344CB8AC3E}">
        <p14:creationId xmlns:p14="http://schemas.microsoft.com/office/powerpoint/2010/main" val="32321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RADICAL TRUTH CLAIMS OF JESUS AMID THE OPPOSITION</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Truth Claim #1 [REVIEW]: </a:t>
            </a:r>
            <a:r>
              <a:rPr lang="en-US" sz="2800" b="1" i="0" spc="-10" dirty="0">
                <a:solidFill>
                  <a:srgbClr val="FF0000"/>
                </a:solidFill>
                <a:latin typeface="Candara" charset="0"/>
                <a:ea typeface="ＭＳ Ｐゴシック" charset="0"/>
                <a:cs typeface="MS PGothic" charset="0"/>
              </a:rPr>
              <a:t>Jesus is equal with God.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19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Jesus said to them, “Truly, truly, I say to you, the Son can do</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nothing of his own accord, but only what he sees the Father doing.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For whatever the Father does, that the Son does likewise.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 the Father</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loves the Son and shows him all that he himself is doing. And greater </a:t>
            </a:r>
          </a:p>
          <a:p>
            <a:pPr marL="0" marR="11430" indent="0" algn="ctr">
              <a:spcBef>
                <a:spcPts val="0"/>
              </a:spcBef>
              <a:spcAft>
                <a:spcPts val="0"/>
              </a:spcAft>
              <a:buNone/>
              <a:defRPr/>
            </a:pP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works than these will he show him, so that you may marvel. (5:19-20)  </a:t>
            </a:r>
            <a:endParaRPr kumimoji="0" lang="en-US" sz="2600" b="0" i="1" u="none" strike="noStrike" kern="1200" cap="none" spc="0" normalizeH="0" baseline="0" noProof="0" dirty="0">
              <a:ln>
                <a:noFill/>
              </a:ln>
              <a:solidFill>
                <a:srgbClr val="000000"/>
              </a:solidFill>
              <a:effectLst/>
              <a:uLnTx/>
              <a:uFillTx/>
              <a:latin typeface="Candara" panose="020E0502030303020204" pitchFamily="34" charset="0"/>
              <a:ea typeface="Times New Roman" panose="02020603050405020304" pitchFamily="18" charset="0"/>
              <a:cs typeface="Times New Roman" panose="02020603050405020304" pitchFamily="18" charset="0"/>
            </a:endParaRPr>
          </a:p>
          <a:p>
            <a:pPr marL="0" marR="11430" lvl="0" indent="0" algn="ctr" defTabSz="914400" rtl="0" eaLnBrk="0" fontAlgn="base" latinLnBrk="0" hangingPunct="0">
              <a:lnSpc>
                <a:spcPct val="100000"/>
              </a:lnSpc>
              <a:spcBef>
                <a:spcPts val="0"/>
              </a:spcBef>
              <a:spcAft>
                <a:spcPts val="0"/>
              </a:spcAft>
              <a:buClrTx/>
              <a:buSzTx/>
              <a:buFontTx/>
              <a:buNone/>
              <a:tabLst/>
              <a:defRPr/>
            </a:pPr>
            <a:endParaRPr kumimoji="0" lang="en-US" sz="1400" b="0" i="1" u="none" strike="noStrike" kern="1200" cap="none" spc="-10" normalizeH="0" baseline="0" noProof="0" dirty="0">
              <a:ln>
                <a:noFill/>
              </a:ln>
              <a:solidFill>
                <a:srgbClr val="000000"/>
              </a:solidFill>
              <a:effectLst/>
              <a:uLnTx/>
              <a:uFillTx/>
              <a:latin typeface="Candara" panose="020E0502030303020204" pitchFamily="34" charset="0"/>
              <a:ea typeface="ＭＳ Ｐゴシック" charset="0"/>
              <a:cs typeface="MS PGothic" charset="0"/>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Whenever</a:t>
            </a:r>
            <a:r>
              <a:rPr kumimoji="0" lang="en-US" altLang="x-none" sz="2600" b="1" i="0" u="none" strike="noStrike" kern="0" cap="none" spc="0" normalizeH="0" noProof="0" dirty="0">
                <a:ln>
                  <a:noFill/>
                </a:ln>
                <a:solidFill>
                  <a:srgbClr val="000000"/>
                </a:solidFill>
                <a:effectLst/>
                <a:uLnTx/>
                <a:uFillTx/>
                <a:latin typeface="Candara" charset="0"/>
                <a:cs typeface="Arial"/>
              </a:rPr>
              <a:t> Jesus says, “truly, truly” first in his statements, it means what he  is about to say is utterly important. So, what’s so important in this case?</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Jesus</a:t>
            </a:r>
            <a:r>
              <a:rPr kumimoji="0" lang="en-US" altLang="x-none" sz="2600" b="1" i="0" u="none" strike="noStrike" kern="0" cap="none" spc="0" normalizeH="0" noProof="0" dirty="0">
                <a:ln>
                  <a:noFill/>
                </a:ln>
                <a:solidFill>
                  <a:srgbClr val="000000"/>
                </a:solidFill>
                <a:effectLst/>
                <a:uLnTx/>
                <a:uFillTx/>
                <a:latin typeface="Candara" charset="0"/>
                <a:cs typeface="Arial"/>
              </a:rPr>
              <a:t> is claiming his equality with God in two ways: (1) his unique/intimate relationship to God</a:t>
            </a:r>
            <a:r>
              <a:rPr lang="en-US" altLang="x-none" sz="2600" b="1" i="0" kern="0" dirty="0">
                <a:solidFill>
                  <a:srgbClr val="000000"/>
                </a:solidFill>
                <a:latin typeface="Candara" charset="0"/>
                <a:cs typeface="Arial"/>
              </a:rPr>
              <a:t>, &amp; (2) sharing exclusive divine prerogatives as the Son.</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In other words, Jesus takes his main point in responding</a:t>
            </a:r>
            <a:r>
              <a:rPr kumimoji="0" lang="en-US" altLang="x-none" sz="2600" b="1" i="0" u="none" strike="noStrike" kern="0" cap="none" spc="0" normalizeH="0" noProof="0" dirty="0">
                <a:ln>
                  <a:noFill/>
                </a:ln>
                <a:solidFill>
                  <a:srgbClr val="000000"/>
                </a:solidFill>
                <a:effectLst/>
                <a:uLnTx/>
                <a:uFillTx/>
                <a:latin typeface="Candara" charset="0"/>
                <a:cs typeface="Arial"/>
              </a:rPr>
              <a:t> to the Jews’ opposition about why he does what does based on who he really is!</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72256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RADICAL TRUTH CLAIMS OF JESUS AMID THE OPPOSITION</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Truth Claim #2 [REVIEW]: </a:t>
            </a:r>
            <a:r>
              <a:rPr lang="en-US" sz="2800" b="1" i="0" spc="-10" dirty="0">
                <a:solidFill>
                  <a:srgbClr val="FF0000"/>
                </a:solidFill>
                <a:latin typeface="Candara" charset="0"/>
                <a:ea typeface="ＭＳ Ｐゴシック" charset="0"/>
                <a:cs typeface="MS PGothic" charset="0"/>
              </a:rPr>
              <a:t>Jesus gives new life to sinners (= the spiritually dead) on the present day.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 as the Father raises the dead and gives them life,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so also the Son gives life to whom he will . . .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Truly, truly,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I say to you, whoever hears my word and believes him who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sent me has eternal life. He does not come into judgment,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but has passed from death to life.” (5:21, 24)</a:t>
            </a:r>
          </a:p>
          <a:p>
            <a:pPr marL="0" marR="11430" indent="0" algn="ctr">
              <a:spcBef>
                <a:spcPts val="0"/>
              </a:spcBef>
              <a:spcAft>
                <a:spcPts val="0"/>
              </a:spcAft>
              <a:buNone/>
              <a:defRPr/>
            </a:pPr>
            <a:endParaRPr lang="en-US" sz="1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In his unique relationship to God</a:t>
            </a:r>
            <a:r>
              <a:rPr kumimoji="0" lang="en-US" altLang="x-none" sz="2600" b="1" i="0" u="none" strike="noStrike" kern="0" cap="none" spc="0" normalizeH="0" noProof="0" dirty="0">
                <a:ln>
                  <a:noFill/>
                </a:ln>
                <a:solidFill>
                  <a:srgbClr val="000000"/>
                </a:solidFill>
                <a:effectLst/>
                <a:uLnTx/>
                <a:uFillTx/>
                <a:latin typeface="Candara" charset="0"/>
                <a:cs typeface="Arial"/>
              </a:rPr>
              <a:t> with the shared divine prerogatives, Jesus has the authority to give life to the spiritually dead sinners by God’s grace. </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lvl="1" indent="-450850">
              <a:spcBef>
                <a:spcPts val="0"/>
              </a:spcBef>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This</a:t>
            </a:r>
            <a:r>
              <a:rPr kumimoji="0" lang="en-US" altLang="x-none" sz="2600" b="1" i="0" u="none" strike="noStrike" kern="0" cap="none" spc="0" normalizeH="0" noProof="0" dirty="0">
                <a:ln>
                  <a:noFill/>
                </a:ln>
                <a:solidFill>
                  <a:srgbClr val="000000"/>
                </a:solidFill>
                <a:effectLst/>
                <a:uLnTx/>
                <a:uFillTx/>
                <a:latin typeface="Candara" charset="0"/>
                <a:cs typeface="Arial"/>
              </a:rPr>
              <a:t> is the gospel—when our eyes were </a:t>
            </a:r>
            <a:r>
              <a:rPr lang="en-US" altLang="x-none" sz="2600" b="1" i="0" kern="0" dirty="0">
                <a:solidFill>
                  <a:srgbClr val="000000"/>
                </a:solidFill>
                <a:latin typeface="Candara" charset="0"/>
                <a:cs typeface="Arial"/>
              </a:rPr>
              <a:t>open to the glory of Jesus, we “have passed from death to life” </a:t>
            </a:r>
            <a:r>
              <a:rPr lang="en-US" altLang="x-none" sz="2600" b="1" i="0" kern="0" dirty="0">
                <a:solidFill>
                  <a:srgbClr val="000000"/>
                </a:solidFill>
                <a:latin typeface="Candara" charset="0"/>
              </a:rPr>
              <a:t>by grace and through faith in Christ.</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Jesus is life</a:t>
            </a:r>
            <a:r>
              <a:rPr kumimoji="0" lang="en-US" altLang="x-none" sz="2600" b="1" i="0" u="none" strike="noStrike" kern="0" cap="none" spc="0" normalizeH="0" noProof="0" dirty="0">
                <a:ln>
                  <a:noFill/>
                </a:ln>
                <a:solidFill>
                  <a:srgbClr val="000000"/>
                </a:solidFill>
                <a:effectLst/>
                <a:uLnTx/>
                <a:uFillTx/>
                <a:latin typeface="Candara" charset="0"/>
                <a:cs typeface="Arial"/>
              </a:rPr>
              <a:t> and those who are in him has eternal life (1 John 5:11-12). </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46988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RADICAL TRUTH CLAIMS OF JESUS AMID THE OPPOSITION</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Truth Claim #3: </a:t>
            </a:r>
            <a:r>
              <a:rPr lang="en-US" sz="2800" b="1" i="0" spc="-10" dirty="0">
                <a:solidFill>
                  <a:srgbClr val="FF0000"/>
                </a:solidFill>
                <a:latin typeface="Candara" charset="0"/>
                <a:ea typeface="ＭＳ Ｐゴシック" charset="0"/>
                <a:cs typeface="MS PGothic" charset="0"/>
              </a:rPr>
              <a:t>Jesus will raise all the physically dead on the future day.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“Truly, truly, I say to you, an hour is coming, and is now here,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when the dead will hear the voice of the Son of God, and those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who hear will live.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 as the Father has life in himself, so he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has granted the Son also to have life in himself.” (vs. 25-26)</a:t>
            </a:r>
          </a:p>
        </p:txBody>
      </p:sp>
    </p:spTree>
    <p:extLst>
      <p:ext uri="{BB962C8B-B14F-4D97-AF65-F5344CB8AC3E}">
        <p14:creationId xmlns:p14="http://schemas.microsoft.com/office/powerpoint/2010/main" val="3448733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RADICAL TRUTH CLAIMS OF JESUS AMID THE OPPOSITION</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Truth Claim #3: </a:t>
            </a:r>
            <a:r>
              <a:rPr lang="en-US" sz="2800" b="1" i="0" spc="-10" dirty="0">
                <a:solidFill>
                  <a:srgbClr val="FF0000"/>
                </a:solidFill>
                <a:latin typeface="Candara" charset="0"/>
                <a:ea typeface="ＭＳ Ｐゴシック" charset="0"/>
                <a:cs typeface="MS PGothic" charset="0"/>
              </a:rPr>
              <a:t>Jesus will raise all the physically dead on the future day.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“Truly, truly, I say to you, an hour is coming, and is now here,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when the dead will hear </a:t>
            </a:r>
            <a:r>
              <a:rPr lang="en-US" sz="2600" dirty="0">
                <a:solidFill>
                  <a:srgbClr val="FF0000"/>
                </a:solidFill>
                <a:latin typeface="Candara" panose="020E0502030303020204" pitchFamily="34" charset="0"/>
                <a:ea typeface="Times New Roman" panose="02020603050405020304" pitchFamily="18" charset="0"/>
                <a:cs typeface="Times New Roman" panose="02020603050405020304" pitchFamily="18" charset="0"/>
              </a:rPr>
              <a:t>the voice of the Son of God</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those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who hear will live.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 as the Father has life in himself, so he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has granted the Son also to have life in himself.” (vs. 25-26)</a:t>
            </a:r>
          </a:p>
          <a:p>
            <a:pPr marL="0" marR="11430" indent="0" algn="ctr">
              <a:spcBef>
                <a:spcPts val="0"/>
              </a:spcBef>
              <a:spcAft>
                <a:spcPts val="0"/>
              </a:spcAft>
              <a:buNone/>
              <a:defRPr/>
            </a:pPr>
            <a:endParaRPr kumimoji="0" lang="en-US" altLang="x-none" sz="1400" b="1" i="0" u="none" strike="noStrike" kern="0" cap="none" spc="0" normalizeH="0" baseline="0" noProof="0" dirty="0">
              <a:ln>
                <a:noFill/>
              </a:ln>
              <a:solidFill>
                <a:srgbClr val="000000"/>
              </a:solidFill>
              <a:effectLst/>
              <a:uLnTx/>
              <a:uFillTx/>
              <a:latin typeface="Candara" panose="020E0502030303020204" pitchFamily="34" charset="0"/>
              <a:cs typeface="Times New Roman" panose="02020603050405020304" pitchFamily="18" charset="0"/>
            </a:endParaRPr>
          </a:p>
          <a:p>
            <a:pPr marL="0" marR="11430" indent="0" algn="ctr">
              <a:spcBef>
                <a:spcPts val="0"/>
              </a:spcBef>
              <a:spcAft>
                <a:spcPts val="0"/>
              </a:spcAft>
              <a:buNone/>
              <a:defRPr/>
            </a:pPr>
            <a:r>
              <a:rPr lang="en-US" altLang="x-none" sz="2600" kern="0" baseline="30000" dirty="0">
                <a:solidFill>
                  <a:srgbClr val="000000"/>
                </a:solidFill>
                <a:latin typeface="Candara" charset="0"/>
              </a:rPr>
              <a:t>16</a:t>
            </a:r>
            <a:r>
              <a:rPr lang="en-US" altLang="x-none" sz="2600" kern="0" dirty="0">
                <a:solidFill>
                  <a:srgbClr val="000000"/>
                </a:solidFill>
                <a:latin typeface="Candara" charset="0"/>
              </a:rPr>
              <a:t> For the Lord himself will descend from heaven </a:t>
            </a:r>
            <a:br>
              <a:rPr lang="en-US" altLang="x-none" sz="2600" kern="0" dirty="0">
                <a:solidFill>
                  <a:srgbClr val="000000"/>
                </a:solidFill>
                <a:latin typeface="Candara" charset="0"/>
              </a:rPr>
            </a:br>
            <a:r>
              <a:rPr lang="en-US" altLang="x-none" sz="2600" kern="0" dirty="0">
                <a:solidFill>
                  <a:srgbClr val="000000"/>
                </a:solidFill>
                <a:latin typeface="Candara" charset="0"/>
              </a:rPr>
              <a:t>with </a:t>
            </a:r>
            <a:r>
              <a:rPr lang="en-US" altLang="x-none" sz="2600" kern="0" dirty="0">
                <a:solidFill>
                  <a:srgbClr val="FF0000"/>
                </a:solidFill>
                <a:latin typeface="Candara" charset="0"/>
              </a:rPr>
              <a:t>a cry of command</a:t>
            </a:r>
            <a:r>
              <a:rPr lang="en-US" altLang="x-none" sz="2600" kern="0" dirty="0">
                <a:solidFill>
                  <a:srgbClr val="000000"/>
                </a:solidFill>
                <a:latin typeface="Candara" charset="0"/>
              </a:rPr>
              <a:t>, with the voice of an archangel, </a:t>
            </a:r>
            <a:br>
              <a:rPr lang="en-US" altLang="x-none" sz="2600" kern="0" dirty="0">
                <a:solidFill>
                  <a:srgbClr val="000000"/>
                </a:solidFill>
                <a:latin typeface="Candara" charset="0"/>
              </a:rPr>
            </a:br>
            <a:r>
              <a:rPr lang="en-US" altLang="x-none" sz="2600" kern="0" dirty="0">
                <a:solidFill>
                  <a:srgbClr val="000000"/>
                </a:solidFill>
                <a:latin typeface="Candara" charset="0"/>
              </a:rPr>
              <a:t>and with the sound of the trumpet of God. </a:t>
            </a:r>
            <a:br>
              <a:rPr lang="en-US" altLang="x-none" sz="2600" kern="0" dirty="0">
                <a:solidFill>
                  <a:srgbClr val="000000"/>
                </a:solidFill>
                <a:latin typeface="Candara" charset="0"/>
              </a:rPr>
            </a:br>
            <a:r>
              <a:rPr lang="en-US" altLang="x-none" sz="2600" kern="0" dirty="0">
                <a:solidFill>
                  <a:srgbClr val="000000"/>
                </a:solidFill>
                <a:latin typeface="Candara" charset="0"/>
              </a:rPr>
              <a:t>And the dead in Christ will rise first.</a:t>
            </a:r>
            <a:br>
              <a:rPr lang="en-US" altLang="x-none" sz="2600" kern="0" dirty="0">
                <a:solidFill>
                  <a:srgbClr val="000000"/>
                </a:solidFill>
                <a:latin typeface="Candara" charset="0"/>
              </a:rPr>
            </a:br>
            <a:r>
              <a:rPr lang="en-US" altLang="x-none" sz="2600" kern="0" dirty="0">
                <a:solidFill>
                  <a:srgbClr val="000000"/>
                </a:solidFill>
                <a:latin typeface="Candara" charset="0"/>
              </a:rPr>
              <a:t>1 Thessalonians 4:16</a:t>
            </a: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0507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RADICAL TRUTH CLAIMS OF JESUS AMID THE OPPOSITION</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Truth Claim #3: </a:t>
            </a:r>
            <a:r>
              <a:rPr lang="en-US" sz="2800" b="1" i="0" spc="-10" dirty="0">
                <a:solidFill>
                  <a:srgbClr val="FF0000"/>
                </a:solidFill>
                <a:latin typeface="Candara" charset="0"/>
                <a:ea typeface="ＭＳ Ｐゴシック" charset="0"/>
                <a:cs typeface="MS PGothic" charset="0"/>
              </a:rPr>
              <a:t>Jesus will raise all the physically dead on the future day.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“Truly, truly, I say to you, an hour is coming, and is now here,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when the dead will hear the voice of the Son of God, and those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who hear will live.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26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For as the Father has life in himself, so he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has granted the Son also to have life in himself.” (vs. 25-26)</a:t>
            </a:r>
          </a:p>
          <a:p>
            <a:pPr marL="0" marR="11430" indent="0" algn="ctr">
              <a:spcBef>
                <a:spcPts val="0"/>
              </a:spcBef>
              <a:spcAft>
                <a:spcPts val="0"/>
              </a:spcAft>
              <a:buNone/>
              <a:defRPr/>
            </a:pPr>
            <a:endParaRPr lang="en-US" sz="1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Notice</a:t>
            </a:r>
            <a:r>
              <a:rPr kumimoji="0" lang="en-US" altLang="x-none" sz="2600" b="1" i="0" u="none" strike="noStrike" kern="0" cap="none" spc="0" normalizeH="0" noProof="0" dirty="0">
                <a:ln>
                  <a:noFill/>
                </a:ln>
                <a:solidFill>
                  <a:srgbClr val="000000"/>
                </a:solidFill>
                <a:effectLst/>
                <a:uLnTx/>
                <a:uFillTx/>
                <a:latin typeface="Candara" charset="0"/>
                <a:cs typeface="Arial"/>
              </a:rPr>
              <a:t> the voice of the Son of God (= a cry of command 2 Thess. 4:16)—it is the voice that created the universe and brought life in all creation (Jn. 1:4).</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In this text, it</a:t>
            </a:r>
            <a:r>
              <a:rPr kumimoji="0" lang="en-US" altLang="x-none" sz="2600" b="1" i="0" u="none" strike="noStrike" kern="0" cap="none" spc="0" normalizeH="0" noProof="0" dirty="0">
                <a:ln>
                  <a:noFill/>
                </a:ln>
                <a:solidFill>
                  <a:srgbClr val="000000"/>
                </a:solidFill>
                <a:effectLst/>
                <a:uLnTx/>
                <a:uFillTx/>
                <a:latin typeface="Candara" charset="0"/>
                <a:cs typeface="Arial"/>
              </a:rPr>
              <a:t> points not just to the resurrection of believers but also to all physically dead—including unbelievers.</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a:p>
            <a:pPr marL="915988" marR="0" lvl="1" indent="-450850" algn="l" defTabSz="914400" rtl="0" eaLnBrk="0" fontAlgn="base" latinLnBrk="0" hangingPunct="0">
              <a:lnSpc>
                <a:spcPct val="100000"/>
              </a:lnSpc>
              <a:spcBef>
                <a:spcPts val="0"/>
              </a:spcBef>
              <a:spcAft>
                <a:spcPct val="0"/>
              </a:spcAft>
              <a:buClrTx/>
              <a:buSzTx/>
              <a:buFont typeface="Wingdings" charset="2"/>
              <a:buChar char="Ø"/>
              <a:defRPr/>
            </a:pPr>
            <a:r>
              <a:rPr kumimoji="0" lang="en-US" altLang="x-none" sz="2600" b="1" i="0" u="none" strike="noStrike" kern="0" cap="none" spc="0" normalizeH="0" baseline="0" noProof="0" dirty="0">
                <a:ln>
                  <a:noFill/>
                </a:ln>
                <a:solidFill>
                  <a:srgbClr val="000000"/>
                </a:solidFill>
                <a:effectLst/>
                <a:uLnTx/>
                <a:uFillTx/>
                <a:latin typeface="Candara" charset="0"/>
                <a:cs typeface="Arial"/>
              </a:rPr>
              <a:t>The</a:t>
            </a:r>
            <a:r>
              <a:rPr kumimoji="0" lang="en-US" altLang="x-none" sz="2600" b="1" i="0" u="none" strike="noStrike" kern="0" cap="none" spc="0" normalizeH="0" noProof="0" dirty="0">
                <a:ln>
                  <a:noFill/>
                </a:ln>
                <a:solidFill>
                  <a:srgbClr val="000000"/>
                </a:solidFill>
                <a:effectLst/>
                <a:uLnTx/>
                <a:uFillTx/>
                <a:latin typeface="Candara" charset="0"/>
                <a:cs typeface="Arial"/>
              </a:rPr>
              <a:t> truth by Jesus’ exclusive claim is that Jesus has the power and authority to bring back all the dead someday (“the day of the Lord”) for his judgement. But, this terrifying truth for some is our hope in Christ. </a:t>
            </a: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8182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2286000"/>
            <a:ext cx="12192000" cy="4545694"/>
          </a:xfrm>
        </p:spPr>
        <p:txBody>
          <a:bodyPr/>
          <a:lstStyle/>
          <a:p>
            <a:pPr marL="14288" indent="-14288" algn="ctr">
              <a:spcBef>
                <a:spcPts val="0"/>
              </a:spcBef>
              <a:buNone/>
            </a:pPr>
            <a:r>
              <a:rPr lang="en-US" altLang="x-none" sz="2800" b="1" i="1" baseline="30000" dirty="0">
                <a:latin typeface="Candara" charset="0"/>
              </a:rPr>
              <a:t>25</a:t>
            </a:r>
            <a:r>
              <a:rPr lang="en-US" altLang="x-none" sz="2800" b="1" i="1" dirty="0">
                <a:latin typeface="Candara" charset="0"/>
              </a:rPr>
              <a:t> Jesus said to her, “I am the resurrection and the life. </a:t>
            </a:r>
            <a:br>
              <a:rPr lang="en-US" altLang="x-none" sz="2800" b="1" i="1" dirty="0">
                <a:latin typeface="Candara" charset="0"/>
              </a:rPr>
            </a:br>
            <a:r>
              <a:rPr lang="en-US" altLang="x-none" sz="2800" b="1" i="1" dirty="0">
                <a:latin typeface="Candara" charset="0"/>
              </a:rPr>
              <a:t>Whoever believes in me, though he die, yet shall he live, </a:t>
            </a:r>
            <a:br>
              <a:rPr lang="en-US" altLang="x-none" sz="2800" b="1" i="1" dirty="0">
                <a:latin typeface="Candara" charset="0"/>
              </a:rPr>
            </a:br>
            <a:r>
              <a:rPr lang="en-US" altLang="x-none" sz="2800" b="1" i="1" baseline="30000" dirty="0">
                <a:latin typeface="Candara" charset="0"/>
              </a:rPr>
              <a:t>26</a:t>
            </a:r>
            <a:r>
              <a:rPr lang="en-US" altLang="x-none" sz="2800" b="1" i="1" dirty="0">
                <a:latin typeface="Candara" charset="0"/>
              </a:rPr>
              <a:t> and everyone who lives and believes in me </a:t>
            </a:r>
            <a:br>
              <a:rPr lang="en-US" altLang="x-none" sz="2800" b="1" i="1" dirty="0">
                <a:latin typeface="Candara" charset="0"/>
              </a:rPr>
            </a:br>
            <a:r>
              <a:rPr lang="en-US" altLang="x-none" sz="2800" b="1" i="1" dirty="0">
                <a:latin typeface="Candara" charset="0"/>
              </a:rPr>
              <a:t>shall never die. Do you believe this?”</a:t>
            </a:r>
            <a:br>
              <a:rPr lang="en-US" altLang="x-none" sz="2800" b="1" i="1" dirty="0">
                <a:latin typeface="Candara" charset="0"/>
              </a:rPr>
            </a:br>
            <a:r>
              <a:rPr lang="en-US" altLang="x-none" sz="2800" b="1" i="1" dirty="0">
                <a:latin typeface="Candara" charset="0"/>
              </a:rPr>
              <a:t>John 11:25-26</a:t>
            </a:r>
          </a:p>
        </p:txBody>
      </p:sp>
    </p:spTree>
    <p:extLst>
      <p:ext uri="{BB962C8B-B14F-4D97-AF65-F5344CB8AC3E}">
        <p14:creationId xmlns:p14="http://schemas.microsoft.com/office/powerpoint/2010/main" val="11952703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1883</TotalTime>
  <Words>786</Words>
  <Application>Microsoft Macintosh PowerPoint</Application>
  <PresentationFormat>Widescreen</PresentationFormat>
  <Paragraphs>81</Paragraphs>
  <Slides>15</Slides>
  <Notes>13</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15</vt:i4>
      </vt:variant>
    </vt:vector>
  </HeadingPairs>
  <TitlesOfParts>
    <vt:vector size="36"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2_Normal</vt:lpstr>
      <vt:lpstr>PowerPoint Presentation</vt:lpstr>
      <vt:lpstr>The Truth Claims of Jesus</vt:lpstr>
      <vt:lpstr>THE BACKDROP OF JESUS’ RADICAL TRUTH CLAIMS [JOHN 5:1-24]</vt:lpstr>
      <vt:lpstr>FOUR RADICAL TRUTH CLAIMS OF JESUS AMID THE OPPOSITION</vt:lpstr>
      <vt:lpstr>FOUR RADICAL TRUTH CLAIMS OF JESUS AMID THE OPPOSITION</vt:lpstr>
      <vt:lpstr>FOUR RADICAL TRUTH CLAIMS OF JESUS AMID THE OPPOSITION</vt:lpstr>
      <vt:lpstr>FOUR RADICAL TRUTH CLAIMS OF JESUS AMID THE OPPOSITION</vt:lpstr>
      <vt:lpstr>FOUR RADICAL TRUTH CLAIMS OF JESUS AMID THE OPPOSITION</vt:lpstr>
      <vt:lpstr>PowerPoint Presentation</vt:lpstr>
      <vt:lpstr>FOUR RADICAL TRUTH CLAIMS OF JESUS AMID THE OPPOSITION</vt:lpstr>
      <vt:lpstr>FOUR RADICAL TRUTH CLAIMS OF JESUS AMID THE OPPOSITION</vt:lpstr>
      <vt:lpstr>FOUR RADICAL TRUTH CLAIMS OF JESUS AMID THE OPPOSITION</vt:lpstr>
      <vt:lpstr>PowerPoint Presentation</vt:lpstr>
      <vt:lpstr>THREE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28</cp:revision>
  <dcterms:created xsi:type="dcterms:W3CDTF">2019-09-29T03:14:54Z</dcterms:created>
  <dcterms:modified xsi:type="dcterms:W3CDTF">2019-10-13T21:27:32Z</dcterms:modified>
</cp:coreProperties>
</file>