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95" r:id="rId3"/>
    <p:sldMasterId id="2147483729" r:id="rId4"/>
    <p:sldMasterId id="2147483774" r:id="rId5"/>
    <p:sldMasterId id="2147483830" r:id="rId6"/>
    <p:sldMasterId id="2147483933" r:id="rId7"/>
    <p:sldMasterId id="2147484111" r:id="rId8"/>
    <p:sldMasterId id="2147484159" r:id="rId9"/>
    <p:sldMasterId id="2147484327" r:id="rId10"/>
    <p:sldMasterId id="2147484399" r:id="rId11"/>
    <p:sldMasterId id="2147484411" r:id="rId12"/>
    <p:sldMasterId id="2147484426" r:id="rId13"/>
    <p:sldMasterId id="2147484438" r:id="rId14"/>
  </p:sldMasterIdLst>
  <p:notesMasterIdLst>
    <p:notesMasterId r:id="rId30"/>
  </p:notesMasterIdLst>
  <p:handoutMasterIdLst>
    <p:handoutMasterId r:id="rId31"/>
  </p:handoutMasterIdLst>
  <p:sldIdLst>
    <p:sldId id="281" r:id="rId15"/>
    <p:sldId id="713" r:id="rId16"/>
    <p:sldId id="837" r:id="rId17"/>
    <p:sldId id="3224" r:id="rId18"/>
    <p:sldId id="3219" r:id="rId19"/>
    <p:sldId id="3225" r:id="rId20"/>
    <p:sldId id="781" r:id="rId21"/>
    <p:sldId id="3226" r:id="rId22"/>
    <p:sldId id="3227" r:id="rId23"/>
    <p:sldId id="3228" r:id="rId24"/>
    <p:sldId id="3217" r:id="rId25"/>
    <p:sldId id="3229" r:id="rId26"/>
    <p:sldId id="3230" r:id="rId27"/>
    <p:sldId id="730" r:id="rId28"/>
    <p:sldId id="283" r:id="rId2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Eras Medium ITC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Eras Medium ITC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Eras Medium ITC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Eras Medium ITC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Eras Medium ITC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i="1" kern="1200">
        <a:solidFill>
          <a:schemeClr val="tx1"/>
        </a:solidFill>
        <a:latin typeface="Eras Medium ITC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i="1" kern="1200">
        <a:solidFill>
          <a:schemeClr val="tx1"/>
        </a:solidFill>
        <a:latin typeface="Eras Medium ITC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i="1" kern="1200">
        <a:solidFill>
          <a:schemeClr val="tx1"/>
        </a:solidFill>
        <a:latin typeface="Eras Medium ITC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i="1" kern="1200">
        <a:solidFill>
          <a:schemeClr val="tx1"/>
        </a:solidFill>
        <a:latin typeface="Eras Medium ITC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6">
          <p15:clr>
            <a:srgbClr val="A4A3A4"/>
          </p15:clr>
        </p15:guide>
        <p15:guide id="2" pos="3840">
          <p15:clr>
            <a:srgbClr val="A4A3A4"/>
          </p15:clr>
        </p15:guide>
        <p15:guide id="3" pos="7152">
          <p15:clr>
            <a:srgbClr val="A4A3A4"/>
          </p15:clr>
        </p15:guide>
        <p15:guide id="4" pos="5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006600"/>
    <a:srgbClr val="0432FF"/>
    <a:srgbClr val="6600FF"/>
    <a:srgbClr val="FFFF00"/>
    <a:srgbClr val="CC3300"/>
    <a:srgbClr val="800000"/>
    <a:srgbClr val="CC9900"/>
    <a:srgbClr val="FFCC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36" autoAdjust="0"/>
    <p:restoredTop sz="92857"/>
  </p:normalViewPr>
  <p:slideViewPr>
    <p:cSldViewPr>
      <p:cViewPr varScale="1">
        <p:scale>
          <a:sx n="108" d="100"/>
          <a:sy n="108" d="100"/>
        </p:scale>
        <p:origin x="320" y="64"/>
      </p:cViewPr>
      <p:guideLst>
        <p:guide orient="horz" pos="96"/>
        <p:guide pos="3840"/>
        <p:guide pos="7152"/>
        <p:guide pos="528"/>
      </p:guideLst>
    </p:cSldViewPr>
  </p:slideViewPr>
  <p:outlineViewPr>
    <p:cViewPr>
      <p:scale>
        <a:sx n="33" d="100"/>
        <a:sy n="33" d="100"/>
      </p:scale>
      <p:origin x="0" y="3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7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0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C2EF3-51A9-D542-91AF-5422724EA014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16A8E7-26BB-1040-8CEC-F6AFDC0149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204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0000"/>
              </a:lnSpc>
              <a:spcBef>
                <a:spcPct val="20000"/>
              </a:spcBef>
              <a:defRPr sz="1200">
                <a:latin typeface="Eras Medium ITC" panose="020B0602030504020804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357A5021-1D04-5942-BCFC-430264A0ACD4}" type="datetimeFigureOut">
              <a:rPr lang="en-US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0000"/>
              </a:lnSpc>
              <a:spcBef>
                <a:spcPct val="20000"/>
              </a:spcBef>
              <a:defRPr sz="1200">
                <a:latin typeface="Eras Medium ITC" panose="020B0602030504020804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EEAC54AA-3861-DE46-9F53-BEFEE89E5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9848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353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9353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 i="1">
                <a:solidFill>
                  <a:schemeClr val="tx1"/>
                </a:solidFill>
                <a:latin typeface="Eras Medium ITC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Eras Medium ITC" charset="0"/>
                <a:ea typeface="ＭＳ Ｐゴシック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Eras Medium ITC" charset="0"/>
                <a:ea typeface="ＭＳ Ｐゴシック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Eras Medium ITC" charset="0"/>
                <a:ea typeface="ＭＳ Ｐゴシック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Eras Medium ITC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Eras Medium ITC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Eras Medium ITC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Eras Medium ITC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Eras Medium ITC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7BB0C5-7562-894C-AF30-61FF206C61BB}" type="slidenum">
              <a:rPr kumimoji="0" lang="en-US" sz="12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ras Medium ITC" charset="0"/>
                <a:ea typeface="ＭＳ Ｐゴシック" charset="0"/>
              </a:rPr>
              <a:pPr marL="0" marR="0" lvl="0" indent="0" algn="r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Eras Medium ITC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594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1554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8189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968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7087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968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5707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2818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467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1554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221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1554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688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1554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821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1554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961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968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784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968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7264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968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5503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9682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285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81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05D75-55BA-DB45-8730-29C95AECF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9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ECE0D-F9E9-074D-A277-A1F3576E45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50556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53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FCE29B-1669-C644-AD31-6141EC01B35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58814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E429DE-5ABB-AD48-AF8E-DEEF47DB5D3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728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01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254BF4-3809-5E49-91C4-7E99991DAE4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051963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6273CA-70A0-594C-A728-6AF781026E8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35628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44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44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192552-CD46-AA40-A425-7C846D1DF60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22064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2FCA35-7B95-EC4B-936F-5ED6DA365CC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80268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8BFAD0-0FDA-0B49-8D03-D4F32CC490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715201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1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DE3152-96A6-AA43-B2EA-35EF0AE91A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596865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758BA5-13DC-144F-83A3-42D4E17DB77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60564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A353B0-86C5-B341-AD79-144C1516F9F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805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5193"/>
            <a:ext cx="27432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5193"/>
            <a:ext cx="80264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7B684-667F-6143-8922-8FFB76F619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8516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913"/>
            <a:ext cx="27432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913"/>
            <a:ext cx="80264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37EF79-A77B-BE42-A911-9F143A326B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0945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33AD3-4860-0043-86C5-EE56AD538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55200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F2224-3783-224C-81DC-227577552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93855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D2913-07A1-FA4D-B8D4-5C26568DE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23971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4B211-C921-4D4C-ABF6-4479A611D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9921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E5D9C-4CAA-024F-A862-A3381A68B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24993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98275-FC37-AE4D-95A4-68F01EF3B7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526683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17F3F-083D-9A4D-A23B-5A3BD485D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6069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4F032-C73D-F747-A0F9-659711F94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1561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70A8E-6338-FB47-9976-4B4F34ADE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81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1C4DA-3B9A-954F-9C95-F7C43C846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5334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2A2BA-5813-774E-8D3F-E7DC43B3B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22403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801"/>
            <a:ext cx="27432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F2914-38C6-A049-9E02-ECD0C88D8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07215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52425-7E35-A141-8746-6514D4E9D93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79504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34D4D-BD8E-8F44-9DCC-AE38490EF5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784891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96BF2-EF96-C444-AE34-343DD7AF89B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94897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24A8C-6B00-D34B-B072-DEDDCE82B90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597444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24391-F4CC-DB40-8D8C-F3BB162396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42094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2B21F-1690-DB43-AC57-E1D08888F6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540846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BB72E-3F53-4342-B1A0-1C8E09A25D9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172006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92940-AAC6-3649-BACF-49C57AC070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239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51C83-878D-D947-A799-ECF9369AB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84416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710CA-B58B-314F-BB62-CEFD0D171B0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63252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CC316-691C-0347-8DF1-7D44B5F97D2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362563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801"/>
            <a:ext cx="27432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03414-0662-D249-AE10-41127F6ADF6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5069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F1C2B-173A-0044-812B-02965C87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A6F6BB-5EE6-FA4A-AAF5-F08D68C41C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C0295-643B-5F4A-9ABA-5FE9A0746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ED65-C712-884D-BE84-AA2457FB8E67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06400-7BB5-324D-B01F-8B56DB9EC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75FF3A-55D7-844B-8986-6650D81EE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A2357-71CD-1B4D-BD8A-5005340D9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03957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0EDF4-4C03-BF43-97A8-4696FF96F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AD032-830D-5D45-B324-AE50E98E6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76603-158E-7341-B032-8326C7F14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ED65-C712-884D-BE84-AA2457FB8E67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DF09E-E1EF-7445-9507-C49AEF0B6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2B6CD-FAE0-3F48-A990-80E70F8E3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A2357-71CD-1B4D-BD8A-5005340D9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9722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C8EFC-17DD-0C46-BA6D-CB5A52C39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0A7C2F-AE0D-BD42-8AED-B021D9C14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8B4AA-AEC3-064A-B7F6-5335F4F51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ED65-C712-884D-BE84-AA2457FB8E67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B5305-0B34-E348-A1D8-FF7D95826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13FA4-254D-5949-8667-51882BA98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A2357-71CD-1B4D-BD8A-5005340D9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420702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E3A55-972D-A74C-BBAB-C77CA9EE6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595F9-30C2-8B4B-915B-F0259F4AA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DB5C3A-7E63-3549-B62F-3EEC91E844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D605CB-E6A9-CC45-BB10-15165AF76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ED65-C712-884D-BE84-AA2457FB8E67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A72F8-1058-6B4A-BA6F-1A40DB63C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2B98C4-1722-FF48-AA82-8E8843FD0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A2357-71CD-1B4D-BD8A-5005340D9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22347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5E044-CDE1-E541-BCBC-90E5C9F69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FB9D2F-AF9F-0540-B62A-5A1A30F88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9C21B4-C15B-324B-B685-193A4AC350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5EED41-D031-D141-B668-DEDC2C8A5D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43D65F-76F6-4B4B-BC2A-6DE6D38DB8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0C6FC5-63E9-A943-8DE7-AC00C4BF6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ED65-C712-884D-BE84-AA2457FB8E67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65946A-74B6-B94D-BACC-63F3DF068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B781A7-604D-574E-A59D-5CD610F5F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A2357-71CD-1B4D-BD8A-5005340D9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88349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D7A43-0235-B443-8721-B443BB56C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077FA3-8B56-FD40-9C28-2B9D85EA0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ED65-C712-884D-BE84-AA2457FB8E67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93B9F9-DBB0-B543-AD3D-83011C327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04807B-5D41-E54C-AB4A-091EF78FA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A2357-71CD-1B4D-BD8A-5005340D9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123198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7CA8-844A-1241-B697-BA76AF043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ED65-C712-884D-BE84-AA2457FB8E67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762084-37AA-9349-A2AE-1A095FB60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94C138-D9D4-0F40-9A71-76A200882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A2357-71CD-1B4D-BD8A-5005340D9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3034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29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A234B-CFAF-764D-AB51-242BB6798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07137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D6D73-7036-D14C-8053-45ADB08A4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E4EF1-50BB-B54E-BBDB-02249E832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DDF85E-7D50-D447-A092-71AB3C9AF9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8777F6-DAFE-1D46-BC26-3C08F2283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ED65-C712-884D-BE84-AA2457FB8E67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883F45-4F4D-884E-940D-6B0DEEF7F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24564-DB13-AE46-839D-30EA4D162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A2357-71CD-1B4D-BD8A-5005340D9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56689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F55CD-B633-544F-901B-D1B2A2B39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2DD9E1-43B8-2E4C-B97E-D9FEECA24A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14BFE5-1552-684A-8340-29E78930E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767388-AA1F-2A4F-8805-F4BAB1654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ED65-C712-884D-BE84-AA2457FB8E67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107DD8-2275-D549-B062-185C9C2BF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A28658-152E-174A-9E9A-6CB582059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A2357-71CD-1B4D-BD8A-5005340D9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95297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3255C-E69B-844C-960C-1D62D16A6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AAA79D-2007-CE4F-A618-6E17C2CF1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E8B76-20B9-A84B-8514-8D6494DAB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ED65-C712-884D-BE84-AA2457FB8E67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F7502-7D53-DE4A-B384-1AF59023A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0CCD6C-ABF8-134E-A7F1-887A8351C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A2357-71CD-1B4D-BD8A-5005340D9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16149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E79397-5A9A-AD43-ACE4-E748FCAB4A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A9C6AA-DD34-794A-A941-8F64BC0CA6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EF80C-373C-8C4A-B686-2FD52F378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DED65-C712-884D-BE84-AA2457FB8E67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6AD6D-BCD2-9646-AE71-5FF38CC21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FE0E4-1657-EA47-9EA1-3324B6913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A2357-71CD-1B4D-BD8A-5005340D9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59552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832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3FBD51F6-A8FA-4C42-BC43-1F60DB649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181947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sz="2400" b="1">
                <a:latin typeface="Candara"/>
                <a:cs typeface="Candara"/>
              </a:defRPr>
            </a:lvl1pPr>
            <a:lvl2pPr marL="457200" indent="0">
              <a:buFont typeface="Wingdings" charset="2"/>
              <a:buNone/>
              <a:defRPr sz="2300" b="1">
                <a:latin typeface="Candara"/>
                <a:cs typeface="Candara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52EC2181-8F87-8440-9EC8-DDB98769F8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12011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3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102EE989-F8BD-9D49-8816-377C02221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333634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795ACEDD-7152-3943-B7EB-060128D433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81334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63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63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088AE3C6-B4B3-9349-A66D-9F2E2C69D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2858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AC8B42EB-784C-C244-AC4A-CF4ABC371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10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67874-FB70-F548-BB76-4A82312E3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238181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D8A16831-71BF-2641-BBD4-0C044E37DF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30441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4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5B81A705-3C54-A44B-8612-B069975FC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666788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E9AE783D-342D-3443-A5DE-24649C4A6C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21096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76EB3046-A0C6-6149-8314-2F5456C274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44646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5045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5045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AEA2B2B2-E321-7E48-8CB8-180CFB4D5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811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62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62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A22A8-4DD0-3B48-8789-583E9C5E3A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816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A2B3C-F7EC-8048-A4EC-F59FFD89E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0080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04C69-791F-E54A-8727-82CCCEFC5D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049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44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AAF27-5489-7245-88F2-F26DCB94F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98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AE1FD-9115-214C-BE2F-35C7BF31CF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2987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0A952-6C5C-5A4C-945B-A9ED60A08E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150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7DA32-9C95-BD48-8FBB-02E2F3975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111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5193"/>
            <a:ext cx="27432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5193"/>
            <a:ext cx="80264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620BE-9506-104C-AE54-B2737AAE1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976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81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3C476-0927-D742-A0BC-C068DDD84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59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BDF34-83AF-1F46-90BF-0EA695A5D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210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29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3D3CD-1D03-2847-8224-8907E67DB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1503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A6771-C502-6D4A-9FEB-D3E01E628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7942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62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62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5FD78-1F8B-3E4D-9104-BA288DF294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363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46E39-6831-9F46-B983-9B577F768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6770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A1938-7ADE-9140-ADF9-7273F2434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7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29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F0DA9-B7D5-1848-B2EE-C077B0393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3020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44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F5B2F-8FB3-5348-A406-20639A2EBB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168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77505-50EB-724B-8F6B-93056DE02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4152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D5833-1C76-A448-8A23-420E26A8E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928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5193"/>
            <a:ext cx="27432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5193"/>
            <a:ext cx="80264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FE6A8-AD0A-F443-A0AF-99682030A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340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81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3BB66-DC02-0042-8CF6-DDC3C98C46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715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7E41F-18AE-4046-8E0F-A1CC5E2E3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670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29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AB8B8-038A-3740-AA43-C3FFBBB67C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390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C6509-5AFF-7D47-90CA-A6085F6FE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4054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62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62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8770A-2166-EC4F-BCAB-FFCCED3244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802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CFB6D-2AC0-F748-A8D3-2EADF0FD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6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E1E98-1F38-504A-9417-6E9D60B66E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295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674F2-1B8A-AB40-BE8E-B88C8ED93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127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44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3F0D7-6EB9-1A40-A506-1416F85F2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871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43B56-026E-934C-8D34-7F5E771144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28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B8C18-0CB8-ED4D-A237-64E6A87C45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5263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5193"/>
            <a:ext cx="27432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5193"/>
            <a:ext cx="80264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99D53-3248-A442-8E35-5997BF24D4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055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81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DF58B-5CD6-8946-AA63-7C1848E159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86168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5E73-4A04-ED4E-BF30-354C9E13D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2361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29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ED295-DAF4-CA45-B238-B4A22CCE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6908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45812-38F8-464E-8931-1DA4001671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09741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62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62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648CF-351C-6348-BA35-DF24A66BC0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17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62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62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F76C6-9AAF-624B-9B5C-CC7202EAC0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3414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1547A-30E0-C74B-B9D2-452BB45A6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9754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B99CE-8E44-FC41-9210-106D3F9035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1245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44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6EB7B-4497-2446-87CA-AB55D1965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2522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4646E-7049-734B-953E-82615D303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5895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FE4A4-9B6B-3444-87C1-29459FC31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742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5193"/>
            <a:ext cx="27432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5193"/>
            <a:ext cx="80264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39385-B085-8A48-96A3-FA99DD7C8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650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81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C7EB3-CC68-3C4F-BCAB-7E1EF119A4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67191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12FBA-BAD1-6443-BFCE-71E3578A6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9494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29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34DC2-7D18-A542-9536-C04B6E81C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4219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D29BB-FFD6-A544-AC01-517A742CF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1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95DE-1EE7-F044-BA23-4E44FE73C1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040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62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62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CC178-1209-1043-A94F-47CD97945F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00026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A27E7-C32C-3646-99E7-5DAB0FF82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2116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10240-A60E-914E-BE14-058B6FB8CF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9816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44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34759-1ECB-3E43-A3E5-459A805B9D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47683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F3255-ACDB-7E4F-A441-F5957896C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56134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A52E9-E5AC-E245-9459-C346BA0FD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97314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5193"/>
            <a:ext cx="27432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5193"/>
            <a:ext cx="80264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2BCB3-D159-A54E-9E68-37A3C03DF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0227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49A914D5-9335-C540-B952-B01A893A7216}" type="datetimeFigureOut">
              <a:rPr lang="en-US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3362DA3F-8E88-E64B-A469-4A2A385585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9832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C8556B70-4FAF-664F-ADA0-A254032F2B89}" type="datetimeFigureOut">
              <a:rPr lang="en-US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B7E17587-1BB1-B24D-9FA8-96D496052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8979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1009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81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22AF4A68-2F96-3247-BD1E-61E4580C719E}" type="datetimeFigureOut">
              <a:rPr lang="en-US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BF802F0A-0CAB-5746-B86D-A53A3AFF0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40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31AF2-B6FE-2840-855D-DD8DE1562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3285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9701B122-CFBB-8B43-B6C5-1169CB822042}" type="datetimeFigureOut">
              <a:rPr lang="en-US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BF845F07-EAA9-414B-840C-3ADB8A5E1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3456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567A68B9-06EB-654A-83A0-24A340099D3A}" type="datetimeFigureOut">
              <a:rPr lang="en-US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A97D3BD3-A4B5-F043-8BED-DCC27EFAD2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0797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0A935E69-3F77-7B4E-B708-4C18F8FC1EEA}" type="datetimeFigureOut">
              <a:rPr lang="en-US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A8086E5B-CC65-8A45-BE41-FD87F3E95F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70807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061DA29F-E201-E34B-9BA4-9587347F3050}" type="datetimeFigureOut">
              <a:rPr lang="en-US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8AED9253-14F8-5442-83EC-8128A2239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00369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78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4EE8D812-8FE9-B447-8B3F-65D4E386D77D}" type="datetimeFigureOut">
              <a:rPr lang="en-US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FD4B2199-5CD5-6A41-9976-34D977D95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76512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781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2D320BBA-E797-F149-A19F-E9078B454C43}" type="datetimeFigureOut">
              <a:rPr lang="en-US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49F34572-B444-E94F-88D4-22E944234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3508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8A310831-5085-234C-88F6-5F2720C372A4}" type="datetimeFigureOut">
              <a:rPr lang="en-US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DCE6A79A-CD17-6648-B195-7A11E9759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57346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503DB152-ADAF-184E-A76F-4318D56670B7}" type="datetimeFigureOut">
              <a:rPr lang="en-US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i="1"/>
            </a:lvl1pPr>
          </a:lstStyle>
          <a:p>
            <a:pPr>
              <a:defRPr/>
            </a:pPr>
            <a:fld id="{86937EF6-DCFF-3045-AE9F-D9B8298B9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2540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734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33AD3-4860-0043-86C5-EE56AD538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1704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F2224-3783-224C-81DC-2275775525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39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44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E7ECC-EDCF-6F43-86B1-3E47739A39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00531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2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D2913-07A1-FA4D-B8D4-5C26568DE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59519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4B211-C921-4D4C-ABF6-4479A611D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3660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E5D9C-4CAA-024F-A862-A3381A68B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1300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98275-FC37-AE4D-95A4-68F01EF3B7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6487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17F3F-083D-9A4D-A23B-5A3BD485D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3843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359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4F032-C73D-F747-A0F9-659711F94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4790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70A8E-6338-FB47-9976-4B4F34ADE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58910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2A2BA-5813-774E-8D3F-E7DC43B3B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3627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5109"/>
            <a:ext cx="27432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5109"/>
            <a:ext cx="80264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F2914-38C6-A049-9E02-ECD0C88D8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2484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76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05D75-55BA-DB45-8730-29C95AECFE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97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EF54B-ADAC-8D46-8381-EF7F4B854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81041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AE1FD-9115-214C-BE2F-35C7BF31CF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51968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23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F0DA9-B7D5-1848-B2EE-C077B039322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9820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E1E98-1F38-504A-9417-6E9D60B66EA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91347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9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9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F76C6-9AAF-624B-9B5C-CC7202EAC03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19830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95DE-1EE7-F044-BA23-4E44FE73C19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75480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31AF2-B6FE-2840-855D-DD8DE15625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10801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38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E7ECC-EDCF-6F43-86B1-3E47739A398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69196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EF54B-ADAC-8D46-8381-EF7F4B854D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18013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ECE0D-F9E9-074D-A277-A1F3576E459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43367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5135"/>
            <a:ext cx="27432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5135"/>
            <a:ext cx="80264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7B684-667F-6143-8922-8FFB76F619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11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364CAAA-148C-3345-BD91-934311BDE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Arial" charset="0"/>
              </a:defRPr>
            </a:lvl1pPr>
          </a:lstStyle>
          <a:p>
            <a:pPr eaLnBrk="1" hangingPunct="1"/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latin typeface="Arial" charset="0"/>
              </a:defRPr>
            </a:lvl1pPr>
          </a:lstStyle>
          <a:p>
            <a:pPr eaLnBrk="1" hangingPunct="1"/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latin typeface="Arial" charset="0"/>
              </a:defRPr>
            </a:lvl1pPr>
          </a:lstStyle>
          <a:p>
            <a:pPr eaLnBrk="1" hangingPunct="1"/>
            <a:fld id="{1B2604A5-7475-DF4F-85D2-55C0C9F5D2A1}" type="slidenum">
              <a:rPr lang="en-US" smtClean="0">
                <a:solidFill>
                  <a:srgbClr val="000000"/>
                </a:solidFill>
                <a:cs typeface="Arial" charset="0"/>
              </a:rPr>
              <a:pPr eaLnBrk="1" hangingPunct="1"/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7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8" r:id="rId1"/>
    <p:sldLayoutId id="2147484329" r:id="rId2"/>
    <p:sldLayoutId id="2147484330" r:id="rId3"/>
    <p:sldLayoutId id="2147484331" r:id="rId4"/>
    <p:sldLayoutId id="2147484332" r:id="rId5"/>
    <p:sldLayoutId id="2147484333" r:id="rId6"/>
    <p:sldLayoutId id="2147484334" r:id="rId7"/>
    <p:sldLayoutId id="2147484335" r:id="rId8"/>
    <p:sldLayoutId id="2147484336" r:id="rId9"/>
    <p:sldLayoutId id="2147484337" r:id="rId10"/>
    <p:sldLayoutId id="214748433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rgbClr val="000000"/>
                </a:solidFill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solidFill>
                  <a:srgbClr val="000000"/>
                </a:solidFill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rgbClr val="000000"/>
                </a:solidFill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fld id="{53D6B2C5-A86A-4648-A427-EA5B13061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165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  <p:sldLayoutId id="2147484407" r:id="rId8"/>
    <p:sldLayoutId id="2147484408" r:id="rId9"/>
    <p:sldLayoutId id="2147484409" r:id="rId10"/>
    <p:sldLayoutId id="21474844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latin typeface="Arial" charset="0"/>
                <a:cs typeface="MS PGothic" charset="0"/>
              </a:defRPr>
            </a:lvl1pPr>
          </a:lstStyle>
          <a:p>
            <a:pPr>
              <a:defRPr/>
            </a:pPr>
            <a:fld id="{F74E3C8C-595E-E443-9735-D1467AD8AF2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184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2" r:id="rId1"/>
    <p:sldLayoutId id="2147484413" r:id="rId2"/>
    <p:sldLayoutId id="2147484414" r:id="rId3"/>
    <p:sldLayoutId id="2147484415" r:id="rId4"/>
    <p:sldLayoutId id="2147484416" r:id="rId5"/>
    <p:sldLayoutId id="2147484417" r:id="rId6"/>
    <p:sldLayoutId id="2147484418" r:id="rId7"/>
    <p:sldLayoutId id="2147484419" r:id="rId8"/>
    <p:sldLayoutId id="2147484420" r:id="rId9"/>
    <p:sldLayoutId id="2147484421" r:id="rId10"/>
    <p:sldLayoutId id="214748442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B17520-3005-514F-974D-7E634676B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2CCB0D-0443-344C-A94D-2CECBC044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C8606-F173-A942-885B-6D11047717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DED65-C712-884D-BE84-AA2457FB8E67}" type="datetimeFigureOut">
              <a:rPr lang="en-US" smtClean="0"/>
              <a:t>9/30/2019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B6855-C24F-FB4C-90B4-E18A17AAC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712BAC-ADE1-9D4B-B7DF-0A1BBEB4F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A2357-71CD-1B4D-BD8A-5005340D9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340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7" r:id="rId1"/>
    <p:sldLayoutId id="2147484428" r:id="rId2"/>
    <p:sldLayoutId id="2147484429" r:id="rId3"/>
    <p:sldLayoutId id="2147484430" r:id="rId4"/>
    <p:sldLayoutId id="2147484431" r:id="rId5"/>
    <p:sldLayoutId id="2147484432" r:id="rId6"/>
    <p:sldLayoutId id="2147484433" r:id="rId7"/>
    <p:sldLayoutId id="2147484434" r:id="rId8"/>
    <p:sldLayoutId id="2147484435" r:id="rId9"/>
    <p:sldLayoutId id="2147484436" r:id="rId10"/>
    <p:sldLayoutId id="21474844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577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7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7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7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fld id="{E46F5D3D-B0CF-4E45-88BF-B1E3A3E03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342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9" r:id="rId1"/>
    <p:sldLayoutId id="2147484440" r:id="rId2"/>
    <p:sldLayoutId id="2147484441" r:id="rId3"/>
    <p:sldLayoutId id="2147484442" r:id="rId4"/>
    <p:sldLayoutId id="2147484443" r:id="rId5"/>
    <p:sldLayoutId id="2147484444" r:id="rId6"/>
    <p:sldLayoutId id="2147484445" r:id="rId7"/>
    <p:sldLayoutId id="2147484446" r:id="rId8"/>
    <p:sldLayoutId id="2147484447" r:id="rId9"/>
    <p:sldLayoutId id="2147484448" r:id="rId10"/>
    <p:sldLayoutId id="214748444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800000"/>
          </a:solidFill>
          <a:latin typeface="Candara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Candara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Candara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Candara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Candara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 smtClean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84E3E3C-E897-B04D-AF87-735BB080E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 smtClean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46CCCCD-C491-384F-B820-A2BF4D9F01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4012" r:id="rId2"/>
    <p:sldLayoutId id="2147484013" r:id="rId3"/>
    <p:sldLayoutId id="2147484014" r:id="rId4"/>
    <p:sldLayoutId id="2147484015" r:id="rId5"/>
    <p:sldLayoutId id="2147484016" r:id="rId6"/>
    <p:sldLayoutId id="2147484017" r:id="rId7"/>
    <p:sldLayoutId id="2147484018" r:id="rId8"/>
    <p:sldLayoutId id="2147484019" r:id="rId9"/>
    <p:sldLayoutId id="2147484020" r:id="rId10"/>
    <p:sldLayoutId id="21474840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 smtClean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A1AEF10-F721-8341-99FD-89BE2F8C0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  <p:sldLayoutId id="2147484031" r:id="rId10"/>
    <p:sldLayoutId id="214748403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 smtClean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FE6131A-C149-904B-812F-9DCA145CCB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 smtClean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FB35D9-066B-4D4C-8F05-D861FBE7D2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5" r:id="rId2"/>
    <p:sldLayoutId id="2147484046" r:id="rId3"/>
    <p:sldLayoutId id="2147484047" r:id="rId4"/>
    <p:sldLayoutId id="2147484048" r:id="rId5"/>
    <p:sldLayoutId id="2147484049" r:id="rId6"/>
    <p:sldLayoutId id="2147484050" r:id="rId7"/>
    <p:sldLayoutId id="2147484051" r:id="rId8"/>
    <p:sldLayoutId id="2147484052" r:id="rId9"/>
    <p:sldLayoutId id="2147484053" r:id="rId10"/>
    <p:sldLayoutId id="214748405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88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7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i="0" smtClean="0">
                <a:solidFill>
                  <a:prstClr val="black">
                    <a:tint val="75000"/>
                  </a:prstClr>
                </a:solidFill>
                <a:latin typeface="Calibri"/>
                <a:cs typeface="Arial" charset="0"/>
              </a:defRPr>
            </a:lvl1pPr>
          </a:lstStyle>
          <a:p>
            <a:pPr>
              <a:defRPr/>
            </a:pPr>
            <a:fld id="{2CD2A858-E964-704C-8FE2-D4CF7743C7A1}" type="datetimeFigureOut">
              <a:rPr lang="en-US"/>
              <a:pPr>
                <a:defRPr/>
              </a:pPr>
              <a:t>9/30/2019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70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i="0">
                <a:solidFill>
                  <a:prstClr val="black">
                    <a:tint val="75000"/>
                  </a:prstClr>
                </a:solidFill>
                <a:latin typeface="Calibri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7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i="0" smtClean="0">
                <a:solidFill>
                  <a:prstClr val="black">
                    <a:tint val="75000"/>
                  </a:prstClr>
                </a:solidFill>
                <a:latin typeface="Calibri"/>
                <a:cs typeface="Arial" charset="0"/>
              </a:defRPr>
            </a:lvl1pPr>
          </a:lstStyle>
          <a:p>
            <a:pPr>
              <a:defRPr/>
            </a:pPr>
            <a:fld id="{D68A4C77-B6FC-4C4D-9EBE-9935774C0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8" r:id="rId1"/>
    <p:sldLayoutId id="2147484089" r:id="rId2"/>
    <p:sldLayoutId id="2147484090" r:id="rId3"/>
    <p:sldLayoutId id="2147484091" r:id="rId4"/>
    <p:sldLayoutId id="2147484092" r:id="rId5"/>
    <p:sldLayoutId id="2147484093" r:id="rId6"/>
    <p:sldLayoutId id="2147484094" r:id="rId7"/>
    <p:sldLayoutId id="2147484095" r:id="rId8"/>
    <p:sldLayoutId id="2147484096" r:id="rId9"/>
    <p:sldLayoutId id="2147484097" r:id="rId10"/>
    <p:sldLayoutId id="2147484098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rgbClr val="000000"/>
                </a:solidFill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solidFill>
                  <a:srgbClr val="000000"/>
                </a:solidFill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rgbClr val="000000"/>
                </a:solidFill>
                <a:latin typeface="Arial" charset="0"/>
                <a:ea typeface="MS PGothic" charset="0"/>
                <a:cs typeface="MS PGothic" charset="0"/>
              </a:defRPr>
            </a:lvl1pPr>
          </a:lstStyle>
          <a:p>
            <a:pPr eaLnBrk="1" hangingPunct="1">
              <a:defRPr/>
            </a:pPr>
            <a:fld id="{53D6B2C5-A86A-4648-A427-EA5B1306113E}" type="slidenum">
              <a:rPr lang="en-US"/>
              <a:pPr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943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MS PGothic" pitchFamily="34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364CAAA-148C-3345-BD91-934311BDE1A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487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0" r:id="rId1"/>
    <p:sldLayoutId id="2147484161" r:id="rId2"/>
    <p:sldLayoutId id="2147484162" r:id="rId3"/>
    <p:sldLayoutId id="2147484163" r:id="rId4"/>
    <p:sldLayoutId id="2147484164" r:id="rId5"/>
    <p:sldLayoutId id="2147484165" r:id="rId6"/>
    <p:sldLayoutId id="2147484166" r:id="rId7"/>
    <p:sldLayoutId id="2147484167" r:id="rId8"/>
    <p:sldLayoutId id="2147484168" r:id="rId9"/>
    <p:sldLayoutId id="2147484169" r:id="rId10"/>
    <p:sldLayoutId id="21474841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800000"/>
          </a:solidFill>
          <a:latin typeface="Eras Bold ITC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929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6239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12039600" cy="423332"/>
          </a:xfrm>
        </p:spPr>
        <p:txBody>
          <a:bodyPr/>
          <a:lstStyle/>
          <a:p>
            <a:r>
              <a:rPr lang="en-US" sz="3200" b="1" spc="-60" dirty="0">
                <a:latin typeface="Candara" charset="0"/>
                <a:ea typeface="MS PGothic" charset="0"/>
                <a:cs typeface="Arial" charset="0"/>
              </a:rPr>
              <a:t>WHAT DOES THIS STORY OF HEALING REVEAL ABOUT JESUS?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12270" y="1066800"/>
            <a:ext cx="11789229" cy="5791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63550" marR="0" lvl="0" indent="-4635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charset="0"/>
                <a:ea typeface="ＭＳ Ｐゴシック" charset="0"/>
                <a:cs typeface="MS PGothic" charset="0"/>
              </a:rPr>
              <a:t>3)   It reveals that </a:t>
            </a:r>
            <a:r>
              <a:rPr kumimoji="0" lang="en-US" sz="2800" b="1" i="0" u="none" strike="noStrike" kern="1200" cap="none" spc="-1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 charset="0"/>
                <a:ea typeface="ＭＳ Ｐゴシック" charset="0"/>
                <a:cs typeface="MS PGothic" charset="0"/>
              </a:rPr>
              <a:t>Jesus has the power to heal instantly as the Son of God.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ndara" charset="0"/>
              <a:ea typeface="ＭＳ Ｐゴシック" charset="0"/>
              <a:cs typeface="MS PGothic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ras Medium ITC" panose="020B0602030504020804" pitchFamily="34" charset="77"/>
                <a:ea typeface="Times New Roman" panose="02020603050405020304" pitchFamily="18" charset="0"/>
                <a:cs typeface="Tunga" panose="020B0502040204020203" pitchFamily="34" charset="0"/>
              </a:rPr>
              <a:t> </a:t>
            </a: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Now that day was the Sabbath. </a:t>
            </a:r>
            <a:r>
              <a:rPr kumimoji="0" lang="en-US" sz="26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10 </a:t>
            </a: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So the Jews said to the man who had </a:t>
            </a:r>
            <a:b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</a:b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been healed, “It is the Sabbath, and it is not lawful for you to take up your bed.”  </a:t>
            </a:r>
            <a:b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</a:br>
            <a:r>
              <a:rPr kumimoji="0" lang="en-US" sz="26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11 </a:t>
            </a: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But he answered them, “The man who healed me, that man said to me, ‘Take up </a:t>
            </a:r>
            <a:b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</a:b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your bed, and walk.’” </a:t>
            </a:r>
            <a:r>
              <a:rPr kumimoji="0" lang="en-US" sz="26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12 </a:t>
            </a: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They asked him, “Who is the man who said to you, ‘Take</a:t>
            </a:r>
            <a:b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</a:b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 up your bed and walk’?” </a:t>
            </a:r>
            <a:r>
              <a:rPr kumimoji="0" lang="en-US" sz="26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13 </a:t>
            </a: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Now the man who had been healed did not know who it</a:t>
            </a:r>
            <a:b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</a:b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 was, for Jesus had withdrawn, as there was a crowd in the place. (vs. 8b-13)</a:t>
            </a:r>
            <a:endParaRPr kumimoji="0" lang="en-US" sz="26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1143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ndara" panose="020E0502030303020204" pitchFamily="34" charset="0"/>
              <a:ea typeface="ＭＳ Ｐゴシック" charset="0"/>
              <a:cs typeface="MS PGothic" charset="0"/>
            </a:endParaRPr>
          </a:p>
          <a:p>
            <a:pPr marL="971550" marR="0" lvl="1" indent="-45561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en-US" altLang="x-none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charset="0"/>
                <a:cs typeface="Arial"/>
              </a:rPr>
              <a:t>Notice the phrase, “at once”—the healing was instantaneous!</a:t>
            </a:r>
          </a:p>
          <a:p>
            <a:pPr marL="971550" marR="0" lvl="1" indent="-45561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en-US" altLang="x-none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charset="0"/>
                <a:cs typeface="Arial"/>
              </a:rPr>
              <a:t>Jesus’ command was precise for complete healing without leaving for a chance for relapse</a:t>
            </a:r>
            <a:r>
              <a:rPr kumimoji="0" lang="en-US" altLang="x-none" sz="2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charset="0"/>
                <a:cs typeface="Arial"/>
              </a:rPr>
              <a:t>—“get up, take up the bed, and walk”.</a:t>
            </a:r>
            <a:r>
              <a:rPr kumimoji="0" lang="en-US" altLang="x-none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charset="0"/>
                <a:cs typeface="Arial"/>
              </a:rPr>
              <a:t> </a:t>
            </a:r>
          </a:p>
          <a:p>
            <a:pPr marL="971550" marR="0" lvl="1" indent="-45561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en-US" altLang="x-none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charset="0"/>
                <a:cs typeface="Arial"/>
              </a:rPr>
              <a:t>Notice the response of the Jews; their callused </a:t>
            </a:r>
            <a:r>
              <a:rPr lang="en-US" altLang="x-none" sz="2600" b="1" i="0" kern="0" dirty="0">
                <a:solidFill>
                  <a:srgbClr val="000000"/>
                </a:solidFill>
                <a:latin typeface="Candara" charset="0"/>
                <a:cs typeface="Arial"/>
              </a:rPr>
              <a:t>heart in seeing the man walking</a:t>
            </a:r>
            <a:r>
              <a:rPr kumimoji="0" lang="en-US" altLang="x-none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charset="0"/>
                <a:cs typeface="Arial"/>
              </a:rPr>
              <a:t> is as shocking as the miraculous healing of 38 years of paralysis.</a:t>
            </a:r>
          </a:p>
          <a:p>
            <a:pPr marL="971550" marR="0" lvl="1" indent="-45561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en-US" altLang="x-none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charset="0"/>
                <a:cs typeface="Arial"/>
              </a:rPr>
              <a:t>This conflict was intentional on Jesus’ part. Why?</a:t>
            </a:r>
          </a:p>
        </p:txBody>
      </p:sp>
    </p:spTree>
    <p:extLst>
      <p:ext uri="{BB962C8B-B14F-4D97-AF65-F5344CB8AC3E}">
        <p14:creationId xmlns:p14="http://schemas.microsoft.com/office/powerpoint/2010/main" val="43139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12192000" cy="5688694"/>
          </a:xfrm>
        </p:spPr>
        <p:txBody>
          <a:bodyPr/>
          <a:lstStyle/>
          <a:p>
            <a:pPr marL="14288" indent="-14288" algn="ctr">
              <a:spcBef>
                <a:spcPts val="0"/>
              </a:spcBef>
              <a:buNone/>
            </a:pPr>
            <a:r>
              <a:rPr lang="en-US" altLang="x-none" sz="2800" b="1" i="1" dirty="0">
                <a:latin typeface="Candara" charset="0"/>
              </a:rPr>
              <a:t>Jesus knows what he has done. He healed a man on the </a:t>
            </a:r>
            <a:br>
              <a:rPr lang="en-US" altLang="x-none" sz="2800" b="1" i="1" dirty="0">
                <a:latin typeface="Candara" charset="0"/>
              </a:rPr>
            </a:br>
            <a:r>
              <a:rPr lang="en-US" altLang="x-none" sz="2800" b="1" i="1" dirty="0">
                <a:latin typeface="Candara" charset="0"/>
              </a:rPr>
              <a:t>Sabbath and told him to carry his bed as a sign and celebration</a:t>
            </a:r>
            <a:br>
              <a:rPr lang="en-US" altLang="x-none" sz="2800" b="1" i="1" dirty="0">
                <a:latin typeface="Candara" charset="0"/>
              </a:rPr>
            </a:br>
            <a:r>
              <a:rPr lang="en-US" altLang="x-none" sz="2800" b="1" i="1" dirty="0">
                <a:latin typeface="Candara" charset="0"/>
              </a:rPr>
              <a:t> that he is whole. He knows this will create conflict. Conflict in the ministry </a:t>
            </a:r>
            <a:br>
              <a:rPr lang="en-US" altLang="x-none" sz="2800" b="1" i="1" dirty="0">
                <a:latin typeface="Candara" charset="0"/>
              </a:rPr>
            </a:br>
            <a:r>
              <a:rPr lang="en-US" altLang="x-none" sz="2800" b="1" i="1" dirty="0">
                <a:latin typeface="Candara" charset="0"/>
              </a:rPr>
              <a:t>of Jesus is the furnace where the steel of his identity is forged. In the fires </a:t>
            </a:r>
            <a:br>
              <a:rPr lang="en-US" altLang="x-none" sz="2800" b="1" i="1" dirty="0">
                <a:latin typeface="Candara" charset="0"/>
              </a:rPr>
            </a:br>
            <a:r>
              <a:rPr lang="en-US" altLang="x-none" sz="2800" b="1" i="1" dirty="0">
                <a:latin typeface="Candara" charset="0"/>
              </a:rPr>
              <a:t>of conflict, his glory is made to shine . . . And we know this because in verse 14</a:t>
            </a:r>
            <a:br>
              <a:rPr lang="en-US" altLang="x-none" sz="2800" b="1" i="1" dirty="0">
                <a:latin typeface="Candara" charset="0"/>
              </a:rPr>
            </a:br>
            <a:r>
              <a:rPr lang="en-US" altLang="x-none" sz="2800" b="1" i="1" dirty="0">
                <a:latin typeface="Candara" charset="0"/>
              </a:rPr>
              <a:t> it was Jesus who found the man, not the man who found Jesus: “Afterward</a:t>
            </a:r>
            <a:br>
              <a:rPr lang="en-US" altLang="x-none" sz="2800" b="1" i="1" dirty="0">
                <a:latin typeface="Candara" charset="0"/>
              </a:rPr>
            </a:br>
            <a:r>
              <a:rPr lang="en-US" altLang="x-none" sz="2800" b="1" i="1" dirty="0">
                <a:latin typeface="Candara" charset="0"/>
              </a:rPr>
              <a:t> Jesus found him in the temple and said to him, ‘See, you are well! Sin no </a:t>
            </a:r>
            <a:br>
              <a:rPr lang="en-US" altLang="x-none" sz="2800" b="1" i="1" dirty="0">
                <a:latin typeface="Candara" charset="0"/>
              </a:rPr>
            </a:br>
            <a:r>
              <a:rPr lang="en-US" altLang="x-none" sz="2800" b="1" i="1" dirty="0">
                <a:latin typeface="Candara" charset="0"/>
              </a:rPr>
              <a:t>more, that nothing worse may happen to you.’” Jesus had no </a:t>
            </a:r>
            <a:br>
              <a:rPr lang="en-US" altLang="x-none" sz="2800" b="1" i="1" dirty="0">
                <a:latin typeface="Candara" charset="0"/>
              </a:rPr>
            </a:br>
            <a:r>
              <a:rPr lang="en-US" altLang="x-none" sz="2800" b="1" i="1" dirty="0">
                <a:latin typeface="Candara" charset="0"/>
              </a:rPr>
              <a:t>intention of walking away from this man and leaving him</a:t>
            </a:r>
            <a:br>
              <a:rPr lang="en-US" altLang="x-none" sz="2800" b="1" i="1" dirty="0">
                <a:latin typeface="Candara" charset="0"/>
              </a:rPr>
            </a:br>
            <a:r>
              <a:rPr lang="en-US" altLang="x-none" sz="2800" b="1" i="1" dirty="0">
                <a:latin typeface="Candara" charset="0"/>
              </a:rPr>
              <a:t> with nothing more than a healed body. </a:t>
            </a:r>
            <a:br>
              <a:rPr lang="en-US" altLang="x-none" sz="2800" b="1" i="1" dirty="0">
                <a:latin typeface="Candara" charset="0"/>
              </a:rPr>
            </a:br>
            <a:r>
              <a:rPr lang="en-US" altLang="x-none" sz="2800" b="1" i="1" dirty="0">
                <a:latin typeface="Candara" charset="0"/>
              </a:rPr>
              <a:t>John Piper</a:t>
            </a:r>
          </a:p>
        </p:txBody>
      </p:sp>
    </p:spTree>
    <p:extLst>
      <p:ext uri="{BB962C8B-B14F-4D97-AF65-F5344CB8AC3E}">
        <p14:creationId xmlns:p14="http://schemas.microsoft.com/office/powerpoint/2010/main" val="1195270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12039600" cy="423332"/>
          </a:xfrm>
        </p:spPr>
        <p:txBody>
          <a:bodyPr/>
          <a:lstStyle/>
          <a:p>
            <a:r>
              <a:rPr lang="en-US" sz="3200" b="1" spc="-60" dirty="0">
                <a:latin typeface="Candara" charset="0"/>
                <a:ea typeface="MS PGothic" charset="0"/>
                <a:cs typeface="Arial" charset="0"/>
              </a:rPr>
              <a:t>WHAT DOES THIS STORY OF HEALING REVEAL ABOUT JESUS?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12270" y="1066800"/>
            <a:ext cx="11789229" cy="5791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63550" marR="0" lvl="0" indent="-4635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charset="0"/>
                <a:ea typeface="ＭＳ Ｐゴシック" charset="0"/>
                <a:cs typeface="MS PGothic" charset="0"/>
              </a:rPr>
              <a:t>4)   It reveals that </a:t>
            </a:r>
            <a:r>
              <a:rPr kumimoji="0" lang="en-US" sz="2800" b="1" i="0" u="none" strike="noStrike" kern="1200" cap="none" spc="-1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 charset="0"/>
                <a:ea typeface="ＭＳ Ｐゴシック" charset="0"/>
                <a:cs typeface="MS PGothic" charset="0"/>
              </a:rPr>
              <a:t>Jesus’ ultimate purpose for all healing is for holiness.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ndara" charset="0"/>
              <a:ea typeface="ＭＳ Ｐゴシック" charset="0"/>
              <a:cs typeface="MS PGothic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  14 </a:t>
            </a: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Afterward Jesus found him in the temple and said to him, “See, you are well! </a:t>
            </a:r>
            <a:b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</a:b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Sin no more, that nothing worse may happen to you.” </a:t>
            </a:r>
            <a:r>
              <a:rPr kumimoji="0" lang="en-US" sz="26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15 </a:t>
            </a: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The man went away and </a:t>
            </a:r>
            <a:b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</a:b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told the Jews that it was Jesus who had healed him. </a:t>
            </a:r>
            <a:r>
              <a:rPr kumimoji="0" lang="en-US" sz="26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16 </a:t>
            </a: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And this was why the Jews </a:t>
            </a:r>
            <a:b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</a:b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were persecuting Jesus, because he was doing these things on the Sabbath. </a:t>
            </a:r>
            <a:endParaRPr kumimoji="0" lang="en-US" altLang="x-none" sz="2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ndara" charset="0"/>
              <a:ea typeface="MS PGothic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9116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12039600" cy="423332"/>
          </a:xfrm>
        </p:spPr>
        <p:txBody>
          <a:bodyPr/>
          <a:lstStyle/>
          <a:p>
            <a:r>
              <a:rPr lang="en-US" sz="3200" b="1" spc="-60" dirty="0">
                <a:latin typeface="Candara" charset="0"/>
                <a:ea typeface="MS PGothic" charset="0"/>
                <a:cs typeface="Arial" charset="0"/>
              </a:rPr>
              <a:t>WHAT DOES THIS STORY OF HEALING REVEAL ABOUT JESUS?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12270" y="1066800"/>
            <a:ext cx="11789229" cy="5791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63550" marR="0" lvl="0" indent="-4635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charset="0"/>
                <a:ea typeface="ＭＳ Ｐゴシック" charset="0"/>
                <a:cs typeface="MS PGothic" charset="0"/>
              </a:rPr>
              <a:t>4)   It reveals that </a:t>
            </a:r>
            <a:r>
              <a:rPr kumimoji="0" lang="en-US" sz="2800" b="1" i="0" u="none" strike="noStrike" kern="1200" cap="none" spc="-1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 charset="0"/>
                <a:ea typeface="ＭＳ Ｐゴシック" charset="0"/>
                <a:cs typeface="MS PGothic" charset="0"/>
              </a:rPr>
              <a:t>Jesus’ ultimate purpose for all healing is for holiness.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ndara" charset="0"/>
              <a:ea typeface="ＭＳ Ｐゴシック" charset="0"/>
              <a:cs typeface="MS PGothic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  17 </a:t>
            </a: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But Jesus answered them, “My Father is working </a:t>
            </a:r>
            <a:b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</a:b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until now, and I am working.” </a:t>
            </a:r>
            <a:r>
              <a:rPr kumimoji="0" lang="en-US" sz="26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18 </a:t>
            </a: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This was why the Jews were </a:t>
            </a:r>
            <a:b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</a:b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seeking all the more to kill him, because not only was he breaking </a:t>
            </a:r>
            <a:b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</a:b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the Sabbath, but he was even calling God his own Father, </a:t>
            </a:r>
            <a:b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</a:b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making himself equal with God. (vs. 14–18)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marR="0" lvl="1" indent="-45561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en-US" altLang="x-none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charset="0"/>
                <a:cs typeface="Arial"/>
              </a:rPr>
              <a:t>Jesus sought after the healed man. Why? His true needs are still there.</a:t>
            </a:r>
          </a:p>
          <a:p>
            <a:pPr marL="971550" marR="0" lvl="1" indent="-45561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en-US" altLang="x-none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charset="0"/>
                <a:cs typeface="Arial"/>
              </a:rPr>
              <a:t>For Jesus, loving his soul was not separate from healing his body—they are connected as one—this is true love and true salvation.</a:t>
            </a:r>
          </a:p>
          <a:p>
            <a:pPr marL="971550" marR="0" lvl="1" indent="-45561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en-US" altLang="x-none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charset="0"/>
                <a:cs typeface="Arial"/>
              </a:rPr>
              <a:t>Jesus’ ultimate purpose for all miracles and healing was not in themselves but for the sake of holiness to deal with the ultimate problem—SIN.  </a:t>
            </a:r>
          </a:p>
          <a:p>
            <a:pPr marL="971550" marR="0" lvl="1" indent="-45561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en-US" altLang="x-none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charset="0"/>
                <a:cs typeface="Arial"/>
              </a:rPr>
              <a:t>How about you? Have you made a resolve to sin no more?</a:t>
            </a:r>
          </a:p>
        </p:txBody>
      </p:sp>
    </p:spTree>
    <p:extLst>
      <p:ext uri="{BB962C8B-B14F-4D97-AF65-F5344CB8AC3E}">
        <p14:creationId xmlns:p14="http://schemas.microsoft.com/office/powerpoint/2010/main" val="182290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11582400" cy="914400"/>
          </a:xfrm>
        </p:spPr>
        <p:txBody>
          <a:bodyPr/>
          <a:lstStyle/>
          <a:p>
            <a:pPr eaLnBrk="1" hangingPunct="1"/>
            <a:r>
              <a:rPr lang="en-US" sz="3000" dirty="0">
                <a:latin typeface="Candara" charset="0"/>
                <a:cs typeface="MS PGothic" charset="0"/>
              </a:rPr>
              <a:t>THREE PRACTICAL QUESTIONS </a:t>
            </a:r>
            <a:br>
              <a:rPr lang="en-US" sz="3000" dirty="0">
                <a:latin typeface="Candara" charset="0"/>
                <a:cs typeface="MS PGothic" charset="0"/>
              </a:rPr>
            </a:br>
            <a:r>
              <a:rPr lang="en-US" sz="3000" dirty="0">
                <a:latin typeface="Candara" charset="0"/>
                <a:cs typeface="MS PGothic" charset="0"/>
              </a:rPr>
              <a:t>FOR OUR EVERYDAY LIFE</a:t>
            </a:r>
          </a:p>
        </p:txBody>
      </p:sp>
      <p:sp>
        <p:nvSpPr>
          <p:cNvPr id="140290" name="Rectangle 3"/>
          <p:cNvSpPr>
            <a:spLocks noGrp="1" noChangeArrowheads="1"/>
          </p:cNvSpPr>
          <p:nvPr>
            <p:ph idx="1"/>
          </p:nvPr>
        </p:nvSpPr>
        <p:spPr>
          <a:xfrm>
            <a:off x="406463" y="1600200"/>
            <a:ext cx="11559565" cy="5105400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In what ways do you realize your need for answering Jesus’ question to you, “Do you want to be healed”—for yourself?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What would it mean for you to trust in Jesus’ power as the Son of God in your current circumstances?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How will you respond to Jesus’ calling for your holiness—living your life with a resolve to sin no more?</a:t>
            </a:r>
          </a:p>
        </p:txBody>
      </p:sp>
    </p:spTree>
    <p:extLst>
      <p:ext uri="{BB962C8B-B14F-4D97-AF65-F5344CB8AC3E}">
        <p14:creationId xmlns:p14="http://schemas.microsoft.com/office/powerpoint/2010/main" val="2306908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313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8000" y="2286000"/>
            <a:ext cx="111760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i="1" dirty="0">
                <a:effectLst>
                  <a:outerShdw blurRad="38100" dist="38100" dir="2700000" algn="tl">
                    <a:srgbClr val="DDDDDD"/>
                  </a:outerShdw>
                </a:effectLst>
                <a:latin typeface="Candara" charset="0"/>
                <a:ea typeface="MS PGothic" charset="0"/>
                <a:cs typeface="Arial" charset="0"/>
              </a:rPr>
              <a:t>Do You Want to Be Healed?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12800" y="2971800"/>
            <a:ext cx="10464800" cy="2590800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US" b="1" i="1" dirty="0">
                <a:effectLst>
                  <a:outerShdw blurRad="38100" dist="38100" dir="2700000" algn="tl">
                    <a:srgbClr val="DDDDDD"/>
                  </a:outerShdw>
                </a:effectLst>
                <a:latin typeface="Candara" charset="0"/>
                <a:ea typeface="MS PGothic" charset="0"/>
                <a:cs typeface="Arial" charset="0"/>
              </a:rPr>
              <a:t>Gospel of John Series [15]</a:t>
            </a:r>
          </a:p>
          <a:p>
            <a:pPr marL="0" indent="0" algn="ctr" eaLnBrk="1" hangingPunct="1">
              <a:buNone/>
              <a:defRPr/>
            </a:pPr>
            <a:r>
              <a:rPr lang="it-IT" i="1" dirty="0">
                <a:effectLst>
                  <a:outerShdw blurRad="38100" dist="38100" dir="2700000" algn="tl">
                    <a:srgbClr val="DDDDDD"/>
                  </a:outerShdw>
                </a:effectLst>
                <a:latin typeface="Candara" charset="0"/>
                <a:ea typeface="MS PGothic" charset="0"/>
                <a:cs typeface="Arial" charset="0"/>
              </a:rPr>
              <a:t>John 5:1-18</a:t>
            </a:r>
          </a:p>
          <a:p>
            <a:pPr marL="0" indent="0" algn="ctr" eaLnBrk="1" hangingPunct="1">
              <a:buNone/>
              <a:defRPr/>
            </a:pPr>
            <a:r>
              <a:rPr lang="en-US" b="1" dirty="0">
                <a:latin typeface="Candara"/>
                <a:cs typeface="Candara"/>
              </a:rPr>
              <a:t>©</a:t>
            </a:r>
            <a:r>
              <a:rPr lang="en-US" dirty="0"/>
              <a:t> </a:t>
            </a:r>
            <a:r>
              <a:rPr lang="en-US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andara" charset="0"/>
                <a:ea typeface="MS PGothic" charset="0"/>
                <a:cs typeface="Arial" charset="0"/>
              </a:rPr>
              <a:t>September 29, 2019</a:t>
            </a:r>
          </a:p>
          <a:p>
            <a:pPr marL="0" indent="0" algn="ctr">
              <a:buFontTx/>
              <a:buNone/>
              <a:defRPr/>
            </a:pPr>
            <a:r>
              <a:rPr lang="en-US" b="1" i="1" dirty="0">
                <a:effectLst>
                  <a:outerShdw blurRad="38100" dist="38100" dir="2700000" algn="tl">
                    <a:srgbClr val="DDDDDD"/>
                  </a:outerShdw>
                </a:effectLst>
                <a:latin typeface="Candara" charset="0"/>
                <a:ea typeface="MS PGothic" charset="0"/>
                <a:cs typeface="Arial" charset="0"/>
              </a:rPr>
              <a:t>  Pastor Paul K. Kim</a:t>
            </a:r>
          </a:p>
          <a:p>
            <a:pPr marL="0" indent="0" algn="ctr">
              <a:buFontTx/>
              <a:buNone/>
              <a:defRPr/>
            </a:pPr>
            <a:endParaRPr lang="en-US" i="1" dirty="0">
              <a:effectLst>
                <a:outerShdw blurRad="38100" dist="38100" dir="2700000" algn="tl">
                  <a:srgbClr val="DDDDDD"/>
                </a:outerShdw>
              </a:effectLst>
              <a:latin typeface="Candara" charset="0"/>
              <a:ea typeface="MS PGothic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917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381000"/>
            <a:ext cx="12192000" cy="533400"/>
          </a:xfrm>
        </p:spPr>
        <p:txBody>
          <a:bodyPr/>
          <a:lstStyle/>
          <a:p>
            <a:r>
              <a:rPr lang="en-US" sz="3200" b="1" dirty="0">
                <a:latin typeface="Candara" charset="0"/>
                <a:ea typeface="Candara" charset="0"/>
                <a:cs typeface="Candara" charset="0"/>
              </a:rPr>
              <a:t>RECAP: THE STRUCTURE AND OVERVIEW OF JOHN’S GOSPEL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11811000" cy="5730879"/>
          </a:xfrm>
        </p:spPr>
        <p:txBody>
          <a:bodyPr/>
          <a:lstStyle/>
          <a:p>
            <a:pPr marL="463550" indent="-463550">
              <a:spcBef>
                <a:spcPts val="0"/>
              </a:spcBef>
              <a:defRPr/>
            </a:pPr>
            <a:r>
              <a:rPr lang="en-US" sz="2800" b="1" dirty="0">
                <a:solidFill>
                  <a:srgbClr val="FF0000"/>
                </a:solidFill>
                <a:latin typeface="Candara" charset="0"/>
                <a:cs typeface="Arial" charset="0"/>
              </a:rPr>
              <a:t>Prologue: </a:t>
            </a:r>
            <a:r>
              <a:rPr lang="en-US" sz="2800" b="1" dirty="0">
                <a:latin typeface="Candara" charset="0"/>
                <a:cs typeface="Arial" charset="0"/>
              </a:rPr>
              <a:t>Incarnation of the Eternal Word (1:1-18)</a:t>
            </a:r>
          </a:p>
          <a:p>
            <a:pPr marL="463550" indent="-463550">
              <a:spcBef>
                <a:spcPts val="0"/>
              </a:spcBef>
              <a:defRPr/>
            </a:pPr>
            <a:endParaRPr lang="en-US" sz="2000" b="1" dirty="0">
              <a:latin typeface="Candara" charset="0"/>
              <a:cs typeface="Arial" charset="0"/>
            </a:endParaRPr>
          </a:p>
          <a:p>
            <a:pPr marL="463550" indent="-463550">
              <a:spcBef>
                <a:spcPts val="0"/>
              </a:spcBef>
              <a:defRPr/>
            </a:pPr>
            <a:r>
              <a:rPr lang="en-US" sz="2800" b="1" dirty="0">
                <a:solidFill>
                  <a:srgbClr val="FF0000"/>
                </a:solidFill>
                <a:latin typeface="Candara" charset="0"/>
                <a:cs typeface="Arial" charset="0"/>
              </a:rPr>
              <a:t>Public Ministry: </a:t>
            </a:r>
            <a:r>
              <a:rPr lang="en-US" sz="2800" b="1" dirty="0">
                <a:latin typeface="Candara" charset="0"/>
                <a:cs typeface="Arial" charset="0"/>
              </a:rPr>
              <a:t>to Israel (Chap 1-12)</a:t>
            </a:r>
          </a:p>
          <a:p>
            <a:pPr marL="463550" indent="-463550">
              <a:spcBef>
                <a:spcPts val="0"/>
              </a:spcBef>
              <a:defRPr/>
            </a:pPr>
            <a:endParaRPr lang="en-US" sz="2000" b="1" dirty="0">
              <a:latin typeface="Candara" charset="0"/>
              <a:cs typeface="Arial" charset="0"/>
            </a:endParaRPr>
          </a:p>
          <a:p>
            <a:pPr marL="463550" indent="-463550">
              <a:spcBef>
                <a:spcPts val="0"/>
              </a:spcBef>
              <a:defRPr/>
            </a:pPr>
            <a:r>
              <a:rPr lang="en-US" sz="2800" b="1" dirty="0">
                <a:solidFill>
                  <a:srgbClr val="FF0000"/>
                </a:solidFill>
                <a:latin typeface="Candara" charset="0"/>
                <a:cs typeface="Arial" charset="0"/>
              </a:rPr>
              <a:t>Private Ministry: </a:t>
            </a:r>
            <a:r>
              <a:rPr lang="en-US" sz="2800" b="1" dirty="0">
                <a:latin typeface="Candara" charset="0"/>
                <a:cs typeface="Arial" charset="0"/>
              </a:rPr>
              <a:t>to the Disciples (Chap 13-20)</a:t>
            </a:r>
          </a:p>
          <a:p>
            <a:pPr marL="917575" lvl="1" indent="-460375">
              <a:spcBef>
                <a:spcPts val="0"/>
              </a:spcBef>
              <a:buFont typeface="Wingdings" pitchFamily="2" charset="2"/>
              <a:buChar char="Ø"/>
              <a:defRPr/>
            </a:pPr>
            <a:endParaRPr lang="en-US" sz="2000" b="1" dirty="0">
              <a:latin typeface="Candara" charset="0"/>
              <a:cs typeface="Arial" charset="0"/>
            </a:endParaRPr>
          </a:p>
          <a:p>
            <a:pPr marL="463550" indent="-463550">
              <a:spcBef>
                <a:spcPts val="0"/>
              </a:spcBef>
              <a:defRPr/>
            </a:pPr>
            <a:r>
              <a:rPr lang="en-US" sz="2800" b="1" dirty="0">
                <a:solidFill>
                  <a:srgbClr val="FF0000"/>
                </a:solidFill>
                <a:latin typeface="Candara" charset="0"/>
                <a:cs typeface="Arial" charset="0"/>
              </a:rPr>
              <a:t>Epilogue: </a:t>
            </a:r>
            <a:r>
              <a:rPr lang="en-US" sz="2800" b="1" dirty="0">
                <a:latin typeface="Candara" charset="0"/>
                <a:cs typeface="Arial" charset="0"/>
              </a:rPr>
              <a:t>Restoration of the Disciples (21:1-25) </a:t>
            </a:r>
          </a:p>
        </p:txBody>
      </p:sp>
    </p:spTree>
    <p:extLst>
      <p:ext uri="{BB962C8B-B14F-4D97-AF65-F5344CB8AC3E}">
        <p14:creationId xmlns:p14="http://schemas.microsoft.com/office/powerpoint/2010/main" val="219882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381000"/>
            <a:ext cx="12192000" cy="533400"/>
          </a:xfrm>
        </p:spPr>
        <p:txBody>
          <a:bodyPr/>
          <a:lstStyle/>
          <a:p>
            <a:r>
              <a:rPr lang="en-US" sz="3200" b="1" dirty="0">
                <a:latin typeface="Candara" charset="0"/>
                <a:ea typeface="Candara" charset="0"/>
                <a:cs typeface="Candara" charset="0"/>
              </a:rPr>
              <a:t>RECAP: THE STRUCTURE AND OVERVIEW OF JOHN’S GOSPEL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11811000" cy="5730879"/>
          </a:xfrm>
        </p:spPr>
        <p:txBody>
          <a:bodyPr/>
          <a:lstStyle/>
          <a:p>
            <a:pPr marL="463550" indent="-463550">
              <a:spcBef>
                <a:spcPts val="0"/>
              </a:spcBef>
              <a:defRPr/>
            </a:pPr>
            <a:r>
              <a:rPr lang="en-US" sz="2800" b="1" dirty="0">
                <a:solidFill>
                  <a:srgbClr val="FF0000"/>
                </a:solidFill>
                <a:latin typeface="Candara" charset="0"/>
                <a:cs typeface="Arial" charset="0"/>
              </a:rPr>
              <a:t>Prologue: </a:t>
            </a:r>
            <a:r>
              <a:rPr lang="en-US" sz="2800" b="1" dirty="0">
                <a:latin typeface="Candara" charset="0"/>
                <a:cs typeface="Arial" charset="0"/>
              </a:rPr>
              <a:t>Incarnation of the Eternal Word (1:1-18)</a:t>
            </a:r>
          </a:p>
          <a:p>
            <a:pPr marL="463550" indent="-463550">
              <a:spcBef>
                <a:spcPts val="0"/>
              </a:spcBef>
              <a:defRPr/>
            </a:pPr>
            <a:endParaRPr lang="en-US" sz="2000" b="1" dirty="0">
              <a:latin typeface="Candara" charset="0"/>
              <a:cs typeface="Arial" charset="0"/>
            </a:endParaRPr>
          </a:p>
          <a:p>
            <a:pPr marL="463550" indent="-463550">
              <a:spcBef>
                <a:spcPts val="0"/>
              </a:spcBef>
              <a:defRPr/>
            </a:pPr>
            <a:r>
              <a:rPr lang="en-US" sz="2800" b="1" dirty="0">
                <a:solidFill>
                  <a:srgbClr val="FF0000"/>
                </a:solidFill>
                <a:latin typeface="Candara" charset="0"/>
                <a:cs typeface="Arial" charset="0"/>
              </a:rPr>
              <a:t>Public Ministry: </a:t>
            </a:r>
            <a:r>
              <a:rPr lang="en-US" sz="2800" b="1" dirty="0">
                <a:latin typeface="Candara" charset="0"/>
                <a:cs typeface="Arial" charset="0"/>
              </a:rPr>
              <a:t>to Israel (Chap 1-12)</a:t>
            </a:r>
          </a:p>
          <a:p>
            <a:pPr marL="917575" lvl="1" indent="-460375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n-US" b="1" dirty="0">
                <a:latin typeface="Candara" charset="0"/>
                <a:cs typeface="Arial" charset="0"/>
              </a:rPr>
              <a:t>Early Ministry (1-4)</a:t>
            </a:r>
          </a:p>
          <a:p>
            <a:pPr marL="917575" lvl="1" indent="-460375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n-US" b="1" dirty="0">
                <a:highlight>
                  <a:srgbClr val="FFFF00"/>
                </a:highlight>
                <a:latin typeface="Candara" charset="0"/>
                <a:cs typeface="Arial" charset="0"/>
              </a:rPr>
              <a:t>Conflicts &amp; Discourses (5-12)</a:t>
            </a:r>
          </a:p>
          <a:p>
            <a:pPr marL="463550" indent="-463550">
              <a:spcBef>
                <a:spcPts val="0"/>
              </a:spcBef>
              <a:defRPr/>
            </a:pPr>
            <a:endParaRPr lang="en-US" sz="2000" b="1" dirty="0">
              <a:latin typeface="Candara" charset="0"/>
              <a:cs typeface="Arial" charset="0"/>
            </a:endParaRPr>
          </a:p>
          <a:p>
            <a:pPr marL="463550" indent="-463550">
              <a:spcBef>
                <a:spcPts val="0"/>
              </a:spcBef>
              <a:defRPr/>
            </a:pPr>
            <a:r>
              <a:rPr lang="en-US" sz="2800" b="1" dirty="0">
                <a:solidFill>
                  <a:srgbClr val="FF0000"/>
                </a:solidFill>
                <a:latin typeface="Candara" charset="0"/>
                <a:cs typeface="Arial" charset="0"/>
              </a:rPr>
              <a:t>Private Ministry: </a:t>
            </a:r>
            <a:r>
              <a:rPr lang="en-US" sz="2800" b="1" dirty="0">
                <a:latin typeface="Candara" charset="0"/>
                <a:cs typeface="Arial" charset="0"/>
              </a:rPr>
              <a:t>to the Disciples (Chap 13-20)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lang="en-US" sz="2000" b="1" dirty="0">
              <a:latin typeface="Candara" charset="0"/>
              <a:cs typeface="Arial" charset="0"/>
            </a:endParaRPr>
          </a:p>
          <a:p>
            <a:pPr marL="463550" indent="-463550">
              <a:spcBef>
                <a:spcPts val="0"/>
              </a:spcBef>
              <a:defRPr/>
            </a:pPr>
            <a:r>
              <a:rPr lang="en-US" sz="2800" b="1" dirty="0">
                <a:solidFill>
                  <a:srgbClr val="FF0000"/>
                </a:solidFill>
                <a:latin typeface="Candara" charset="0"/>
                <a:cs typeface="Arial" charset="0"/>
              </a:rPr>
              <a:t>Epilogue: </a:t>
            </a:r>
            <a:r>
              <a:rPr lang="en-US" sz="2800" b="1" dirty="0">
                <a:latin typeface="Candara" charset="0"/>
                <a:cs typeface="Arial" charset="0"/>
              </a:rPr>
              <a:t>Restoration of the Disciples (21:1-25) </a:t>
            </a:r>
          </a:p>
        </p:txBody>
      </p:sp>
    </p:spTree>
    <p:extLst>
      <p:ext uri="{BB962C8B-B14F-4D97-AF65-F5344CB8AC3E}">
        <p14:creationId xmlns:p14="http://schemas.microsoft.com/office/powerpoint/2010/main" val="3232181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381000"/>
            <a:ext cx="12192000" cy="533400"/>
          </a:xfrm>
        </p:spPr>
        <p:txBody>
          <a:bodyPr/>
          <a:lstStyle/>
          <a:p>
            <a:r>
              <a:rPr lang="en-US" sz="3200" b="1" dirty="0">
                <a:latin typeface="Candara" charset="0"/>
                <a:ea typeface="Candara" charset="0"/>
                <a:cs typeface="Candara" charset="0"/>
              </a:rPr>
              <a:t>FOUR PRELIMINARY OBSERVATIONS ON THE HEALING AT THE POOL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11811000" cy="5730879"/>
          </a:xfrm>
        </p:spPr>
        <p:txBody>
          <a:bodyPr/>
          <a:lstStyle/>
          <a:p>
            <a:pPr marL="463550" lvl="0" indent="-439738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800" b="1" dirty="0"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It is the beginning point of increasing conflict and opposition from the religious Jews (because the healing took place on the Sabbath).</a:t>
            </a:r>
            <a:endParaRPr lang="en-US" sz="2800" b="1" dirty="0"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3550" lvl="0" indent="-439738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endParaRPr lang="en-US" sz="1400" b="1" spc="-15" dirty="0"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3550" lvl="0" indent="-439738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800" b="1" spc="-15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is missing verse 4 in most modern translations (e.g., ESV and NIV) but verse 4 is left as a footnote:</a:t>
            </a:r>
            <a:endParaRPr lang="en-US" sz="2800" b="1" dirty="0"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3550" lvl="0" indent="-439738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endParaRPr lang="en-US" sz="800" b="1" dirty="0"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  <a:tabLst>
                <a:tab pos="2971800" algn="ctr"/>
              </a:tabLst>
            </a:pPr>
            <a:r>
              <a:rPr lang="en-US" sz="2600" i="1" spc="-15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Some manuscripts insert, wholly or in part, waiting for </a:t>
            </a:r>
            <a:br>
              <a:rPr lang="en-US" sz="2600" i="1" spc="-15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i="1" spc="-15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moving of the water; 4 for an angel of the Lord went down </a:t>
            </a:r>
            <a:br>
              <a:rPr lang="en-US" sz="2600" i="1" spc="-15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i="1" spc="-15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certain seasons into the pool, and stirred the water: whoever </a:t>
            </a:r>
            <a:br>
              <a:rPr lang="en-US" sz="2600" i="1" spc="-15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i="1" spc="-15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stepped in first after the stirring of the water was </a:t>
            </a:r>
            <a:br>
              <a:rPr lang="en-US" sz="2600" i="1" spc="-15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i="1" spc="-15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healed of whatever disease he had.</a:t>
            </a:r>
            <a:endParaRPr lang="en-US" sz="2800" dirty="0">
              <a:latin typeface="Candara" panose="020E050203030302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56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381000"/>
            <a:ext cx="12192000" cy="533400"/>
          </a:xfrm>
        </p:spPr>
        <p:txBody>
          <a:bodyPr/>
          <a:lstStyle/>
          <a:p>
            <a:r>
              <a:rPr lang="en-US" sz="3200" b="1" dirty="0">
                <a:latin typeface="Candara" charset="0"/>
                <a:ea typeface="Candara" charset="0"/>
                <a:cs typeface="Candara" charset="0"/>
              </a:rPr>
              <a:t>FOUR PRELIMINARY OBSERVATIONS ON THE HEALING AT THE POOL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11811000" cy="5730879"/>
          </a:xfrm>
        </p:spPr>
        <p:txBody>
          <a:bodyPr/>
          <a:lstStyle/>
          <a:p>
            <a:pPr marL="463550" lvl="0" indent="-439738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800" b="1" dirty="0"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It is the beginning point of increasing conflict and opposition from the religious Jews (because the healing took place on the Sabbath).</a:t>
            </a:r>
            <a:endParaRPr lang="en-US" sz="2800" b="1" dirty="0"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3550" lvl="0" indent="-439738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endParaRPr lang="en-US" sz="1400" b="1" spc="-15" dirty="0"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3550" lvl="0" indent="-439738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2800" b="1" spc="-15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is missing verse 4 in most modern translations (e.g., ESV and NIV) but verse 4 is left as a footnote.</a:t>
            </a:r>
            <a:endParaRPr lang="en-US" sz="2800" b="1" dirty="0"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3550" lvl="0" indent="-439738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endParaRPr lang="en-US" sz="1400" b="1" dirty="0"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3550" indent="-463550">
              <a:spcBef>
                <a:spcPts val="0"/>
              </a:spcBef>
              <a:spcAft>
                <a:spcPts val="0"/>
              </a:spcAft>
              <a:tabLst>
                <a:tab pos="2971800" algn="ctr"/>
              </a:tabLst>
            </a:pPr>
            <a:r>
              <a:rPr lang="en-US" sz="2800" b="1" spc="-15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is an unlikely miracle healing story—the paralytic shows no faith at all.</a:t>
            </a:r>
          </a:p>
          <a:p>
            <a:pPr marL="463550" indent="-463550">
              <a:spcBef>
                <a:spcPts val="0"/>
              </a:spcBef>
              <a:spcAft>
                <a:spcPts val="0"/>
              </a:spcAft>
              <a:tabLst>
                <a:tab pos="2971800" algn="ctr"/>
              </a:tabLst>
            </a:pPr>
            <a:endParaRPr lang="en-US" sz="1400" b="1" dirty="0"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3550" indent="-463550">
              <a:spcBef>
                <a:spcPts val="0"/>
              </a:spcBef>
              <a:spcAft>
                <a:spcPts val="0"/>
              </a:spcAft>
              <a:tabLst>
                <a:tab pos="2971800" algn="ctr"/>
              </a:tabLst>
            </a:pPr>
            <a:r>
              <a:rPr lang="en-US" sz="2800" b="1" spc="-15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is another incident that John the writer of the Gospel has chosen to reveal who Jesus is.</a:t>
            </a:r>
            <a:endParaRPr lang="en-US" sz="2800" b="1" dirty="0"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3550" indent="-463550">
              <a:spcBef>
                <a:spcPts val="0"/>
              </a:spcBef>
              <a:spcAft>
                <a:spcPts val="0"/>
              </a:spcAft>
              <a:tabLst>
                <a:tab pos="2971800" algn="ctr"/>
              </a:tabLst>
            </a:pPr>
            <a:endParaRPr lang="en-US" sz="800" b="1" dirty="0"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  <a:tabLst>
                <a:tab pos="2971800" algn="ctr"/>
              </a:tabLst>
            </a:pPr>
            <a:r>
              <a:rPr lang="en-US" sz="2800" i="1" spc="-15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these are written so that you may believe that</a:t>
            </a:r>
            <a:br>
              <a:rPr lang="en-US" sz="2800" i="1" spc="-15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spc="-15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Jesus is the Christ, the Son of God, and that </a:t>
            </a:r>
            <a:br>
              <a:rPr lang="en-US" sz="2800" i="1" spc="-15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spc="-15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believing you may have life in his name. </a:t>
            </a:r>
            <a:br>
              <a:rPr lang="en-US" sz="2800" i="1" spc="-15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spc="-15" dirty="0"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John 20:31</a:t>
            </a:r>
            <a:endParaRPr lang="en-US" sz="2800" dirty="0">
              <a:latin typeface="Candara" panose="020E050203030302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1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12039600" cy="423332"/>
          </a:xfrm>
        </p:spPr>
        <p:txBody>
          <a:bodyPr/>
          <a:lstStyle/>
          <a:p>
            <a:r>
              <a:rPr lang="en-US" sz="3200" b="1" spc="-60" dirty="0">
                <a:latin typeface="Candara" charset="0"/>
                <a:ea typeface="MS PGothic" charset="0"/>
                <a:cs typeface="Arial" charset="0"/>
              </a:rPr>
              <a:t>WHAT DOES THIS STORY OF HEALING REVEAL ABOUT JESUS?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12270" y="1066800"/>
            <a:ext cx="11789229" cy="5791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63550" marR="0" lvl="0" indent="-4635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charset="0"/>
                <a:ea typeface="ＭＳ Ｐゴシック" charset="0"/>
                <a:cs typeface="MS PGothic" charset="0"/>
              </a:rPr>
              <a:t>1)   It reveals that </a:t>
            </a:r>
            <a:r>
              <a:rPr kumimoji="0" lang="en-US" sz="2800" b="1" i="0" u="none" strike="noStrike" kern="1200" cap="none" spc="-1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 charset="0"/>
                <a:ea typeface="ＭＳ Ｐゴシック" charset="0"/>
                <a:cs typeface="MS PGothic" charset="0"/>
              </a:rPr>
              <a:t>Jesus knows everything about us.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ndara" charset="0"/>
              <a:ea typeface="ＭＳ Ｐゴシック" charset="0"/>
              <a:cs typeface="MS PGothic" charset="0"/>
            </a:endParaRPr>
          </a:p>
          <a:p>
            <a:pPr marL="0" marR="1143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After this there was a feast of the Jews, and Jesus went up to </a:t>
            </a:r>
            <a:b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Jerusalem. </a:t>
            </a:r>
            <a:r>
              <a:rPr kumimoji="0" lang="en-US" sz="26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there is in Jerusalem by the Sheep Gate a pool, </a:t>
            </a:r>
            <a:b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Aramaic called Bethesda, which has five roofed colonnades. </a:t>
            </a:r>
            <a:r>
              <a:rPr kumimoji="0" lang="en-US" sz="26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these </a:t>
            </a:r>
            <a:b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lay a multitude of invalids—blind, lame, and paralyzed. </a:t>
            </a:r>
            <a:r>
              <a:rPr kumimoji="0" lang="en-US" sz="26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One man was there </a:t>
            </a:r>
            <a:b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 had been an invalid for thirty-eight years. </a:t>
            </a:r>
            <a:r>
              <a:rPr kumimoji="0" lang="en-US" sz="26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Jesus saw him lying </a:t>
            </a:r>
            <a:b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and knew that he had already been there a long time…</a:t>
            </a: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 (vs. 1-6)  </a:t>
            </a:r>
            <a:endParaRPr kumimoji="0" lang="en-US" sz="26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1143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ndara" panose="020E0502030303020204" pitchFamily="34" charset="0"/>
              <a:ea typeface="ＭＳ Ｐゴシック" charset="0"/>
              <a:cs typeface="MS PGothic" charset="0"/>
            </a:endParaRPr>
          </a:p>
          <a:p>
            <a:pPr marL="971550" marR="0" lvl="1" indent="-45561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en-US" altLang="x-none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charset="0"/>
                <a:cs typeface="Arial"/>
              </a:rPr>
              <a:t>Like the Samaritan woman at the well of Sychar, Jesus knew the man.</a:t>
            </a:r>
          </a:p>
          <a:p>
            <a:pPr marL="971550" marR="0" lvl="1" indent="-45561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en-US" altLang="x-none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charset="0"/>
                <a:cs typeface="Arial"/>
              </a:rPr>
              <a:t>Jesus knew not just about the external paralysis that he had but also the paralysis of his hopelessness.</a:t>
            </a:r>
          </a:p>
          <a:p>
            <a:pPr marL="971550" marR="0" lvl="1" indent="-45561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en-US" altLang="x-none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charset="0"/>
                <a:cs typeface="Arial"/>
              </a:rPr>
              <a:t>In this story, John reveals more deliberately that Jesus is not a mere moral teacher but God. </a:t>
            </a:r>
          </a:p>
        </p:txBody>
      </p:sp>
    </p:spTree>
    <p:extLst>
      <p:ext uri="{BB962C8B-B14F-4D97-AF65-F5344CB8AC3E}">
        <p14:creationId xmlns:p14="http://schemas.microsoft.com/office/powerpoint/2010/main" val="172256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12039600" cy="423332"/>
          </a:xfrm>
        </p:spPr>
        <p:txBody>
          <a:bodyPr/>
          <a:lstStyle/>
          <a:p>
            <a:r>
              <a:rPr lang="en-US" sz="3200" b="1" spc="-60" dirty="0">
                <a:latin typeface="Candara" charset="0"/>
                <a:ea typeface="MS PGothic" charset="0"/>
                <a:cs typeface="Arial" charset="0"/>
              </a:rPr>
              <a:t>WHAT DOES THIS STORY OF HEALING REVEAL ABOUT JESUS?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12270" y="1066800"/>
            <a:ext cx="11789229" cy="5791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63550" marR="0" lvl="0" indent="-4635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charset="0"/>
                <a:ea typeface="ＭＳ Ｐゴシック" charset="0"/>
                <a:cs typeface="MS PGothic" charset="0"/>
              </a:rPr>
              <a:t>2)   It reveals that </a:t>
            </a:r>
            <a:r>
              <a:rPr kumimoji="0" lang="en-US" sz="2800" b="1" i="0" u="none" strike="noStrike" kern="1200" cap="none" spc="-1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 charset="0"/>
                <a:ea typeface="ＭＳ Ｐゴシック" charset="0"/>
                <a:cs typeface="MS PGothic" charset="0"/>
              </a:rPr>
              <a:t>Jesus is compassionate to the helpless and the hopeless.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ndara" charset="0"/>
              <a:ea typeface="ＭＳ Ｐゴシック" charset="0"/>
              <a:cs typeface="MS PGothic" charset="0"/>
            </a:endParaRPr>
          </a:p>
          <a:p>
            <a:pPr marL="0" marR="1143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MS PGothic" pitchFamily="34" charset="-128"/>
                <a:cs typeface="Arial"/>
              </a:rPr>
              <a:t> 6 </a:t>
            </a: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MS PGothic" pitchFamily="34" charset="-128"/>
                <a:cs typeface="Arial"/>
              </a:rPr>
              <a:t>When Jesus saw him lying there and knew that he had already been </a:t>
            </a:r>
            <a:b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MS PGothic" pitchFamily="34" charset="-128"/>
                <a:cs typeface="Arial"/>
              </a:rPr>
            </a:b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MS PGothic" pitchFamily="34" charset="-128"/>
                <a:cs typeface="Arial"/>
              </a:rPr>
              <a:t>there a long time, he said to him, “Do you want to be healed?” </a:t>
            </a:r>
            <a:r>
              <a:rPr kumimoji="0" lang="en-US" sz="26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MS PGothic" pitchFamily="34" charset="-128"/>
                <a:cs typeface="Arial"/>
              </a:rPr>
              <a:t>7 </a:t>
            </a: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MS PGothic" pitchFamily="34" charset="-128"/>
                <a:cs typeface="Arial"/>
              </a:rPr>
              <a:t>The sick man </a:t>
            </a:r>
            <a:b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MS PGothic" pitchFamily="34" charset="-128"/>
                <a:cs typeface="Arial"/>
              </a:rPr>
            </a:b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MS PGothic" pitchFamily="34" charset="-128"/>
                <a:cs typeface="Arial"/>
              </a:rPr>
              <a:t>answered him, “Sir, I have no one to put me into the pool when the water is </a:t>
            </a:r>
            <a:b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MS PGothic" pitchFamily="34" charset="-128"/>
                <a:cs typeface="Arial"/>
              </a:rPr>
            </a:b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MS PGothic" pitchFamily="34" charset="-128"/>
                <a:cs typeface="Arial"/>
              </a:rPr>
              <a:t>stirred up, and while I am going another steps down before me.” (vs. 6-7)</a:t>
            </a:r>
            <a:endParaRPr kumimoji="0" lang="en-US" sz="26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ndara" panose="020E0502030303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1143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1" u="none" strike="noStrike" kern="120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ndara" panose="020E0502030303020204" pitchFamily="34" charset="0"/>
              <a:ea typeface="ＭＳ Ｐゴシック" charset="0"/>
              <a:cs typeface="MS PGothic" charset="0"/>
            </a:endParaRPr>
          </a:p>
          <a:p>
            <a:pPr marL="971550" marR="0" lvl="1" indent="-45561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en-US" altLang="x-none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charset="0"/>
                <a:cs typeface="Arial"/>
              </a:rPr>
              <a:t>Notice the nature of Jesus’ rather strange question—if Jesus knew him inside out, was this question for Jesus or for the paralytic?</a:t>
            </a:r>
          </a:p>
          <a:p>
            <a:pPr marL="971550" marR="0" lvl="1" indent="-45561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en-US" altLang="x-none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charset="0"/>
                <a:cs typeface="Arial"/>
              </a:rPr>
              <a:t>If it was more for the paralytic with 38 years of helplessness, why was Jesus asking this question? It was to have him face his internal paralysis.</a:t>
            </a:r>
          </a:p>
          <a:p>
            <a:pPr marL="971550" marR="0" lvl="1" indent="-45561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kumimoji="0" lang="en-US" altLang="x-none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charset="0"/>
                <a:cs typeface="Arial"/>
              </a:rPr>
              <a:t>The paralytic’s answer revealed more about his helplessness than a clear “yes”. Nevertheless, seeing that, Jesus’ compassion was kindled for him regardless of his mediocre answer. </a:t>
            </a:r>
          </a:p>
        </p:txBody>
      </p:sp>
    </p:spTree>
    <p:extLst>
      <p:ext uri="{BB962C8B-B14F-4D97-AF65-F5344CB8AC3E}">
        <p14:creationId xmlns:p14="http://schemas.microsoft.com/office/powerpoint/2010/main" val="171245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12039600" cy="423332"/>
          </a:xfrm>
        </p:spPr>
        <p:txBody>
          <a:bodyPr/>
          <a:lstStyle/>
          <a:p>
            <a:r>
              <a:rPr lang="en-US" sz="3200" b="1" spc="-60" dirty="0">
                <a:latin typeface="Candara" charset="0"/>
                <a:ea typeface="MS PGothic" charset="0"/>
                <a:cs typeface="Arial" charset="0"/>
              </a:rPr>
              <a:t>WHAT DOES THIS STORY OF HEALING REVEAL ABOUT JESUS?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12270" y="1066800"/>
            <a:ext cx="11789229" cy="5791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Arial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63550" marR="0" lvl="0" indent="-4635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charset="0"/>
                <a:ea typeface="ＭＳ Ｐゴシック" charset="0"/>
                <a:cs typeface="MS PGothic" charset="0"/>
              </a:rPr>
              <a:t>3)   It reveals that </a:t>
            </a:r>
            <a:r>
              <a:rPr kumimoji="0" lang="en-US" sz="2800" b="1" i="0" u="none" strike="noStrike" kern="1200" cap="none" spc="-1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ndara" charset="0"/>
                <a:ea typeface="ＭＳ Ｐゴシック" charset="0"/>
                <a:cs typeface="MS PGothic" charset="0"/>
              </a:rPr>
              <a:t>Jesus has the power to heal instantly as the Son of God.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-1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ndara" charset="0"/>
              <a:ea typeface="ＭＳ Ｐゴシック" charset="0"/>
              <a:cs typeface="MS PGothic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Eras Medium ITC" panose="020B0602030504020804" pitchFamily="34" charset="77"/>
                <a:ea typeface="Times New Roman" panose="02020603050405020304" pitchFamily="18" charset="0"/>
                <a:cs typeface="Tunga" panose="020B0502040204020203" pitchFamily="34" charset="0"/>
              </a:rPr>
              <a:t> </a:t>
            </a:r>
            <a:r>
              <a:rPr kumimoji="0" lang="en-US" sz="26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8 </a:t>
            </a: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Jesus said to him, “Get up, take up your bed, and walk.” </a:t>
            </a:r>
            <a:b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</a:br>
            <a:r>
              <a:rPr kumimoji="0" lang="en-US" sz="2600" b="1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9 </a:t>
            </a: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Times New Roman" panose="02020603050405020304" pitchFamily="18" charset="0"/>
                <a:cs typeface="Tunga" panose="020B0502040204020203" pitchFamily="34" charset="0"/>
              </a:rPr>
              <a:t>And at once the man was healed, and he took up his bed and walked. </a:t>
            </a:r>
            <a:endParaRPr kumimoji="0" lang="en-US" altLang="x-none" sz="2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ndara" charset="0"/>
              <a:ea typeface="MS PGothic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765457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70C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2_Nor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Eras Bold ITC"/>
        <a:ea typeface=""/>
        <a:cs typeface="Arial"/>
      </a:majorFont>
      <a:minorFont>
        <a:latin typeface="Eras Medium IT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990600" marR="0" indent="-5334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Eras Medium ITC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557</Words>
  <Application>Microsoft Office PowerPoint</Application>
  <PresentationFormat>Widescreen</PresentationFormat>
  <Paragraphs>89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14</vt:i4>
      </vt:variant>
      <vt:variant>
        <vt:lpstr>Slide Titles</vt:lpstr>
      </vt:variant>
      <vt:variant>
        <vt:i4>15</vt:i4>
      </vt:variant>
    </vt:vector>
  </HeadingPairs>
  <TitlesOfParts>
    <vt:vector size="41" baseType="lpstr">
      <vt:lpstr>MS PGothic</vt:lpstr>
      <vt:lpstr>MS PGothic</vt:lpstr>
      <vt:lpstr>Arial</vt:lpstr>
      <vt:lpstr>Calibri</vt:lpstr>
      <vt:lpstr>Calibri Light</vt:lpstr>
      <vt:lpstr>Candara</vt:lpstr>
      <vt:lpstr>Eras Bold ITC</vt:lpstr>
      <vt:lpstr>Eras Medium ITC</vt:lpstr>
      <vt:lpstr>Symbol</vt:lpstr>
      <vt:lpstr>Times New Roman</vt:lpstr>
      <vt:lpstr>Tunga</vt:lpstr>
      <vt:lpstr>Wingdings</vt:lpstr>
      <vt:lpstr>Default Design</vt:lpstr>
      <vt:lpstr>1_Default Design</vt:lpstr>
      <vt:lpstr>2_Default Design</vt:lpstr>
      <vt:lpstr>3_Default Design</vt:lpstr>
      <vt:lpstr>4_Default Design</vt:lpstr>
      <vt:lpstr>5_Default Design</vt:lpstr>
      <vt:lpstr>2_Office Theme</vt:lpstr>
      <vt:lpstr>6_Default Design</vt:lpstr>
      <vt:lpstr>9_Default Design</vt:lpstr>
      <vt:lpstr>15_Default Design</vt:lpstr>
      <vt:lpstr>7_Default Design</vt:lpstr>
      <vt:lpstr>19_Default Design</vt:lpstr>
      <vt:lpstr>1_Office Theme</vt:lpstr>
      <vt:lpstr>2_Normal</vt:lpstr>
      <vt:lpstr>PowerPoint Presentation</vt:lpstr>
      <vt:lpstr>Do You Want to Be Healed?</vt:lpstr>
      <vt:lpstr>RECAP: THE STRUCTURE AND OVERVIEW OF JOHN’S GOSPEL</vt:lpstr>
      <vt:lpstr>RECAP: THE STRUCTURE AND OVERVIEW OF JOHN’S GOSPEL</vt:lpstr>
      <vt:lpstr>FOUR PRELIMINARY OBSERVATIONS ON THE HEALING AT THE POOL</vt:lpstr>
      <vt:lpstr>FOUR PRELIMINARY OBSERVATIONS ON THE HEALING AT THE POOL</vt:lpstr>
      <vt:lpstr>WHAT DOES THIS STORY OF HEALING REVEAL ABOUT JESUS?</vt:lpstr>
      <vt:lpstr>WHAT DOES THIS STORY OF HEALING REVEAL ABOUT JESUS?</vt:lpstr>
      <vt:lpstr>WHAT DOES THIS STORY OF HEALING REVEAL ABOUT JESUS?</vt:lpstr>
      <vt:lpstr>WHAT DOES THIS STORY OF HEALING REVEAL ABOUT JESUS?</vt:lpstr>
      <vt:lpstr>PowerPoint Presentation</vt:lpstr>
      <vt:lpstr>WHAT DOES THIS STORY OF HEALING REVEAL ABOUT JESUS?</vt:lpstr>
      <vt:lpstr>WHAT DOES THIS STORY OF HEALING REVEAL ABOUT JESUS?</vt:lpstr>
      <vt:lpstr>THREE PRACTICAL QUESTIONS  FOR OUR EVERYDAY LIFE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Kim</dc:creator>
  <cp:lastModifiedBy>Chan, Billy</cp:lastModifiedBy>
  <cp:revision>12</cp:revision>
  <dcterms:created xsi:type="dcterms:W3CDTF">2019-09-29T03:14:54Z</dcterms:created>
  <dcterms:modified xsi:type="dcterms:W3CDTF">2019-09-30T22:54:16Z</dcterms:modified>
</cp:coreProperties>
</file>