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Lst>
  <p:notesMasterIdLst>
    <p:notesMasterId r:id="rId31"/>
  </p:notesMasterIdLst>
  <p:handoutMasterIdLst>
    <p:handoutMasterId r:id="rId32"/>
  </p:handoutMasterIdLst>
  <p:sldIdLst>
    <p:sldId id="281" r:id="rId15"/>
    <p:sldId id="713" r:id="rId16"/>
    <p:sldId id="3232" r:id="rId17"/>
    <p:sldId id="313" r:id="rId18"/>
    <p:sldId id="3323" r:id="rId19"/>
    <p:sldId id="3331" r:id="rId20"/>
    <p:sldId id="3332" r:id="rId21"/>
    <p:sldId id="3307" r:id="rId22"/>
    <p:sldId id="3326" r:id="rId23"/>
    <p:sldId id="3311" r:id="rId24"/>
    <p:sldId id="3327" r:id="rId25"/>
    <p:sldId id="3330" r:id="rId26"/>
    <p:sldId id="3328" r:id="rId27"/>
    <p:sldId id="3329" r:id="rId28"/>
    <p:sldId id="730" r:id="rId29"/>
    <p:sldId id="283" r:id="rId30"/>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50" autoAdjust="0"/>
    <p:restoredTop sz="92837"/>
  </p:normalViewPr>
  <p:slideViewPr>
    <p:cSldViewPr>
      <p:cViewPr varScale="1">
        <p:scale>
          <a:sx n="76" d="100"/>
          <a:sy n="76" d="100"/>
        </p:scale>
        <p:origin x="200" y="928"/>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8/18/19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8/18/19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72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2982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84165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03964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1847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4881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08286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29397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98756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12662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3699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13275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3708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8/18/19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8/18/19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8/18/19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8/18/19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8/18/19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8/18/19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8/18/19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8/18/19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8/18/19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8/18/19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8/18/19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8/18/19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8/18/19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8/18/19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8/18/19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752600"/>
            <a:ext cx="11582400" cy="5079094"/>
          </a:xfrm>
        </p:spPr>
        <p:txBody>
          <a:bodyPr/>
          <a:lstStyle/>
          <a:p>
            <a:pPr marL="14288" indent="-14288" algn="ctr">
              <a:spcBef>
                <a:spcPts val="0"/>
              </a:spcBef>
              <a:buNone/>
            </a:pPr>
            <a:r>
              <a:rPr lang="en-US" altLang="x-none" sz="2800" b="1" i="1" baseline="30000" dirty="0">
                <a:latin typeface="Candara" charset="0"/>
              </a:rPr>
              <a:t>37</a:t>
            </a:r>
            <a:r>
              <a:rPr lang="en-US" altLang="x-none" sz="2800" b="1" i="1" dirty="0">
                <a:latin typeface="Candara" charset="0"/>
              </a:rPr>
              <a:t> On the last day of the feast, the great day, </a:t>
            </a:r>
            <a:br>
              <a:rPr lang="en-US" altLang="x-none" sz="2800" b="1" i="1" dirty="0">
                <a:latin typeface="Candara" charset="0"/>
              </a:rPr>
            </a:br>
            <a:r>
              <a:rPr lang="en-US" altLang="x-none" sz="2800" b="1" i="1" dirty="0">
                <a:latin typeface="Candara" charset="0"/>
              </a:rPr>
              <a:t>Jesus stood up and cried out, “If anyone thirsts, </a:t>
            </a:r>
            <a:br>
              <a:rPr lang="en-US" altLang="x-none" sz="2800" b="1" i="1" dirty="0">
                <a:latin typeface="Candara" charset="0"/>
              </a:rPr>
            </a:br>
            <a:r>
              <a:rPr lang="en-US" altLang="x-none" sz="2800" b="1" i="1" dirty="0">
                <a:latin typeface="Candara" charset="0"/>
              </a:rPr>
              <a:t>let him come to me and drink. </a:t>
            </a:r>
            <a:r>
              <a:rPr lang="en-US" altLang="x-none" sz="2800" b="1" i="1" baseline="30000" dirty="0">
                <a:latin typeface="Candara" charset="0"/>
              </a:rPr>
              <a:t>38</a:t>
            </a:r>
            <a:r>
              <a:rPr lang="en-US" altLang="x-none" sz="2800" b="1" i="1" dirty="0">
                <a:latin typeface="Candara" charset="0"/>
              </a:rPr>
              <a:t> Whoever believes </a:t>
            </a:r>
            <a:br>
              <a:rPr lang="en-US" altLang="x-none" sz="2800" b="1" i="1" dirty="0">
                <a:latin typeface="Candara" charset="0"/>
              </a:rPr>
            </a:br>
            <a:r>
              <a:rPr lang="en-US" altLang="x-none" sz="2800" b="1" i="1" dirty="0">
                <a:latin typeface="Candara" charset="0"/>
              </a:rPr>
              <a:t>in me, as the Scripture has said, ‘Out of his heart </a:t>
            </a:r>
            <a:br>
              <a:rPr lang="en-US" altLang="x-none" sz="2800" b="1" i="1" dirty="0">
                <a:latin typeface="Candara" charset="0"/>
              </a:rPr>
            </a:br>
            <a:r>
              <a:rPr lang="en-US" altLang="x-none" sz="2800" b="1" i="1" dirty="0">
                <a:latin typeface="Candara" charset="0"/>
              </a:rPr>
              <a:t>will flow rivers of living water.’”</a:t>
            </a:r>
          </a:p>
          <a:p>
            <a:pPr marL="14288" indent="-14288" algn="ctr">
              <a:spcBef>
                <a:spcPts val="0"/>
              </a:spcBef>
              <a:buNone/>
            </a:pPr>
            <a:r>
              <a:rPr lang="en-US" altLang="x-none" sz="2800" b="1" i="1" dirty="0">
                <a:latin typeface="Candara" charset="0"/>
              </a:rPr>
              <a:t>John 7:37-38</a:t>
            </a:r>
          </a:p>
        </p:txBody>
      </p:sp>
    </p:spTree>
    <p:extLst>
      <p:ext uri="{BB962C8B-B14F-4D97-AF65-F5344CB8AC3E}">
        <p14:creationId xmlns:p14="http://schemas.microsoft.com/office/powerpoint/2010/main" val="403284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000" b="1" spc="-60" dirty="0">
                <a:latin typeface="Candara" charset="0"/>
                <a:ea typeface="MS PGothic" charset="0"/>
                <a:cs typeface="Arial" charset="0"/>
              </a:rPr>
              <a:t>LESSONS FROM THE SAMARITAN WOMAN’S ENCOUNTER WITH JESUS</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rPr>
              <a:t>Lesson </a:t>
            </a:r>
            <a:r>
              <a:rPr kumimoji="0" lang="en-US" sz="2800" b="1" i="0" u="none" strike="noStrike" kern="1200" cap="none" spc="-10" normalizeH="0" noProof="0" dirty="0">
                <a:ln>
                  <a:noFill/>
                </a:ln>
                <a:solidFill>
                  <a:srgbClr val="FF0000"/>
                </a:solidFill>
                <a:effectLst/>
                <a:uLnTx/>
                <a:uFillTx/>
                <a:latin typeface="Candara" charset="0"/>
                <a:ea typeface="ＭＳ Ｐゴシック" charset="0"/>
                <a:cs typeface="MS PGothic" charset="0"/>
              </a:rPr>
              <a:t>#</a:t>
            </a:r>
            <a:r>
              <a:rPr lang="en-US" sz="2800" b="1" i="0" spc="-10" noProof="0" dirty="0">
                <a:solidFill>
                  <a:srgbClr val="FF0000"/>
                </a:solidFill>
                <a:latin typeface="Candara" charset="0"/>
                <a:ea typeface="ＭＳ Ｐゴシック" charset="0"/>
                <a:cs typeface="MS PGothic" charset="0"/>
              </a:rPr>
              <a:t>3</a:t>
            </a:r>
            <a:r>
              <a:rPr lang="en-US" sz="2800" b="1" i="0" spc="-10" dirty="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Jesus, knowing the cause of our brokenness, disturbs our conscience and satisfy our soul.</a:t>
            </a:r>
            <a:endParaRPr kumimoji="0" lang="en-US" sz="2800" b="1" i="0" u="none" strike="noStrike" kern="1200" cap="none" spc="-10" normalizeH="0" noProof="0" dirty="0">
              <a:ln>
                <a:noFill/>
              </a:ln>
              <a:effectLst/>
              <a:uLnTx/>
              <a:uFillTx/>
              <a:latin typeface="Candara" charset="0"/>
              <a:ea typeface="ＭＳ Ｐゴシック" charset="0"/>
              <a:cs typeface="MS PGothic" charset="0"/>
            </a:endParaRP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indent="0" algn="ctr">
              <a:spcBef>
                <a:spcPts val="0"/>
              </a:spcBef>
              <a:buNone/>
              <a:defRPr/>
            </a:pPr>
            <a:r>
              <a:rPr lang="en-US" sz="2600" spc="-10" baseline="30000" dirty="0">
                <a:solidFill>
                  <a:srgbClr val="000000"/>
                </a:solidFill>
                <a:latin typeface="Candara" charset="0"/>
                <a:ea typeface="ＭＳ Ｐゴシック" charset="0"/>
                <a:cs typeface="MS PGothic" charset="0"/>
              </a:rPr>
              <a:t>16</a:t>
            </a:r>
            <a:r>
              <a:rPr lang="en-US" sz="2600" spc="-10" dirty="0">
                <a:solidFill>
                  <a:srgbClr val="000000"/>
                </a:solidFill>
                <a:latin typeface="Candara" charset="0"/>
                <a:ea typeface="ＭＳ Ｐゴシック" charset="0"/>
                <a:cs typeface="MS PGothic" charset="0"/>
              </a:rPr>
              <a:t> Jesus said to her, “Go, call your husband, and come here.” </a:t>
            </a:r>
            <a:r>
              <a:rPr lang="en-US" sz="2600" spc="-10" baseline="30000" dirty="0">
                <a:solidFill>
                  <a:srgbClr val="000000"/>
                </a:solidFill>
                <a:latin typeface="Candara" charset="0"/>
                <a:ea typeface="ＭＳ Ｐゴシック" charset="0"/>
                <a:cs typeface="MS PGothic" charset="0"/>
              </a:rPr>
              <a:t>17</a:t>
            </a:r>
            <a:r>
              <a:rPr lang="en-US" sz="2600" spc="-10" dirty="0">
                <a:solidFill>
                  <a:srgbClr val="000000"/>
                </a:solidFill>
                <a:latin typeface="Candara" charset="0"/>
                <a:ea typeface="ＭＳ Ｐゴシック" charset="0"/>
                <a:cs typeface="MS PGothic" charset="0"/>
              </a:rPr>
              <a:t> The woman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answered him, “I have no husband.” Jesus said to her, “You are right in saying,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 have no husband’; </a:t>
            </a:r>
            <a:r>
              <a:rPr lang="en-US" sz="2600" spc="-10" baseline="30000" dirty="0">
                <a:solidFill>
                  <a:srgbClr val="000000"/>
                </a:solidFill>
                <a:latin typeface="Candara" charset="0"/>
                <a:ea typeface="ＭＳ Ｐゴシック" charset="0"/>
                <a:cs typeface="MS PGothic" charset="0"/>
              </a:rPr>
              <a:t>18</a:t>
            </a:r>
            <a:r>
              <a:rPr lang="en-US" sz="2600" spc="-10" dirty="0">
                <a:solidFill>
                  <a:srgbClr val="000000"/>
                </a:solidFill>
                <a:latin typeface="Candara" charset="0"/>
                <a:ea typeface="ＭＳ Ｐゴシック" charset="0"/>
                <a:cs typeface="MS PGothic" charset="0"/>
              </a:rPr>
              <a:t> for you have had five husbands, and the one you now have is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not your husband. What you have said is true.” . . . </a:t>
            </a:r>
            <a:r>
              <a:rPr lang="en-US" sz="2600" spc="-10" baseline="30000" dirty="0">
                <a:solidFill>
                  <a:srgbClr val="000000"/>
                </a:solidFill>
                <a:latin typeface="Candara" charset="0"/>
                <a:ea typeface="ＭＳ Ｐゴシック" charset="0"/>
                <a:cs typeface="MS PGothic" charset="0"/>
              </a:rPr>
              <a:t>25</a:t>
            </a:r>
            <a:r>
              <a:rPr lang="en-US" sz="2600" spc="-10" dirty="0">
                <a:solidFill>
                  <a:srgbClr val="000000"/>
                </a:solidFill>
                <a:latin typeface="Candara" charset="0"/>
                <a:ea typeface="ＭＳ Ｐゴシック" charset="0"/>
                <a:cs typeface="MS PGothic" charset="0"/>
              </a:rPr>
              <a:t> The woman said to him, “I know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that Messiah is coming (he who is called Christ). When he comes, he will tell us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all things.” </a:t>
            </a:r>
            <a:r>
              <a:rPr lang="en-US" sz="2600" spc="-10" baseline="30000" dirty="0">
                <a:solidFill>
                  <a:srgbClr val="000000"/>
                </a:solidFill>
                <a:latin typeface="Candara" charset="0"/>
                <a:ea typeface="ＭＳ Ｐゴシック" charset="0"/>
                <a:cs typeface="MS PGothic" charset="0"/>
              </a:rPr>
              <a:t>26</a:t>
            </a:r>
            <a:r>
              <a:rPr lang="en-US" sz="2600" spc="-10" dirty="0">
                <a:solidFill>
                  <a:srgbClr val="000000"/>
                </a:solidFill>
                <a:latin typeface="Candara" charset="0"/>
                <a:ea typeface="ＭＳ Ｐゴシック" charset="0"/>
                <a:cs typeface="MS PGothic" charset="0"/>
              </a:rPr>
              <a:t> Jesus said to her, “I who speak to you am he.” (vs.16-18, 25-26)</a:t>
            </a:r>
          </a:p>
          <a:p>
            <a:pPr mar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Jesus and Jesus only can satisfy our soul; but, in order for him to satisfy and comfort us, Jesus first disturbs our conscience for sins in our lives.</a:t>
            </a:r>
          </a:p>
          <a:p>
            <a:pPr marL="971550" lvl="1" indent="-455613">
              <a:spcBef>
                <a:spcPts val="0"/>
              </a:spcBef>
              <a:buFont typeface="Wingdings" charset="2"/>
              <a:buChar char="Ø"/>
              <a:defRPr/>
            </a:pPr>
            <a:r>
              <a:rPr lang="en-US" altLang="x-none" sz="2600" b="1" i="0" kern="0" dirty="0">
                <a:solidFill>
                  <a:srgbClr val="000000"/>
                </a:solidFill>
                <a:latin typeface="Candara" charset="0"/>
              </a:rPr>
              <a:t>For the Samaritan woman, it was her sin in pursuing the mirage of romantic love to fill her emptiness. </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How about you? Do you come to Jesus with your brokenness today? </a:t>
            </a:r>
          </a:p>
        </p:txBody>
      </p:sp>
    </p:spTree>
    <p:extLst>
      <p:ext uri="{BB962C8B-B14F-4D97-AF65-F5344CB8AC3E}">
        <p14:creationId xmlns:p14="http://schemas.microsoft.com/office/powerpoint/2010/main" val="29196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52401"/>
            <a:ext cx="11582400" cy="6679294"/>
          </a:xfrm>
        </p:spPr>
        <p:txBody>
          <a:bodyPr/>
          <a:lstStyle/>
          <a:p>
            <a:pPr marL="14288" indent="-14288" algn="ctr">
              <a:spcBef>
                <a:spcPts val="0"/>
              </a:spcBef>
              <a:buNone/>
            </a:pPr>
            <a:r>
              <a:rPr lang="en-US" altLang="x-none" sz="2800" b="1" dirty="0">
                <a:solidFill>
                  <a:srgbClr val="C00000"/>
                </a:solidFill>
                <a:latin typeface="Candara" charset="0"/>
              </a:rPr>
              <a:t>Fill My Cup, Lord</a:t>
            </a:r>
            <a:br>
              <a:rPr lang="en-US" altLang="x-none" sz="2700" b="1" dirty="0">
                <a:latin typeface="Candara" charset="0"/>
              </a:rPr>
            </a:br>
            <a:r>
              <a:rPr lang="en-US" altLang="x-none" sz="2000" b="1" i="1" dirty="0">
                <a:latin typeface="Candara" charset="0"/>
              </a:rPr>
              <a:t>by Richard Blanchard</a:t>
            </a:r>
          </a:p>
          <a:p>
            <a:pPr marL="14288" indent="-14288" algn="ctr">
              <a:spcBef>
                <a:spcPts val="0"/>
              </a:spcBef>
              <a:buNone/>
            </a:pPr>
            <a:endParaRPr lang="en-US" altLang="x-none" sz="500" b="1" dirty="0">
              <a:latin typeface="Candara" charset="0"/>
            </a:endParaRPr>
          </a:p>
          <a:p>
            <a:pPr marL="14288" indent="-14288" algn="ctr">
              <a:spcBef>
                <a:spcPts val="0"/>
              </a:spcBef>
              <a:buNone/>
            </a:pPr>
            <a:r>
              <a:rPr lang="en-US" altLang="x-none" sz="2600" b="1" dirty="0">
                <a:latin typeface="Candara" charset="0"/>
              </a:rPr>
              <a:t>Like the woman at the well</a:t>
            </a:r>
          </a:p>
          <a:p>
            <a:pPr marL="14288" indent="-14288" algn="ctr">
              <a:spcBef>
                <a:spcPts val="0"/>
              </a:spcBef>
              <a:buNone/>
            </a:pPr>
            <a:r>
              <a:rPr lang="en-US" altLang="x-none" sz="2600" b="1" dirty="0">
                <a:latin typeface="Candara" charset="0"/>
              </a:rPr>
              <a:t>I was seeking</a:t>
            </a:r>
          </a:p>
          <a:p>
            <a:pPr marL="14288" indent="-14288" algn="ctr">
              <a:spcBef>
                <a:spcPts val="0"/>
              </a:spcBef>
              <a:buNone/>
            </a:pPr>
            <a:r>
              <a:rPr lang="en-US" altLang="x-none" sz="2600" b="1" dirty="0">
                <a:latin typeface="Candara" charset="0"/>
              </a:rPr>
              <a:t>For things that could not satisfy</a:t>
            </a:r>
          </a:p>
          <a:p>
            <a:pPr marL="14288" indent="-14288" algn="ctr">
              <a:spcBef>
                <a:spcPts val="0"/>
              </a:spcBef>
              <a:buNone/>
            </a:pPr>
            <a:r>
              <a:rPr lang="en-US" altLang="x-none" sz="2600" b="1" dirty="0">
                <a:latin typeface="Candara" charset="0"/>
              </a:rPr>
              <a:t>And then I heard my Savior speaking,</a:t>
            </a:r>
          </a:p>
          <a:p>
            <a:pPr marL="14288" indent="-14288" algn="ctr">
              <a:spcBef>
                <a:spcPts val="0"/>
              </a:spcBef>
              <a:buNone/>
            </a:pPr>
            <a:r>
              <a:rPr lang="en-US" altLang="x-none" sz="2600" b="1" dirty="0">
                <a:latin typeface="Candara" charset="0"/>
              </a:rPr>
              <a:t>“Draw from the well</a:t>
            </a:r>
          </a:p>
          <a:p>
            <a:pPr marL="14288" indent="-14288" algn="ctr">
              <a:spcBef>
                <a:spcPts val="0"/>
              </a:spcBef>
              <a:buNone/>
            </a:pPr>
            <a:r>
              <a:rPr lang="en-US" altLang="x-none" sz="2600" b="1" dirty="0">
                <a:latin typeface="Candara" charset="0"/>
              </a:rPr>
              <a:t>that never shall run dry.”</a:t>
            </a:r>
          </a:p>
          <a:p>
            <a:pPr marL="14288" indent="-14288" algn="ctr">
              <a:spcBef>
                <a:spcPts val="0"/>
              </a:spcBef>
              <a:buNone/>
            </a:pPr>
            <a:endParaRPr lang="en-US" altLang="x-none" sz="500" b="1" dirty="0">
              <a:latin typeface="Candara" charset="0"/>
            </a:endParaRPr>
          </a:p>
          <a:p>
            <a:pPr marL="14288" indent="-14288" algn="ctr">
              <a:spcBef>
                <a:spcPts val="0"/>
              </a:spcBef>
              <a:buNone/>
            </a:pPr>
            <a:r>
              <a:rPr lang="en-US" altLang="x-none" sz="2600" b="1" dirty="0">
                <a:latin typeface="Candara" charset="0"/>
              </a:rPr>
              <a:t>Fill my cup, Lord</a:t>
            </a:r>
          </a:p>
          <a:p>
            <a:pPr marL="14288" indent="-14288" algn="ctr">
              <a:spcBef>
                <a:spcPts val="0"/>
              </a:spcBef>
              <a:buNone/>
            </a:pPr>
            <a:r>
              <a:rPr lang="en-US" altLang="x-none" sz="2600" b="1" dirty="0">
                <a:latin typeface="Candara" charset="0"/>
              </a:rPr>
              <a:t>I lift it up, Lord.</a:t>
            </a:r>
          </a:p>
          <a:p>
            <a:pPr marL="14288" indent="-14288" algn="ctr">
              <a:spcBef>
                <a:spcPts val="0"/>
              </a:spcBef>
              <a:buNone/>
            </a:pPr>
            <a:endParaRPr lang="en-US" altLang="x-none" sz="500" b="1" dirty="0">
              <a:latin typeface="Candara" charset="0"/>
            </a:endParaRPr>
          </a:p>
          <a:p>
            <a:pPr marL="14288" indent="-14288" algn="ctr">
              <a:spcBef>
                <a:spcPts val="0"/>
              </a:spcBef>
              <a:buNone/>
            </a:pPr>
            <a:r>
              <a:rPr lang="en-US" altLang="x-none" sz="2600" b="1" dirty="0">
                <a:latin typeface="Candara" charset="0"/>
              </a:rPr>
              <a:t>Come and quench</a:t>
            </a:r>
          </a:p>
          <a:p>
            <a:pPr marL="14288" indent="-14288" algn="ctr">
              <a:spcBef>
                <a:spcPts val="0"/>
              </a:spcBef>
              <a:buNone/>
            </a:pPr>
            <a:r>
              <a:rPr lang="en-US" altLang="x-none" sz="2600" b="1" dirty="0">
                <a:latin typeface="Candara" charset="0"/>
              </a:rPr>
              <a:t>This thirsting of my soul</a:t>
            </a:r>
          </a:p>
          <a:p>
            <a:pPr marL="14288" indent="-14288" algn="ctr">
              <a:spcBef>
                <a:spcPts val="0"/>
              </a:spcBef>
              <a:buNone/>
            </a:pPr>
            <a:r>
              <a:rPr lang="en-US" altLang="x-none" sz="2600" b="1" dirty="0">
                <a:latin typeface="Candara" charset="0"/>
              </a:rPr>
              <a:t>Bread of Heaven,</a:t>
            </a:r>
          </a:p>
          <a:p>
            <a:pPr marL="14288" indent="-14288" algn="ctr">
              <a:spcBef>
                <a:spcPts val="0"/>
              </a:spcBef>
              <a:buNone/>
            </a:pPr>
            <a:r>
              <a:rPr lang="en-US" altLang="x-none" sz="2600" b="1" dirty="0">
                <a:latin typeface="Candara" charset="0"/>
              </a:rPr>
              <a:t>Feed me till I want no more.</a:t>
            </a:r>
          </a:p>
          <a:p>
            <a:pPr marL="14288" indent="-14288" algn="ctr">
              <a:spcBef>
                <a:spcPts val="0"/>
              </a:spcBef>
              <a:buNone/>
            </a:pPr>
            <a:r>
              <a:rPr lang="en-US" altLang="x-none" sz="2600" b="1" dirty="0">
                <a:latin typeface="Candara" charset="0"/>
              </a:rPr>
              <a:t>Fill my cup, fill it up</a:t>
            </a:r>
          </a:p>
          <a:p>
            <a:pPr marL="14288" indent="-14288" algn="ctr">
              <a:spcBef>
                <a:spcPts val="0"/>
              </a:spcBef>
              <a:buNone/>
            </a:pPr>
            <a:r>
              <a:rPr lang="en-US" altLang="x-none" sz="2600" b="1" dirty="0">
                <a:latin typeface="Candara" charset="0"/>
              </a:rPr>
              <a:t>And make me whole.</a:t>
            </a:r>
          </a:p>
          <a:p>
            <a:pPr marL="14288" indent="-14288" algn="ctr">
              <a:spcBef>
                <a:spcPts val="0"/>
              </a:spcBef>
              <a:buNone/>
            </a:pPr>
            <a:endParaRPr lang="en-US" altLang="x-none" sz="2700" b="1" dirty="0">
              <a:latin typeface="Candara" charset="0"/>
            </a:endParaRPr>
          </a:p>
        </p:txBody>
      </p:sp>
    </p:spTree>
    <p:extLst>
      <p:ext uri="{BB962C8B-B14F-4D97-AF65-F5344CB8AC3E}">
        <p14:creationId xmlns:p14="http://schemas.microsoft.com/office/powerpoint/2010/main" val="218173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000" b="1" spc="-60" dirty="0">
                <a:latin typeface="Candara" charset="0"/>
                <a:ea typeface="MS PGothic" charset="0"/>
                <a:cs typeface="Arial" charset="0"/>
              </a:rPr>
              <a:t>LESSONS FROM THE SAMARITAN WOMAN’S ENCOUNTER WITH JESUS</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rPr>
              <a:t>Lesson </a:t>
            </a:r>
            <a:r>
              <a:rPr kumimoji="0" lang="en-US" sz="2800" b="1" i="0" u="none" strike="noStrike" kern="1200" cap="none" spc="-10" normalizeH="0" noProof="0" dirty="0">
                <a:ln>
                  <a:noFill/>
                </a:ln>
                <a:solidFill>
                  <a:srgbClr val="FF0000"/>
                </a:solidFill>
                <a:effectLst/>
                <a:uLnTx/>
                <a:uFillTx/>
                <a:latin typeface="Candara" charset="0"/>
                <a:ea typeface="ＭＳ Ｐゴシック" charset="0"/>
                <a:cs typeface="MS PGothic" charset="0"/>
              </a:rPr>
              <a:t>#</a:t>
            </a:r>
            <a:r>
              <a:rPr lang="en-US" sz="2800" b="1" i="0" spc="-10" dirty="0">
                <a:solidFill>
                  <a:srgbClr val="FF0000"/>
                </a:solidFill>
                <a:latin typeface="Candara" charset="0"/>
                <a:ea typeface="ＭＳ Ｐゴシック" charset="0"/>
                <a:cs typeface="MS PGothic" charset="0"/>
              </a:rPr>
              <a:t>4: </a:t>
            </a:r>
            <a:r>
              <a:rPr lang="en-US" sz="2800" b="1" i="0" spc="-10" dirty="0">
                <a:latin typeface="Candara" charset="0"/>
                <a:ea typeface="ＭＳ Ｐゴシック" charset="0"/>
                <a:cs typeface="MS PGothic" charset="0"/>
              </a:rPr>
              <a:t>Jesus is the Messiah who leads us to be true worshippers.</a:t>
            </a:r>
            <a:endParaRPr kumimoji="0" lang="en-US" sz="2800" b="1" i="0" u="none" strike="noStrike" kern="1200" cap="none" spc="-10" normalizeH="0" noProof="0" dirty="0">
              <a:ln>
                <a:noFill/>
              </a:ln>
              <a:effectLst/>
              <a:uLnTx/>
              <a:uFillTx/>
              <a:latin typeface="Candara" charset="0"/>
              <a:ea typeface="ＭＳ Ｐゴシック" charset="0"/>
              <a:cs typeface="MS PGothic" charset="0"/>
            </a:endParaRP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indent="0" algn="ctr">
              <a:spcBef>
                <a:spcPts val="0"/>
              </a:spcBef>
              <a:buNone/>
              <a:defRPr/>
            </a:pPr>
            <a:r>
              <a:rPr lang="en-US" sz="2600" spc="-10" baseline="30000" dirty="0">
                <a:solidFill>
                  <a:srgbClr val="000000"/>
                </a:solidFill>
                <a:latin typeface="Candara" charset="0"/>
                <a:ea typeface="ＭＳ Ｐゴシック" charset="0"/>
                <a:cs typeface="MS PGothic" charset="0"/>
              </a:rPr>
              <a:t>21</a:t>
            </a:r>
            <a:r>
              <a:rPr lang="en-US" sz="2600" spc="-10" dirty="0">
                <a:solidFill>
                  <a:srgbClr val="000000"/>
                </a:solidFill>
                <a:latin typeface="Candara" charset="0"/>
                <a:ea typeface="ＭＳ Ｐゴシック" charset="0"/>
                <a:cs typeface="MS PGothic" charset="0"/>
              </a:rPr>
              <a:t> Jesus said to her, “Woman, believe me, the hour is coming when neither on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this mountain nor in Jerusalem will you worship the Father. </a:t>
            </a:r>
            <a:r>
              <a:rPr lang="en-US" sz="2600" spc="-10" baseline="30000" dirty="0">
                <a:solidFill>
                  <a:srgbClr val="000000"/>
                </a:solidFill>
                <a:latin typeface="Candara" charset="0"/>
                <a:ea typeface="ＭＳ Ｐゴシック" charset="0"/>
                <a:cs typeface="MS PGothic" charset="0"/>
              </a:rPr>
              <a:t>22</a:t>
            </a:r>
            <a:r>
              <a:rPr lang="en-US" sz="2600" spc="-10" dirty="0">
                <a:solidFill>
                  <a:srgbClr val="000000"/>
                </a:solidFill>
                <a:latin typeface="Candara" charset="0"/>
                <a:ea typeface="ＭＳ Ｐゴシック" charset="0"/>
                <a:cs typeface="MS PGothic" charset="0"/>
              </a:rPr>
              <a:t> You worship what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you do not know; we worship what we know, for salvation is from the Jews. </a:t>
            </a:r>
            <a:r>
              <a:rPr lang="en-US" sz="2600" spc="-10" baseline="30000" dirty="0">
                <a:solidFill>
                  <a:srgbClr val="000000"/>
                </a:solidFill>
                <a:latin typeface="Candara" charset="0"/>
                <a:ea typeface="ＭＳ Ｐゴシック" charset="0"/>
                <a:cs typeface="MS PGothic" charset="0"/>
              </a:rPr>
              <a:t>23</a:t>
            </a:r>
            <a:r>
              <a:rPr lang="en-US" sz="2600" spc="-10" dirty="0">
                <a:solidFill>
                  <a:srgbClr val="000000"/>
                </a:solidFill>
                <a:latin typeface="Candara" charset="0"/>
                <a:ea typeface="ＭＳ Ｐゴシック" charset="0"/>
                <a:cs typeface="MS PGothic" charset="0"/>
              </a:rPr>
              <a:t> But the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hour is coming, and is now here, when the true worshipers will worship the Father in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spirit and truth, for the Father is seeking such people to worship him. </a:t>
            </a:r>
            <a:r>
              <a:rPr lang="en-US" sz="2600" spc="-10" baseline="30000" dirty="0">
                <a:solidFill>
                  <a:srgbClr val="000000"/>
                </a:solidFill>
                <a:latin typeface="Candara" charset="0"/>
                <a:ea typeface="ＭＳ Ｐゴシック" charset="0"/>
                <a:cs typeface="MS PGothic" charset="0"/>
              </a:rPr>
              <a:t>24</a:t>
            </a:r>
            <a:r>
              <a:rPr lang="en-US" sz="2600" spc="-10" dirty="0">
                <a:solidFill>
                  <a:srgbClr val="000000"/>
                </a:solidFill>
                <a:latin typeface="Candara" charset="0"/>
                <a:ea typeface="ＭＳ Ｐゴシック" charset="0"/>
                <a:cs typeface="MS PGothic" charset="0"/>
              </a:rPr>
              <a:t> God is spirit,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those who worship him must worship in spirit and truth.”  (vs. 21-24)</a:t>
            </a:r>
          </a:p>
          <a:p>
            <a:pPr mar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The Samaritan woman diverted the focus from the real issue to a religious controversy, but Jesus gently brings back the real issue at the heart.</a:t>
            </a:r>
          </a:p>
          <a:p>
            <a:pPr marL="971550" lvl="1" indent="-455613">
              <a:spcBef>
                <a:spcPts val="0"/>
              </a:spcBef>
              <a:buFont typeface="Wingdings" charset="2"/>
              <a:buChar char="Ø"/>
              <a:defRPr/>
            </a:pPr>
            <a:r>
              <a:rPr lang="en-US" altLang="x-none" sz="2600" b="1" i="0" kern="0" dirty="0">
                <a:solidFill>
                  <a:srgbClr val="000000"/>
                </a:solidFill>
                <a:latin typeface="Candara" charset="0"/>
              </a:rPr>
              <a:t>The phrase “in spirit and truth” in context means much more than sincerity—it is about HOW we worship and WHOM we worship.</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So, rather than trying to find true worship, we ought to be true worshippers of God in our inner spirit and with the right view of God!</a:t>
            </a:r>
            <a:endParaRPr lang="en-US" sz="2600" spc="-10" dirty="0">
              <a:solidFill>
                <a:srgbClr val="000000"/>
              </a:solidFill>
              <a:latin typeface="Candara" charset="0"/>
              <a:ea typeface="ＭＳ Ｐゴシック" charset="0"/>
              <a:cs typeface="MS PGothic" charset="0"/>
            </a:endParaRPr>
          </a:p>
          <a:p>
            <a:pPr marL="0" indent="0" algn="ctr">
              <a:spcBef>
                <a:spcPts val="0"/>
              </a:spcBef>
              <a:buNone/>
              <a:defRPr/>
            </a:pP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38080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685800"/>
            <a:ext cx="11582400" cy="6145894"/>
          </a:xfrm>
        </p:spPr>
        <p:txBody>
          <a:bodyPr/>
          <a:lstStyle/>
          <a:p>
            <a:pPr marL="14288" indent="-14288" algn="ctr">
              <a:spcBef>
                <a:spcPts val="0"/>
              </a:spcBef>
              <a:buNone/>
            </a:pPr>
            <a:r>
              <a:rPr lang="en-US" altLang="x-none" sz="2700" b="1" i="1" dirty="0">
                <a:latin typeface="Candara" charset="0"/>
              </a:rPr>
              <a:t>The two words, spirit and truth, correspond to the </a:t>
            </a:r>
            <a:r>
              <a:rPr lang="en-US" altLang="x-none" sz="2700" b="1" i="1" u="sng" dirty="0">
                <a:latin typeface="Candara" charset="0"/>
              </a:rPr>
              <a:t>how</a:t>
            </a:r>
            <a:r>
              <a:rPr lang="en-US" altLang="x-none" sz="2700" b="1" i="1" dirty="0">
                <a:latin typeface="Candara" charset="0"/>
              </a:rPr>
              <a:t> </a:t>
            </a:r>
            <a:br>
              <a:rPr lang="en-US" altLang="x-none" sz="2700" b="1" i="1" dirty="0">
                <a:latin typeface="Candara" charset="0"/>
              </a:rPr>
            </a:br>
            <a:r>
              <a:rPr lang="en-US" altLang="x-none" sz="2700" b="1" i="1" dirty="0">
                <a:latin typeface="Candara" charset="0"/>
              </a:rPr>
              <a:t>and the </a:t>
            </a:r>
            <a:r>
              <a:rPr lang="en-US" altLang="x-none" sz="2700" b="1" i="1" u="sng" dirty="0">
                <a:latin typeface="Candara" charset="0"/>
              </a:rPr>
              <a:t>whom</a:t>
            </a:r>
            <a:r>
              <a:rPr lang="en-US" altLang="x-none" sz="2700" b="1" i="1" dirty="0">
                <a:latin typeface="Candara" charset="0"/>
              </a:rPr>
              <a:t> of worship. Worshiping in </a:t>
            </a:r>
            <a:r>
              <a:rPr lang="en-US" altLang="x-none" sz="2700" b="1" i="1" u="sng" dirty="0">
                <a:latin typeface="Candara" charset="0"/>
              </a:rPr>
              <a:t>spirit</a:t>
            </a:r>
            <a:r>
              <a:rPr lang="en-US" altLang="x-none" sz="2700" b="1" i="1" dirty="0">
                <a:latin typeface="Candara" charset="0"/>
              </a:rPr>
              <a:t> is the opposite of </a:t>
            </a:r>
            <a:br>
              <a:rPr lang="en-US" altLang="x-none" sz="2700" b="1" i="1" dirty="0">
                <a:latin typeface="Candara" charset="0"/>
              </a:rPr>
            </a:br>
            <a:r>
              <a:rPr lang="en-US" altLang="x-none" sz="2700" b="1" i="1" dirty="0">
                <a:latin typeface="Candara" charset="0"/>
              </a:rPr>
              <a:t>worshiping in mere external ways. It’s the opposite of formalism and</a:t>
            </a:r>
            <a:br>
              <a:rPr lang="en-US" altLang="x-none" sz="2700" b="1" i="1" dirty="0">
                <a:latin typeface="Candara" charset="0"/>
              </a:rPr>
            </a:br>
            <a:r>
              <a:rPr lang="en-US" altLang="x-none" sz="2700" b="1" i="1" dirty="0">
                <a:latin typeface="Candara" charset="0"/>
              </a:rPr>
              <a:t> traditionalism. Worshiping in </a:t>
            </a:r>
            <a:r>
              <a:rPr lang="en-US" altLang="x-none" sz="2700" b="1" i="1" u="sng" dirty="0">
                <a:latin typeface="Candara" charset="0"/>
              </a:rPr>
              <a:t>truth</a:t>
            </a:r>
            <a:r>
              <a:rPr lang="en-US" altLang="x-none" sz="2700" b="1" i="1" dirty="0">
                <a:latin typeface="Candara" charset="0"/>
              </a:rPr>
              <a:t> is the opposite of worship based on an</a:t>
            </a:r>
            <a:br>
              <a:rPr lang="en-US" altLang="x-none" sz="2700" b="1" i="1" dirty="0">
                <a:latin typeface="Candara" charset="0"/>
              </a:rPr>
            </a:br>
            <a:r>
              <a:rPr lang="en-US" altLang="x-none" sz="2700" b="1" i="1" dirty="0">
                <a:latin typeface="Candara" charset="0"/>
              </a:rPr>
              <a:t> inadequate view of God. Together the words “spirit and truth” mean that real</a:t>
            </a:r>
            <a:br>
              <a:rPr lang="en-US" altLang="x-none" sz="2700" b="1" i="1" dirty="0">
                <a:latin typeface="Candara" charset="0"/>
              </a:rPr>
            </a:br>
            <a:r>
              <a:rPr lang="en-US" altLang="x-none" sz="2700" b="1" i="1" dirty="0">
                <a:latin typeface="Candara" charset="0"/>
              </a:rPr>
              <a:t> worship comes from the spirit within and is based on true views of God . . . So</a:t>
            </a:r>
            <a:br>
              <a:rPr lang="en-US" altLang="x-none" sz="2700" b="1" i="1" dirty="0">
                <a:latin typeface="Candara" charset="0"/>
              </a:rPr>
            </a:br>
            <a:r>
              <a:rPr lang="en-US" altLang="x-none" sz="2700" b="1" i="1" dirty="0">
                <a:latin typeface="Candara" charset="0"/>
              </a:rPr>
              <a:t> now we can complete the analogy: the </a:t>
            </a:r>
            <a:r>
              <a:rPr lang="en-US" altLang="x-none" sz="2700" b="1" i="1" u="sng" dirty="0">
                <a:latin typeface="Candara" charset="0"/>
              </a:rPr>
              <a:t>fuel</a:t>
            </a:r>
            <a:r>
              <a:rPr lang="en-US" altLang="x-none" sz="2700" b="1" i="1" dirty="0">
                <a:latin typeface="Candara" charset="0"/>
              </a:rPr>
              <a:t> of worship is the grand truth of </a:t>
            </a:r>
            <a:br>
              <a:rPr lang="en-US" altLang="x-none" sz="2700" b="1" i="1" dirty="0">
                <a:latin typeface="Candara" charset="0"/>
              </a:rPr>
            </a:br>
            <a:r>
              <a:rPr lang="en-US" altLang="x-none" sz="2700" b="1" i="1" dirty="0">
                <a:latin typeface="Candara" charset="0"/>
              </a:rPr>
              <a:t>a gracious and sovereign God; the </a:t>
            </a:r>
            <a:r>
              <a:rPr lang="en-US" altLang="x-none" sz="2700" b="1" i="1" u="sng" dirty="0">
                <a:latin typeface="Candara" charset="0"/>
              </a:rPr>
              <a:t>fire</a:t>
            </a:r>
            <a:r>
              <a:rPr lang="en-US" altLang="x-none" sz="2700" b="1" i="1" dirty="0">
                <a:latin typeface="Candara" charset="0"/>
              </a:rPr>
              <a:t> that makes the fuel burn white hot </a:t>
            </a:r>
            <a:br>
              <a:rPr lang="en-US" altLang="x-none" sz="2700" b="1" i="1" dirty="0">
                <a:latin typeface="Candara" charset="0"/>
              </a:rPr>
            </a:br>
            <a:r>
              <a:rPr lang="en-US" altLang="x-none" sz="2700" b="1" i="1" dirty="0">
                <a:latin typeface="Candara" charset="0"/>
              </a:rPr>
              <a:t>is the quickening of the Holy Spirit; the </a:t>
            </a:r>
            <a:r>
              <a:rPr lang="en-US" altLang="x-none" sz="2700" b="1" i="1" u="sng" dirty="0">
                <a:latin typeface="Candara" charset="0"/>
              </a:rPr>
              <a:t>furnace</a:t>
            </a:r>
            <a:r>
              <a:rPr lang="en-US" altLang="x-none" sz="2700" b="1" i="1" dirty="0">
                <a:latin typeface="Candara" charset="0"/>
              </a:rPr>
              <a:t> made alive and warm by </a:t>
            </a:r>
            <a:br>
              <a:rPr lang="en-US" altLang="x-none" sz="2700" b="1" i="1" dirty="0">
                <a:latin typeface="Candara" charset="0"/>
              </a:rPr>
            </a:br>
            <a:r>
              <a:rPr lang="en-US" altLang="x-none" sz="2700" b="1" i="1" dirty="0">
                <a:latin typeface="Candara" charset="0"/>
              </a:rPr>
              <a:t>the flame of truth is our renewed spirit; and the resulting </a:t>
            </a:r>
            <a:r>
              <a:rPr lang="en-US" altLang="x-none" sz="2700" b="1" i="1" u="sng" dirty="0">
                <a:latin typeface="Candara" charset="0"/>
              </a:rPr>
              <a:t>heat</a:t>
            </a:r>
            <a:r>
              <a:rPr lang="en-US" altLang="x-none" sz="2700" b="1" i="1" dirty="0">
                <a:latin typeface="Candara" charset="0"/>
              </a:rPr>
              <a:t> of our </a:t>
            </a:r>
            <a:br>
              <a:rPr lang="en-US" altLang="x-none" sz="2700" b="1" i="1" dirty="0">
                <a:latin typeface="Candara" charset="0"/>
              </a:rPr>
            </a:br>
            <a:r>
              <a:rPr lang="en-US" altLang="x-none" sz="2700" b="1" i="1" dirty="0">
                <a:latin typeface="Candara" charset="0"/>
              </a:rPr>
              <a:t>affections is worship, pushing its way out in tears, confessions, </a:t>
            </a:r>
            <a:br>
              <a:rPr lang="en-US" altLang="x-none" sz="2700" b="1" i="1" dirty="0">
                <a:latin typeface="Candara" charset="0"/>
              </a:rPr>
            </a:br>
            <a:r>
              <a:rPr lang="en-US" altLang="x-none" sz="2700" b="1" i="1" dirty="0">
                <a:latin typeface="Candara" charset="0"/>
              </a:rPr>
              <a:t>prayers, praises, acclamations, lifting of hands, </a:t>
            </a:r>
            <a:br>
              <a:rPr lang="en-US" altLang="x-none" sz="2700" b="1" i="1" dirty="0">
                <a:latin typeface="Candara" charset="0"/>
              </a:rPr>
            </a:br>
            <a:r>
              <a:rPr lang="en-US" altLang="x-none" sz="2700" b="1" i="1" dirty="0">
                <a:latin typeface="Candara" charset="0"/>
              </a:rPr>
              <a:t>bowing low, and obedient lives. </a:t>
            </a:r>
          </a:p>
          <a:p>
            <a:pPr marL="14288" indent="-14288" algn="ctr">
              <a:spcBef>
                <a:spcPts val="0"/>
              </a:spcBef>
              <a:buNone/>
            </a:pPr>
            <a:r>
              <a:rPr lang="en-US" altLang="x-none" sz="2700" b="1" i="1" dirty="0">
                <a:latin typeface="Candara" charset="0"/>
              </a:rPr>
              <a:t>John Piper</a:t>
            </a:r>
          </a:p>
        </p:txBody>
      </p:sp>
    </p:spTree>
    <p:extLst>
      <p:ext uri="{BB962C8B-B14F-4D97-AF65-F5344CB8AC3E}">
        <p14:creationId xmlns:p14="http://schemas.microsoft.com/office/powerpoint/2010/main" val="191744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realize your need for trusting in Jesus’ radical love for you even when you are utterly broken in sin? How will this realization change your attitude toward broken people around you?</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seek Jesus for your real transformation and ongoing true satisfaction? </a:t>
            </a:r>
          </a:p>
          <a:p>
            <a:pPr marL="514350" lvl="0" indent="-514350">
              <a:buFont typeface="+mj-lt"/>
              <a:buAutoNum type="arabicPeriod"/>
            </a:pPr>
            <a:endParaRPr lang="en-US" sz="2000" dirty="0"/>
          </a:p>
          <a:p>
            <a:pPr marL="514350" lvl="0" indent="-514350">
              <a:buFont typeface="+mj-lt"/>
              <a:buAutoNum type="arabicPeriod"/>
            </a:pPr>
            <a:r>
              <a:rPr lang="en-US" sz="2800" dirty="0"/>
              <a:t>How will you pursue God-centered worship in spirit and truth as a true worshipper? What is your first step?</a:t>
            </a:r>
          </a:p>
        </p:txBody>
      </p:sp>
    </p:spTree>
    <p:extLst>
      <p:ext uri="{BB962C8B-B14F-4D97-AF65-F5344CB8AC3E}">
        <p14:creationId xmlns:p14="http://schemas.microsoft.com/office/powerpoint/2010/main" val="355047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Living Water</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[12]</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4:1-26</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August 18,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3200" b="1" dirty="0">
                <a:latin typeface="Candara" charset="0"/>
                <a:ea typeface="Candara" charset="0"/>
                <a:cs typeface="Candara" charset="0"/>
              </a:rPr>
              <a:t>A CONTRAST: NICODEMUS AND THE SAMARITAN WOMAN</a:t>
            </a:r>
          </a:p>
        </p:txBody>
      </p:sp>
      <p:sp>
        <p:nvSpPr>
          <p:cNvPr id="27651" name="Rectangle 3"/>
          <p:cNvSpPr>
            <a:spLocks noGrp="1" noChangeArrowheads="1"/>
          </p:cNvSpPr>
          <p:nvPr>
            <p:ph type="body" idx="1"/>
          </p:nvPr>
        </p:nvSpPr>
        <p:spPr>
          <a:xfrm>
            <a:off x="228600" y="1143000"/>
            <a:ext cx="11811000" cy="5654679"/>
          </a:xfrm>
        </p:spPr>
        <p:txBody>
          <a:bodyPr/>
          <a:lstStyle/>
          <a:p>
            <a:pPr>
              <a:spcBef>
                <a:spcPts val="0"/>
              </a:spcBef>
              <a:defRPr/>
            </a:pPr>
            <a:r>
              <a:rPr lang="en-US" sz="2800" b="1" dirty="0">
                <a:latin typeface="Candara" charset="0"/>
                <a:cs typeface="Arial" charset="0"/>
              </a:rPr>
              <a:t>He was </a:t>
            </a:r>
            <a:r>
              <a:rPr lang="en-US" sz="2800" b="1" dirty="0">
                <a:solidFill>
                  <a:srgbClr val="FF0000"/>
                </a:solidFill>
                <a:latin typeface="Candara" charset="0"/>
                <a:cs typeface="Arial" charset="0"/>
              </a:rPr>
              <a:t>a Jew [man] </a:t>
            </a:r>
            <a:r>
              <a:rPr lang="en-US" sz="2800" b="1" dirty="0">
                <a:latin typeface="Candara" charset="0"/>
                <a:cs typeface="Arial" charset="0"/>
              </a:rPr>
              <a:t>and she was </a:t>
            </a:r>
            <a:r>
              <a:rPr lang="en-US" sz="2800" b="1" dirty="0">
                <a:solidFill>
                  <a:srgbClr val="FF0000"/>
                </a:solidFill>
                <a:latin typeface="Candara" charset="0"/>
                <a:cs typeface="Arial" charset="0"/>
              </a:rPr>
              <a:t>a Samaritan [woman].</a:t>
            </a:r>
          </a:p>
          <a:p>
            <a:pPr>
              <a:spcBef>
                <a:spcPts val="0"/>
              </a:spcBef>
              <a:defRPr/>
            </a:pPr>
            <a:endParaRPr lang="en-US" sz="2800" b="1" dirty="0">
              <a:latin typeface="Candara" charset="0"/>
              <a:cs typeface="Arial" charset="0"/>
            </a:endParaRPr>
          </a:p>
          <a:p>
            <a:pPr>
              <a:spcBef>
                <a:spcPts val="0"/>
              </a:spcBef>
              <a:defRPr/>
            </a:pPr>
            <a:r>
              <a:rPr lang="en-US" sz="2800" b="1" dirty="0">
                <a:latin typeface="Candara" charset="0"/>
                <a:cs typeface="Arial" charset="0"/>
              </a:rPr>
              <a:t>He was </a:t>
            </a:r>
            <a:r>
              <a:rPr lang="en-US" sz="2800" b="1" dirty="0">
                <a:solidFill>
                  <a:srgbClr val="FF0000"/>
                </a:solidFill>
                <a:latin typeface="Candara" charset="0"/>
                <a:cs typeface="Arial" charset="0"/>
              </a:rPr>
              <a:t>a well-known ruler </a:t>
            </a:r>
            <a:r>
              <a:rPr lang="en-US" sz="2800" b="1" dirty="0">
                <a:latin typeface="Candara" charset="0"/>
                <a:cs typeface="Arial" charset="0"/>
              </a:rPr>
              <a:t>of the Jews and she was </a:t>
            </a:r>
            <a:r>
              <a:rPr lang="en-US" sz="2800" b="1" dirty="0">
                <a:solidFill>
                  <a:srgbClr val="FF0000"/>
                </a:solidFill>
                <a:latin typeface="Candara" charset="0"/>
                <a:cs typeface="Arial" charset="0"/>
              </a:rPr>
              <a:t>an unknown person.</a:t>
            </a:r>
          </a:p>
          <a:p>
            <a:pPr>
              <a:spcBef>
                <a:spcPts val="0"/>
              </a:spcBef>
              <a:defRPr/>
            </a:pPr>
            <a:endParaRPr lang="en-US" sz="2800" b="1" dirty="0">
              <a:latin typeface="Candara" charset="0"/>
              <a:cs typeface="Arial" charset="0"/>
            </a:endParaRPr>
          </a:p>
          <a:p>
            <a:pPr>
              <a:spcBef>
                <a:spcPts val="0"/>
              </a:spcBef>
              <a:defRPr/>
            </a:pPr>
            <a:r>
              <a:rPr lang="en-US" sz="2800" b="1" dirty="0">
                <a:latin typeface="Candara" charset="0"/>
                <a:cs typeface="Arial" charset="0"/>
              </a:rPr>
              <a:t>He was an </a:t>
            </a:r>
            <a:r>
              <a:rPr lang="en-US" sz="2800" b="1" dirty="0">
                <a:solidFill>
                  <a:srgbClr val="FF0000"/>
                </a:solidFill>
                <a:latin typeface="Candara" charset="0"/>
                <a:cs typeface="Arial" charset="0"/>
              </a:rPr>
              <a:t>upright Pharisee </a:t>
            </a:r>
            <a:r>
              <a:rPr lang="en-US" sz="2800" b="1" dirty="0">
                <a:latin typeface="Candara" charset="0"/>
                <a:cs typeface="Arial" charset="0"/>
              </a:rPr>
              <a:t>and she a </a:t>
            </a:r>
            <a:r>
              <a:rPr lang="en-US" sz="2800" b="1" dirty="0">
                <a:solidFill>
                  <a:srgbClr val="FF0000"/>
                </a:solidFill>
                <a:latin typeface="Candara" charset="0"/>
                <a:cs typeface="Arial" charset="0"/>
              </a:rPr>
              <a:t>notorious sinner.</a:t>
            </a:r>
          </a:p>
          <a:p>
            <a:pPr>
              <a:spcBef>
                <a:spcPts val="0"/>
              </a:spcBef>
              <a:defRPr/>
            </a:pPr>
            <a:endParaRPr lang="en-US" sz="2800" b="1" dirty="0">
              <a:latin typeface="Candara" charset="0"/>
              <a:cs typeface="Arial" charset="0"/>
            </a:endParaRPr>
          </a:p>
          <a:p>
            <a:pPr>
              <a:spcBef>
                <a:spcPts val="0"/>
              </a:spcBef>
              <a:defRPr/>
            </a:pPr>
            <a:r>
              <a:rPr lang="en-US" sz="2800" b="1" dirty="0">
                <a:latin typeface="Candara" charset="0"/>
                <a:cs typeface="Arial" charset="0"/>
              </a:rPr>
              <a:t>He was respected as </a:t>
            </a:r>
            <a:r>
              <a:rPr lang="en-US" sz="2800" b="1" dirty="0">
                <a:solidFill>
                  <a:srgbClr val="FF0000"/>
                </a:solidFill>
                <a:latin typeface="Candara" charset="0"/>
                <a:cs typeface="Arial" charset="0"/>
              </a:rPr>
              <a:t>the teacher of Israel </a:t>
            </a:r>
            <a:r>
              <a:rPr lang="en-US" sz="2800" b="1" dirty="0">
                <a:latin typeface="Candara" charset="0"/>
                <a:cs typeface="Arial" charset="0"/>
              </a:rPr>
              <a:t>and she was despised as </a:t>
            </a:r>
            <a:r>
              <a:rPr lang="en-US" sz="2800" b="1" dirty="0">
                <a:solidFill>
                  <a:srgbClr val="FF0000"/>
                </a:solidFill>
                <a:latin typeface="Candara" charset="0"/>
                <a:cs typeface="Arial" charset="0"/>
              </a:rPr>
              <a:t>the sleazy townswoman</a:t>
            </a:r>
            <a:r>
              <a:rPr lang="en-US" sz="2800" b="1" dirty="0">
                <a:latin typeface="Candara" charset="0"/>
                <a:cs typeface="Arial" charset="0"/>
              </a:rPr>
              <a:t> who’s had five husbands.</a:t>
            </a:r>
            <a:endParaRPr lang="en-US" sz="2800" dirty="0">
              <a:solidFill>
                <a:srgbClr val="FF0000"/>
              </a:solidFill>
              <a:latin typeface="Candara" charset="0"/>
              <a:cs typeface="Arial" charset="0"/>
            </a:endParaRPr>
          </a:p>
        </p:txBody>
      </p:sp>
    </p:spTree>
    <p:extLst>
      <p:ext uri="{BB962C8B-B14F-4D97-AF65-F5344CB8AC3E}">
        <p14:creationId xmlns:p14="http://schemas.microsoft.com/office/powerpoint/2010/main" val="10917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381000" y="240792"/>
            <a:ext cx="114300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John 4:1-26 [ESV]</a:t>
            </a:r>
          </a:p>
          <a:p>
            <a:pPr marL="0" indent="0">
              <a:spcBef>
                <a:spcPts val="0"/>
              </a:spcBef>
              <a:buNone/>
            </a:pPr>
            <a:endParaRPr lang="en-US" altLang="en-US" sz="1000" b="1" baseline="30000" dirty="0">
              <a:solidFill>
                <a:srgbClr val="800000"/>
              </a:solidFill>
              <a:latin typeface="Candara" panose="020E0502030303020204" pitchFamily="34" charset="0"/>
            </a:endParaRPr>
          </a:p>
          <a:p>
            <a:pPr marL="0" indent="0" algn="just">
              <a:buNone/>
            </a:pPr>
            <a:endParaRPr lang="en-US" sz="2600" b="1" dirty="0">
              <a:latin typeface="Candara" panose="020E0502030303020204" pitchFamily="34" charset="0"/>
            </a:endParaRPr>
          </a:p>
        </p:txBody>
      </p:sp>
    </p:spTree>
    <p:extLst>
      <p:ext uri="{BB962C8B-B14F-4D97-AF65-F5344CB8AC3E}">
        <p14:creationId xmlns:p14="http://schemas.microsoft.com/office/powerpoint/2010/main" val="166544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304800" y="240792"/>
            <a:ext cx="115824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John 4:1-26 [ESV]</a:t>
            </a:r>
          </a:p>
          <a:p>
            <a:pPr marL="0" indent="0">
              <a:spcBef>
                <a:spcPts val="0"/>
              </a:spcBef>
              <a:buNone/>
            </a:pPr>
            <a:endParaRPr lang="en-US" altLang="en-US" sz="1000" b="1" baseline="30000" dirty="0">
              <a:solidFill>
                <a:srgbClr val="800000"/>
              </a:solidFill>
              <a:latin typeface="Candara" panose="020E0502030303020204" pitchFamily="34" charset="0"/>
            </a:endParaRPr>
          </a:p>
          <a:p>
            <a:pPr marL="0" indent="0" algn="just">
              <a:buNone/>
            </a:pPr>
            <a:r>
              <a:rPr lang="en-US" sz="2600" b="1" baseline="30000" dirty="0">
                <a:latin typeface="Candara" panose="020E0502030303020204" pitchFamily="34" charset="0"/>
              </a:rPr>
              <a:t>1</a:t>
            </a:r>
            <a:r>
              <a:rPr lang="en-US" sz="2600" b="1" dirty="0">
                <a:latin typeface="Candara" panose="020E0502030303020204" pitchFamily="34" charset="0"/>
              </a:rPr>
              <a:t> Now when Jesus learned that the Pharisees had heard that Jesus was making and baptizing more disciples than John </a:t>
            </a:r>
            <a:r>
              <a:rPr lang="en-US" sz="2600" b="1" baseline="30000" dirty="0">
                <a:latin typeface="Candara" panose="020E0502030303020204" pitchFamily="34" charset="0"/>
              </a:rPr>
              <a:t>2 </a:t>
            </a:r>
            <a:r>
              <a:rPr lang="en-US" sz="2600" b="1" dirty="0">
                <a:latin typeface="Candara" panose="020E0502030303020204" pitchFamily="34" charset="0"/>
              </a:rPr>
              <a:t>(although Jesus himself did not baptize, but only his disciples), </a:t>
            </a:r>
            <a:r>
              <a:rPr lang="en-US" sz="2600" b="1" baseline="30000" dirty="0">
                <a:latin typeface="Candara" panose="020E0502030303020204" pitchFamily="34" charset="0"/>
              </a:rPr>
              <a:t>3 </a:t>
            </a:r>
            <a:r>
              <a:rPr lang="en-US" sz="2600" b="1" dirty="0">
                <a:latin typeface="Candara" panose="020E0502030303020204" pitchFamily="34" charset="0"/>
              </a:rPr>
              <a:t>he left Judea and departed again for Galilee. </a:t>
            </a:r>
            <a:r>
              <a:rPr lang="en-US" sz="2600" b="1" baseline="30000" dirty="0">
                <a:latin typeface="Candara" panose="020E0502030303020204" pitchFamily="34" charset="0"/>
              </a:rPr>
              <a:t>4 </a:t>
            </a:r>
            <a:r>
              <a:rPr lang="en-US" sz="2600" b="1" dirty="0">
                <a:latin typeface="Candara" panose="020E0502030303020204" pitchFamily="34" charset="0"/>
              </a:rPr>
              <a:t>And he had to pass through Samaria. </a:t>
            </a:r>
            <a:r>
              <a:rPr lang="en-US" sz="2600" b="1" baseline="30000" dirty="0">
                <a:latin typeface="Candara" panose="020E0502030303020204" pitchFamily="34" charset="0"/>
              </a:rPr>
              <a:t>5</a:t>
            </a:r>
            <a:r>
              <a:rPr lang="en-US" sz="2600" b="1" dirty="0">
                <a:latin typeface="Candara" panose="020E0502030303020204" pitchFamily="34" charset="0"/>
              </a:rPr>
              <a:t> So he came to a town of Samaria called Sychar, near the field that Jacob had given to his son Joseph. </a:t>
            </a:r>
            <a:r>
              <a:rPr lang="en-US" sz="2600" b="1" baseline="30000" dirty="0">
                <a:latin typeface="Candara" panose="020E0502030303020204" pitchFamily="34" charset="0"/>
              </a:rPr>
              <a:t>6</a:t>
            </a:r>
            <a:r>
              <a:rPr lang="en-US" sz="2600" b="1" dirty="0">
                <a:latin typeface="Candara" panose="020E0502030303020204" pitchFamily="34" charset="0"/>
              </a:rPr>
              <a:t> Jacob's well was there; so Jesus, wearied as he was from his journey, was sitting beside the well. It was about the sixth hour.</a:t>
            </a:r>
          </a:p>
          <a:p>
            <a:pPr marL="0" indent="0" algn="just">
              <a:buNone/>
            </a:pPr>
            <a:endParaRPr lang="en-US" sz="800" b="1" dirty="0">
              <a:latin typeface="Candara" panose="020E0502030303020204" pitchFamily="34" charset="0"/>
            </a:endParaRPr>
          </a:p>
          <a:p>
            <a:pPr marL="0" indent="0" algn="just">
              <a:buNone/>
            </a:pPr>
            <a:r>
              <a:rPr lang="en-US" sz="2600" b="1" baseline="30000" dirty="0">
                <a:latin typeface="Candara" panose="020E0502030303020204" pitchFamily="34" charset="0"/>
              </a:rPr>
              <a:t>7 </a:t>
            </a:r>
            <a:r>
              <a:rPr lang="en-US" sz="2600" b="1" dirty="0">
                <a:latin typeface="Candara" panose="020E0502030303020204" pitchFamily="34" charset="0"/>
              </a:rPr>
              <a:t>A woman from Samaria came to draw water. Jesus said to her, “Give me a drink.” </a:t>
            </a:r>
            <a:r>
              <a:rPr lang="en-US" sz="2600" b="1" baseline="30000" dirty="0">
                <a:latin typeface="Candara" panose="020E0502030303020204" pitchFamily="34" charset="0"/>
              </a:rPr>
              <a:t>8 </a:t>
            </a:r>
            <a:r>
              <a:rPr lang="en-US" sz="2600" b="1" dirty="0">
                <a:latin typeface="Candara" panose="020E0502030303020204" pitchFamily="34" charset="0"/>
              </a:rPr>
              <a:t>(For his disciples had gone away into the city to buy food.) </a:t>
            </a:r>
            <a:r>
              <a:rPr lang="en-US" sz="2600" b="1" baseline="30000" dirty="0">
                <a:latin typeface="Candara" panose="020E0502030303020204" pitchFamily="34" charset="0"/>
              </a:rPr>
              <a:t>9 </a:t>
            </a:r>
            <a:r>
              <a:rPr lang="en-US" sz="2600" b="1" dirty="0">
                <a:latin typeface="Candara" panose="020E0502030303020204" pitchFamily="34" charset="0"/>
              </a:rPr>
              <a:t>The Samaritan woman said to him, “How is it that you, a Jew, ask for a drink from me, a woman of Samaria?” (For Jews have no dealings with Samaritans.) </a:t>
            </a:r>
            <a:r>
              <a:rPr lang="en-US" sz="2600" b="1" baseline="30000" dirty="0">
                <a:latin typeface="Candara" panose="020E0502030303020204" pitchFamily="34" charset="0"/>
              </a:rPr>
              <a:t>10 </a:t>
            </a:r>
            <a:r>
              <a:rPr lang="en-US" sz="2600" b="1" dirty="0">
                <a:latin typeface="Candara" panose="020E0502030303020204" pitchFamily="34" charset="0"/>
              </a:rPr>
              <a:t>Jesus answered her, “If you knew the gift of God, and who it is that is saying to you, ‘Give me a drink,’ you would have asked him, and he would have given you living water.”  </a:t>
            </a:r>
          </a:p>
        </p:txBody>
      </p:sp>
    </p:spTree>
    <p:extLst>
      <p:ext uri="{BB962C8B-B14F-4D97-AF65-F5344CB8AC3E}">
        <p14:creationId xmlns:p14="http://schemas.microsoft.com/office/powerpoint/2010/main" val="348109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304800" y="240792"/>
            <a:ext cx="115824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John 4:1-26 [ESV]</a:t>
            </a:r>
          </a:p>
          <a:p>
            <a:pPr marL="0" indent="0">
              <a:spcBef>
                <a:spcPts val="0"/>
              </a:spcBef>
              <a:buNone/>
            </a:pPr>
            <a:endParaRPr lang="en-US" altLang="en-US" sz="1000" b="1" baseline="30000" dirty="0">
              <a:solidFill>
                <a:srgbClr val="800000"/>
              </a:solidFill>
              <a:latin typeface="Candara" panose="020E0502030303020204" pitchFamily="34" charset="0"/>
            </a:endParaRPr>
          </a:p>
          <a:p>
            <a:pPr marL="0" indent="0" algn="just">
              <a:buNone/>
            </a:pPr>
            <a:r>
              <a:rPr lang="en-US" sz="2600" b="1" baseline="30000" dirty="0">
                <a:latin typeface="Candara" panose="020E0502030303020204" pitchFamily="34" charset="0"/>
              </a:rPr>
              <a:t>11</a:t>
            </a:r>
            <a:r>
              <a:rPr lang="en-US" sz="2600" b="1" dirty="0">
                <a:latin typeface="Candara" panose="020E0502030303020204" pitchFamily="34" charset="0"/>
              </a:rPr>
              <a:t> The woman said to him, “Sir, you have nothing to draw water with, and the well is deep. Where do you get that living water? </a:t>
            </a:r>
            <a:r>
              <a:rPr lang="en-US" sz="2600" b="1" baseline="30000" dirty="0">
                <a:latin typeface="Candara" panose="020E0502030303020204" pitchFamily="34" charset="0"/>
              </a:rPr>
              <a:t>12</a:t>
            </a:r>
            <a:r>
              <a:rPr lang="en-US" sz="2600" b="1" dirty="0">
                <a:latin typeface="Candara" panose="020E0502030303020204" pitchFamily="34" charset="0"/>
              </a:rPr>
              <a:t> Are you greater than our father Jacob? He gave us the well and drank from it himself, as did his sons and his livestock.” </a:t>
            </a:r>
            <a:r>
              <a:rPr lang="en-US" sz="2600" b="1" baseline="30000" dirty="0">
                <a:latin typeface="Candara" panose="020E0502030303020204" pitchFamily="34" charset="0"/>
              </a:rPr>
              <a:t>13</a:t>
            </a:r>
            <a:r>
              <a:rPr lang="en-US" sz="2600" b="1" dirty="0">
                <a:latin typeface="Candara" panose="020E0502030303020204" pitchFamily="34" charset="0"/>
              </a:rPr>
              <a:t> Jesus said to her, “Everyone who drinks of this water will be thirsty again, </a:t>
            </a:r>
            <a:r>
              <a:rPr lang="en-US" sz="2600" b="1" baseline="30000" dirty="0">
                <a:latin typeface="Candara" panose="020E0502030303020204" pitchFamily="34" charset="0"/>
              </a:rPr>
              <a:t>14</a:t>
            </a:r>
            <a:r>
              <a:rPr lang="en-US" sz="2600" b="1" dirty="0">
                <a:latin typeface="Candara" panose="020E0502030303020204" pitchFamily="34" charset="0"/>
              </a:rPr>
              <a:t> but whoever drinks of the water that I will give him will never be thirsty again. The water that I will give him will become in him a spring of water welling up to eternal life.” </a:t>
            </a:r>
            <a:r>
              <a:rPr lang="en-US" sz="2600" b="1" baseline="30000" dirty="0">
                <a:latin typeface="Candara" panose="020E0502030303020204" pitchFamily="34" charset="0"/>
              </a:rPr>
              <a:t>15</a:t>
            </a:r>
            <a:r>
              <a:rPr lang="en-US" sz="2600" b="1" dirty="0">
                <a:latin typeface="Candara" panose="020E0502030303020204" pitchFamily="34" charset="0"/>
              </a:rPr>
              <a:t> The woman said to him, “Sir, give me this water, so that I will not be thirsty or have to come here to draw water.”</a:t>
            </a:r>
          </a:p>
          <a:p>
            <a:pPr marL="0" indent="0" algn="just">
              <a:buNone/>
            </a:pPr>
            <a:endParaRPr lang="en-US" sz="800" b="1" dirty="0">
              <a:latin typeface="Candara" panose="020E0502030303020204" pitchFamily="34" charset="0"/>
            </a:endParaRPr>
          </a:p>
          <a:p>
            <a:pPr marL="0" indent="0" algn="just">
              <a:buNone/>
            </a:pPr>
            <a:r>
              <a:rPr lang="en-US" sz="2600" b="1" baseline="30000" dirty="0">
                <a:latin typeface="Candara" panose="020E0502030303020204" pitchFamily="34" charset="0"/>
              </a:rPr>
              <a:t>16 </a:t>
            </a:r>
            <a:r>
              <a:rPr lang="en-US" sz="2600" b="1" dirty="0">
                <a:latin typeface="Candara" panose="020E0502030303020204" pitchFamily="34" charset="0"/>
              </a:rPr>
              <a:t>Jesus said to her, “Go, call your husband, and come here.” </a:t>
            </a:r>
            <a:r>
              <a:rPr lang="en-US" sz="2600" b="1" baseline="30000" dirty="0">
                <a:latin typeface="Candara" panose="020E0502030303020204" pitchFamily="34" charset="0"/>
              </a:rPr>
              <a:t>17</a:t>
            </a:r>
            <a:r>
              <a:rPr lang="en-US" sz="2600" b="1" dirty="0">
                <a:latin typeface="Candara" panose="020E0502030303020204" pitchFamily="34" charset="0"/>
              </a:rPr>
              <a:t> The woman answered him, “I have no husband.” Jesus said to her, “You are right in saying, ‘I have no husband’; </a:t>
            </a:r>
            <a:r>
              <a:rPr lang="en-US" sz="2600" b="1" baseline="30000" dirty="0">
                <a:latin typeface="Candara" panose="020E0502030303020204" pitchFamily="34" charset="0"/>
              </a:rPr>
              <a:t>18</a:t>
            </a:r>
            <a:r>
              <a:rPr lang="en-US" sz="2600" b="1" dirty="0">
                <a:latin typeface="Candara" panose="020E0502030303020204" pitchFamily="34" charset="0"/>
              </a:rPr>
              <a:t> for you have had five husbands, and the one you now have is not your husband. What you have said is true.” </a:t>
            </a:r>
            <a:r>
              <a:rPr lang="en-US" sz="2600" b="1" baseline="30000" dirty="0">
                <a:latin typeface="Candara" panose="020E0502030303020204" pitchFamily="34" charset="0"/>
              </a:rPr>
              <a:t>19</a:t>
            </a:r>
            <a:r>
              <a:rPr lang="en-US" sz="2600" b="1" dirty="0">
                <a:latin typeface="Candara" panose="020E0502030303020204" pitchFamily="34" charset="0"/>
              </a:rPr>
              <a:t> The woman said to him, “Sir, I perceive that you are a prophet. </a:t>
            </a:r>
            <a:r>
              <a:rPr lang="en-US" sz="2600" b="1" baseline="30000" dirty="0">
                <a:latin typeface="Candara" panose="020E0502030303020204" pitchFamily="34" charset="0"/>
              </a:rPr>
              <a:t>20</a:t>
            </a:r>
            <a:r>
              <a:rPr lang="en-US" sz="2600" b="1" dirty="0">
                <a:latin typeface="Candara" panose="020E0502030303020204" pitchFamily="34" charset="0"/>
              </a:rPr>
              <a:t> Our fathers worshiped on this mountain, but you say that in Jerusalem is the place where people ought to worship.” </a:t>
            </a:r>
          </a:p>
        </p:txBody>
      </p:sp>
    </p:spTree>
    <p:extLst>
      <p:ext uri="{BB962C8B-B14F-4D97-AF65-F5344CB8AC3E}">
        <p14:creationId xmlns:p14="http://schemas.microsoft.com/office/powerpoint/2010/main" val="225467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304800" y="240792"/>
            <a:ext cx="115824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John 4:1-26 [ESV]</a:t>
            </a:r>
          </a:p>
          <a:p>
            <a:pPr marL="0" indent="0">
              <a:spcBef>
                <a:spcPts val="0"/>
              </a:spcBef>
              <a:buNone/>
            </a:pPr>
            <a:endParaRPr lang="en-US" altLang="en-US" sz="1000" b="1" baseline="30000" dirty="0">
              <a:solidFill>
                <a:srgbClr val="800000"/>
              </a:solidFill>
              <a:latin typeface="Candara" panose="020E0502030303020204" pitchFamily="34" charset="0"/>
            </a:endParaRPr>
          </a:p>
          <a:p>
            <a:pPr marL="0" indent="0" algn="just">
              <a:buNone/>
            </a:pPr>
            <a:r>
              <a:rPr lang="en-US" sz="2600" b="1" baseline="30000" dirty="0">
                <a:latin typeface="Candara" panose="020E0502030303020204" pitchFamily="34" charset="0"/>
              </a:rPr>
              <a:t>21</a:t>
            </a:r>
            <a:r>
              <a:rPr lang="en-US" sz="2600" b="1" dirty="0">
                <a:latin typeface="Candara" panose="020E0502030303020204" pitchFamily="34" charset="0"/>
              </a:rPr>
              <a:t> Jesus said to her, “Woman, believe me, the hour is coming when neither on this mountain nor in Jerusalem will you worship the Father. </a:t>
            </a:r>
            <a:r>
              <a:rPr lang="en-US" sz="2600" b="1" baseline="30000" dirty="0">
                <a:latin typeface="Candara" panose="020E0502030303020204" pitchFamily="34" charset="0"/>
              </a:rPr>
              <a:t>22</a:t>
            </a:r>
            <a:r>
              <a:rPr lang="en-US" sz="2600" b="1" dirty="0">
                <a:latin typeface="Candara" panose="020E0502030303020204" pitchFamily="34" charset="0"/>
              </a:rPr>
              <a:t> You worship what you do not know; we worship what we know, for salvation is from the Jews. </a:t>
            </a:r>
            <a:r>
              <a:rPr lang="en-US" sz="2600" b="1" baseline="30000" dirty="0">
                <a:latin typeface="Candara" panose="020E0502030303020204" pitchFamily="34" charset="0"/>
              </a:rPr>
              <a:t>23</a:t>
            </a:r>
            <a:r>
              <a:rPr lang="en-US" sz="2600" b="1" dirty="0">
                <a:latin typeface="Candara" panose="020E0502030303020204" pitchFamily="34" charset="0"/>
              </a:rPr>
              <a:t> But the hour is coming, and is now here, when the true worshipers will worship the Father in spirit and truth, for the Father is seeking such people to worship him. </a:t>
            </a:r>
            <a:r>
              <a:rPr lang="en-US" sz="2600" b="1" baseline="30000" dirty="0">
                <a:latin typeface="Candara" panose="020E0502030303020204" pitchFamily="34" charset="0"/>
              </a:rPr>
              <a:t>24</a:t>
            </a:r>
            <a:r>
              <a:rPr lang="en-US" sz="2600" b="1" dirty="0">
                <a:latin typeface="Candara" panose="020E0502030303020204" pitchFamily="34" charset="0"/>
              </a:rPr>
              <a:t> God is spirit, and those who worship him must worship in spirit and truth.” </a:t>
            </a:r>
            <a:r>
              <a:rPr lang="en-US" sz="2600" b="1" baseline="30000" dirty="0">
                <a:latin typeface="Candara" panose="020E0502030303020204" pitchFamily="34" charset="0"/>
              </a:rPr>
              <a:t>25</a:t>
            </a:r>
            <a:r>
              <a:rPr lang="en-US" sz="2600" b="1" dirty="0">
                <a:latin typeface="Candara" panose="020E0502030303020204" pitchFamily="34" charset="0"/>
              </a:rPr>
              <a:t> The woman said to him, “I know that Messiah is coming (he who is called Christ). When he comes, he will tell us all things.” </a:t>
            </a:r>
            <a:r>
              <a:rPr lang="en-US" sz="2600" b="1" baseline="30000" dirty="0">
                <a:latin typeface="Candara" panose="020E0502030303020204" pitchFamily="34" charset="0"/>
              </a:rPr>
              <a:t>26</a:t>
            </a:r>
            <a:r>
              <a:rPr lang="en-US" sz="2600" b="1" dirty="0">
                <a:latin typeface="Candara" panose="020E0502030303020204" pitchFamily="34" charset="0"/>
              </a:rPr>
              <a:t> Jesus said to her, “I who speak to you am he.”</a:t>
            </a:r>
          </a:p>
        </p:txBody>
      </p:sp>
    </p:spTree>
    <p:extLst>
      <p:ext uri="{BB962C8B-B14F-4D97-AF65-F5344CB8AC3E}">
        <p14:creationId xmlns:p14="http://schemas.microsoft.com/office/powerpoint/2010/main" val="353059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000" b="1" spc="-60" dirty="0">
                <a:latin typeface="Candara" charset="0"/>
                <a:ea typeface="MS PGothic" charset="0"/>
                <a:cs typeface="Arial" charset="0"/>
              </a:rPr>
              <a:t>LESSONS FROM THE SAMARITAN WOMAN’S ENCOUNTER WITH JESUS</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rPr>
              <a:t>Lesson </a:t>
            </a:r>
            <a:r>
              <a:rPr kumimoji="0" lang="en-US" sz="2800" b="1" i="0" u="none" strike="noStrike" kern="1200" cap="none" spc="-10" normalizeH="0" noProof="0" dirty="0">
                <a:ln>
                  <a:noFill/>
                </a:ln>
                <a:solidFill>
                  <a:srgbClr val="FF0000"/>
                </a:solidFill>
                <a:effectLst/>
                <a:uLnTx/>
                <a:uFillTx/>
                <a:latin typeface="Candara" charset="0"/>
                <a:ea typeface="ＭＳ Ｐゴシック" charset="0"/>
                <a:cs typeface="MS PGothic" charset="0"/>
              </a:rPr>
              <a:t>#1</a:t>
            </a:r>
            <a:r>
              <a:rPr lang="en-US" sz="2800" b="1" i="0" spc="-10" dirty="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Jesus has a radical love and compassion for those who are broken as well as for those who seem to have it all together.</a:t>
            </a:r>
            <a:endParaRPr kumimoji="0" lang="en-US" sz="2800" b="1" i="0" u="none" strike="noStrike" kern="1200" cap="none" spc="-10" normalizeH="0" noProof="0" dirty="0">
              <a:ln>
                <a:noFill/>
              </a:ln>
              <a:effectLst/>
              <a:uLnTx/>
              <a:uFillTx/>
              <a:latin typeface="Candara" charset="0"/>
              <a:ea typeface="ＭＳ Ｐゴシック" charset="0"/>
              <a:cs typeface="MS PGothic" charset="0"/>
            </a:endParaRP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indent="0" algn="ctr">
              <a:spcBef>
                <a:spcPts val="0"/>
              </a:spcBef>
              <a:buNone/>
              <a:defRPr/>
            </a:pP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Jacob's well was there; so Jesus, wearied as he was from his journey,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was sitting beside the well. It was about the sixth hour.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A woman from Samaria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came to draw water. Jesus said to her, “Give me a drink.” </a:t>
            </a: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(For his disciples had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gone away into the city to buy food.) </a:t>
            </a: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The Samaritan woman said to him,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“How is it that you, a Jew, ask for a drink from me, a woman of Samaria?”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(For Jews have no dealings with Samaritans.) (vs. 6-9)</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Jews despised Samaritans (1</a:t>
            </a:r>
            <a:r>
              <a:rPr lang="en-US" altLang="x-none" sz="2600" b="1" i="0" kern="0" baseline="30000" dirty="0">
                <a:solidFill>
                  <a:srgbClr val="000000"/>
                </a:solidFill>
                <a:latin typeface="Candara" charset="0"/>
              </a:rPr>
              <a:t>st</a:t>
            </a:r>
            <a:r>
              <a:rPr lang="en-US" altLang="x-none" sz="2600" b="1" i="0" kern="0" dirty="0">
                <a:solidFill>
                  <a:srgbClr val="000000"/>
                </a:solidFill>
                <a:latin typeface="Candara" charset="0"/>
              </a:rPr>
              <a:t>  strike), didn’t talk with a woman in public (2</a:t>
            </a:r>
            <a:r>
              <a:rPr lang="en-US" altLang="x-none" sz="2600" b="1" i="0" kern="0" baseline="30000" dirty="0">
                <a:solidFill>
                  <a:srgbClr val="000000"/>
                </a:solidFill>
                <a:latin typeface="Candara" charset="0"/>
              </a:rPr>
              <a:t>nd</a:t>
            </a:r>
            <a:r>
              <a:rPr lang="en-US" altLang="x-none" sz="2600" b="1" i="0" kern="0" dirty="0">
                <a:solidFill>
                  <a:srgbClr val="000000"/>
                </a:solidFill>
                <a:latin typeface="Candara" charset="0"/>
              </a:rPr>
              <a:t> Strike), and the godly Jews  didn’t associate with sinners (3</a:t>
            </a:r>
            <a:r>
              <a:rPr lang="en-US" altLang="x-none" sz="2600" b="1" i="0" kern="0" baseline="30000" dirty="0">
                <a:solidFill>
                  <a:srgbClr val="000000"/>
                </a:solidFill>
                <a:latin typeface="Candara" charset="0"/>
              </a:rPr>
              <a:t>rd</a:t>
            </a:r>
            <a:r>
              <a:rPr lang="en-US" altLang="x-none" sz="2600" b="1" i="0" kern="0" dirty="0">
                <a:solidFill>
                  <a:srgbClr val="000000"/>
                </a:solidFill>
                <a:latin typeface="Candara" charset="0"/>
              </a:rPr>
              <a:t> strike).</a:t>
            </a:r>
          </a:p>
          <a:p>
            <a:pPr marL="971550" lvl="1" indent="-455613">
              <a:spcBef>
                <a:spcPts val="0"/>
              </a:spcBef>
              <a:buFont typeface="Wingdings" charset="2"/>
              <a:buChar char="Ø"/>
              <a:defRPr/>
            </a:pPr>
            <a:r>
              <a:rPr lang="en-US" altLang="x-none" sz="2600" b="1" i="0" kern="0" dirty="0">
                <a:solidFill>
                  <a:srgbClr val="000000"/>
                </a:solidFill>
                <a:latin typeface="Candara" charset="0"/>
              </a:rPr>
              <a:t>Nevertheless, Jesus showed radical love and compassion for the woman.</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Why?</a:t>
            </a:r>
            <a:r>
              <a:rPr lang="en-US" sz="2600" spc="-10" dirty="0">
                <a:solidFill>
                  <a:srgbClr val="000000"/>
                </a:solidFill>
                <a:latin typeface="Candara" charset="0"/>
                <a:ea typeface="ＭＳ Ｐゴシック" charset="0"/>
                <a:cs typeface="MS PGothic" charset="0"/>
              </a:rPr>
              <a:t> </a:t>
            </a:r>
            <a:r>
              <a:rPr lang="en-US" sz="2600" b="1" i="0" spc="-10" dirty="0">
                <a:solidFill>
                  <a:srgbClr val="000000"/>
                </a:solidFill>
                <a:latin typeface="Candara" charset="0"/>
                <a:ea typeface="ＭＳ Ｐゴシック" charset="0"/>
                <a:cs typeface="MS PGothic" charset="0"/>
              </a:rPr>
              <a:t>Jesus’ love is radical in reaching the lost, and the least, and the last—so should we (in Christ, there is no room prejudice and judgmentalism).</a:t>
            </a:r>
          </a:p>
        </p:txBody>
      </p:sp>
    </p:spTree>
    <p:extLst>
      <p:ext uri="{BB962C8B-B14F-4D97-AF65-F5344CB8AC3E}">
        <p14:creationId xmlns:p14="http://schemas.microsoft.com/office/powerpoint/2010/main" val="5857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000" b="1" spc="-60" dirty="0">
                <a:latin typeface="Candara" charset="0"/>
                <a:ea typeface="MS PGothic" charset="0"/>
                <a:cs typeface="Arial" charset="0"/>
              </a:rPr>
              <a:t>LESSONS FROM THE SAMARITAN WOMAN’S ENCOUNTER WITH JESUS</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rPr>
              <a:t>Lesson </a:t>
            </a:r>
            <a:r>
              <a:rPr kumimoji="0" lang="en-US" sz="2800" b="1" i="0" u="none" strike="noStrike" kern="1200" cap="none" spc="-10" normalizeH="0" noProof="0" dirty="0">
                <a:ln>
                  <a:noFill/>
                </a:ln>
                <a:solidFill>
                  <a:srgbClr val="FF0000"/>
                </a:solidFill>
                <a:effectLst/>
                <a:uLnTx/>
                <a:uFillTx/>
                <a:latin typeface="Candara" charset="0"/>
                <a:ea typeface="ＭＳ Ｐゴシック" charset="0"/>
                <a:cs typeface="MS PGothic" charset="0"/>
              </a:rPr>
              <a:t>#</a:t>
            </a:r>
            <a:r>
              <a:rPr lang="en-US" sz="2800" b="1" i="0" spc="-10" dirty="0">
                <a:solidFill>
                  <a:srgbClr val="FF0000"/>
                </a:solidFill>
                <a:latin typeface="Candara" charset="0"/>
                <a:ea typeface="ＭＳ Ｐゴシック" charset="0"/>
                <a:cs typeface="MS PGothic" charset="0"/>
              </a:rPr>
              <a:t>2: </a:t>
            </a:r>
            <a:r>
              <a:rPr lang="en-US" sz="2800" b="1" i="0" spc="-10" dirty="0">
                <a:latin typeface="Candara" charset="0"/>
                <a:ea typeface="ＭＳ Ｐゴシック" charset="0"/>
                <a:cs typeface="MS PGothic" charset="0"/>
              </a:rPr>
              <a:t>Jesus gives the “living water” that quenches the thirst that only God can satisfy.</a:t>
            </a:r>
            <a:endParaRPr kumimoji="0" lang="en-US" sz="2800" b="1" i="0" u="none" strike="noStrike" kern="1200" cap="none" spc="-10" normalizeH="0" noProof="0" dirty="0">
              <a:ln>
                <a:noFill/>
              </a:ln>
              <a:effectLst/>
              <a:uLnTx/>
              <a:uFillTx/>
              <a:latin typeface="Candara" charset="0"/>
              <a:ea typeface="ＭＳ Ｐゴシック" charset="0"/>
              <a:cs typeface="MS PGothic" charset="0"/>
            </a:endParaRP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indent="0" algn="ctr">
              <a:spcBef>
                <a:spcPts val="0"/>
              </a:spcBef>
              <a:buNone/>
              <a:defRPr/>
            </a:pPr>
            <a:r>
              <a:rPr lang="en-US" sz="2600" spc="-10" baseline="30000" dirty="0">
                <a:solidFill>
                  <a:srgbClr val="000000"/>
                </a:solidFill>
                <a:latin typeface="Candara" charset="0"/>
                <a:ea typeface="ＭＳ Ｐゴシック" charset="0"/>
                <a:cs typeface="MS PGothic" charset="0"/>
              </a:rPr>
              <a:t>13</a:t>
            </a:r>
            <a:r>
              <a:rPr lang="en-US" sz="2600" spc="-10" dirty="0">
                <a:solidFill>
                  <a:srgbClr val="000000"/>
                </a:solidFill>
                <a:latin typeface="Candara" charset="0"/>
                <a:ea typeface="ＭＳ Ｐゴシック" charset="0"/>
                <a:cs typeface="MS PGothic" charset="0"/>
              </a:rPr>
              <a:t> Jesus said to her, “Everyone who drinks of this water will be thirsty again, </a:t>
            </a:r>
            <a:r>
              <a:rPr lang="en-US" sz="2600" spc="-10" baseline="30000" dirty="0">
                <a:solidFill>
                  <a:srgbClr val="000000"/>
                </a:solidFill>
                <a:latin typeface="Candara" charset="0"/>
                <a:ea typeface="ＭＳ Ｐゴシック" charset="0"/>
                <a:cs typeface="MS PGothic" charset="0"/>
              </a:rPr>
              <a:t>14</a:t>
            </a:r>
            <a:r>
              <a:rPr lang="en-US" sz="2600" spc="-10" dirty="0">
                <a:solidFill>
                  <a:srgbClr val="000000"/>
                </a:solidFill>
                <a:latin typeface="Candara" charset="0"/>
                <a:ea typeface="ＭＳ Ｐゴシック" charset="0"/>
                <a:cs typeface="MS PGothic" charset="0"/>
              </a:rPr>
              <a:t> but whoever drinks of the water that I will give him will never be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thirsty again. The water that I will give him will become in him a spring of water</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welling up to eternal life.” </a:t>
            </a:r>
            <a:r>
              <a:rPr lang="en-US" sz="2600" spc="-10" baseline="30000" dirty="0">
                <a:solidFill>
                  <a:srgbClr val="000000"/>
                </a:solidFill>
                <a:latin typeface="Candara" charset="0"/>
                <a:ea typeface="ＭＳ Ｐゴシック" charset="0"/>
                <a:cs typeface="MS PGothic" charset="0"/>
              </a:rPr>
              <a:t>15</a:t>
            </a:r>
            <a:r>
              <a:rPr lang="en-US" sz="2600" spc="-10" dirty="0">
                <a:solidFill>
                  <a:srgbClr val="000000"/>
                </a:solidFill>
                <a:latin typeface="Candara" charset="0"/>
                <a:ea typeface="ＭＳ Ｐゴシック" charset="0"/>
                <a:cs typeface="MS PGothic" charset="0"/>
              </a:rPr>
              <a:t> The woman said to him, “Sir, give me this water,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so that I will not be thirsty or have to come here to draw water.” (vs. 13-15)</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Jesus saw the Samaritan woman’s spiritual thirst and offered the living water; but she was still obsessed with her temporal physical thirst.</a:t>
            </a:r>
          </a:p>
          <a:p>
            <a:pPr marL="971550" lvl="1" indent="-455613">
              <a:spcBef>
                <a:spcPts val="0"/>
              </a:spcBef>
              <a:buFont typeface="Wingdings" charset="2"/>
              <a:buChar char="Ø"/>
              <a:defRPr/>
            </a:pPr>
            <a:r>
              <a:rPr lang="en-US" altLang="x-none" sz="2600" b="1" i="0" kern="0" dirty="0">
                <a:solidFill>
                  <a:srgbClr val="000000"/>
                </a:solidFill>
                <a:latin typeface="Candara" charset="0"/>
              </a:rPr>
              <a:t>Notice that Jesus’ living water is a promise for an ongoing source for quenching the thirst (i.e., the indwelling Holy Spirit of the eternal life).</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Even today, Jesus offers the living water to us in spite of the fact that we may be still obsessed with quenching our temporal thirst and needs.</a:t>
            </a:r>
            <a:endParaRPr lang="en-US" sz="2600" spc="-10" dirty="0">
              <a:solidFill>
                <a:srgbClr val="000000"/>
              </a:solidFill>
              <a:latin typeface="Candara" charset="0"/>
              <a:ea typeface="ＭＳ Ｐゴシック" charset="0"/>
              <a:cs typeface="MS PGothic" charset="0"/>
            </a:endParaRPr>
          </a:p>
          <a:p>
            <a:pPr marL="0" indent="0" algn="ctr">
              <a:spcBef>
                <a:spcPts val="0"/>
              </a:spcBef>
              <a:buNone/>
              <a:defRPr/>
            </a:pP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293316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1461</TotalTime>
  <Words>350</Words>
  <Application>Microsoft Macintosh PowerPoint</Application>
  <PresentationFormat>Widescreen</PresentationFormat>
  <Paragraphs>88</Paragraphs>
  <Slides>16</Slides>
  <Notes>14</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16</vt:i4>
      </vt:variant>
    </vt:vector>
  </HeadingPairs>
  <TitlesOfParts>
    <vt:vector size="37"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PowerPoint Presentation</vt:lpstr>
      <vt:lpstr>The Living Water</vt:lpstr>
      <vt:lpstr>A CONTRAST: NICODEMUS AND THE SAMARITAN WOMAN</vt:lpstr>
      <vt:lpstr>PowerPoint Presentation</vt:lpstr>
      <vt:lpstr>PowerPoint Presentation</vt:lpstr>
      <vt:lpstr>PowerPoint Presentation</vt:lpstr>
      <vt:lpstr>PowerPoint Presentation</vt:lpstr>
      <vt:lpstr>LESSONS FROM THE SAMARITAN WOMAN’S ENCOUNTER WITH JESUS</vt:lpstr>
      <vt:lpstr>LESSONS FROM THE SAMARITAN WOMAN’S ENCOUNTER WITH JESUS</vt:lpstr>
      <vt:lpstr>PowerPoint Presentation</vt:lpstr>
      <vt:lpstr>LESSONS FROM THE SAMARITAN WOMAN’S ENCOUNTER WITH JESUS</vt:lpstr>
      <vt:lpstr>PowerPoint Presentation</vt:lpstr>
      <vt:lpstr>LESSONS FROM THE SAMARITAN WOMAN’S ENCOUNTER WITH JESUS</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24</cp:revision>
  <dcterms:created xsi:type="dcterms:W3CDTF">2019-08-17T17:10:57Z</dcterms:created>
  <dcterms:modified xsi:type="dcterms:W3CDTF">2019-08-18T21:50:55Z</dcterms:modified>
</cp:coreProperties>
</file>