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Lst>
  <p:notesMasterIdLst>
    <p:notesMasterId r:id="rId30"/>
  </p:notesMasterIdLst>
  <p:handoutMasterIdLst>
    <p:handoutMasterId r:id="rId31"/>
  </p:handoutMasterIdLst>
  <p:sldIdLst>
    <p:sldId id="281" r:id="rId15"/>
    <p:sldId id="713" r:id="rId16"/>
    <p:sldId id="3232" r:id="rId17"/>
    <p:sldId id="313" r:id="rId18"/>
    <p:sldId id="3309" r:id="rId19"/>
    <p:sldId id="3310" r:id="rId20"/>
    <p:sldId id="3311" r:id="rId21"/>
    <p:sldId id="3307" r:id="rId22"/>
    <p:sldId id="3312" r:id="rId23"/>
    <p:sldId id="3313" r:id="rId24"/>
    <p:sldId id="3314" r:id="rId25"/>
    <p:sldId id="3315" r:id="rId26"/>
    <p:sldId id="2390" r:id="rId27"/>
    <p:sldId id="730" r:id="rId28"/>
    <p:sldId id="283" r:id="rId29"/>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0432FF"/>
    <a:srgbClr val="6600FF"/>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4" autoAdjust="0"/>
    <p:restoredTop sz="92836"/>
  </p:normalViewPr>
  <p:slideViewPr>
    <p:cSldViewPr>
      <p:cViewPr varScale="1">
        <p:scale>
          <a:sx n="113" d="100"/>
          <a:sy n="113" d="100"/>
        </p:scale>
        <p:origin x="176" y="122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8/12/19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8/12/19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0527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2299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3329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51847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4881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08286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6853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0111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1319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3699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8714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40139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8/12/19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8/12/19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8/12/19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8/12/19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8/12/19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8/12/19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8/12/19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8/12/19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8/12/19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8/12/19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8/12/19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8/12/19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8/12/19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8/12/19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8/12/19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8/12/19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8/12/19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8/12/19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8/12/19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8/12/19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8/12/19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8/12/19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8/12/19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8/12/19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381000"/>
            <a:ext cx="12039600" cy="423332"/>
          </a:xfrm>
        </p:spPr>
        <p:txBody>
          <a:bodyPr/>
          <a:lstStyle/>
          <a:p>
            <a:r>
              <a:rPr lang="en-US" sz="3200" b="1" spc="-60" dirty="0">
                <a:latin typeface="Candara" charset="0"/>
                <a:ea typeface="MS PGothic" charset="0"/>
                <a:cs typeface="Arial" charset="0"/>
              </a:rPr>
              <a:t>THREE KEY REASONS OF JOHN THE BAPTIST’S JOYFUL HUMILITY</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6725" indent="-454025">
              <a:spcBef>
                <a:spcPts val="0"/>
              </a:spcBef>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Key Reason</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 #2</a:t>
            </a:r>
            <a:r>
              <a:rPr lang="en-US" sz="2800" b="1" i="0" spc="-10" dirty="0">
                <a:solidFill>
                  <a:srgbClr val="000000"/>
                </a:solidFill>
                <a:latin typeface="Candara" charset="0"/>
                <a:ea typeface="ＭＳ Ｐゴシック" charset="0"/>
                <a:cs typeface="MS PGothic" charset="0"/>
              </a:rPr>
              <a:t>: </a:t>
            </a:r>
            <a:r>
              <a:rPr lang="en-US" sz="2800" b="1" i="0" u="sng" spc="-10" dirty="0">
                <a:solidFill>
                  <a:srgbClr val="FF0000"/>
                </a:solidFill>
                <a:latin typeface="Candara" charset="0"/>
                <a:ea typeface="ＭＳ Ｐゴシック" charset="0"/>
                <a:cs typeface="MS PGothic" charset="0"/>
              </a:rPr>
              <a:t>A Clear Understanding of His Relationship with Jesus </a:t>
            </a:r>
            <a:r>
              <a:rPr lang="en-US" sz="2800" b="1" i="0" spc="-10" dirty="0">
                <a:latin typeface="Candara" charset="0"/>
                <a:ea typeface="ＭＳ Ｐゴシック" charset="0"/>
                <a:cs typeface="MS PGothic" charset="0"/>
              </a:rPr>
              <a:t>– John embraced that he was a friend of the bridegroom, Jesus the Christ. </a:t>
            </a:r>
          </a:p>
          <a:p>
            <a:pPr marL="466725" indent="-454025">
              <a:spcBef>
                <a:spcPts val="0"/>
              </a:spcBef>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29</a:t>
            </a:r>
            <a:r>
              <a:rPr lang="en-US" sz="2600" spc="-10" dirty="0">
                <a:solidFill>
                  <a:srgbClr val="000000"/>
                </a:solidFill>
                <a:latin typeface="Candara" charset="0"/>
                <a:ea typeface="ＭＳ Ｐゴシック" charset="0"/>
                <a:cs typeface="MS PGothic" charset="0"/>
              </a:rPr>
              <a:t> The one who has the bride is the bridegroom. The friend of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bridegroom, who stands and hears him, rejoices greatly at the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bridegroom's voice. Therefore this joy of mine is now complete.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30</a:t>
            </a:r>
            <a:r>
              <a:rPr lang="en-US" sz="2600" spc="-10" dirty="0">
                <a:solidFill>
                  <a:srgbClr val="000000"/>
                </a:solidFill>
                <a:latin typeface="Candara" charset="0"/>
                <a:ea typeface="ＭＳ Ｐゴシック" charset="0"/>
                <a:cs typeface="MS PGothic" charset="0"/>
              </a:rPr>
              <a:t> He must increase, but I must decrease.” (vs. 29-30)</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Notice the radical joy of John the Baptist. Why and how was this possible? </a:t>
            </a:r>
          </a:p>
          <a:p>
            <a:pPr marL="971550" lvl="1" indent="-455613">
              <a:spcBef>
                <a:spcPts val="0"/>
              </a:spcBef>
              <a:buFont typeface="Wingdings" charset="2"/>
              <a:buChar char="Ø"/>
              <a:defRPr/>
            </a:pPr>
            <a:r>
              <a:rPr lang="en-US" altLang="x-none" sz="2600" b="1" i="0" kern="0" dirty="0">
                <a:solidFill>
                  <a:srgbClr val="000000"/>
                </a:solidFill>
                <a:latin typeface="Candara" charset="0"/>
              </a:rPr>
              <a:t>It was because John saw him clearly not as the bridegroom but as a friend of the bridegroom; in that he embraced the truth that the bride for the bridegroom—hence, it brought him more joy to see Jesus with the bride. </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Even for us, the Christian life (and ministry) is NOT about us—it is about Jesus who is the Savior of the world as the Lamb of God.</a:t>
            </a:r>
          </a:p>
        </p:txBody>
      </p:sp>
    </p:spTree>
    <p:extLst>
      <p:ext uri="{BB962C8B-B14F-4D97-AF65-F5344CB8AC3E}">
        <p14:creationId xmlns:p14="http://schemas.microsoft.com/office/powerpoint/2010/main" val="243601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381000"/>
            <a:ext cx="12039600" cy="423332"/>
          </a:xfrm>
        </p:spPr>
        <p:txBody>
          <a:bodyPr/>
          <a:lstStyle/>
          <a:p>
            <a:r>
              <a:rPr lang="en-US" sz="3200" b="1" spc="-60" dirty="0">
                <a:latin typeface="Candara" charset="0"/>
                <a:ea typeface="MS PGothic" charset="0"/>
                <a:cs typeface="Arial" charset="0"/>
              </a:rPr>
              <a:t>THREE KEY REASONS OF JOHN THE BAPTIST’S JOYFUL HUMILITY</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6725" indent="-454025">
              <a:spcBef>
                <a:spcPts val="0"/>
              </a:spcBef>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Key Reason</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 #3</a:t>
            </a:r>
            <a:r>
              <a:rPr lang="en-US" sz="2800" b="1" i="0" spc="-10" dirty="0">
                <a:solidFill>
                  <a:srgbClr val="000000"/>
                </a:solidFill>
                <a:latin typeface="Candara" charset="0"/>
                <a:ea typeface="ＭＳ Ｐゴシック" charset="0"/>
                <a:cs typeface="MS PGothic" charset="0"/>
              </a:rPr>
              <a:t>: </a:t>
            </a:r>
            <a:r>
              <a:rPr lang="en-US" sz="2800" b="1" i="0" u="sng" spc="-10" dirty="0">
                <a:solidFill>
                  <a:srgbClr val="FF0000"/>
                </a:solidFill>
                <a:latin typeface="Candara" charset="0"/>
                <a:ea typeface="ＭＳ Ｐゴシック" charset="0"/>
                <a:cs typeface="MS PGothic" charset="0"/>
              </a:rPr>
              <a:t>A Clear Knowledge of Who Jesus Was</a:t>
            </a:r>
            <a:r>
              <a:rPr lang="en-US" sz="2800" b="1" i="0" spc="-10" dirty="0">
                <a:solidFill>
                  <a:srgbClr val="FF0000"/>
                </a:solidFill>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 John knew that Jesus was the Son of God who is above all because he came from above. </a:t>
            </a:r>
          </a:p>
          <a:p>
            <a:pPr marL="466725" indent="-454025">
              <a:spcBef>
                <a:spcPts val="0"/>
              </a:spcBef>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31</a:t>
            </a:r>
            <a:r>
              <a:rPr lang="en-US" sz="2600" spc="-10" dirty="0">
                <a:solidFill>
                  <a:srgbClr val="000000"/>
                </a:solidFill>
                <a:latin typeface="Candara" charset="0"/>
                <a:ea typeface="ＭＳ Ｐゴシック" charset="0"/>
                <a:cs typeface="MS PGothic" charset="0"/>
              </a:rPr>
              <a:t> He who comes from above is above all. He who is of the earth</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belongs to the earth and speaks in an earthly way. He who comes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from heaven is above all. </a:t>
            </a:r>
            <a:r>
              <a:rPr lang="en-US" sz="2600" spc="-10" baseline="30000" dirty="0">
                <a:solidFill>
                  <a:srgbClr val="000000"/>
                </a:solidFill>
                <a:latin typeface="Candara" charset="0"/>
                <a:ea typeface="ＭＳ Ｐゴシック" charset="0"/>
                <a:cs typeface="MS PGothic" charset="0"/>
              </a:rPr>
              <a:t>32</a:t>
            </a:r>
            <a:r>
              <a:rPr lang="en-US" sz="2600" spc="-10" dirty="0">
                <a:solidFill>
                  <a:srgbClr val="000000"/>
                </a:solidFill>
                <a:latin typeface="Candara" charset="0"/>
                <a:ea typeface="ＭＳ Ｐゴシック" charset="0"/>
                <a:cs typeface="MS PGothic" charset="0"/>
              </a:rPr>
              <a:t> He bears witness to what he has seen and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heard, yet no one receives his testimony. </a:t>
            </a:r>
            <a:r>
              <a:rPr lang="en-US" sz="2600" spc="-10" baseline="30000" dirty="0">
                <a:solidFill>
                  <a:srgbClr val="000000"/>
                </a:solidFill>
                <a:latin typeface="Candara" charset="0"/>
                <a:ea typeface="ＭＳ Ｐゴシック" charset="0"/>
                <a:cs typeface="MS PGothic" charset="0"/>
              </a:rPr>
              <a:t>33</a:t>
            </a:r>
            <a:r>
              <a:rPr lang="en-US" sz="2600" spc="-10" dirty="0">
                <a:solidFill>
                  <a:srgbClr val="000000"/>
                </a:solidFill>
                <a:latin typeface="Candara" charset="0"/>
                <a:ea typeface="ＭＳ Ｐゴシック" charset="0"/>
                <a:cs typeface="MS PGothic" charset="0"/>
              </a:rPr>
              <a:t> Whoever receives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his testimony sets his seal to this, that God is true. </a:t>
            </a:r>
            <a:endParaRPr lang="en-US" altLang="x-none" sz="2600" b="1" i="0" kern="0" dirty="0">
              <a:solidFill>
                <a:srgbClr val="000000"/>
              </a:solidFill>
              <a:latin typeface="Candara" charset="0"/>
            </a:endParaRPr>
          </a:p>
        </p:txBody>
      </p:sp>
    </p:spTree>
    <p:extLst>
      <p:ext uri="{BB962C8B-B14F-4D97-AF65-F5344CB8AC3E}">
        <p14:creationId xmlns:p14="http://schemas.microsoft.com/office/powerpoint/2010/main" val="73552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381000"/>
            <a:ext cx="12039600" cy="423332"/>
          </a:xfrm>
        </p:spPr>
        <p:txBody>
          <a:bodyPr/>
          <a:lstStyle/>
          <a:p>
            <a:r>
              <a:rPr lang="en-US" sz="3200" b="1" spc="-60" dirty="0">
                <a:latin typeface="Candara" charset="0"/>
                <a:ea typeface="MS PGothic" charset="0"/>
                <a:cs typeface="Arial" charset="0"/>
              </a:rPr>
              <a:t>THREE KEY REASONS OF JOHN THE BAPTIST’S JOYFUL HUMILITY</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6725" indent="-454025">
              <a:spcBef>
                <a:spcPts val="0"/>
              </a:spcBef>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Key Reason</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 #3</a:t>
            </a:r>
            <a:r>
              <a:rPr lang="en-US" sz="2800" b="1" i="0" spc="-10" dirty="0">
                <a:solidFill>
                  <a:srgbClr val="000000"/>
                </a:solidFill>
                <a:latin typeface="Candara" charset="0"/>
                <a:ea typeface="ＭＳ Ｐゴシック" charset="0"/>
                <a:cs typeface="MS PGothic" charset="0"/>
              </a:rPr>
              <a:t>: </a:t>
            </a:r>
            <a:r>
              <a:rPr lang="en-US" sz="2800" b="1" i="0" u="sng" spc="-10" dirty="0">
                <a:solidFill>
                  <a:srgbClr val="FF0000"/>
                </a:solidFill>
                <a:latin typeface="Candara" charset="0"/>
                <a:ea typeface="ＭＳ Ｐゴシック" charset="0"/>
                <a:cs typeface="MS PGothic" charset="0"/>
              </a:rPr>
              <a:t>A Clear Knowledge of Who Jesus Was</a:t>
            </a:r>
            <a:r>
              <a:rPr lang="en-US" sz="2800" b="1" i="0" spc="-10" dirty="0">
                <a:solidFill>
                  <a:srgbClr val="FF0000"/>
                </a:solidFill>
                <a:latin typeface="Candara" charset="0"/>
                <a:ea typeface="ＭＳ Ｐゴシック" charset="0"/>
                <a:cs typeface="MS PGothic" charset="0"/>
              </a:rPr>
              <a:t> </a:t>
            </a:r>
            <a:r>
              <a:rPr lang="en-US" sz="2800" b="1" i="0" spc="-10" dirty="0">
                <a:latin typeface="Candara" charset="0"/>
                <a:ea typeface="ＭＳ Ｐゴシック" charset="0"/>
                <a:cs typeface="MS PGothic" charset="0"/>
              </a:rPr>
              <a:t>– John knew that Jesus was the Son of God who is above all because he came from above. </a:t>
            </a:r>
          </a:p>
          <a:p>
            <a:pPr marL="466725" indent="-454025">
              <a:spcBef>
                <a:spcPts val="0"/>
              </a:spcBef>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34</a:t>
            </a:r>
            <a:r>
              <a:rPr lang="en-US" sz="2600" spc="-10" dirty="0">
                <a:solidFill>
                  <a:srgbClr val="000000"/>
                </a:solidFill>
                <a:latin typeface="Candara" charset="0"/>
                <a:ea typeface="ＭＳ Ｐゴシック" charset="0"/>
                <a:cs typeface="MS PGothic" charset="0"/>
              </a:rPr>
              <a:t> For he whom God has sent utters the words of God,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for he gives the Spirit without measure. </a:t>
            </a:r>
            <a:r>
              <a:rPr lang="en-US" sz="2600" spc="-10" baseline="30000" dirty="0">
                <a:solidFill>
                  <a:srgbClr val="000000"/>
                </a:solidFill>
                <a:latin typeface="Candara" charset="0"/>
                <a:ea typeface="ＭＳ Ｐゴシック" charset="0"/>
                <a:cs typeface="MS PGothic" charset="0"/>
              </a:rPr>
              <a:t>35</a:t>
            </a:r>
            <a:r>
              <a:rPr lang="en-US" sz="2600" spc="-10" dirty="0">
                <a:solidFill>
                  <a:srgbClr val="000000"/>
                </a:solidFill>
                <a:latin typeface="Candara" charset="0"/>
                <a:ea typeface="ＭＳ Ｐゴシック" charset="0"/>
                <a:cs typeface="MS PGothic" charset="0"/>
              </a:rPr>
              <a:t> The Father loves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the Son and has given all things into his hand. </a:t>
            </a:r>
            <a:r>
              <a:rPr lang="en-US" sz="2600" spc="-10" baseline="30000" dirty="0">
                <a:solidFill>
                  <a:srgbClr val="000000"/>
                </a:solidFill>
                <a:latin typeface="Candara" charset="0"/>
                <a:ea typeface="ＭＳ Ｐゴシック" charset="0"/>
                <a:cs typeface="MS PGothic" charset="0"/>
              </a:rPr>
              <a:t>36</a:t>
            </a:r>
            <a:r>
              <a:rPr lang="en-US" sz="2600" spc="-10" dirty="0">
                <a:solidFill>
                  <a:srgbClr val="000000"/>
                </a:solidFill>
                <a:latin typeface="Candara" charset="0"/>
                <a:ea typeface="ＭＳ Ｐゴシック" charset="0"/>
                <a:cs typeface="MS PGothic" charset="0"/>
              </a:rPr>
              <a:t> Whoever believes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in the Son has eternal life; whoever does not obey the Son shall</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not see life, but the wrath of God remains on him. (vs. 31-36)</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John the Baptist’ joyful humility was rooted in this eternal truth about Jesus the Son of God (So, John knew Jesus was not his rival but his Lord).</a:t>
            </a:r>
          </a:p>
          <a:p>
            <a:pPr marL="971550" lvl="1" indent="-455613">
              <a:spcBef>
                <a:spcPts val="0"/>
              </a:spcBef>
              <a:buFont typeface="Wingdings" charset="2"/>
              <a:buChar char="Ø"/>
              <a:defRPr/>
            </a:pPr>
            <a:r>
              <a:rPr lang="en-US" altLang="x-none" sz="2600" b="1" i="0" kern="0" dirty="0">
                <a:solidFill>
                  <a:srgbClr val="000000"/>
                </a:solidFill>
                <a:latin typeface="Candara" charset="0"/>
              </a:rPr>
              <a:t>Jesus was above all because he came from above—God the Father; his identity is not on earth but in heaven as the Second Person of the Trinity.</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God the Father loved the Son and gave him the power to forgive sins and give eternal life to all those who believe in him as their Savior and Lord!</a:t>
            </a:r>
          </a:p>
        </p:txBody>
      </p:sp>
    </p:spTree>
    <p:extLst>
      <p:ext uri="{BB962C8B-B14F-4D97-AF65-F5344CB8AC3E}">
        <p14:creationId xmlns:p14="http://schemas.microsoft.com/office/powerpoint/2010/main" val="230966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81000" y="228600"/>
            <a:ext cx="11430000" cy="6629400"/>
          </a:xfrm>
        </p:spPr>
        <p:txBody>
          <a:bodyPr/>
          <a:lstStyle/>
          <a:p>
            <a:pPr marL="0" indent="0" algn="just">
              <a:spcBef>
                <a:spcPts val="0"/>
              </a:spcBef>
              <a:buNone/>
            </a:pPr>
            <a:r>
              <a:rPr lang="en-US" b="1" dirty="0">
                <a:solidFill>
                  <a:srgbClr val="800000"/>
                </a:solidFill>
                <a:latin typeface="Candara" charset="0"/>
                <a:cs typeface="Arial" charset="0"/>
              </a:rPr>
              <a:t>Humility: Much More Than a Decent Virtue</a:t>
            </a:r>
          </a:p>
          <a:p>
            <a:pPr marL="0" indent="0" algn="just">
              <a:spcBef>
                <a:spcPts val="0"/>
              </a:spcBef>
              <a:buNone/>
            </a:pPr>
            <a:r>
              <a:rPr lang="en-US" sz="2800" b="1" dirty="0">
                <a:latin typeface="Candara"/>
                <a:cs typeface="Candara"/>
              </a:rPr>
              <a:t>Men sometimes speak as if humility and meekness would rob us </a:t>
            </a:r>
            <a:br>
              <a:rPr lang="en-US" sz="2800" b="1" dirty="0">
                <a:latin typeface="Candara"/>
                <a:cs typeface="Candara"/>
              </a:rPr>
            </a:br>
            <a:r>
              <a:rPr lang="en-US" sz="2800" b="1" dirty="0">
                <a:latin typeface="Candara"/>
                <a:cs typeface="Candara"/>
              </a:rPr>
              <a:t>of what is noble and bold and manlike. O that all would believe that this is the nobility of the kingdom of heaven, that this is the royal spirit that the King of heaven displayed, that this is Godlike, to humble oneself, to become the servant of all! . . . The truth is this: Pride must die in you or nothing of heaven can live in you. Under the banner of the truth, give yourself up to the meek and humble spirit of the holy Jesus. Humility must sow the seed or there can be no reaping in heaven. Look not at pride only as an unbecoming temper, nor at humility only as a decent virtue: for the one is death and the other is life; the one is hell and the other is heaven. So much as you have of pride within you, you have of the fallen angel alive in you; so much as you have of true humility, so much you have of the Lamb of God within you.</a:t>
            </a:r>
          </a:p>
          <a:p>
            <a:pPr marL="0" indent="0" algn="r">
              <a:spcBef>
                <a:spcPts val="0"/>
              </a:spcBef>
              <a:buNone/>
            </a:pPr>
            <a:r>
              <a:rPr lang="en-US" sz="2800" b="1" dirty="0">
                <a:latin typeface="Candara"/>
                <a:cs typeface="Candara"/>
              </a:rPr>
              <a:t>― Andrew Murray</a:t>
            </a:r>
            <a:endParaRPr lang="en-US" sz="2550" b="1" dirty="0">
              <a:latin typeface="Candara"/>
              <a:cs typeface="Candara"/>
            </a:endParaRPr>
          </a:p>
        </p:txBody>
      </p:sp>
    </p:spTree>
    <p:extLst>
      <p:ext uri="{BB962C8B-B14F-4D97-AF65-F5344CB8AC3E}">
        <p14:creationId xmlns:p14="http://schemas.microsoft.com/office/powerpoint/2010/main" val="3373063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do you realize your need for joyful humility that John the Baptist had? In what ways id this appealing to you as an essential Christian character?</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cultivate a clear sense of calling and your relationship with Christ Jesus? </a:t>
            </a:r>
          </a:p>
          <a:p>
            <a:pPr marL="514350" lvl="0" indent="-514350">
              <a:buFont typeface="+mj-lt"/>
              <a:buAutoNum type="arabicPeriod"/>
            </a:pPr>
            <a:endParaRPr lang="en-US" sz="2000" dirty="0"/>
          </a:p>
          <a:p>
            <a:pPr marL="514350" lvl="0" indent="-514350">
              <a:buFont typeface="+mj-lt"/>
              <a:buAutoNum type="arabicPeriod"/>
            </a:pPr>
            <a:r>
              <a:rPr lang="en-US" sz="2800" dirty="0"/>
              <a:t>How will you seek to have a clear knowledge who Jesus is in a fuller way? What is your first step?</a:t>
            </a:r>
          </a:p>
        </p:txBody>
      </p:sp>
    </p:spTree>
    <p:extLst>
      <p:ext uri="{BB962C8B-B14F-4D97-AF65-F5344CB8AC3E}">
        <p14:creationId xmlns:p14="http://schemas.microsoft.com/office/powerpoint/2010/main" val="355047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He Must Increase, But I Must Decrease</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[11]</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3:22-36</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August 11,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381000"/>
            <a:ext cx="12192000" cy="533400"/>
          </a:xfrm>
        </p:spPr>
        <p:txBody>
          <a:bodyPr/>
          <a:lstStyle/>
          <a:p>
            <a:r>
              <a:rPr lang="en-US" sz="3200" b="1" dirty="0">
                <a:latin typeface="Candara" charset="0"/>
                <a:ea typeface="Candara" charset="0"/>
                <a:cs typeface="Candara" charset="0"/>
              </a:rPr>
              <a:t>THREE SIGNFICANT WAYS THE WORD “MUST” IS USED IN JOHN 3</a:t>
            </a:r>
            <a:r>
              <a:rPr lang="en-US" sz="3200" b="1" baseline="30000" dirty="0">
                <a:latin typeface="Candara" charset="0"/>
                <a:ea typeface="Candara" charset="0"/>
                <a:cs typeface="Candara" charset="0"/>
              </a:rPr>
              <a:t>*</a:t>
            </a:r>
          </a:p>
        </p:txBody>
      </p:sp>
      <p:sp>
        <p:nvSpPr>
          <p:cNvPr id="27651" name="Rectangle 3"/>
          <p:cNvSpPr>
            <a:spLocks noGrp="1" noChangeArrowheads="1"/>
          </p:cNvSpPr>
          <p:nvPr>
            <p:ph type="body" idx="1"/>
          </p:nvPr>
        </p:nvSpPr>
        <p:spPr>
          <a:xfrm>
            <a:off x="228600" y="1143000"/>
            <a:ext cx="11811000" cy="5654679"/>
          </a:xfrm>
        </p:spPr>
        <p:txBody>
          <a:bodyPr/>
          <a:lstStyle/>
          <a:p>
            <a:pPr marL="460375" indent="-460375">
              <a:spcBef>
                <a:spcPts val="0"/>
              </a:spcBef>
              <a:buFont typeface="+mj-lt"/>
              <a:buAutoNum type="arabicPeriod"/>
              <a:defRPr/>
            </a:pPr>
            <a:r>
              <a:rPr lang="en-US" sz="2800" b="1" dirty="0">
                <a:latin typeface="Candara" charset="0"/>
                <a:cs typeface="Arial" charset="0"/>
              </a:rPr>
              <a:t>The “must” of </a:t>
            </a:r>
            <a:r>
              <a:rPr lang="en-US" sz="2800" b="1" u="sng" dirty="0">
                <a:solidFill>
                  <a:srgbClr val="FF0000"/>
                </a:solidFill>
                <a:latin typeface="Candara" charset="0"/>
                <a:cs typeface="Arial" charset="0"/>
              </a:rPr>
              <a:t>the sinner</a:t>
            </a:r>
            <a:r>
              <a:rPr lang="en-US" sz="2800" b="1" dirty="0">
                <a:solidFill>
                  <a:srgbClr val="FF0000"/>
                </a:solidFill>
                <a:latin typeface="Candara" charset="0"/>
                <a:cs typeface="Arial" charset="0"/>
              </a:rPr>
              <a:t> </a:t>
            </a:r>
            <a:r>
              <a:rPr lang="en-US" sz="2800" b="1" dirty="0">
                <a:latin typeface="Candara" charset="0"/>
                <a:cs typeface="Arial" charset="0"/>
              </a:rPr>
              <a:t>(John 3:7): </a:t>
            </a:r>
            <a:r>
              <a:rPr lang="en-US" sz="2800" b="1" i="1" dirty="0">
                <a:latin typeface="Candara" charset="0"/>
                <a:cs typeface="Arial" charset="0"/>
              </a:rPr>
              <a:t>“You </a:t>
            </a:r>
            <a:r>
              <a:rPr lang="en-US" sz="2800" b="1" i="1" u="sng" dirty="0">
                <a:latin typeface="Candara" charset="0"/>
                <a:cs typeface="Arial" charset="0"/>
              </a:rPr>
              <a:t>must</a:t>
            </a:r>
            <a:r>
              <a:rPr lang="en-US" sz="2800" b="1" i="1" dirty="0">
                <a:latin typeface="Candara" charset="0"/>
                <a:cs typeface="Arial" charset="0"/>
              </a:rPr>
              <a:t> be born again.” </a:t>
            </a:r>
          </a:p>
          <a:p>
            <a:pPr marL="460375" indent="-460375">
              <a:spcBef>
                <a:spcPts val="0"/>
              </a:spcBef>
              <a:buFont typeface="+mj-lt"/>
              <a:buAutoNum type="arabicPeriod"/>
              <a:defRPr/>
            </a:pPr>
            <a:endParaRPr lang="en-US" sz="2400" b="1" dirty="0">
              <a:latin typeface="Candara" charset="0"/>
              <a:cs typeface="Arial" charset="0"/>
            </a:endParaRPr>
          </a:p>
          <a:p>
            <a:pPr marL="460375" indent="-460375">
              <a:spcBef>
                <a:spcPts val="0"/>
              </a:spcBef>
              <a:buFont typeface="+mj-lt"/>
              <a:buAutoNum type="arabicPeriod"/>
              <a:defRPr/>
            </a:pPr>
            <a:r>
              <a:rPr lang="en-US" sz="2800" b="1" dirty="0">
                <a:latin typeface="Candara" charset="0"/>
                <a:cs typeface="Arial" charset="0"/>
              </a:rPr>
              <a:t>The “must” of </a:t>
            </a:r>
            <a:r>
              <a:rPr lang="en-US" sz="2800" b="1" u="sng" dirty="0">
                <a:solidFill>
                  <a:srgbClr val="FF0000"/>
                </a:solidFill>
                <a:latin typeface="Candara" charset="0"/>
                <a:cs typeface="Arial" charset="0"/>
              </a:rPr>
              <a:t>the Savior</a:t>
            </a:r>
            <a:r>
              <a:rPr lang="en-US" sz="2800" b="1" dirty="0">
                <a:solidFill>
                  <a:srgbClr val="FF0000"/>
                </a:solidFill>
                <a:latin typeface="Candara" charset="0"/>
                <a:cs typeface="Arial" charset="0"/>
              </a:rPr>
              <a:t> </a:t>
            </a:r>
            <a:r>
              <a:rPr lang="en-US" sz="2800" b="1" dirty="0">
                <a:latin typeface="Candara" charset="0"/>
                <a:cs typeface="Arial" charset="0"/>
              </a:rPr>
              <a:t>(John 3:14): </a:t>
            </a:r>
            <a:r>
              <a:rPr lang="en-US" sz="2800" b="1" i="1" dirty="0">
                <a:latin typeface="Candara" charset="0"/>
                <a:cs typeface="Arial" charset="0"/>
              </a:rPr>
              <a:t>“And as Moses lifted up the serpent in the wilderness, so </a:t>
            </a:r>
            <a:r>
              <a:rPr lang="en-US" sz="2800" b="1" i="1" u="sng" dirty="0">
                <a:latin typeface="Candara" charset="0"/>
                <a:cs typeface="Arial" charset="0"/>
              </a:rPr>
              <a:t>must</a:t>
            </a:r>
            <a:r>
              <a:rPr lang="en-US" sz="2800" b="1" i="1" dirty="0">
                <a:latin typeface="Candara" charset="0"/>
                <a:cs typeface="Arial" charset="0"/>
              </a:rPr>
              <a:t> the Son of Man be lifted up.” </a:t>
            </a:r>
          </a:p>
          <a:p>
            <a:pPr marL="460375" indent="-460375">
              <a:spcBef>
                <a:spcPts val="0"/>
              </a:spcBef>
              <a:buFont typeface="+mj-lt"/>
              <a:buAutoNum type="arabicPeriod"/>
              <a:defRPr/>
            </a:pPr>
            <a:endParaRPr lang="en-US" sz="2400" b="1" i="1" dirty="0">
              <a:latin typeface="Candara" charset="0"/>
              <a:cs typeface="Arial" charset="0"/>
            </a:endParaRPr>
          </a:p>
          <a:p>
            <a:pPr marL="460375" indent="-460375">
              <a:spcBef>
                <a:spcPts val="0"/>
              </a:spcBef>
              <a:buFont typeface="+mj-lt"/>
              <a:buAutoNum type="arabicPeriod"/>
              <a:defRPr/>
            </a:pPr>
            <a:r>
              <a:rPr lang="en-US" sz="2800" b="1" dirty="0">
                <a:latin typeface="Candara" charset="0"/>
                <a:cs typeface="Arial" charset="0"/>
              </a:rPr>
              <a:t>The “must” of </a:t>
            </a:r>
            <a:r>
              <a:rPr lang="en-US" sz="2800" b="1" u="sng" dirty="0">
                <a:solidFill>
                  <a:srgbClr val="FF0000"/>
                </a:solidFill>
                <a:latin typeface="Candara" charset="0"/>
                <a:cs typeface="Arial" charset="0"/>
              </a:rPr>
              <a:t>the servant</a:t>
            </a:r>
            <a:r>
              <a:rPr lang="en-US" sz="2800" b="1" dirty="0">
                <a:solidFill>
                  <a:srgbClr val="FF0000"/>
                </a:solidFill>
                <a:latin typeface="Candara" charset="0"/>
                <a:cs typeface="Arial" charset="0"/>
              </a:rPr>
              <a:t> </a:t>
            </a:r>
            <a:r>
              <a:rPr lang="en-US" sz="2800" b="1" dirty="0">
                <a:latin typeface="Candara" charset="0"/>
                <a:cs typeface="Arial" charset="0"/>
              </a:rPr>
              <a:t>(John 3:30): </a:t>
            </a:r>
            <a:r>
              <a:rPr lang="en-US" sz="2800" b="1" i="1" dirty="0">
                <a:latin typeface="Candara" charset="0"/>
                <a:cs typeface="Arial" charset="0"/>
              </a:rPr>
              <a:t>“He </a:t>
            </a:r>
            <a:r>
              <a:rPr lang="en-US" sz="2800" b="1" i="1" u="sng" dirty="0">
                <a:latin typeface="Candara" charset="0"/>
                <a:cs typeface="Arial" charset="0"/>
              </a:rPr>
              <a:t>must</a:t>
            </a:r>
            <a:r>
              <a:rPr lang="en-US" sz="2800" b="1" i="1" dirty="0">
                <a:latin typeface="Candara" charset="0"/>
                <a:cs typeface="Arial" charset="0"/>
              </a:rPr>
              <a:t> increase, but I </a:t>
            </a:r>
            <a:r>
              <a:rPr lang="en-US" sz="2800" b="1" i="1" u="sng" dirty="0">
                <a:latin typeface="Candara" charset="0"/>
                <a:cs typeface="Arial" charset="0"/>
              </a:rPr>
              <a:t>must</a:t>
            </a:r>
            <a:r>
              <a:rPr lang="en-US" sz="2800" b="1" i="1" dirty="0">
                <a:latin typeface="Candara" charset="0"/>
                <a:cs typeface="Arial" charset="0"/>
              </a:rPr>
              <a:t> decrease.” </a:t>
            </a:r>
          </a:p>
          <a:p>
            <a:pPr marL="0" indent="0">
              <a:spcBef>
                <a:spcPts val="0"/>
              </a:spcBef>
              <a:buNone/>
              <a:defRPr/>
            </a:pPr>
            <a:endParaRPr lang="en-US" sz="2800" dirty="0">
              <a:solidFill>
                <a:srgbClr val="FF0000"/>
              </a:solidFill>
              <a:latin typeface="Candara" charset="0"/>
              <a:cs typeface="Arial" charset="0"/>
            </a:endParaRPr>
          </a:p>
          <a:p>
            <a:pPr marL="0" indent="0">
              <a:spcBef>
                <a:spcPts val="0"/>
              </a:spcBef>
              <a:buNone/>
              <a:defRPr/>
            </a:pPr>
            <a:endParaRPr lang="en-US" sz="2800" dirty="0">
              <a:solidFill>
                <a:srgbClr val="FF0000"/>
              </a:solidFill>
              <a:latin typeface="Candara" charset="0"/>
              <a:cs typeface="Arial" charset="0"/>
            </a:endParaRPr>
          </a:p>
          <a:p>
            <a:pPr marL="0" indent="0">
              <a:spcBef>
                <a:spcPts val="0"/>
              </a:spcBef>
              <a:buNone/>
              <a:defRPr/>
            </a:pPr>
            <a:endParaRPr lang="en-US" sz="2800" dirty="0">
              <a:solidFill>
                <a:srgbClr val="FF0000"/>
              </a:solidFill>
              <a:latin typeface="Candara" charset="0"/>
              <a:cs typeface="Arial" charset="0"/>
            </a:endParaRPr>
          </a:p>
          <a:p>
            <a:pPr marL="0" indent="0">
              <a:spcBef>
                <a:spcPts val="0"/>
              </a:spcBef>
              <a:buNone/>
              <a:defRPr/>
            </a:pPr>
            <a:endParaRPr lang="en-US" sz="4000" dirty="0">
              <a:solidFill>
                <a:srgbClr val="FF0000"/>
              </a:solidFill>
              <a:latin typeface="Candara" charset="0"/>
              <a:cs typeface="Arial" charset="0"/>
            </a:endParaRPr>
          </a:p>
          <a:p>
            <a:pPr marL="0" indent="0">
              <a:spcBef>
                <a:spcPts val="0"/>
              </a:spcBef>
              <a:buNone/>
              <a:defRPr/>
            </a:pPr>
            <a:r>
              <a:rPr lang="en-US" sz="1800" dirty="0">
                <a:latin typeface="Candara" charset="0"/>
                <a:cs typeface="Arial" charset="0"/>
              </a:rPr>
              <a:t>________________________</a:t>
            </a:r>
          </a:p>
          <a:p>
            <a:pPr marL="0" indent="0">
              <a:spcBef>
                <a:spcPts val="0"/>
              </a:spcBef>
              <a:buNone/>
              <a:defRPr/>
            </a:pPr>
            <a:endParaRPr lang="en-US" sz="800" dirty="0">
              <a:latin typeface="Candara" charset="0"/>
              <a:cs typeface="Arial" charset="0"/>
            </a:endParaRPr>
          </a:p>
          <a:p>
            <a:pPr marL="0" indent="0">
              <a:spcBef>
                <a:spcPts val="0"/>
              </a:spcBef>
              <a:buNone/>
              <a:defRPr/>
            </a:pPr>
            <a:r>
              <a:rPr lang="en-US" sz="1800" dirty="0">
                <a:latin typeface="Candara" charset="0"/>
                <a:cs typeface="Arial" charset="0"/>
              </a:rPr>
              <a:t>* </a:t>
            </a:r>
            <a:r>
              <a:rPr lang="en-US" sz="1800" dirty="0" err="1">
                <a:latin typeface="Candara" charset="0"/>
                <a:cs typeface="Arial" charset="0"/>
              </a:rPr>
              <a:t>Wiersbe</a:t>
            </a:r>
            <a:r>
              <a:rPr lang="en-US" sz="1800" dirty="0">
                <a:latin typeface="Candara" charset="0"/>
                <a:cs typeface="Arial" charset="0"/>
              </a:rPr>
              <a:t>, W. </a:t>
            </a:r>
            <a:r>
              <a:rPr lang="en-US" sz="1800" i="1" dirty="0">
                <a:latin typeface="Candara" charset="0"/>
                <a:cs typeface="Arial" charset="0"/>
              </a:rPr>
              <a:t>Bible Exposition Commentary. </a:t>
            </a:r>
            <a:r>
              <a:rPr lang="en-US" sz="1800" dirty="0">
                <a:latin typeface="Candara" charset="0"/>
                <a:cs typeface="Arial" charset="0"/>
              </a:rPr>
              <a:t>1989. Victor</a:t>
            </a:r>
          </a:p>
          <a:p>
            <a:pPr marL="0" indent="0" algn="r">
              <a:spcBef>
                <a:spcPts val="0"/>
              </a:spcBef>
              <a:buNone/>
              <a:defRPr/>
            </a:pPr>
            <a:endParaRPr lang="en-US" sz="800" dirty="0">
              <a:latin typeface="Candara" charset="0"/>
              <a:cs typeface="Arial" charset="0"/>
            </a:endParaRPr>
          </a:p>
        </p:txBody>
      </p:sp>
    </p:spTree>
    <p:extLst>
      <p:ext uri="{BB962C8B-B14F-4D97-AF65-F5344CB8AC3E}">
        <p14:creationId xmlns:p14="http://schemas.microsoft.com/office/powerpoint/2010/main" val="109171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685800" y="240792"/>
            <a:ext cx="10744200" cy="6553200"/>
          </a:xfrm>
        </p:spPr>
        <p:txBody>
          <a:bodyPr/>
          <a:lstStyle/>
          <a:p>
            <a:pPr marL="0" indent="0">
              <a:spcBef>
                <a:spcPts val="0"/>
              </a:spcBef>
              <a:buNone/>
            </a:pPr>
            <a:r>
              <a:rPr lang="en-US" altLang="en-US" sz="3000" b="1" dirty="0">
                <a:solidFill>
                  <a:srgbClr val="800000"/>
                </a:solidFill>
                <a:latin typeface="Candara" panose="020E0502030303020204" pitchFamily="34" charset="0"/>
              </a:rPr>
              <a:t>John 3:22-36 [ESV]</a:t>
            </a:r>
          </a:p>
          <a:p>
            <a:pPr marL="0" indent="0">
              <a:spcBef>
                <a:spcPts val="0"/>
              </a:spcBef>
              <a:buNone/>
            </a:pPr>
            <a:endParaRPr lang="en-US" altLang="en-US" sz="1000" b="1" baseline="30000" dirty="0">
              <a:solidFill>
                <a:srgbClr val="800000"/>
              </a:solidFill>
              <a:latin typeface="Candara" panose="020E0502030303020204" pitchFamily="34" charset="0"/>
            </a:endParaRPr>
          </a:p>
          <a:p>
            <a:pPr marL="0" indent="0" algn="just">
              <a:buNone/>
            </a:pPr>
            <a:r>
              <a:rPr lang="en-US" sz="2600" b="1" baseline="30000" dirty="0">
                <a:latin typeface="Candara" panose="020E0502030303020204" pitchFamily="34" charset="0"/>
              </a:rPr>
              <a:t>22</a:t>
            </a:r>
            <a:r>
              <a:rPr lang="en-US" sz="2600" b="1" dirty="0">
                <a:latin typeface="Candara" panose="020E0502030303020204" pitchFamily="34" charset="0"/>
              </a:rPr>
              <a:t> After this Jesus and his disciples went into the Judean countryside, and he remained there with them and was baptizing. </a:t>
            </a:r>
            <a:r>
              <a:rPr lang="en-US" sz="2600" b="1" baseline="30000" dirty="0">
                <a:latin typeface="Candara" panose="020E0502030303020204" pitchFamily="34" charset="0"/>
              </a:rPr>
              <a:t>23</a:t>
            </a:r>
            <a:r>
              <a:rPr lang="en-US" sz="2600" b="1" dirty="0">
                <a:latin typeface="Candara" panose="020E0502030303020204" pitchFamily="34" charset="0"/>
              </a:rPr>
              <a:t> John also was baptizing at </a:t>
            </a:r>
            <a:r>
              <a:rPr lang="en-US" sz="2600" b="1" dirty="0" err="1">
                <a:latin typeface="Candara" panose="020E0502030303020204" pitchFamily="34" charset="0"/>
              </a:rPr>
              <a:t>Aenon</a:t>
            </a:r>
            <a:r>
              <a:rPr lang="en-US" sz="2600" b="1" dirty="0">
                <a:latin typeface="Candara" panose="020E0502030303020204" pitchFamily="34" charset="0"/>
              </a:rPr>
              <a:t> near Salim, because water was plentiful there, and people were coming and being baptized </a:t>
            </a:r>
            <a:r>
              <a:rPr lang="en-US" sz="2600" b="1" baseline="30000" dirty="0">
                <a:latin typeface="Candara" panose="020E0502030303020204" pitchFamily="34" charset="0"/>
              </a:rPr>
              <a:t>24</a:t>
            </a:r>
            <a:r>
              <a:rPr lang="en-US" sz="2600" b="1" dirty="0">
                <a:latin typeface="Candara" panose="020E0502030303020204" pitchFamily="34" charset="0"/>
              </a:rPr>
              <a:t> (for John had not yet been put in prison).</a:t>
            </a:r>
          </a:p>
          <a:p>
            <a:pPr marL="0" indent="0" algn="just">
              <a:buNone/>
            </a:pPr>
            <a:endParaRPr lang="en-US" sz="800" b="1" dirty="0">
              <a:latin typeface="Candara" panose="020E0502030303020204" pitchFamily="34" charset="0"/>
            </a:endParaRPr>
          </a:p>
          <a:p>
            <a:pPr marL="0" indent="0" algn="just">
              <a:buNone/>
            </a:pPr>
            <a:r>
              <a:rPr lang="en-US" sz="2600" b="1" baseline="30000" dirty="0">
                <a:latin typeface="Candara" panose="020E0502030303020204" pitchFamily="34" charset="0"/>
              </a:rPr>
              <a:t>25</a:t>
            </a:r>
            <a:r>
              <a:rPr lang="en-US" sz="2600" b="1" dirty="0">
                <a:latin typeface="Candara" panose="020E0502030303020204" pitchFamily="34" charset="0"/>
              </a:rPr>
              <a:t> Now a discussion arose between some of John's disciples and a Jew over purification. </a:t>
            </a:r>
            <a:r>
              <a:rPr lang="en-US" sz="2600" b="1" baseline="30000" dirty="0">
                <a:latin typeface="Candara" panose="020E0502030303020204" pitchFamily="34" charset="0"/>
              </a:rPr>
              <a:t>26</a:t>
            </a:r>
            <a:r>
              <a:rPr lang="en-US" sz="2600" b="1" dirty="0">
                <a:latin typeface="Candara" panose="020E0502030303020204" pitchFamily="34" charset="0"/>
              </a:rPr>
              <a:t> And they came to John and said to him, “Rabbi, he who was with you across the Jordan, to whom you bore witness—look, he is baptizing, and all are going to him.” </a:t>
            </a:r>
            <a:r>
              <a:rPr lang="en-US" sz="2600" b="1" baseline="30000" dirty="0">
                <a:latin typeface="Candara" panose="020E0502030303020204" pitchFamily="34" charset="0"/>
              </a:rPr>
              <a:t>27</a:t>
            </a:r>
            <a:r>
              <a:rPr lang="en-US" sz="2600" b="1" dirty="0">
                <a:latin typeface="Candara" panose="020E0502030303020204" pitchFamily="34" charset="0"/>
              </a:rPr>
              <a:t> John answered, “A person cannot receive even one thing unless it is given him from heaven. </a:t>
            </a:r>
            <a:r>
              <a:rPr lang="en-US" sz="2600" b="1" baseline="30000" dirty="0">
                <a:latin typeface="Candara" panose="020E0502030303020204" pitchFamily="34" charset="0"/>
              </a:rPr>
              <a:t>28 </a:t>
            </a:r>
            <a:r>
              <a:rPr lang="en-US" sz="2600" b="1" dirty="0">
                <a:latin typeface="Candara" panose="020E0502030303020204" pitchFamily="34" charset="0"/>
              </a:rPr>
              <a:t>You yourselves bear me witness, that I said, ‘I am not the Christ, but I have been sent before him.’ </a:t>
            </a:r>
            <a:r>
              <a:rPr lang="en-US" sz="2600" b="1" baseline="30000" dirty="0">
                <a:latin typeface="Candara" panose="020E0502030303020204" pitchFamily="34" charset="0"/>
              </a:rPr>
              <a:t>29</a:t>
            </a:r>
            <a:r>
              <a:rPr lang="en-US" sz="2600" b="1" dirty="0">
                <a:latin typeface="Candara" panose="020E0502030303020204" pitchFamily="34" charset="0"/>
              </a:rPr>
              <a:t> The one who has the bride is the bridegroom. The friend of the bridegroom, who stands and hears him, rejoices greatly at the bridegroom's voice. Therefore this joy of mine is now complete. </a:t>
            </a:r>
            <a:r>
              <a:rPr lang="en-US" sz="2600" b="1" baseline="30000" dirty="0">
                <a:latin typeface="Candara" panose="020E0502030303020204" pitchFamily="34" charset="0"/>
              </a:rPr>
              <a:t>30 </a:t>
            </a:r>
            <a:r>
              <a:rPr lang="en-US" sz="2600" b="1" dirty="0">
                <a:latin typeface="Candara" panose="020E0502030303020204" pitchFamily="34" charset="0"/>
              </a:rPr>
              <a:t>He must increase, but I must decrease.”</a:t>
            </a:r>
          </a:p>
        </p:txBody>
      </p:sp>
    </p:spTree>
    <p:extLst>
      <p:ext uri="{BB962C8B-B14F-4D97-AF65-F5344CB8AC3E}">
        <p14:creationId xmlns:p14="http://schemas.microsoft.com/office/powerpoint/2010/main" val="166544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685800" y="240792"/>
            <a:ext cx="10744200" cy="6553200"/>
          </a:xfrm>
        </p:spPr>
        <p:txBody>
          <a:bodyPr/>
          <a:lstStyle/>
          <a:p>
            <a:pPr marL="0" indent="0">
              <a:spcBef>
                <a:spcPts val="0"/>
              </a:spcBef>
              <a:buNone/>
            </a:pPr>
            <a:r>
              <a:rPr lang="en-US" altLang="en-US" sz="3000" b="1" dirty="0">
                <a:solidFill>
                  <a:srgbClr val="800000"/>
                </a:solidFill>
                <a:latin typeface="Candara" panose="020E0502030303020204" pitchFamily="34" charset="0"/>
              </a:rPr>
              <a:t>John 3:22-36 [ESV]</a:t>
            </a:r>
          </a:p>
          <a:p>
            <a:pPr marL="0" indent="0">
              <a:spcBef>
                <a:spcPts val="0"/>
              </a:spcBef>
              <a:buNone/>
            </a:pPr>
            <a:endParaRPr lang="en-US" altLang="en-US" sz="1000" b="1" baseline="30000" dirty="0">
              <a:solidFill>
                <a:srgbClr val="800000"/>
              </a:solidFill>
              <a:latin typeface="Candara" panose="020E0502030303020204" pitchFamily="34" charset="0"/>
            </a:endParaRPr>
          </a:p>
          <a:p>
            <a:pPr marL="0" indent="0" algn="just">
              <a:buNone/>
            </a:pPr>
            <a:r>
              <a:rPr lang="en-US" sz="2600" b="1" baseline="30000" dirty="0">
                <a:latin typeface="Candara" panose="020E0502030303020204" pitchFamily="34" charset="0"/>
              </a:rPr>
              <a:t>31</a:t>
            </a:r>
            <a:r>
              <a:rPr lang="en-US" sz="2600" b="1" dirty="0">
                <a:latin typeface="Candara" panose="020E0502030303020204" pitchFamily="34" charset="0"/>
              </a:rPr>
              <a:t> He who comes from above is above all. He who is of the earth belongs to the earth and speaks in an earthly way. He who comes from heaven is above all. </a:t>
            </a:r>
            <a:r>
              <a:rPr lang="en-US" sz="2600" b="1" baseline="30000" dirty="0">
                <a:latin typeface="Candara" panose="020E0502030303020204" pitchFamily="34" charset="0"/>
              </a:rPr>
              <a:t>32 </a:t>
            </a:r>
            <a:r>
              <a:rPr lang="en-US" sz="2600" b="1" dirty="0">
                <a:latin typeface="Candara" panose="020E0502030303020204" pitchFamily="34" charset="0"/>
              </a:rPr>
              <a:t>He bears witness to what he has seen and heard, yet no one receives his testimony. </a:t>
            </a:r>
            <a:r>
              <a:rPr lang="en-US" sz="2600" b="1" baseline="30000" dirty="0">
                <a:latin typeface="Candara" panose="020E0502030303020204" pitchFamily="34" charset="0"/>
              </a:rPr>
              <a:t>33 </a:t>
            </a:r>
            <a:r>
              <a:rPr lang="en-US" sz="2600" b="1" dirty="0">
                <a:latin typeface="Candara" panose="020E0502030303020204" pitchFamily="34" charset="0"/>
              </a:rPr>
              <a:t>Whoever receives his testimony sets his seal to this, that God is true. </a:t>
            </a:r>
            <a:r>
              <a:rPr lang="en-US" sz="2600" b="1" baseline="30000" dirty="0">
                <a:latin typeface="Candara" panose="020E0502030303020204" pitchFamily="34" charset="0"/>
              </a:rPr>
              <a:t>34</a:t>
            </a:r>
            <a:r>
              <a:rPr lang="en-US" sz="2600" b="1" dirty="0">
                <a:latin typeface="Candara" panose="020E0502030303020204" pitchFamily="34" charset="0"/>
              </a:rPr>
              <a:t> For he whom God has sent utters the words of God, for he gives the Spirit without measure. </a:t>
            </a:r>
            <a:r>
              <a:rPr lang="en-US" sz="2600" b="1" baseline="30000" dirty="0">
                <a:latin typeface="Candara" panose="020E0502030303020204" pitchFamily="34" charset="0"/>
              </a:rPr>
              <a:t>35 </a:t>
            </a:r>
            <a:r>
              <a:rPr lang="en-US" sz="2600" b="1" dirty="0">
                <a:latin typeface="Candara" panose="020E0502030303020204" pitchFamily="34" charset="0"/>
              </a:rPr>
              <a:t>The Father loves the Son and has given all things into his hand. </a:t>
            </a:r>
            <a:r>
              <a:rPr lang="en-US" sz="2600" b="1" baseline="30000" dirty="0">
                <a:latin typeface="Candara" panose="020E0502030303020204" pitchFamily="34" charset="0"/>
              </a:rPr>
              <a:t>36 </a:t>
            </a:r>
            <a:r>
              <a:rPr lang="en-US" sz="2600" b="1" dirty="0">
                <a:latin typeface="Candara" panose="020E0502030303020204" pitchFamily="34" charset="0"/>
              </a:rPr>
              <a:t>Whoever believes in the Son has eternal life; whoever does not obey the Son shall not see life, but the wrath of God remains on him.</a:t>
            </a:r>
          </a:p>
        </p:txBody>
      </p:sp>
    </p:spTree>
    <p:extLst>
      <p:ext uri="{BB962C8B-B14F-4D97-AF65-F5344CB8AC3E}">
        <p14:creationId xmlns:p14="http://schemas.microsoft.com/office/powerpoint/2010/main" val="246465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381000"/>
            <a:ext cx="12192000" cy="533400"/>
          </a:xfrm>
        </p:spPr>
        <p:txBody>
          <a:bodyPr/>
          <a:lstStyle/>
          <a:p>
            <a:r>
              <a:rPr lang="en-US" sz="2800" b="1" dirty="0">
                <a:latin typeface="Candara" charset="0"/>
                <a:ea typeface="Candara" charset="0"/>
                <a:cs typeface="Candara" charset="0"/>
              </a:rPr>
              <a:t>JOHN THE BAPTIST’S MOTTO: “HE MUST INCREASE, BUT I MUST DECREASE”  </a:t>
            </a:r>
          </a:p>
        </p:txBody>
      </p:sp>
      <p:sp>
        <p:nvSpPr>
          <p:cNvPr id="27651" name="Rectangle 3"/>
          <p:cNvSpPr>
            <a:spLocks noGrp="1" noChangeArrowheads="1"/>
          </p:cNvSpPr>
          <p:nvPr>
            <p:ph type="body" idx="1"/>
          </p:nvPr>
        </p:nvSpPr>
        <p:spPr>
          <a:xfrm>
            <a:off x="228600" y="1143000"/>
            <a:ext cx="11811000" cy="5654679"/>
          </a:xfrm>
        </p:spPr>
        <p:txBody>
          <a:bodyPr/>
          <a:lstStyle/>
          <a:p>
            <a:pPr marL="460375" indent="-460375">
              <a:spcBef>
                <a:spcPts val="0"/>
              </a:spcBef>
              <a:defRPr/>
            </a:pPr>
            <a:r>
              <a:rPr lang="en-US" sz="2800" b="1" dirty="0">
                <a:solidFill>
                  <a:srgbClr val="FF0000"/>
                </a:solidFill>
                <a:latin typeface="Candara" charset="0"/>
                <a:cs typeface="Arial" charset="0"/>
              </a:rPr>
              <a:t>Context: </a:t>
            </a:r>
            <a:r>
              <a:rPr lang="en-US" sz="2800" b="1" dirty="0">
                <a:latin typeface="Candara" charset="0"/>
                <a:cs typeface="Arial" charset="0"/>
              </a:rPr>
              <a:t>John’s ministry used to have a huge following until this time. But, since Jesus has showed up with his increasing popularity, John’s ministry dwindled to a point that it made his disciples upset and envious.</a:t>
            </a:r>
          </a:p>
          <a:p>
            <a:pPr marL="460375" indent="-460375">
              <a:spcBef>
                <a:spcPts val="0"/>
              </a:spcBef>
              <a:buNone/>
              <a:defRPr/>
            </a:pPr>
            <a:endParaRPr lang="en-US" sz="1400" b="1" dirty="0">
              <a:latin typeface="Candara" charset="0"/>
              <a:cs typeface="Arial" charset="0"/>
            </a:endParaRPr>
          </a:p>
          <a:p>
            <a:pPr marL="460375" indent="-460375">
              <a:spcBef>
                <a:spcPts val="0"/>
              </a:spcBef>
              <a:defRPr/>
            </a:pPr>
            <a:r>
              <a:rPr lang="en-US" sz="2800" b="1" dirty="0">
                <a:solidFill>
                  <a:srgbClr val="FF0000"/>
                </a:solidFill>
                <a:latin typeface="Candara" charset="0"/>
                <a:cs typeface="Arial" charset="0"/>
              </a:rPr>
              <a:t>Posture: </a:t>
            </a:r>
            <a:r>
              <a:rPr lang="en-US" sz="2800" b="1" dirty="0">
                <a:latin typeface="Candara" charset="0"/>
                <a:cs typeface="Arial" charset="0"/>
              </a:rPr>
              <a:t>John the Baptist declares his life motto </a:t>
            </a:r>
            <a:r>
              <a:rPr lang="en-US" sz="2800" b="1" i="1" u="sng" dirty="0">
                <a:latin typeface="Candara" charset="0"/>
                <a:cs typeface="Arial" charset="0"/>
              </a:rPr>
              <a:t>not</a:t>
            </a:r>
            <a:r>
              <a:rPr lang="en-US" sz="2800" b="1" dirty="0">
                <a:latin typeface="Candara" charset="0"/>
                <a:cs typeface="Arial" charset="0"/>
              </a:rPr>
              <a:t> with painful obligation </a:t>
            </a:r>
            <a:r>
              <a:rPr lang="en-US" sz="2800" b="1" i="1" u="sng" dirty="0">
                <a:latin typeface="Candara" charset="0"/>
                <a:cs typeface="Arial" charset="0"/>
              </a:rPr>
              <a:t>but</a:t>
            </a:r>
            <a:r>
              <a:rPr lang="en-US" sz="2800" b="1" dirty="0">
                <a:latin typeface="Candara" charset="0"/>
                <a:cs typeface="Arial" charset="0"/>
              </a:rPr>
              <a:t> with joyful humility. It made him even more joyful. Why?</a:t>
            </a:r>
          </a:p>
          <a:p>
            <a:pPr marL="460375" indent="-460375">
              <a:spcBef>
                <a:spcPts val="0"/>
              </a:spcBef>
              <a:buNone/>
              <a:defRPr/>
            </a:pPr>
            <a:endParaRPr lang="en-US" sz="1400" b="1" dirty="0">
              <a:latin typeface="Candara" charset="0"/>
              <a:cs typeface="Arial" charset="0"/>
            </a:endParaRPr>
          </a:p>
          <a:p>
            <a:pPr marL="460375" indent="-460375">
              <a:spcBef>
                <a:spcPts val="0"/>
              </a:spcBef>
              <a:defRPr/>
            </a:pPr>
            <a:r>
              <a:rPr lang="en-US" sz="2800" b="1" dirty="0">
                <a:solidFill>
                  <a:srgbClr val="FF0000"/>
                </a:solidFill>
                <a:latin typeface="Candara" charset="0"/>
                <a:cs typeface="Arial" charset="0"/>
              </a:rPr>
              <a:t>Caution: </a:t>
            </a:r>
            <a:r>
              <a:rPr lang="en-US" sz="2800" b="1" dirty="0">
                <a:latin typeface="Candara" charset="0"/>
                <a:cs typeface="Arial" charset="0"/>
              </a:rPr>
              <a:t>Do NOT misread the motto of John the Baptist:</a:t>
            </a:r>
          </a:p>
          <a:p>
            <a:pPr marL="920750" lvl="1" indent="-463550">
              <a:spcBef>
                <a:spcPts val="0"/>
              </a:spcBef>
              <a:buFont typeface="Wingdings" pitchFamily="2" charset="2"/>
              <a:buChar char="Ø"/>
              <a:defRPr/>
            </a:pPr>
            <a:r>
              <a:rPr lang="en-US" sz="2600" dirty="0">
                <a:latin typeface="Candara" charset="0"/>
                <a:cs typeface="Arial" charset="0"/>
              </a:rPr>
              <a:t>It does </a:t>
            </a:r>
            <a:r>
              <a:rPr lang="en-US" sz="2600" i="1" dirty="0">
                <a:latin typeface="Candara" charset="0"/>
                <a:cs typeface="Arial" charset="0"/>
              </a:rPr>
              <a:t>NOT</a:t>
            </a:r>
            <a:r>
              <a:rPr lang="en-US" sz="2600" dirty="0">
                <a:latin typeface="Candara" charset="0"/>
                <a:cs typeface="Arial" charset="0"/>
              </a:rPr>
              <a:t> say: “He must increase, and I must increase.”</a:t>
            </a:r>
          </a:p>
          <a:p>
            <a:pPr marL="920750" lvl="1" indent="-463550">
              <a:spcBef>
                <a:spcPts val="0"/>
              </a:spcBef>
              <a:buFont typeface="Wingdings" pitchFamily="2" charset="2"/>
              <a:buChar char="Ø"/>
              <a:defRPr/>
            </a:pPr>
            <a:r>
              <a:rPr lang="en-US" sz="2600" dirty="0">
                <a:latin typeface="Candara" charset="0"/>
                <a:cs typeface="Arial" charset="0"/>
              </a:rPr>
              <a:t>It does </a:t>
            </a:r>
            <a:r>
              <a:rPr lang="en-US" sz="2600" i="1" dirty="0">
                <a:latin typeface="Candara" charset="0"/>
                <a:cs typeface="Arial" charset="0"/>
              </a:rPr>
              <a:t>NOT</a:t>
            </a:r>
            <a:r>
              <a:rPr lang="en-US" sz="2600" dirty="0">
                <a:latin typeface="Candara" charset="0"/>
                <a:cs typeface="Arial" charset="0"/>
              </a:rPr>
              <a:t> say: “He must increase, so I can increase with him.”</a:t>
            </a:r>
          </a:p>
          <a:p>
            <a:pPr marL="920750" lvl="1" indent="-463550">
              <a:spcBef>
                <a:spcPts val="0"/>
              </a:spcBef>
              <a:buFont typeface="Wingdings" pitchFamily="2" charset="2"/>
              <a:buChar char="Ø"/>
              <a:defRPr/>
            </a:pPr>
            <a:r>
              <a:rPr lang="en-US" sz="2600" dirty="0">
                <a:latin typeface="Candara" charset="0"/>
                <a:cs typeface="Arial" charset="0"/>
              </a:rPr>
              <a:t>It does </a:t>
            </a:r>
            <a:r>
              <a:rPr lang="en-US" sz="2600" i="1" dirty="0">
                <a:latin typeface="Candara" charset="0"/>
                <a:cs typeface="Arial" charset="0"/>
              </a:rPr>
              <a:t>NOT</a:t>
            </a:r>
            <a:r>
              <a:rPr lang="en-US" sz="2600" dirty="0">
                <a:latin typeface="Candara" charset="0"/>
                <a:cs typeface="Arial" charset="0"/>
              </a:rPr>
              <a:t> say: “He must increase, but I may decrease.”</a:t>
            </a:r>
          </a:p>
          <a:p>
            <a:pPr marL="0" indent="0">
              <a:spcBef>
                <a:spcPts val="0"/>
              </a:spcBef>
              <a:buNone/>
              <a:defRPr/>
            </a:pPr>
            <a:endParaRPr lang="en-US" sz="1400" b="1" dirty="0">
              <a:latin typeface="Candara" charset="0"/>
              <a:cs typeface="Arial" charset="0"/>
            </a:endParaRPr>
          </a:p>
          <a:p>
            <a:pPr marL="466725" indent="-466725">
              <a:spcBef>
                <a:spcPts val="0"/>
              </a:spcBef>
              <a:defRPr/>
            </a:pPr>
            <a:r>
              <a:rPr lang="en-US" sz="2800" b="1" dirty="0">
                <a:solidFill>
                  <a:srgbClr val="FF0000"/>
                </a:solidFill>
                <a:latin typeface="Candara" charset="0"/>
                <a:cs typeface="Arial" charset="0"/>
              </a:rPr>
              <a:t>Motto: </a:t>
            </a:r>
            <a:r>
              <a:rPr lang="en-US" sz="2800" b="1" dirty="0">
                <a:latin typeface="Candara" charset="0"/>
                <a:cs typeface="Arial" charset="0"/>
              </a:rPr>
              <a:t>Read it carefully/correctly and emulate John’s joyful humility: </a:t>
            </a:r>
          </a:p>
          <a:p>
            <a:pPr marL="920750" lvl="1" indent="-463550">
              <a:spcBef>
                <a:spcPts val="0"/>
              </a:spcBef>
              <a:buFont typeface="Wingdings" pitchFamily="2" charset="2"/>
              <a:buChar char="Ø"/>
              <a:defRPr/>
            </a:pPr>
            <a:r>
              <a:rPr lang="en-US" sz="2600" dirty="0">
                <a:latin typeface="Candara" charset="0"/>
                <a:cs typeface="Arial" charset="0"/>
              </a:rPr>
              <a:t>It </a:t>
            </a:r>
            <a:r>
              <a:rPr lang="en-US" sz="2600" i="1" dirty="0">
                <a:latin typeface="Candara" charset="0"/>
                <a:cs typeface="Arial" charset="0"/>
              </a:rPr>
              <a:t>says</a:t>
            </a:r>
            <a:r>
              <a:rPr lang="en-US" sz="2600" dirty="0">
                <a:latin typeface="Candara" charset="0"/>
                <a:cs typeface="Arial" charset="0"/>
              </a:rPr>
              <a:t>: “He must increase, but I must decrease.”</a:t>
            </a:r>
          </a:p>
          <a:p>
            <a:pPr>
              <a:spcBef>
                <a:spcPts val="0"/>
              </a:spcBef>
              <a:defRPr/>
            </a:pPr>
            <a:endParaRPr lang="en-US" sz="2800" b="1" dirty="0">
              <a:latin typeface="Candara" charset="0"/>
              <a:cs typeface="Arial" charset="0"/>
            </a:endParaRPr>
          </a:p>
          <a:p>
            <a:pPr marL="0" indent="0" algn="r">
              <a:spcBef>
                <a:spcPts val="0"/>
              </a:spcBef>
              <a:buNone/>
              <a:defRPr/>
            </a:pPr>
            <a:endParaRPr lang="en-US" sz="800" dirty="0">
              <a:latin typeface="Candara" charset="0"/>
              <a:cs typeface="Arial" charset="0"/>
            </a:endParaRPr>
          </a:p>
        </p:txBody>
      </p:sp>
    </p:spTree>
    <p:extLst>
      <p:ext uri="{BB962C8B-B14F-4D97-AF65-F5344CB8AC3E}">
        <p14:creationId xmlns:p14="http://schemas.microsoft.com/office/powerpoint/2010/main" val="19620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685800"/>
            <a:ext cx="11582400" cy="6145894"/>
          </a:xfrm>
        </p:spPr>
        <p:txBody>
          <a:bodyPr/>
          <a:lstStyle/>
          <a:p>
            <a:pPr marL="14288" indent="-14288" algn="ctr">
              <a:spcBef>
                <a:spcPts val="0"/>
              </a:spcBef>
              <a:buNone/>
            </a:pPr>
            <a:r>
              <a:rPr lang="en-US" altLang="x-none" sz="2700" b="1" i="1" dirty="0">
                <a:latin typeface="Candara" charset="0"/>
              </a:rPr>
              <a:t>The Lord Jesus Himself declared that "Among those who are </a:t>
            </a:r>
            <a:br>
              <a:rPr lang="en-US" altLang="x-none" sz="2700" b="1" i="1" dirty="0">
                <a:latin typeface="Candara" charset="0"/>
              </a:rPr>
            </a:br>
            <a:r>
              <a:rPr lang="en-US" altLang="x-none" sz="2700" b="1" i="1" dirty="0">
                <a:latin typeface="Candara" charset="0"/>
              </a:rPr>
              <a:t>born of woman there has not risen a greater than John the Baptist" </a:t>
            </a:r>
            <a:br>
              <a:rPr lang="en-US" altLang="x-none" sz="2700" b="1" i="1" dirty="0">
                <a:latin typeface="Candara" charset="0"/>
              </a:rPr>
            </a:br>
            <a:r>
              <a:rPr lang="en-US" altLang="x-none" sz="2700" b="1" i="1" dirty="0">
                <a:latin typeface="Candara" charset="0"/>
              </a:rPr>
              <a:t>(Mt 11:11). The Lord Jesus Himself declared that he was "a burning and </a:t>
            </a:r>
            <a:br>
              <a:rPr lang="en-US" altLang="x-none" sz="2700" b="1" i="1" dirty="0">
                <a:latin typeface="Candara" charset="0"/>
              </a:rPr>
            </a:br>
            <a:r>
              <a:rPr lang="en-US" altLang="x-none" sz="2700" b="1" i="1" dirty="0">
                <a:latin typeface="Candara" charset="0"/>
              </a:rPr>
              <a:t>a shining light" (Jn 5:35). Yet here in this passage we see this eminent saint </a:t>
            </a:r>
            <a:br>
              <a:rPr lang="en-US" altLang="x-none" sz="2700" b="1" i="1" dirty="0">
                <a:latin typeface="Candara" charset="0"/>
              </a:rPr>
            </a:br>
            <a:r>
              <a:rPr lang="en-US" altLang="x-none" sz="2700" b="1" i="1" dirty="0">
                <a:latin typeface="Candara" charset="0"/>
              </a:rPr>
              <a:t>lowly, self-abased, and full of humility. He puts away from himself the honor </a:t>
            </a:r>
            <a:br>
              <a:rPr lang="en-US" altLang="x-none" sz="2700" b="1" i="1" dirty="0">
                <a:latin typeface="Candara" charset="0"/>
              </a:rPr>
            </a:br>
            <a:r>
              <a:rPr lang="en-US" altLang="x-none" sz="2700" b="1" i="1" dirty="0">
                <a:latin typeface="Candara" charset="0"/>
              </a:rPr>
              <a:t>which the Jews from Jerusalem were ready to pay him. He declines all flattering </a:t>
            </a:r>
            <a:br>
              <a:rPr lang="en-US" altLang="x-none" sz="2700" b="1" i="1" dirty="0">
                <a:latin typeface="Candara" charset="0"/>
              </a:rPr>
            </a:br>
            <a:r>
              <a:rPr lang="en-US" altLang="x-none" sz="2700" b="1" i="1" dirty="0">
                <a:latin typeface="Candara" charset="0"/>
              </a:rPr>
              <a:t>titles. He speaks of himself as nothing more than the "voice of one crying in the</a:t>
            </a:r>
            <a:br>
              <a:rPr lang="en-US" altLang="x-none" sz="2700" b="1" i="1" dirty="0">
                <a:latin typeface="Candara" charset="0"/>
              </a:rPr>
            </a:br>
            <a:r>
              <a:rPr lang="en-US" altLang="x-none" sz="2700" b="1" i="1" dirty="0">
                <a:latin typeface="Candara" charset="0"/>
              </a:rPr>
              <a:t> wilderness," (Mt 3:3) and as one who "baptized with water." (Mt 3:11, 12)</a:t>
            </a:r>
            <a:br>
              <a:rPr lang="en-US" altLang="x-none" sz="2700" b="1" i="1" dirty="0">
                <a:latin typeface="Candara" charset="0"/>
              </a:rPr>
            </a:br>
            <a:r>
              <a:rPr lang="en-US" altLang="x-none" sz="2700" b="1" i="1" dirty="0">
                <a:latin typeface="Candara" charset="0"/>
              </a:rPr>
              <a:t>He proclaims loudly that there is One standing among the Jews far </a:t>
            </a:r>
            <a:br>
              <a:rPr lang="en-US" altLang="x-none" sz="2700" b="1" i="1" dirty="0">
                <a:latin typeface="Candara" charset="0"/>
              </a:rPr>
            </a:br>
            <a:r>
              <a:rPr lang="en-US" altLang="x-none" sz="2700" b="1" i="1" dirty="0">
                <a:latin typeface="Candara" charset="0"/>
              </a:rPr>
              <a:t>greater than himself, One whose shoe-latchet he is not worthy to </a:t>
            </a:r>
            <a:br>
              <a:rPr lang="en-US" altLang="x-none" sz="2700" b="1" i="1" dirty="0">
                <a:latin typeface="Candara" charset="0"/>
              </a:rPr>
            </a:br>
            <a:r>
              <a:rPr lang="en-US" altLang="x-none" sz="2700" b="1" i="1" dirty="0">
                <a:latin typeface="Candara" charset="0"/>
              </a:rPr>
              <a:t>unloose (Mk 1:7). He claims honor not for himself but for Christ.</a:t>
            </a:r>
            <a:br>
              <a:rPr lang="en-US" altLang="x-none" sz="2700" b="1" i="1" dirty="0">
                <a:latin typeface="Candara" charset="0"/>
              </a:rPr>
            </a:br>
            <a:r>
              <a:rPr lang="en-US" altLang="x-none" sz="2700" b="1" i="1" dirty="0">
                <a:latin typeface="Candara" charset="0"/>
              </a:rPr>
              <a:t>J. C. Ryle</a:t>
            </a:r>
          </a:p>
        </p:txBody>
      </p:sp>
    </p:spTree>
    <p:extLst>
      <p:ext uri="{BB962C8B-B14F-4D97-AF65-F5344CB8AC3E}">
        <p14:creationId xmlns:p14="http://schemas.microsoft.com/office/powerpoint/2010/main" val="269151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381000"/>
            <a:ext cx="12039600" cy="423332"/>
          </a:xfrm>
        </p:spPr>
        <p:txBody>
          <a:bodyPr/>
          <a:lstStyle/>
          <a:p>
            <a:r>
              <a:rPr lang="en-US" sz="3200" b="1" spc="-60" dirty="0">
                <a:latin typeface="Candara" charset="0"/>
                <a:ea typeface="MS PGothic" charset="0"/>
                <a:cs typeface="Arial" charset="0"/>
              </a:rPr>
              <a:t>THREE KEY REASONS OF JOHN THE BAPTIST’S JOYFUL HUMILITY</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6725" indent="-454025">
              <a:spcBef>
                <a:spcPts val="0"/>
              </a:spcBef>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Key Reason</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 #1</a:t>
            </a:r>
            <a:r>
              <a:rPr lang="en-US" sz="2800" b="1" i="0" spc="-10" dirty="0">
                <a:solidFill>
                  <a:srgbClr val="000000"/>
                </a:solidFill>
                <a:latin typeface="Candara" charset="0"/>
                <a:ea typeface="ＭＳ Ｐゴシック" charset="0"/>
                <a:cs typeface="MS PGothic" charset="0"/>
              </a:rPr>
              <a:t>: </a:t>
            </a:r>
            <a:r>
              <a:rPr lang="en-US" sz="2800" b="1" i="0" u="sng" spc="-10" dirty="0">
                <a:solidFill>
                  <a:srgbClr val="FF0000"/>
                </a:solidFill>
                <a:latin typeface="Candara" charset="0"/>
                <a:ea typeface="ＭＳ Ｐゴシック" charset="0"/>
                <a:cs typeface="MS PGothic" charset="0"/>
              </a:rPr>
              <a:t>A Clear Sense of Calling </a:t>
            </a:r>
            <a:r>
              <a:rPr lang="en-US" sz="2800" b="1" i="0" spc="-10" dirty="0">
                <a:latin typeface="Candara" charset="0"/>
                <a:ea typeface="ＭＳ Ｐゴシック" charset="0"/>
                <a:cs typeface="MS PGothic" charset="0"/>
              </a:rPr>
              <a:t>– John had a resolute purpose and vision of what God has called him to do with his life.</a:t>
            </a:r>
            <a:endParaRPr kumimoji="0" lang="en-US" sz="2800" b="1" i="0" u="none" strike="noStrike" kern="1200" cap="none" spc="-10" normalizeH="0" noProof="0" dirty="0">
              <a:ln>
                <a:noFill/>
              </a:ln>
              <a:solidFill>
                <a:srgbClr val="FF0000"/>
              </a:solidFill>
              <a:effectLst/>
              <a:uLnTx/>
              <a:uFillTx/>
              <a:latin typeface="Candara" charset="0"/>
              <a:ea typeface="ＭＳ Ｐゴシック" charset="0"/>
              <a:cs typeface="MS PGothic" charset="0"/>
            </a:endParaRPr>
          </a:p>
          <a:p>
            <a:pPr marL="466725" indent="-454025">
              <a:spcBef>
                <a:spcPts val="0"/>
              </a:spcBef>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22</a:t>
            </a:r>
            <a:r>
              <a:rPr lang="en-US" sz="2600" spc="-10" dirty="0">
                <a:solidFill>
                  <a:srgbClr val="000000"/>
                </a:solidFill>
                <a:latin typeface="Candara" charset="0"/>
                <a:ea typeface="ＭＳ Ｐゴシック" charset="0"/>
                <a:cs typeface="MS PGothic" charset="0"/>
              </a:rPr>
              <a:t> After this Jesus and his disciples went into the Judean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countryside, and he remained there with them and was baptizing.</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23</a:t>
            </a:r>
            <a:r>
              <a:rPr lang="en-US" sz="2600" spc="-10" dirty="0">
                <a:solidFill>
                  <a:srgbClr val="000000"/>
                </a:solidFill>
                <a:latin typeface="Candara" charset="0"/>
                <a:ea typeface="ＭＳ Ｐゴシック" charset="0"/>
                <a:cs typeface="MS PGothic" charset="0"/>
              </a:rPr>
              <a:t> John also was baptizing at </a:t>
            </a:r>
            <a:r>
              <a:rPr lang="en-US" sz="2600" spc="-10" dirty="0" err="1">
                <a:solidFill>
                  <a:srgbClr val="000000"/>
                </a:solidFill>
                <a:latin typeface="Candara" charset="0"/>
                <a:ea typeface="ＭＳ Ｐゴシック" charset="0"/>
                <a:cs typeface="MS PGothic" charset="0"/>
              </a:rPr>
              <a:t>Aenon</a:t>
            </a:r>
            <a:r>
              <a:rPr lang="en-US" sz="2600" spc="-10" dirty="0">
                <a:solidFill>
                  <a:srgbClr val="000000"/>
                </a:solidFill>
                <a:latin typeface="Candara" charset="0"/>
                <a:ea typeface="ＭＳ Ｐゴシック" charset="0"/>
                <a:cs typeface="MS PGothic" charset="0"/>
              </a:rPr>
              <a:t> near Salim, because water was plentiful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there, and people were coming and being baptized </a:t>
            </a:r>
            <a:r>
              <a:rPr lang="en-US" sz="2600" spc="-10" baseline="30000" dirty="0">
                <a:solidFill>
                  <a:srgbClr val="000000"/>
                </a:solidFill>
                <a:latin typeface="Candara" charset="0"/>
                <a:ea typeface="ＭＳ Ｐゴシック" charset="0"/>
                <a:cs typeface="MS PGothic" charset="0"/>
              </a:rPr>
              <a:t>24</a:t>
            </a:r>
            <a:r>
              <a:rPr lang="en-US" sz="2600" spc="-10" dirty="0">
                <a:solidFill>
                  <a:srgbClr val="000000"/>
                </a:solidFill>
                <a:latin typeface="Candara" charset="0"/>
                <a:ea typeface="ＭＳ Ｐゴシック" charset="0"/>
                <a:cs typeface="MS PGothic" charset="0"/>
              </a:rPr>
              <a:t> (for John had not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yet been put in prison). </a:t>
            </a:r>
            <a:r>
              <a:rPr lang="en-US" sz="2600" spc="-10" baseline="30000" dirty="0">
                <a:solidFill>
                  <a:srgbClr val="000000"/>
                </a:solidFill>
                <a:latin typeface="Candara" charset="0"/>
                <a:ea typeface="ＭＳ Ｐゴシック" charset="0"/>
                <a:cs typeface="MS PGothic" charset="0"/>
              </a:rPr>
              <a:t>25</a:t>
            </a:r>
            <a:r>
              <a:rPr lang="en-US" sz="2600" spc="-10" dirty="0">
                <a:solidFill>
                  <a:srgbClr val="000000"/>
                </a:solidFill>
                <a:latin typeface="Candara" charset="0"/>
                <a:ea typeface="ＭＳ Ｐゴシック" charset="0"/>
                <a:cs typeface="MS PGothic" charset="0"/>
              </a:rPr>
              <a:t> Now a discussion arose between some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of John's disciples and a Jew over purification. </a:t>
            </a:r>
            <a:endParaRPr lang="en-US" altLang="x-none" sz="2600" b="1" i="0" kern="0" dirty="0">
              <a:solidFill>
                <a:srgbClr val="000000"/>
              </a:solidFill>
              <a:latin typeface="Candara" charset="0"/>
            </a:endParaRPr>
          </a:p>
        </p:txBody>
      </p:sp>
    </p:spTree>
    <p:extLst>
      <p:ext uri="{BB962C8B-B14F-4D97-AF65-F5344CB8AC3E}">
        <p14:creationId xmlns:p14="http://schemas.microsoft.com/office/powerpoint/2010/main" val="58573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381000"/>
            <a:ext cx="12039600" cy="423332"/>
          </a:xfrm>
        </p:spPr>
        <p:txBody>
          <a:bodyPr/>
          <a:lstStyle/>
          <a:p>
            <a:r>
              <a:rPr lang="en-US" sz="3200" b="1" spc="-60" dirty="0">
                <a:latin typeface="Candara" charset="0"/>
                <a:ea typeface="MS PGothic" charset="0"/>
                <a:cs typeface="Arial" charset="0"/>
              </a:rPr>
              <a:t>THREE KEY REASONS OF JOHN THE BAPTIST’S JOYFUL HUMILITY</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6725" indent="-454025">
              <a:spcBef>
                <a:spcPts val="0"/>
              </a:spcBef>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Key Reason</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 #1</a:t>
            </a:r>
            <a:r>
              <a:rPr lang="en-US" sz="2800" b="1" i="0" spc="-10" dirty="0">
                <a:solidFill>
                  <a:srgbClr val="000000"/>
                </a:solidFill>
                <a:latin typeface="Candara" charset="0"/>
                <a:ea typeface="ＭＳ Ｐゴシック" charset="0"/>
                <a:cs typeface="MS PGothic" charset="0"/>
              </a:rPr>
              <a:t>: </a:t>
            </a:r>
            <a:r>
              <a:rPr lang="en-US" sz="2800" b="1" i="0" u="sng" spc="-10" dirty="0">
                <a:solidFill>
                  <a:srgbClr val="FF0000"/>
                </a:solidFill>
                <a:latin typeface="Candara" charset="0"/>
                <a:ea typeface="ＭＳ Ｐゴシック" charset="0"/>
                <a:cs typeface="MS PGothic" charset="0"/>
              </a:rPr>
              <a:t>A Clear Sense of Calling </a:t>
            </a:r>
            <a:r>
              <a:rPr lang="en-US" sz="2800" b="1" i="0" spc="-10" dirty="0">
                <a:latin typeface="Candara" charset="0"/>
                <a:ea typeface="ＭＳ Ｐゴシック" charset="0"/>
                <a:cs typeface="MS PGothic" charset="0"/>
              </a:rPr>
              <a:t>– John had a resolute purpose and vision of what God has called him to do with his life.</a:t>
            </a:r>
            <a:endParaRPr kumimoji="0" lang="en-US" sz="2800" b="1" i="0" u="none" strike="noStrike" kern="1200" cap="none" spc="-10" normalizeH="0" noProof="0" dirty="0">
              <a:ln>
                <a:noFill/>
              </a:ln>
              <a:effectLst/>
              <a:uLnTx/>
              <a:uFillTx/>
              <a:latin typeface="Candara" charset="0"/>
              <a:ea typeface="ＭＳ Ｐゴシック" charset="0"/>
              <a:cs typeface="MS PGothic" charset="0"/>
            </a:endParaRPr>
          </a:p>
          <a:p>
            <a:pPr marL="466725" indent="-454025">
              <a:spcBef>
                <a:spcPts val="0"/>
              </a:spcBef>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26</a:t>
            </a:r>
            <a:r>
              <a:rPr lang="en-US" sz="2600" spc="-10" dirty="0">
                <a:solidFill>
                  <a:srgbClr val="000000"/>
                </a:solidFill>
                <a:latin typeface="Candara" charset="0"/>
                <a:ea typeface="ＭＳ Ｐゴシック" charset="0"/>
                <a:cs typeface="MS PGothic" charset="0"/>
              </a:rPr>
              <a:t> And they came to John and said to him, “Rabbi, he who was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with you across the Jordan, to whom you bore witness—look, he is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baptizing, and all are going to him.” </a:t>
            </a:r>
            <a:r>
              <a:rPr lang="en-US" sz="2600" spc="-10" baseline="30000" dirty="0">
                <a:solidFill>
                  <a:srgbClr val="000000"/>
                </a:solidFill>
                <a:latin typeface="Candara" charset="0"/>
                <a:ea typeface="ＭＳ Ｐゴシック" charset="0"/>
                <a:cs typeface="MS PGothic" charset="0"/>
              </a:rPr>
              <a:t>27</a:t>
            </a:r>
            <a:r>
              <a:rPr lang="en-US" sz="2600" spc="-10" dirty="0">
                <a:solidFill>
                  <a:srgbClr val="000000"/>
                </a:solidFill>
                <a:latin typeface="Candara" charset="0"/>
                <a:ea typeface="ＭＳ Ｐゴシック" charset="0"/>
                <a:cs typeface="MS PGothic" charset="0"/>
              </a:rPr>
              <a:t> John answered, “A person cannot</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receive even one thing unless it is given him from heaven. </a:t>
            </a:r>
            <a:r>
              <a:rPr lang="en-US" sz="2600" spc="-10" baseline="30000" dirty="0">
                <a:solidFill>
                  <a:srgbClr val="000000"/>
                </a:solidFill>
                <a:latin typeface="Candara" charset="0"/>
                <a:ea typeface="ＭＳ Ｐゴシック" charset="0"/>
                <a:cs typeface="MS PGothic" charset="0"/>
              </a:rPr>
              <a:t>28</a:t>
            </a:r>
            <a:r>
              <a:rPr lang="en-US" sz="2600" spc="-10" dirty="0">
                <a:solidFill>
                  <a:srgbClr val="000000"/>
                </a:solidFill>
                <a:latin typeface="Candara" charset="0"/>
                <a:ea typeface="ＭＳ Ｐゴシック" charset="0"/>
                <a:cs typeface="MS PGothic" charset="0"/>
              </a:rPr>
              <a:t> You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yourselves bear me witness, that I said, ‘I am not the Christ,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but I have been sent before him.’ (vs. 22-28)</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Calling [“</a:t>
            </a:r>
            <a:r>
              <a:rPr lang="en-US" altLang="x-none" sz="2600" b="1" kern="0" dirty="0">
                <a:solidFill>
                  <a:srgbClr val="000000"/>
                </a:solidFill>
                <a:latin typeface="Candara" charset="0"/>
              </a:rPr>
              <a:t>vocation”</a:t>
            </a:r>
            <a:r>
              <a:rPr lang="en-US" altLang="x-none" sz="2600" b="1" i="0" kern="0" dirty="0">
                <a:solidFill>
                  <a:srgbClr val="000000"/>
                </a:solidFill>
                <a:latin typeface="Candara" charset="0"/>
              </a:rPr>
              <a:t>] is more than job or career. It is a calling from God the Creator and Lord who gives us a purpose and goal of life.</a:t>
            </a:r>
          </a:p>
          <a:p>
            <a:pPr marL="971550" lvl="1" indent="-455613">
              <a:spcBef>
                <a:spcPts val="0"/>
              </a:spcBef>
              <a:buFont typeface="Wingdings" charset="2"/>
              <a:buChar char="Ø"/>
              <a:defRPr/>
            </a:pPr>
            <a:r>
              <a:rPr lang="en-US" altLang="x-none" sz="2600" b="1" i="0" kern="0" dirty="0">
                <a:solidFill>
                  <a:srgbClr val="000000"/>
                </a:solidFill>
                <a:latin typeface="Candara" charset="0"/>
              </a:rPr>
              <a:t>Everyone—not just pastors &amp; missionaries—should live with a calling. </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Begin </a:t>
            </a:r>
            <a:r>
              <a:rPr lang="en-US" altLang="x-none" sz="2600" b="1" i="0" kern="0">
                <a:solidFill>
                  <a:srgbClr val="000000"/>
                </a:solidFill>
                <a:latin typeface="Candara" charset="0"/>
              </a:rPr>
              <a:t>with a God-centered </a:t>
            </a:r>
            <a:r>
              <a:rPr lang="en-US" altLang="x-none" sz="2600" b="1" i="0" kern="0" dirty="0">
                <a:solidFill>
                  <a:srgbClr val="000000"/>
                </a:solidFill>
                <a:latin typeface="Candara" charset="0"/>
              </a:rPr>
              <a:t>purpose for all human beings—“to glorify God and enjoy him forever” and search for the Spirit’s guidance for your life!</a:t>
            </a:r>
          </a:p>
        </p:txBody>
      </p:sp>
    </p:spTree>
    <p:extLst>
      <p:ext uri="{BB962C8B-B14F-4D97-AF65-F5344CB8AC3E}">
        <p14:creationId xmlns:p14="http://schemas.microsoft.com/office/powerpoint/2010/main" val="79901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57181</TotalTime>
  <Words>618</Words>
  <Application>Microsoft Macintosh PowerPoint</Application>
  <PresentationFormat>Widescreen</PresentationFormat>
  <Paragraphs>81</Paragraphs>
  <Slides>15</Slides>
  <Notes>13</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15</vt:i4>
      </vt:variant>
    </vt:vector>
  </HeadingPairs>
  <TitlesOfParts>
    <vt:vector size="36"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PowerPoint Presentation</vt:lpstr>
      <vt:lpstr>He Must Increase, But I Must Decrease</vt:lpstr>
      <vt:lpstr>THREE SIGNFICANT WAYS THE WORD “MUST” IS USED IN JOHN 3*</vt:lpstr>
      <vt:lpstr>PowerPoint Presentation</vt:lpstr>
      <vt:lpstr>PowerPoint Presentation</vt:lpstr>
      <vt:lpstr>JOHN THE BAPTIST’S MOTTO: “HE MUST INCREASE, BUT I MUST DECREASE”  </vt:lpstr>
      <vt:lpstr>PowerPoint Presentation</vt:lpstr>
      <vt:lpstr>THREE KEY REASONS OF JOHN THE BAPTIST’S JOYFUL HUMILITY</vt:lpstr>
      <vt:lpstr>THREE KEY REASONS OF JOHN THE BAPTIST’S JOYFUL HUMILITY</vt:lpstr>
      <vt:lpstr>THREE KEY REASONS OF JOHN THE BAPTIST’S JOYFUL HUMILITY</vt:lpstr>
      <vt:lpstr>THREE KEY REASONS OF JOHN THE BAPTIST’S JOYFUL HUMILITY</vt:lpstr>
      <vt:lpstr>THREE KEY REASONS OF JOHN THE BAPTIST’S JOYFUL HUMILITY</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3499</cp:revision>
  <cp:lastPrinted>2017-02-12T17:19:19Z</cp:lastPrinted>
  <dcterms:created xsi:type="dcterms:W3CDTF">2007-10-20T20:09:35Z</dcterms:created>
  <dcterms:modified xsi:type="dcterms:W3CDTF">2019-08-13T03:22:59Z</dcterms:modified>
  <cp:category/>
</cp:coreProperties>
</file>