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99" r:id="rId13"/>
    <p:sldMasterId id="2147484411" r:id="rId14"/>
  </p:sldMasterIdLst>
  <p:notesMasterIdLst>
    <p:notesMasterId r:id="rId30"/>
  </p:notesMasterIdLst>
  <p:handoutMasterIdLst>
    <p:handoutMasterId r:id="rId31"/>
  </p:handoutMasterIdLst>
  <p:sldIdLst>
    <p:sldId id="281" r:id="rId15"/>
    <p:sldId id="3250" r:id="rId16"/>
    <p:sldId id="3252" r:id="rId17"/>
    <p:sldId id="3260" r:id="rId18"/>
    <p:sldId id="3253" r:id="rId19"/>
    <p:sldId id="3261" r:id="rId20"/>
    <p:sldId id="3257" r:id="rId21"/>
    <p:sldId id="3254" r:id="rId22"/>
    <p:sldId id="3255" r:id="rId23"/>
    <p:sldId id="3256" r:id="rId24"/>
    <p:sldId id="3258" r:id="rId25"/>
    <p:sldId id="3262" r:id="rId26"/>
    <p:sldId id="3259" r:id="rId27"/>
    <p:sldId id="3251" r:id="rId28"/>
    <p:sldId id="283" r:id="rId29"/>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0432FF"/>
    <a:srgbClr val="6600FF"/>
    <a:srgbClr val="FFFF00"/>
    <a:srgbClr val="CC3300"/>
    <a:srgbClr val="8000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52" autoAdjust="0"/>
    <p:restoredTop sz="92837"/>
  </p:normalViewPr>
  <p:slideViewPr>
    <p:cSldViewPr>
      <p:cViewPr varScale="1">
        <p:scale>
          <a:sx n="105" d="100"/>
          <a:sy n="105" d="100"/>
        </p:scale>
        <p:origin x="200" y="296"/>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pPr/>
              <a:t>8/4/19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pPr/>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8/4/19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1914971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2352202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4001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8/4/19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8/4/19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8/4/19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8/4/19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8/4/19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8/4/19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8/4/19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8/4/19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8/4/19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8/4/19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5. Judgment</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Not all will be saved:</a:t>
            </a:r>
            <a:r>
              <a:rPr kumimoji="0" lang="en-US" sz="2800" b="1" i="0" u="none" strike="noStrike" kern="1200" cap="none" spc="-10" normalizeH="0" noProof="0" dirty="0">
                <a:ln>
                  <a:noFill/>
                </a:ln>
                <a:solidFill>
                  <a:srgbClr val="000000"/>
                </a:solidFill>
                <a:effectLst/>
                <a:uLnTx/>
                <a:uFillTx/>
                <a:latin typeface="Candara" charset="0"/>
                <a:ea typeface="ＭＳ Ｐゴシック" charset="0"/>
                <a:cs typeface="MS PGothic" charset="0"/>
              </a:rPr>
              <a:t> Some will perish! </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800" dirty="0">
                <a:latin typeface="Candara" pitchFamily="34" charset="0"/>
              </a:rPr>
              <a:t>“… perish… might be saved through him… whoever does not believe is condemned already…” (v. 16-18) </a:t>
            </a:r>
          </a:p>
          <a:p>
            <a:pPr marL="0" lvl="0" indent="0" algn="ctr">
              <a:spcBef>
                <a:spcPts val="0"/>
              </a:spcBef>
              <a:buNone/>
              <a:defRPr/>
            </a:pPr>
            <a:endParaRPr lang="en-US" sz="2800" dirty="0">
              <a:latin typeface="Candara" pitchFamily="34"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God would not be a JUST God if He didn’t condemn non-believers. </a:t>
            </a:r>
          </a:p>
          <a:p>
            <a:pPr marL="971550" lvl="1" indent="-455613">
              <a:spcBef>
                <a:spcPts val="0"/>
              </a:spcBef>
              <a:buFont typeface="Wingdings" charset="2"/>
              <a:buChar char="Ø"/>
              <a:defRPr/>
            </a:pPr>
            <a:r>
              <a:rPr lang="en-US" sz="2600" i="0" kern="0" dirty="0">
                <a:solidFill>
                  <a:srgbClr val="000000"/>
                </a:solidFill>
                <a:latin typeface="Candara" pitchFamily="34" charset="0"/>
              </a:rPr>
              <a:t>“A God who is all love, all grace, all mercy, no sovereignty, no JUSTICE, no holiness, and no wrath is an IDOL.” – R.C. </a:t>
            </a:r>
            <a:r>
              <a:rPr lang="en-US" sz="2600" i="0" kern="0" dirty="0" err="1">
                <a:solidFill>
                  <a:srgbClr val="000000"/>
                </a:solidFill>
                <a:latin typeface="Candara" pitchFamily="34" charset="0"/>
              </a:rPr>
              <a:t>Sproul</a:t>
            </a:r>
            <a:r>
              <a:rPr lang="en-US" sz="2600" i="0" kern="0" dirty="0">
                <a:solidFill>
                  <a:srgbClr val="000000"/>
                </a:solidFill>
                <a:latin typeface="Candara" pitchFamily="34" charset="0"/>
              </a:rPr>
              <a:t> </a:t>
            </a:r>
          </a:p>
          <a:p>
            <a:pPr marL="971550" lvl="1" indent="-455613">
              <a:spcBef>
                <a:spcPts val="0"/>
              </a:spcBef>
              <a:buFont typeface="Wingdings" charset="2"/>
              <a:buChar char="Ø"/>
              <a:defRPr/>
            </a:pPr>
            <a:r>
              <a:rPr lang="en-US" sz="2600" i="0" kern="0" dirty="0">
                <a:solidFill>
                  <a:srgbClr val="000000"/>
                </a:solidFill>
                <a:latin typeface="Candara" pitchFamily="34" charset="0"/>
              </a:rPr>
              <a:t>“Judgment of sinners magnifies God’s Justice. Saving believers magnifies God’s grace.” – John Piper </a:t>
            </a:r>
            <a:endParaRPr lang="en-US" sz="2800" dirty="0">
              <a:latin typeface="Candara" pitchFamily="34" charset="0"/>
            </a:endParaRPr>
          </a:p>
          <a:p>
            <a:pPr marL="0" lvl="0" indent="0" algn="ctr">
              <a:spcBef>
                <a:spcPts val="0"/>
              </a:spcBef>
              <a:buNone/>
              <a:defRPr/>
            </a:pPr>
            <a:endParaRPr lang="en-US" sz="2800" dirty="0">
              <a:latin typeface="Candara" pitchFamily="34" charset="0"/>
            </a:endParaRPr>
          </a:p>
          <a:p>
            <a:pPr marL="0" lvl="0" indent="0" algn="ctr">
              <a:spcBef>
                <a:spcPts val="0"/>
              </a:spcBef>
              <a:buNone/>
              <a:defRPr/>
            </a:pPr>
            <a:endParaRPr kumimoji="0" lang="en-US" sz="2000" b="0" i="1" u="none" strike="noStrike" kern="1200" cap="none" spc="-10" normalizeH="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6. The Result</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dirty="0">
                <a:solidFill>
                  <a:srgbClr val="000000"/>
                </a:solidFill>
                <a:latin typeface="Candara" charset="0"/>
                <a:ea typeface="ＭＳ Ｐゴシック" charset="0"/>
                <a:cs typeface="MS PGothic" charset="0"/>
              </a:rPr>
              <a:t>True faith is not just an intellectual understanding of who God is, but it’s a deep conviction and belief in God that causes change to your behavior and actions to obey God’s commands. </a:t>
            </a:r>
            <a:endPar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800" dirty="0">
                <a:latin typeface="Candara" pitchFamily="34" charset="0"/>
              </a:rPr>
              <a:t>“But whoever does what is true comes to the light, so that it may be clearly seen that his works have been carried out in God.” (v. 21)</a:t>
            </a:r>
          </a:p>
          <a:p>
            <a:pPr marL="0" lvl="0" indent="0" algn="ctr">
              <a:spcBef>
                <a:spcPts val="0"/>
              </a:spcBef>
              <a:buNone/>
              <a:defRPr/>
            </a:pPr>
            <a:endParaRPr lang="en-US" sz="2800" dirty="0">
              <a:latin typeface="Candara" pitchFamily="34"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There is a relationship between believing and doing. Belief and change go together! </a:t>
            </a:r>
          </a:p>
          <a:p>
            <a:pPr marL="1371600" lvl="2" indent="-455613">
              <a:spcBef>
                <a:spcPts val="0"/>
              </a:spcBef>
              <a:buFont typeface="Wingdings" charset="2"/>
              <a:buChar char="Ø"/>
              <a:defRPr/>
            </a:pPr>
            <a:r>
              <a:rPr lang="en-US" i="0" kern="0" dirty="0">
                <a:solidFill>
                  <a:srgbClr val="000000"/>
                </a:solidFill>
                <a:latin typeface="Candara" pitchFamily="34" charset="0"/>
              </a:rPr>
              <a:t>James 2:17 – “So also faith by itself, if it does not have works, is dead.” </a:t>
            </a:r>
          </a:p>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6. The Result</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971550" lvl="1" indent="-455613">
              <a:spcBef>
                <a:spcPts val="0"/>
              </a:spcBef>
              <a:buFont typeface="Wingdings" charset="2"/>
              <a:buChar char="Ø"/>
              <a:defRPr/>
            </a:pPr>
            <a:r>
              <a:rPr lang="en-US" i="0" kern="0" dirty="0">
                <a:solidFill>
                  <a:srgbClr val="000000"/>
                </a:solidFill>
                <a:latin typeface="Candara" pitchFamily="34" charset="0"/>
              </a:rPr>
              <a:t>Contrast with verse 20 and 21, the evildoer versus the one who does the truth shows that true believers respond to God in not just believing in Him, but by doing something! </a:t>
            </a:r>
          </a:p>
          <a:p>
            <a:pPr marL="1371600" lvl="2" indent="-455613">
              <a:spcBef>
                <a:spcPts val="0"/>
              </a:spcBef>
              <a:buFont typeface="Wingdings" charset="2"/>
              <a:buChar char="Ø"/>
              <a:defRPr/>
            </a:pPr>
            <a:r>
              <a:rPr lang="en-US" i="0" kern="0" dirty="0">
                <a:solidFill>
                  <a:srgbClr val="000000"/>
                </a:solidFill>
                <a:latin typeface="Candara" pitchFamily="34" charset="0"/>
              </a:rPr>
              <a:t>The evildoer embraces who they are and reflect who they are</a:t>
            </a:r>
          </a:p>
          <a:p>
            <a:pPr marL="1371600" lvl="2" indent="-455613">
              <a:spcBef>
                <a:spcPts val="0"/>
              </a:spcBef>
              <a:buFont typeface="Wingdings" charset="2"/>
              <a:buChar char="Ø"/>
              <a:defRPr/>
            </a:pPr>
            <a:r>
              <a:rPr lang="en-US" i="0" kern="0" dirty="0">
                <a:solidFill>
                  <a:srgbClr val="000000"/>
                </a:solidFill>
                <a:latin typeface="Candara" pitchFamily="34" charset="0"/>
              </a:rPr>
              <a:t>The one who does truth embraces who Christ is and reflect who God is</a:t>
            </a:r>
          </a:p>
          <a:p>
            <a:pPr marL="971550" lvl="1" indent="-455613">
              <a:spcBef>
                <a:spcPts val="0"/>
              </a:spcBef>
              <a:buFont typeface="Wingdings" charset="2"/>
              <a:buChar char="Ø"/>
              <a:defRPr/>
            </a:pPr>
            <a:endParaRPr lang="en-US" i="0" dirty="0">
              <a:latin typeface="Candara" pitchFamily="34" charset="0"/>
            </a:endParaRPr>
          </a:p>
          <a:p>
            <a:pPr marL="971550" lvl="1" indent="-455613">
              <a:spcBef>
                <a:spcPts val="0"/>
              </a:spcBef>
              <a:buFont typeface="Wingdings" charset="2"/>
              <a:buChar char="Ø"/>
              <a:defRPr/>
            </a:pPr>
            <a:r>
              <a:rPr lang="en-US" i="0" dirty="0">
                <a:latin typeface="Candara" pitchFamily="34" charset="0"/>
              </a:rPr>
              <a:t>“True faith that connects us to Christ always manifests itself in works.” - R.C. </a:t>
            </a:r>
            <a:r>
              <a:rPr lang="en-US" i="0" dirty="0" err="1">
                <a:latin typeface="Candara" pitchFamily="34" charset="0"/>
              </a:rPr>
              <a:t>Sproul</a:t>
            </a:r>
            <a:r>
              <a:rPr lang="en-US" i="0" dirty="0">
                <a:latin typeface="Candara" pitchFamily="34" charset="0"/>
              </a:rPr>
              <a:t> </a:t>
            </a:r>
          </a:p>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Application</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Font typeface="+mj-lt"/>
              <a:buAutoNum type="arabicPeriod"/>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Believe</a:t>
            </a:r>
            <a:r>
              <a:rPr kumimoji="0" lang="en-US" sz="2800" b="1" i="0" u="none" strike="noStrike" kern="1200" cap="none" spc="-10" normalizeH="0" noProof="0" dirty="0">
                <a:ln>
                  <a:noFill/>
                </a:ln>
                <a:solidFill>
                  <a:srgbClr val="000000"/>
                </a:solidFill>
                <a:effectLst/>
                <a:uLnTx/>
                <a:uFillTx/>
                <a:latin typeface="Candara" charset="0"/>
                <a:ea typeface="ＭＳ Ｐゴシック" charset="0"/>
                <a:cs typeface="MS PGothic" charset="0"/>
              </a:rPr>
              <a:t> in God while surrendering to God’s sovereignty by obeying His Word and living out our faith </a:t>
            </a:r>
          </a:p>
          <a:p>
            <a:pPr marL="463550" indent="-463550">
              <a:spcBef>
                <a:spcPts val="0"/>
              </a:spcBef>
              <a:buFont typeface="+mj-lt"/>
              <a:buAutoNum type="arabicPeriod"/>
              <a:defRPr/>
            </a:pPr>
            <a:endParaRPr kumimoji="0" lang="en-US" sz="2800" b="1" i="0" u="none" strike="noStrike" kern="1200" cap="none" spc="-10" normalizeH="0" noProof="0" dirty="0">
              <a:ln>
                <a:noFill/>
              </a:ln>
              <a:solidFill>
                <a:srgbClr val="000000"/>
              </a:solidFill>
              <a:effectLst/>
              <a:uLnTx/>
              <a:uFillTx/>
              <a:latin typeface="Candara" charset="0"/>
              <a:ea typeface="ＭＳ Ｐゴシック" charset="0"/>
              <a:cs typeface="MS PGothic" charset="0"/>
            </a:endParaRPr>
          </a:p>
          <a:p>
            <a:pPr marL="463550" indent="-463550">
              <a:spcBef>
                <a:spcPts val="0"/>
              </a:spcBef>
              <a:buFont typeface="+mj-lt"/>
              <a:buAutoNum type="arabicPeriod"/>
              <a:defRPr/>
            </a:pPr>
            <a:r>
              <a:rPr lang="en-US" sz="2800" b="1" i="0" spc="-10" baseline="0" dirty="0">
                <a:solidFill>
                  <a:srgbClr val="000000"/>
                </a:solidFill>
                <a:latin typeface="Candara" charset="0"/>
                <a:ea typeface="ＭＳ Ｐゴシック" charset="0"/>
                <a:cs typeface="MS PGothic" charset="0"/>
              </a:rPr>
              <a:t>Be </a:t>
            </a:r>
            <a:r>
              <a:rPr lang="en-US" sz="2800" b="1" i="0" spc="-10" baseline="0" dirty="0" err="1">
                <a:solidFill>
                  <a:srgbClr val="000000"/>
                </a:solidFill>
                <a:latin typeface="Candara" charset="0"/>
                <a:ea typeface="ＭＳ Ｐゴシック" charset="0"/>
                <a:cs typeface="MS PGothic" charset="0"/>
              </a:rPr>
              <a:t>missional</a:t>
            </a:r>
            <a:r>
              <a:rPr lang="en-US" sz="2800" b="1" i="0" spc="-10" baseline="0" dirty="0">
                <a:solidFill>
                  <a:srgbClr val="000000"/>
                </a:solidFill>
                <a:latin typeface="Candara" charset="0"/>
                <a:ea typeface="ＭＳ Ｐゴシック" charset="0"/>
                <a:cs typeface="MS PGothic" charset="0"/>
              </a:rPr>
              <a:t> – Share the gospel, support missions</a:t>
            </a:r>
          </a:p>
          <a:p>
            <a:pPr marL="463550" indent="-463550">
              <a:spcBef>
                <a:spcPts val="0"/>
              </a:spcBef>
              <a:buFont typeface="+mj-lt"/>
              <a:buAutoNum type="arabicPeriod"/>
              <a:defRPr/>
            </a:pPr>
            <a:endParaRPr lang="en-US" sz="2800" b="1" i="0" spc="-10" baseline="0" dirty="0">
              <a:solidFill>
                <a:srgbClr val="000000"/>
              </a:solidFill>
              <a:latin typeface="Candara" charset="0"/>
              <a:ea typeface="ＭＳ Ｐゴシック" charset="0"/>
              <a:cs typeface="MS PGothic" charset="0"/>
            </a:endParaRPr>
          </a:p>
          <a:p>
            <a:pPr marL="463550" indent="-463550">
              <a:spcBef>
                <a:spcPts val="0"/>
              </a:spcBef>
              <a:buFont typeface="+mj-lt"/>
              <a:buAutoNum type="arabicPeriod"/>
              <a:defRPr/>
            </a:pPr>
            <a:r>
              <a:rPr kumimoji="0" lang="en-US" sz="2800" b="1" i="0" u="none" strike="noStrike" kern="1200" cap="none" spc="-10" normalizeH="0" noProof="0" dirty="0">
                <a:ln>
                  <a:noFill/>
                </a:ln>
                <a:solidFill>
                  <a:srgbClr val="000000"/>
                </a:solidFill>
                <a:effectLst/>
                <a:uLnTx/>
                <a:uFillTx/>
                <a:latin typeface="Candara" charset="0"/>
                <a:ea typeface="ＭＳ Ｐゴシック" charset="0"/>
                <a:cs typeface="MS PGothic" charset="0"/>
              </a:rPr>
              <a:t>Pray for God’s mercy on your family, friends, and the world! </a:t>
            </a: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 DISCUSSION QUESTIONS</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2800" dirty="0"/>
              <a:t>Who is one person that God is calling you to cry out for?</a:t>
            </a:r>
          </a:p>
          <a:p>
            <a:pPr marL="514350" lvl="0" indent="-514350">
              <a:buFont typeface="+mj-lt"/>
              <a:buAutoNum type="arabicPeriod"/>
            </a:pPr>
            <a:endParaRPr lang="en-US" sz="2800" dirty="0"/>
          </a:p>
          <a:p>
            <a:pPr marL="514350" lvl="0" indent="-514350">
              <a:buFont typeface="+mj-lt"/>
              <a:buAutoNum type="arabicPeriod"/>
            </a:pPr>
            <a:r>
              <a:rPr lang="en-US" sz="2800" dirty="0"/>
              <a:t>What are some things that are difficult to surrender to God or obey Him? (i.e., trusting in Scripture as our final authority for things like assurance of Salvation, the promises of God, theological perspectives like election, regeneration preceding faith; obeying biblical commands, etc) </a:t>
            </a:r>
          </a:p>
          <a:p>
            <a:pPr marL="514350" lvl="0" indent="-514350">
              <a:buFont typeface="+mj-lt"/>
              <a:buAutoNum type="arabicPeriod"/>
            </a:pPr>
            <a:endParaRPr lang="en-US" sz="2000" dirty="0"/>
          </a:p>
        </p:txBody>
      </p:sp>
    </p:spTree>
    <p:extLst>
      <p:ext uri="{BB962C8B-B14F-4D97-AF65-F5344CB8AC3E}">
        <p14:creationId xmlns:p14="http://schemas.microsoft.com/office/powerpoint/2010/main" val="100532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God’s Plan</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None/>
              <a:defRPr/>
            </a:pPr>
            <a:r>
              <a:rPr lang="it-IT" b="1" i="1" dirty="0">
                <a:effectLst>
                  <a:outerShdw blurRad="38100" dist="38100" dir="2700000" algn="tl">
                    <a:srgbClr val="DDDDDD"/>
                  </a:outerShdw>
                </a:effectLst>
                <a:latin typeface="Candara" charset="0"/>
                <a:ea typeface="MS PGothic" charset="0"/>
                <a:cs typeface="Arial" charset="0"/>
              </a:rPr>
              <a:t>Gospel of John Series [10]</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3:16-21</a:t>
            </a:r>
          </a:p>
          <a:p>
            <a:pPr marL="0" indent="0" algn="ctr" eaLnBrk="1" hangingPunct="1">
              <a:buNone/>
              <a:defRPr/>
            </a:pPr>
            <a:r>
              <a:rPr lang="en-US" b="1" dirty="0">
                <a:effectLst>
                  <a:outerShdw blurRad="38100" dist="38100" dir="2700000" algn="tl">
                    <a:srgbClr val="DDDDDD"/>
                  </a:outerShdw>
                </a:effectLst>
                <a:latin typeface="Candara" charset="0"/>
                <a:ea typeface="MS PGothic" charset="0"/>
                <a:cs typeface="Arial" charset="0"/>
              </a:rPr>
              <a:t>August 4,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Pastor </a:t>
            </a:r>
            <a:r>
              <a:rPr lang="en-US" b="1" i="1" dirty="0" err="1">
                <a:effectLst>
                  <a:outerShdw blurRad="38100" dist="38100" dir="2700000" algn="tl">
                    <a:srgbClr val="DDDDDD"/>
                  </a:outerShdw>
                </a:effectLst>
                <a:latin typeface="Candara" charset="0"/>
                <a:ea typeface="MS PGothic" charset="0"/>
                <a:cs typeface="Arial" charset="0"/>
              </a:rPr>
              <a:t>Einston</a:t>
            </a:r>
            <a:r>
              <a:rPr lang="en-US" b="1" i="1" dirty="0">
                <a:effectLst>
                  <a:outerShdw blurRad="38100" dist="38100" dir="2700000" algn="tl">
                    <a:srgbClr val="DDDDDD"/>
                  </a:outerShdw>
                </a:effectLst>
                <a:latin typeface="Candara" charset="0"/>
                <a:ea typeface="MS PGothic" charset="0"/>
                <a:cs typeface="Arial" charset="0"/>
              </a:rPr>
              <a:t> Han</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223155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1. Motive</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noProof="0" dirty="0">
                <a:solidFill>
                  <a:srgbClr val="000000"/>
                </a:solidFill>
                <a:latin typeface="Candara" charset="0"/>
                <a:ea typeface="ＭＳ Ｐゴシック" charset="0"/>
                <a:cs typeface="MS PGothic" charset="0"/>
              </a:rPr>
              <a:t>God’s PRIMARY Motive for His Plan of Saving us? Love! </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600" spc="-10" dirty="0">
                <a:solidFill>
                  <a:srgbClr val="000000"/>
                </a:solidFill>
                <a:latin typeface="Candara" charset="0"/>
                <a:ea typeface="ＭＳ Ｐゴシック" charset="0"/>
                <a:cs typeface="MS PGothic" charset="0"/>
              </a:rPr>
              <a:t> </a:t>
            </a:r>
            <a:r>
              <a:rPr lang="en-US" sz="2800" dirty="0"/>
              <a:t> </a:t>
            </a:r>
            <a:r>
              <a:rPr lang="en-US" sz="2800" dirty="0">
                <a:latin typeface="Candara" pitchFamily="34" charset="0"/>
              </a:rPr>
              <a:t>“For God so loved the world…” (v. 16)</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Side note: Verb for love in </a:t>
            </a:r>
            <a:r>
              <a:rPr lang="en-US" altLang="x-none" sz="2600" i="0" kern="0" dirty="0" err="1">
                <a:solidFill>
                  <a:srgbClr val="000000"/>
                </a:solidFill>
                <a:latin typeface="Candara" pitchFamily="34" charset="0"/>
              </a:rPr>
              <a:t>greek</a:t>
            </a:r>
            <a:r>
              <a:rPr lang="en-US" altLang="x-none" sz="2600" i="0" kern="0" dirty="0">
                <a:solidFill>
                  <a:srgbClr val="000000"/>
                </a:solidFill>
                <a:latin typeface="Candara" pitchFamily="34" charset="0"/>
              </a:rPr>
              <a:t> is </a:t>
            </a:r>
            <a:r>
              <a:rPr lang="en-US" altLang="x-none" sz="2600" i="0" kern="0" dirty="0" err="1">
                <a:solidFill>
                  <a:srgbClr val="000000"/>
                </a:solidFill>
                <a:latin typeface="Candara" pitchFamily="34" charset="0"/>
              </a:rPr>
              <a:t>agapao</a:t>
            </a:r>
            <a:r>
              <a:rPr lang="en-US" altLang="x-none" sz="2600" i="0" kern="0" dirty="0">
                <a:solidFill>
                  <a:srgbClr val="000000"/>
                </a:solidFill>
                <a:latin typeface="Candara" pitchFamily="34" charset="0"/>
              </a:rPr>
              <a:t> (</a:t>
            </a:r>
            <a:r>
              <a:rPr lang="el-GR" sz="2400" i="0" dirty="0">
                <a:latin typeface="Candara" pitchFamily="34" charset="0"/>
              </a:rPr>
              <a:t>ἀγαπάω</a:t>
            </a:r>
            <a:r>
              <a:rPr lang="en-US" sz="2400" i="0" dirty="0">
                <a:latin typeface="Candara" pitchFamily="34" charset="0"/>
              </a:rPr>
              <a:t>) </a:t>
            </a:r>
          </a:p>
          <a:p>
            <a:pPr marL="1371600" lvl="2" indent="-455613">
              <a:spcBef>
                <a:spcPts val="0"/>
              </a:spcBef>
              <a:buFont typeface="Wingdings" charset="2"/>
              <a:buChar char="Ø"/>
              <a:defRPr/>
            </a:pPr>
            <a:r>
              <a:rPr lang="en-US" altLang="x-none" sz="2200" i="0" kern="0" dirty="0">
                <a:solidFill>
                  <a:srgbClr val="000000"/>
                </a:solidFill>
                <a:latin typeface="Candara" pitchFamily="34" charset="0"/>
              </a:rPr>
              <a:t>Agape simply means love; not divine, perfect, Godly love. </a:t>
            </a:r>
          </a:p>
          <a:p>
            <a:pPr marL="1371600" lvl="2" indent="-455613">
              <a:spcBef>
                <a:spcPts val="0"/>
              </a:spcBef>
              <a:buFont typeface="Wingdings" charset="2"/>
              <a:buChar char="Ø"/>
              <a:defRPr/>
            </a:pPr>
            <a:r>
              <a:rPr lang="en-US" altLang="x-none" sz="2200" i="0" kern="0" dirty="0">
                <a:solidFill>
                  <a:srgbClr val="000000"/>
                </a:solidFill>
                <a:latin typeface="Candara" pitchFamily="34" charset="0"/>
              </a:rPr>
              <a:t>Example: Luke 6:32 – “If you love (</a:t>
            </a:r>
            <a:r>
              <a:rPr lang="en-US" altLang="x-none" sz="2200" i="0" kern="0" dirty="0" err="1">
                <a:solidFill>
                  <a:srgbClr val="000000"/>
                </a:solidFill>
                <a:latin typeface="Candara" pitchFamily="34" charset="0"/>
              </a:rPr>
              <a:t>agapao</a:t>
            </a:r>
            <a:r>
              <a:rPr lang="en-US" altLang="x-none" sz="2200" i="0" kern="0" dirty="0">
                <a:solidFill>
                  <a:srgbClr val="000000"/>
                </a:solidFill>
                <a:latin typeface="Candara" pitchFamily="34" charset="0"/>
              </a:rPr>
              <a:t>) those who love (</a:t>
            </a:r>
            <a:r>
              <a:rPr lang="en-US" altLang="x-none" sz="2200" i="0" kern="0" dirty="0" err="1">
                <a:solidFill>
                  <a:srgbClr val="000000"/>
                </a:solidFill>
                <a:latin typeface="Candara" pitchFamily="34" charset="0"/>
              </a:rPr>
              <a:t>agapao</a:t>
            </a:r>
            <a:r>
              <a:rPr lang="en-US" altLang="x-none" sz="2200" i="0" kern="0" dirty="0">
                <a:solidFill>
                  <a:srgbClr val="000000"/>
                </a:solidFill>
                <a:latin typeface="Candara" pitchFamily="34" charset="0"/>
              </a:rPr>
              <a:t>) you, what benefit is that to you? For even sinners love (</a:t>
            </a:r>
            <a:r>
              <a:rPr lang="en-US" altLang="x-none" sz="2200" i="0" kern="0" dirty="0" err="1">
                <a:solidFill>
                  <a:srgbClr val="000000"/>
                </a:solidFill>
                <a:latin typeface="Candara" pitchFamily="34" charset="0"/>
              </a:rPr>
              <a:t>agapao</a:t>
            </a:r>
            <a:r>
              <a:rPr lang="en-US" altLang="x-none" sz="2200" i="0" kern="0" dirty="0">
                <a:solidFill>
                  <a:srgbClr val="000000"/>
                </a:solidFill>
                <a:latin typeface="Candara" pitchFamily="34" charset="0"/>
              </a:rPr>
              <a:t>) those who love (</a:t>
            </a:r>
            <a:r>
              <a:rPr lang="en-US" altLang="x-none" sz="2200" i="0" kern="0" dirty="0" err="1">
                <a:solidFill>
                  <a:srgbClr val="000000"/>
                </a:solidFill>
                <a:latin typeface="Candara" pitchFamily="34" charset="0"/>
              </a:rPr>
              <a:t>agapao</a:t>
            </a:r>
            <a:r>
              <a:rPr lang="en-US" altLang="x-none" sz="2200" i="0" kern="0" dirty="0">
                <a:solidFill>
                  <a:srgbClr val="000000"/>
                </a:solidFill>
                <a:latin typeface="Candara" pitchFamily="34" charset="0"/>
              </a:rPr>
              <a:t>) them.” </a:t>
            </a: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What does His love mean to us? </a:t>
            </a:r>
          </a:p>
          <a:p>
            <a:pPr marL="1371600" lvl="2" indent="-455613">
              <a:spcBef>
                <a:spcPts val="0"/>
              </a:spcBef>
              <a:buFont typeface="Wingdings" charset="2"/>
              <a:buChar char="Ø"/>
              <a:defRPr/>
            </a:pPr>
            <a:r>
              <a:rPr lang="en-US" altLang="x-none" sz="2200" i="0" kern="0" dirty="0">
                <a:solidFill>
                  <a:srgbClr val="000000"/>
                </a:solidFill>
                <a:latin typeface="Candara" pitchFamily="34" charset="0"/>
              </a:rPr>
              <a:t>1. Good news because even if there isn’t a special word about His love, we have a God who loves us unconditionally! </a:t>
            </a:r>
          </a:p>
          <a:p>
            <a:pPr marL="1371600" lvl="2" indent="-455613">
              <a:spcBef>
                <a:spcPts val="0"/>
              </a:spcBef>
              <a:buFont typeface="Wingdings" charset="2"/>
              <a:buChar char="Ø"/>
              <a:defRPr/>
            </a:pPr>
            <a:r>
              <a:rPr lang="en-US" altLang="x-none" sz="2200" i="0" kern="0" dirty="0">
                <a:solidFill>
                  <a:srgbClr val="000000"/>
                </a:solidFill>
                <a:latin typeface="Candara" pitchFamily="34" charset="0"/>
              </a:rPr>
              <a:t>2. Without God’s initiation of loving us first, we would never have the ability to love Him (1 John 4:19) </a:t>
            </a:r>
          </a:p>
          <a:p>
            <a:pPr marL="1371600" lvl="2" indent="-455613">
              <a:spcBef>
                <a:spcPts val="0"/>
              </a:spcBef>
              <a:buFont typeface="Wingdings" charset="2"/>
              <a:buChar char="Ø"/>
              <a:defRPr/>
            </a:pPr>
            <a:endParaRPr lang="en-US" altLang="x-none" sz="2200" b="1" i="0" kern="0" dirty="0">
              <a:solidFill>
                <a:srgbClr val="000000"/>
              </a:solidFill>
              <a:latin typeface="Candara" charset="0"/>
            </a:endParaRPr>
          </a:p>
          <a:p>
            <a:pPr marL="971550" lvl="1" indent="-455613">
              <a:spcBef>
                <a:spcPts val="0"/>
              </a:spcBef>
              <a:buFont typeface="Wingdings" charset="2"/>
              <a:buChar char="Ø"/>
              <a:defRPr/>
            </a:pPr>
            <a:endParaRPr lang="en-US" altLang="x-none" sz="2600" b="1" i="0" kern="0" dirty="0">
              <a:solidFill>
                <a:srgbClr val="000000"/>
              </a:solidFill>
              <a:latin typeface="Candara" charset="0"/>
            </a:endParaRPr>
          </a:p>
        </p:txBody>
      </p:sp>
    </p:spTree>
    <p:extLst>
      <p:ext uri="{BB962C8B-B14F-4D97-AF65-F5344CB8AC3E}">
        <p14:creationId xmlns:p14="http://schemas.microsoft.com/office/powerpoint/2010/main" val="244539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1. Motive</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noProof="0" dirty="0">
                <a:solidFill>
                  <a:srgbClr val="000000"/>
                </a:solidFill>
                <a:latin typeface="Candara" charset="0"/>
                <a:ea typeface="ＭＳ Ｐゴシック" charset="0"/>
                <a:cs typeface="MS PGothic" charset="0"/>
              </a:rPr>
              <a:t>What is NOT God’s motive? To JUDGE! </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600" spc="-10" dirty="0">
                <a:solidFill>
                  <a:srgbClr val="000000"/>
                </a:solidFill>
                <a:latin typeface="Candara" charset="0"/>
                <a:ea typeface="ＭＳ Ｐゴシック" charset="0"/>
                <a:cs typeface="MS PGothic" charset="0"/>
              </a:rPr>
              <a:t> </a:t>
            </a:r>
            <a:r>
              <a:rPr lang="en-US" sz="2800" dirty="0"/>
              <a:t> </a:t>
            </a:r>
            <a:r>
              <a:rPr lang="en-US" sz="2800" dirty="0">
                <a:latin typeface="Candara" pitchFamily="34" charset="0"/>
              </a:rPr>
              <a:t>“For God did not send his Son into the world to condemn the world, but in order that the world might be saved through him.” (v. 17) </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His purpose was CLEAR: To save! Why? Because He LOVES US. </a:t>
            </a:r>
            <a:endParaRPr lang="en-US" altLang="x-none" sz="2200" i="0" kern="0" dirty="0">
              <a:solidFill>
                <a:srgbClr val="000000"/>
              </a:solidFill>
              <a:latin typeface="Candara" pitchFamily="34" charset="0"/>
            </a:endParaRPr>
          </a:p>
          <a:p>
            <a:pPr marL="1371600" lvl="2" indent="-455613">
              <a:spcBef>
                <a:spcPts val="0"/>
              </a:spcBef>
              <a:buFont typeface="Wingdings" charset="2"/>
              <a:buChar char="Ø"/>
              <a:defRPr/>
            </a:pPr>
            <a:endParaRPr lang="en-US" altLang="x-none" sz="2200" b="1" i="0" kern="0" dirty="0">
              <a:solidFill>
                <a:srgbClr val="000000"/>
              </a:solidFill>
              <a:latin typeface="Candara" charset="0"/>
            </a:endParaRPr>
          </a:p>
          <a:p>
            <a:pPr marL="971550" lvl="1" indent="-455613">
              <a:spcBef>
                <a:spcPts val="0"/>
              </a:spcBef>
              <a:buFont typeface="Wingdings" charset="2"/>
              <a:buChar char="Ø"/>
              <a:defRPr/>
            </a:pPr>
            <a:endParaRPr lang="en-US" altLang="x-none" sz="2600" b="1" i="0" kern="0" dirty="0">
              <a:solidFill>
                <a:srgbClr val="000000"/>
              </a:solidFill>
              <a:latin typeface="Candara" charset="0"/>
            </a:endParaRPr>
          </a:p>
        </p:txBody>
      </p:sp>
    </p:spTree>
    <p:extLst>
      <p:ext uri="{BB962C8B-B14F-4D97-AF65-F5344CB8AC3E}">
        <p14:creationId xmlns:p14="http://schemas.microsoft.com/office/powerpoint/2010/main" val="24453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2. Problem</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We’re all sinners</a:t>
            </a:r>
            <a:r>
              <a:rPr kumimoji="0" lang="en-US" sz="2800" b="1" i="0" u="none" strike="noStrike" kern="1200" cap="none" spc="-10" normalizeH="0" noProof="0" dirty="0">
                <a:ln>
                  <a:noFill/>
                </a:ln>
                <a:solidFill>
                  <a:srgbClr val="000000"/>
                </a:solidFill>
                <a:effectLst/>
                <a:uLnTx/>
                <a:uFillTx/>
                <a:latin typeface="Candara" charset="0"/>
                <a:ea typeface="ＭＳ Ｐゴシック" charset="0"/>
                <a:cs typeface="MS PGothic" charset="0"/>
              </a:rPr>
              <a:t> separated from God, and we’re all condemned and we can’t save ourselves! </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600" spc="-10" dirty="0">
                <a:solidFill>
                  <a:srgbClr val="000000"/>
                </a:solidFill>
                <a:latin typeface="Candara" pitchFamily="34" charset="0"/>
                <a:ea typeface="ＭＳ Ｐゴシック" charset="0"/>
                <a:cs typeface="MS PGothic" charset="0"/>
              </a:rPr>
              <a:t> </a:t>
            </a:r>
            <a:r>
              <a:rPr lang="en-US" sz="2800" dirty="0">
                <a:latin typeface="Candara" pitchFamily="34" charset="0"/>
              </a:rPr>
              <a:t>“... in order that the world might be saved through him.” (v. 17b), “... whoever does not believe is </a:t>
            </a:r>
            <a:r>
              <a:rPr lang="en-US" sz="2800" b="1" dirty="0">
                <a:latin typeface="Candara" pitchFamily="34" charset="0"/>
              </a:rPr>
              <a:t>condemned already</a:t>
            </a:r>
            <a:r>
              <a:rPr lang="en-US" sz="2800" dirty="0">
                <a:latin typeface="Candara" pitchFamily="34" charset="0"/>
              </a:rPr>
              <a:t>…” (v. 18), “... </a:t>
            </a:r>
            <a:r>
              <a:rPr lang="en-US" sz="2800" b="1" dirty="0">
                <a:latin typeface="Candara" pitchFamily="34" charset="0"/>
              </a:rPr>
              <a:t>people loved the darkness </a:t>
            </a:r>
            <a:r>
              <a:rPr lang="en-US" sz="2800" dirty="0">
                <a:latin typeface="Candara" pitchFamily="34" charset="0"/>
              </a:rPr>
              <a:t>rather than the light because </a:t>
            </a:r>
            <a:r>
              <a:rPr lang="en-US" sz="2800" b="1" dirty="0">
                <a:latin typeface="Candara" pitchFamily="34" charset="0"/>
              </a:rPr>
              <a:t>their works were evil</a:t>
            </a:r>
            <a:r>
              <a:rPr lang="en-US" sz="2800" dirty="0">
                <a:latin typeface="Candara" pitchFamily="34" charset="0"/>
              </a:rPr>
              <a:t>. For everyone who does wicked things hates the light and does not come to the light, lest his works should be exposed.” (.v 19-20)</a:t>
            </a:r>
            <a:endParaRPr lang="en-US" sz="2600" spc="-10" dirty="0">
              <a:solidFill>
                <a:srgbClr val="000000"/>
              </a:solidFill>
              <a:latin typeface="Candara" pitchFamily="34"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2000" b="0" i="1"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We are all totally depraved! We are not inclined to love God, or able to seek Him! We can’t save ourselves nor can we just conjure up our own faith or belief in God. </a:t>
            </a: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Until we are regenerated and believe in God, we are condemned already! </a:t>
            </a:r>
          </a:p>
        </p:txBody>
      </p:sp>
    </p:spTree>
    <p:extLst>
      <p:ext uri="{BB962C8B-B14F-4D97-AF65-F5344CB8AC3E}">
        <p14:creationId xmlns:p14="http://schemas.microsoft.com/office/powerpoint/2010/main" val="244539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Regeneration Precedes Faith</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graphicFrame>
        <p:nvGraphicFramePr>
          <p:cNvPr id="4" name="Table 3"/>
          <p:cNvGraphicFramePr>
            <a:graphicFrameLocks noGrp="1"/>
          </p:cNvGraphicFramePr>
          <p:nvPr/>
        </p:nvGraphicFramePr>
        <p:xfrm>
          <a:off x="457200" y="1066800"/>
          <a:ext cx="11353800" cy="3240248"/>
        </p:xfrm>
        <a:graphic>
          <a:graphicData uri="http://schemas.openxmlformats.org/drawingml/2006/table">
            <a:tbl>
              <a:tblPr/>
              <a:tblGrid>
                <a:gridCol w="3784600">
                  <a:extLst>
                    <a:ext uri="{9D8B030D-6E8A-4147-A177-3AD203B41FA5}">
                      <a16:colId xmlns:a16="http://schemas.microsoft.com/office/drawing/2014/main" val="20000"/>
                    </a:ext>
                  </a:extLst>
                </a:gridCol>
                <a:gridCol w="3784600">
                  <a:extLst>
                    <a:ext uri="{9D8B030D-6E8A-4147-A177-3AD203B41FA5}">
                      <a16:colId xmlns:a16="http://schemas.microsoft.com/office/drawing/2014/main" val="20001"/>
                    </a:ext>
                  </a:extLst>
                </a:gridCol>
                <a:gridCol w="3784600">
                  <a:extLst>
                    <a:ext uri="{9D8B030D-6E8A-4147-A177-3AD203B41FA5}">
                      <a16:colId xmlns:a16="http://schemas.microsoft.com/office/drawing/2014/main" val="20002"/>
                    </a:ext>
                  </a:extLst>
                </a:gridCol>
              </a:tblGrid>
              <a:tr h="354492">
                <a:tc>
                  <a:txBody>
                    <a:bodyPr/>
                    <a:lstStyle/>
                    <a:p>
                      <a:pPr algn="ctr" rtl="0" fontAlgn="t">
                        <a:spcBef>
                          <a:spcPts val="0"/>
                        </a:spcBef>
                        <a:spcAft>
                          <a:spcPts val="0"/>
                        </a:spcAft>
                      </a:pPr>
                      <a:r>
                        <a:rPr lang="en-US" sz="2800" b="1" i="0" u="none" strike="noStrike" dirty="0">
                          <a:solidFill>
                            <a:srgbClr val="000000"/>
                          </a:solidFill>
                          <a:latin typeface="Candara" pitchFamily="34" charset="0"/>
                        </a:rPr>
                        <a:t>Responsibility of Man</a:t>
                      </a:r>
                      <a:endParaRPr lang="en-US" sz="28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800" b="1" i="0" u="none" strike="noStrike" dirty="0">
                          <a:solidFill>
                            <a:srgbClr val="000000"/>
                          </a:solidFill>
                          <a:latin typeface="Candara" pitchFamily="34" charset="0"/>
                        </a:rPr>
                        <a:t>Inability of Man</a:t>
                      </a:r>
                      <a:endParaRPr lang="en-US" sz="28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800" b="1" i="0" u="none" strike="noStrike">
                          <a:solidFill>
                            <a:srgbClr val="000000"/>
                          </a:solidFill>
                          <a:latin typeface="Candara" pitchFamily="34" charset="0"/>
                        </a:rPr>
                        <a:t>Grace of God</a:t>
                      </a:r>
                      <a:endParaRPr lang="en-US" sz="280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93931">
                <a:tc>
                  <a:txBody>
                    <a:bodyPr/>
                    <a:lstStyle/>
                    <a:p>
                      <a:pPr algn="ctr" rtl="0" fontAlgn="t">
                        <a:spcBef>
                          <a:spcPts val="0"/>
                        </a:spcBef>
                        <a:spcAft>
                          <a:spcPts val="0"/>
                        </a:spcAft>
                      </a:pPr>
                      <a:r>
                        <a:rPr lang="en-US" sz="2800" dirty="0">
                          <a:latin typeface="Candara" pitchFamily="34" charset="0"/>
                        </a:rPr>
                        <a:t>To come</a:t>
                      </a:r>
                      <a:r>
                        <a:rPr lang="en-US" sz="2800" baseline="0" dirty="0">
                          <a:latin typeface="Candara" pitchFamily="34" charset="0"/>
                        </a:rPr>
                        <a:t> to God, confess Him as Lord, and to believe! </a:t>
                      </a:r>
                      <a:endParaRPr lang="en-US" sz="28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800" dirty="0">
                          <a:latin typeface="Candara" pitchFamily="34" charset="0"/>
                        </a:rPr>
                        <a:t>He</a:t>
                      </a:r>
                      <a:r>
                        <a:rPr lang="en-US" sz="2800" baseline="0" dirty="0">
                          <a:latin typeface="Candara" pitchFamily="34" charset="0"/>
                        </a:rPr>
                        <a:t> can’t go to God on his own because of his sin</a:t>
                      </a:r>
                      <a:endParaRPr lang="en-US" sz="28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800" dirty="0">
                          <a:latin typeface="Candara" pitchFamily="34" charset="0"/>
                        </a:rPr>
                        <a:t>Only</a:t>
                      </a:r>
                      <a:r>
                        <a:rPr lang="en-US" sz="2800" baseline="0" dirty="0">
                          <a:latin typeface="Candara" pitchFamily="34" charset="0"/>
                        </a:rPr>
                        <a:t> by God’s grace and regeneration can one come to Him. He is the giver of faith. He gives us a new heart. He draws us to Himself! </a:t>
                      </a:r>
                      <a:endParaRPr lang="en-US" sz="28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19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p:cNvSpPr txBox="1"/>
          <p:nvPr/>
        </p:nvSpPr>
        <p:spPr>
          <a:xfrm>
            <a:off x="457200" y="4800600"/>
            <a:ext cx="11353800" cy="954107"/>
          </a:xfrm>
          <a:prstGeom prst="rect">
            <a:avLst/>
          </a:prstGeom>
          <a:noFill/>
        </p:spPr>
        <p:txBody>
          <a:bodyPr wrap="square" rtlCol="0">
            <a:spAutoFit/>
          </a:bodyPr>
          <a:lstStyle/>
          <a:p>
            <a:r>
              <a:rPr lang="en-US" sz="2800" i="0" dirty="0">
                <a:latin typeface="Candara" pitchFamily="34" charset="0"/>
              </a:rPr>
              <a:t>“If left to ourselves, in our spiritual deadness, we would never incline ourselves to the things of God.” - R.C. </a:t>
            </a:r>
            <a:r>
              <a:rPr lang="en-US" sz="2800" i="0" dirty="0" err="1">
                <a:latin typeface="Candara" pitchFamily="34" charset="0"/>
              </a:rPr>
              <a:t>Sproul</a:t>
            </a:r>
            <a:endParaRPr lang="en-US" sz="2800" dirty="0">
              <a:latin typeface="Candara" pitchFamily="34" charset="0"/>
            </a:endParaRPr>
          </a:p>
        </p:txBody>
      </p:sp>
    </p:spTree>
    <p:extLst>
      <p:ext uri="{BB962C8B-B14F-4D97-AF65-F5344CB8AC3E}">
        <p14:creationId xmlns:p14="http://schemas.microsoft.com/office/powerpoint/2010/main" val="244539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Regeneration Precedes Faith</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graphicFrame>
        <p:nvGraphicFramePr>
          <p:cNvPr id="4" name="Table 3"/>
          <p:cNvGraphicFramePr>
            <a:graphicFrameLocks noGrp="1"/>
          </p:cNvGraphicFramePr>
          <p:nvPr/>
        </p:nvGraphicFramePr>
        <p:xfrm>
          <a:off x="457200" y="1066800"/>
          <a:ext cx="11353800" cy="5509820"/>
        </p:xfrm>
        <a:graphic>
          <a:graphicData uri="http://schemas.openxmlformats.org/drawingml/2006/table">
            <a:tbl>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4343400">
                  <a:extLst>
                    <a:ext uri="{9D8B030D-6E8A-4147-A177-3AD203B41FA5}">
                      <a16:colId xmlns:a16="http://schemas.microsoft.com/office/drawing/2014/main" val="20002"/>
                    </a:ext>
                  </a:extLst>
                </a:gridCol>
              </a:tblGrid>
              <a:tr h="354492">
                <a:tc>
                  <a:txBody>
                    <a:bodyPr/>
                    <a:lstStyle/>
                    <a:p>
                      <a:pPr algn="ctr" rtl="0" fontAlgn="t">
                        <a:spcBef>
                          <a:spcPts val="0"/>
                        </a:spcBef>
                        <a:spcAft>
                          <a:spcPts val="0"/>
                        </a:spcAft>
                      </a:pPr>
                      <a:r>
                        <a:rPr lang="en-US" sz="2000" b="1" i="0" u="none" strike="noStrike" dirty="0">
                          <a:solidFill>
                            <a:srgbClr val="000000"/>
                          </a:solidFill>
                          <a:latin typeface="Candara" pitchFamily="34" charset="0"/>
                        </a:rPr>
                        <a:t>Responsibility of Man</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a:solidFill>
                            <a:srgbClr val="000000"/>
                          </a:solidFill>
                          <a:latin typeface="Candara" pitchFamily="34" charset="0"/>
                        </a:rPr>
                        <a:t>Inability of Man</a:t>
                      </a:r>
                      <a:endParaRPr lang="en-US" sz="200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latin typeface="Candara" pitchFamily="34" charset="0"/>
                        </a:rPr>
                        <a:t>Grace of God</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9276">
                <a:tc>
                  <a:txBody>
                    <a:bodyPr/>
                    <a:lstStyle/>
                    <a:p>
                      <a:pPr algn="ctr" rtl="0" fontAlgn="t">
                        <a:spcBef>
                          <a:spcPts val="0"/>
                        </a:spcBef>
                        <a:spcAft>
                          <a:spcPts val="0"/>
                        </a:spcAft>
                      </a:pPr>
                      <a:r>
                        <a:rPr lang="en-US" sz="2000" b="0" i="0" u="none" strike="noStrike" dirty="0">
                          <a:solidFill>
                            <a:srgbClr val="000000"/>
                          </a:solidFill>
                          <a:latin typeface="Candara" pitchFamily="34" charset="0"/>
                        </a:rPr>
                        <a:t>“... whoever believes in Him shall not perish, but have eternal life.” (John 3:16)</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 people loved the darkness… rather than the Light… and does not come to the light…” (John 3:19-20)</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“But whoever does what is true comes to the light, so that it may be clearly seen that his works have been carried out in God.” (John 3:21) </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65992">
                <a:tc>
                  <a:txBody>
                    <a:bodyPr/>
                    <a:lstStyle/>
                    <a:p>
                      <a:pPr algn="ctr" rtl="0" fontAlgn="t">
                        <a:spcBef>
                          <a:spcPts val="0"/>
                        </a:spcBef>
                        <a:spcAft>
                          <a:spcPts val="0"/>
                        </a:spcAft>
                      </a:pPr>
                      <a:r>
                        <a:rPr lang="en-US" sz="2000" b="0" i="0" u="none" strike="noStrike" dirty="0">
                          <a:solidFill>
                            <a:srgbClr val="000000"/>
                          </a:solidFill>
                          <a:latin typeface="Candara" pitchFamily="34" charset="0"/>
                        </a:rPr>
                        <a:t>“Come to me, all who labor and are heavy laden, and I will give you rest.” (Matthew 11:28)</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“No one can come to me…” (John 6:44a)</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a:solidFill>
                            <a:srgbClr val="000000"/>
                          </a:solidFill>
                          <a:latin typeface="Candara" pitchFamily="34" charset="0"/>
                        </a:rPr>
                        <a:t>“... unless the Father who sent me draws him. And I will raise him up on the last day.” (John 6:44b)</a:t>
                      </a:r>
                      <a:endParaRPr lang="en-US" sz="200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9836">
                <a:tc>
                  <a:txBody>
                    <a:bodyPr/>
                    <a:lstStyle/>
                    <a:p>
                      <a:pPr algn="ctr" rtl="0" fontAlgn="t">
                        <a:spcBef>
                          <a:spcPts val="0"/>
                        </a:spcBef>
                        <a:spcAft>
                          <a:spcPts val="0"/>
                        </a:spcAft>
                      </a:pPr>
                      <a:r>
                        <a:rPr lang="en-US" sz="2000" b="0" i="0" u="none" strike="noStrike">
                          <a:solidFill>
                            <a:srgbClr val="000000"/>
                          </a:solidFill>
                          <a:latin typeface="Candara" pitchFamily="34" charset="0"/>
                        </a:rPr>
                        <a:t>“... confess with your mouth that Jesus is Lord…” (Romans 10:9)</a:t>
                      </a:r>
                      <a:endParaRPr lang="en-US" sz="200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 no one can say ‘Jesus is Lord...” (1 </a:t>
                      </a:r>
                      <a:r>
                        <a:rPr lang="en-US" sz="2000" b="0" i="0" u="none" strike="noStrike" dirty="0" err="1">
                          <a:solidFill>
                            <a:srgbClr val="000000"/>
                          </a:solidFill>
                          <a:latin typeface="Candara" pitchFamily="34" charset="0"/>
                        </a:rPr>
                        <a:t>Cor</a:t>
                      </a:r>
                      <a:r>
                        <a:rPr lang="en-US" sz="2000" b="0" i="0" u="none" strike="noStrike" dirty="0">
                          <a:solidFill>
                            <a:srgbClr val="000000"/>
                          </a:solidFill>
                          <a:latin typeface="Candara" pitchFamily="34" charset="0"/>
                        </a:rPr>
                        <a:t> 12:3b)</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 except in the Holy Spirit.” (1 </a:t>
                      </a:r>
                      <a:r>
                        <a:rPr lang="en-US" sz="2000" b="0" i="0" u="none" strike="noStrike" dirty="0" err="1">
                          <a:solidFill>
                            <a:srgbClr val="000000"/>
                          </a:solidFill>
                          <a:latin typeface="Candara" pitchFamily="34" charset="0"/>
                        </a:rPr>
                        <a:t>Cor</a:t>
                      </a:r>
                      <a:r>
                        <a:rPr lang="en-US" sz="2000" b="0" i="0" u="none" strike="noStrike" dirty="0">
                          <a:solidFill>
                            <a:srgbClr val="000000"/>
                          </a:solidFill>
                          <a:latin typeface="Candara" pitchFamily="34" charset="0"/>
                        </a:rPr>
                        <a:t> 12:3b)</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19964">
                <a:tc>
                  <a:txBody>
                    <a:bodyPr/>
                    <a:lstStyle/>
                    <a:p>
                      <a:pPr algn="ctr" rtl="0" fontAlgn="t">
                        <a:spcBef>
                          <a:spcPts val="0"/>
                        </a:spcBef>
                        <a:spcAft>
                          <a:spcPts val="0"/>
                        </a:spcAft>
                      </a:pPr>
                      <a:r>
                        <a:rPr lang="en-US" sz="2000" b="0" i="0" u="none" strike="noStrike">
                          <a:solidFill>
                            <a:srgbClr val="000000"/>
                          </a:solidFill>
                          <a:latin typeface="Candara" pitchFamily="34" charset="0"/>
                        </a:rPr>
                        <a:t>“... he commands all people everywhere to repent…” (Acts 17:30)</a:t>
                      </a:r>
                      <a:endParaRPr lang="en-US" sz="200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 even the Spirit of truth, whom the world cannot receive, because it (the world) neither sees him nor knows him…” John 14:17</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rgbClr val="000000"/>
                          </a:solidFill>
                          <a:latin typeface="Candara" pitchFamily="34" charset="0"/>
                        </a:rPr>
                        <a:t>“God may perhaps grant them repentance leading to a knowledge of the truth and they may come to their senses and escape from the snare of the devil…” (2 Tim 2:25-26)</a:t>
                      </a:r>
                      <a:endParaRPr lang="en-US" sz="2000" dirty="0">
                        <a:latin typeface="Candara" pitchFamily="34" charset="0"/>
                      </a:endParaRPr>
                    </a:p>
                  </a:txBody>
                  <a:tcPr marL="63302" marR="63302" marT="63302" marB="63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19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4539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3. Solution </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lang="en-US" sz="2800" b="1" i="0" spc="-10" dirty="0">
                <a:solidFill>
                  <a:srgbClr val="000000"/>
                </a:solidFill>
                <a:latin typeface="Candara" charset="0"/>
                <a:ea typeface="ＭＳ Ｐゴシック" charset="0"/>
                <a:cs typeface="MS PGothic" charset="0"/>
              </a:rPr>
              <a:t>Good news: God sent His Son so that we may be saved! </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800" dirty="0">
                <a:latin typeface="Candara" pitchFamily="34" charset="0"/>
              </a:rPr>
              <a:t>“… that he gave His only Son…” (v. 16), “in order that the world might be saved through him (Jesus).” (v. 17)</a:t>
            </a:r>
          </a:p>
          <a:p>
            <a:pPr marL="971550" lvl="1" indent="-455613">
              <a:spcBef>
                <a:spcPts val="0"/>
              </a:spcBef>
              <a:buFont typeface="Wingdings" charset="2"/>
              <a:buChar char="Ø"/>
              <a:defRPr/>
            </a:pPr>
            <a:endParaRPr lang="en-US" altLang="x-none" sz="2600" i="0" kern="0" dirty="0">
              <a:solidFill>
                <a:srgbClr val="000000"/>
              </a:solidFill>
              <a:latin typeface="Candara" pitchFamily="34"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Sola Gratia – We are saved by God’s Grace alone </a:t>
            </a:r>
          </a:p>
          <a:p>
            <a:pPr marL="971550" lvl="1" indent="-455613">
              <a:spcBef>
                <a:spcPts val="0"/>
              </a:spcBef>
              <a:buFont typeface="Wingdings" charset="2"/>
              <a:buChar char="Ø"/>
              <a:defRPr/>
            </a:pPr>
            <a:r>
              <a:rPr lang="en-US" sz="2600" i="0" kern="0" dirty="0" err="1">
                <a:solidFill>
                  <a:srgbClr val="000000"/>
                </a:solidFill>
                <a:latin typeface="Candara" pitchFamily="34" charset="0"/>
              </a:rPr>
              <a:t>Solus</a:t>
            </a:r>
            <a:r>
              <a:rPr lang="en-US" sz="2600" i="0" kern="0" dirty="0">
                <a:solidFill>
                  <a:srgbClr val="000000"/>
                </a:solidFill>
                <a:latin typeface="Candara" pitchFamily="34" charset="0"/>
              </a:rPr>
              <a:t> </a:t>
            </a:r>
            <a:r>
              <a:rPr lang="en-US" sz="2600" i="0" kern="0" dirty="0" err="1">
                <a:solidFill>
                  <a:srgbClr val="000000"/>
                </a:solidFill>
                <a:latin typeface="Candara" pitchFamily="34" charset="0"/>
              </a:rPr>
              <a:t>Christus</a:t>
            </a:r>
            <a:r>
              <a:rPr lang="en-US" sz="2600" i="0" kern="0" dirty="0">
                <a:solidFill>
                  <a:srgbClr val="000000"/>
                </a:solidFill>
                <a:latin typeface="Candara" pitchFamily="34" charset="0"/>
              </a:rPr>
              <a:t> – We are saved by Christ alone </a:t>
            </a:r>
          </a:p>
          <a:p>
            <a:pPr marL="1371600" lvl="2" indent="-455613">
              <a:spcBef>
                <a:spcPts val="0"/>
              </a:spcBef>
              <a:buFont typeface="Wingdings" charset="2"/>
              <a:buChar char="Ø"/>
              <a:defRPr/>
            </a:pPr>
            <a:r>
              <a:rPr lang="en-US" sz="2400" i="0" kern="0" dirty="0">
                <a:solidFill>
                  <a:srgbClr val="000000"/>
                </a:solidFill>
                <a:latin typeface="Candara" pitchFamily="34" charset="0"/>
              </a:rPr>
              <a:t>Jesus said to him, “I am the way, and the truth, and the life. No one comes to the Father except through me.” (John 14:6) </a:t>
            </a:r>
            <a:endParaRPr lang="en-US" sz="2400" dirty="0">
              <a:latin typeface="Candara" pitchFamily="34" charset="0"/>
            </a:endParaRPr>
          </a:p>
          <a:p>
            <a:pPr marL="0" lvl="0" indent="0" algn="ctr">
              <a:spcBef>
                <a:spcPts val="0"/>
              </a:spcBef>
              <a:buNone/>
              <a:defRPr/>
            </a:pPr>
            <a:endParaRPr lang="en-US" sz="2800" dirty="0">
              <a:latin typeface="Candara" pitchFamily="34" charset="0"/>
            </a:endParaRPr>
          </a:p>
          <a:p>
            <a:pPr marL="0" lvl="0" indent="0" algn="ctr">
              <a:spcBef>
                <a:spcPts val="0"/>
              </a:spcBef>
              <a:buNone/>
              <a:defRPr/>
            </a:pPr>
            <a:endParaRPr lang="en-US" sz="2800" dirty="0">
              <a:latin typeface="Candara" pitchFamily="34" charset="0"/>
            </a:endParaRPr>
          </a:p>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4. Responsibility &amp; Promise</a:t>
            </a:r>
          </a:p>
        </p:txBody>
      </p:sp>
      <p:sp>
        <p:nvSpPr>
          <p:cNvPr id="5" name="Rectangle 3"/>
          <p:cNvSpPr txBox="1">
            <a:spLocks noChangeArrowheads="1"/>
          </p:cNvSpPr>
          <p:nvPr/>
        </p:nvSpPr>
        <p:spPr bwMode="auto">
          <a:xfrm>
            <a:off x="212270" y="1066800"/>
            <a:ext cx="11751129"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3550" indent="-463550">
              <a:spcBef>
                <a:spcPts val="0"/>
              </a:spcBef>
              <a:buNone/>
              <a:defRPr/>
            </a:pPr>
            <a:r>
              <a:rPr kumimoji="0" lang="en-US" sz="2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rPr>
              <a:t>Believe in Jesus and receive eternal life.</a:t>
            </a:r>
            <a:endParaRPr lang="en-US" sz="2800" b="1" i="0" spc="-10" dirty="0">
              <a:solidFill>
                <a:srgbClr val="FF0000"/>
              </a:solidFill>
              <a:latin typeface="Candara" charset="0"/>
              <a:ea typeface="ＭＳ Ｐゴシック" charset="0"/>
              <a:cs typeface="MS PGothic"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r>
              <a:rPr lang="en-US" sz="2800" dirty="0">
                <a:latin typeface="Candara" pitchFamily="34" charset="0"/>
              </a:rPr>
              <a:t>“… that whoever believes in him should not perish but have eternal life.” (v. 16)</a:t>
            </a:r>
          </a:p>
          <a:p>
            <a:pPr marL="971550" lvl="1" indent="-455613">
              <a:spcBef>
                <a:spcPts val="0"/>
              </a:spcBef>
              <a:buFont typeface="Wingdings" charset="2"/>
              <a:buChar char="Ø"/>
              <a:defRPr/>
            </a:pPr>
            <a:endParaRPr lang="en-US" altLang="x-none" sz="2600" i="0" kern="0" dirty="0">
              <a:solidFill>
                <a:srgbClr val="000000"/>
              </a:solidFill>
              <a:latin typeface="Candara" pitchFamily="34" charset="0"/>
            </a:endParaRPr>
          </a:p>
          <a:p>
            <a:pPr marL="971550" lvl="1" indent="-455613">
              <a:spcBef>
                <a:spcPts val="0"/>
              </a:spcBef>
              <a:buFont typeface="Wingdings" charset="2"/>
              <a:buChar char="Ø"/>
              <a:defRPr/>
            </a:pPr>
            <a:r>
              <a:rPr lang="en-US" altLang="x-none" sz="2600" i="0" kern="0" dirty="0">
                <a:solidFill>
                  <a:srgbClr val="000000"/>
                </a:solidFill>
                <a:latin typeface="Candara" pitchFamily="34" charset="0"/>
              </a:rPr>
              <a:t>Sola Fide – We are saved by placing our faith in Jesus</a:t>
            </a:r>
          </a:p>
          <a:p>
            <a:pPr marL="971550" lvl="1" indent="-455613">
              <a:spcBef>
                <a:spcPts val="0"/>
              </a:spcBef>
              <a:buFont typeface="Wingdings" charset="2"/>
              <a:buChar char="Ø"/>
              <a:defRPr/>
            </a:pPr>
            <a:r>
              <a:rPr lang="en-US" sz="2600" b="1" dirty="0">
                <a:latin typeface="Candara" pitchFamily="34" charset="0"/>
              </a:rPr>
              <a:t>It is not</a:t>
            </a:r>
            <a:r>
              <a:rPr lang="en-US" sz="2600" dirty="0">
                <a:latin typeface="Candara" pitchFamily="34" charset="0"/>
              </a:rPr>
              <a:t>: </a:t>
            </a:r>
          </a:p>
          <a:p>
            <a:pPr marL="1371600" lvl="2" indent="-455613">
              <a:spcBef>
                <a:spcPts val="0"/>
              </a:spcBef>
              <a:buFont typeface="Wingdings" charset="2"/>
              <a:buChar char="Ø"/>
              <a:defRPr/>
            </a:pPr>
            <a:r>
              <a:rPr lang="en-US" sz="2400" dirty="0">
                <a:latin typeface="Candara" pitchFamily="34" charset="0"/>
              </a:rPr>
              <a:t>“… that whoever… </a:t>
            </a:r>
            <a:r>
              <a:rPr lang="en-US" sz="2400" b="1" dirty="0">
                <a:latin typeface="Candara" pitchFamily="34" charset="0"/>
              </a:rPr>
              <a:t>attends church, </a:t>
            </a:r>
            <a:r>
              <a:rPr lang="en-US" b="1" dirty="0">
                <a:latin typeface="Candara" pitchFamily="34" charset="0"/>
              </a:rPr>
              <a:t>reads the bible, prays, is a kind person</a:t>
            </a:r>
            <a:r>
              <a:rPr lang="en-US" dirty="0">
                <a:latin typeface="Candara" pitchFamily="34" charset="0"/>
              </a:rPr>
              <a:t>…</a:t>
            </a:r>
            <a:r>
              <a:rPr lang="en-US" sz="2400" dirty="0">
                <a:latin typeface="Candara" pitchFamily="34" charset="0"/>
              </a:rPr>
              <a:t>should not perish but have eternal life” </a:t>
            </a:r>
          </a:p>
          <a:p>
            <a:pPr marL="1371600" lvl="2" indent="-455613">
              <a:spcBef>
                <a:spcPts val="0"/>
              </a:spcBef>
              <a:buFont typeface="Wingdings" charset="2"/>
              <a:buChar char="Ø"/>
              <a:defRPr/>
            </a:pPr>
            <a:r>
              <a:rPr lang="en-US" dirty="0">
                <a:latin typeface="Candara" pitchFamily="34" charset="0"/>
              </a:rPr>
              <a:t>“… that whoever believes in him should not perish but </a:t>
            </a:r>
            <a:r>
              <a:rPr lang="en-US" b="1" dirty="0">
                <a:latin typeface="Candara" pitchFamily="34" charset="0"/>
              </a:rPr>
              <a:t>have wealth, success, health, and happiness.</a:t>
            </a:r>
            <a:r>
              <a:rPr lang="en-US" dirty="0">
                <a:latin typeface="Candara" pitchFamily="34" charset="0"/>
              </a:rPr>
              <a:t>” </a:t>
            </a:r>
          </a:p>
          <a:p>
            <a:pPr marL="971550" lvl="1" indent="-455613">
              <a:spcBef>
                <a:spcPts val="0"/>
              </a:spcBef>
              <a:buFont typeface="Wingdings" charset="2"/>
              <a:buChar char="Ø"/>
              <a:defRPr/>
            </a:pPr>
            <a:r>
              <a:rPr lang="en-US" sz="2600" dirty="0">
                <a:latin typeface="Candara" pitchFamily="34" charset="0"/>
              </a:rPr>
              <a:t>Do you believe? It’s not enough to just know intellectually. </a:t>
            </a:r>
          </a:p>
          <a:p>
            <a:pPr marL="1371600" lvl="2" indent="-455613">
              <a:spcBef>
                <a:spcPts val="0"/>
              </a:spcBef>
              <a:buFont typeface="Wingdings" charset="2"/>
              <a:buChar char="Ø"/>
              <a:defRPr/>
            </a:pPr>
            <a:r>
              <a:rPr lang="en-US" dirty="0">
                <a:latin typeface="Candara" pitchFamily="34" charset="0"/>
              </a:rPr>
              <a:t>Sola Scriptura – Scripture alone is our final authority. Do you trust in God’s promise in John 3:16? </a:t>
            </a:r>
          </a:p>
          <a:p>
            <a:pPr marL="0" lvl="0" indent="0" algn="ctr">
              <a:spcBef>
                <a:spcPts val="0"/>
              </a:spcBef>
              <a:buNone/>
              <a:defRPr/>
            </a:pPr>
            <a:r>
              <a:rPr lang="en-US" sz="2800" dirty="0">
                <a:latin typeface="Candara" pitchFamily="34" charset="0"/>
              </a:rPr>
              <a:t> </a:t>
            </a:r>
          </a:p>
          <a:p>
            <a:pPr marL="0" lvl="0" indent="0" algn="ctr">
              <a:spcBef>
                <a:spcPts val="0"/>
              </a:spcBef>
              <a:buNone/>
              <a:defRPr/>
            </a:pPr>
            <a:endParaRPr kumimoji="0" lang="en-US" sz="2000" b="0" i="1" u="none" strike="noStrike" kern="1200" cap="none" spc="-10" normalizeH="0" baseline="0" noProof="0" dirty="0">
              <a:ln>
                <a:noFill/>
              </a:ln>
              <a:solidFill>
                <a:srgbClr val="000000"/>
              </a:solidFill>
              <a:effectLst/>
              <a:uLnTx/>
              <a:uFillTx/>
              <a:latin typeface="Candara" pitchFamily="34" charset="0"/>
              <a:ea typeface="ＭＳ Ｐゴシック" charset="0"/>
              <a:cs typeface="MS PGothic" charset="0"/>
            </a:endParaRPr>
          </a:p>
        </p:txBody>
      </p:sp>
    </p:spTree>
    <p:extLst>
      <p:ext uri="{BB962C8B-B14F-4D97-AF65-F5344CB8AC3E}">
        <p14:creationId xmlns:p14="http://schemas.microsoft.com/office/powerpoint/2010/main" val="24453924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56913</TotalTime>
  <Words>1061</Words>
  <Application>Microsoft Macintosh PowerPoint</Application>
  <PresentationFormat>Widescreen</PresentationFormat>
  <Paragraphs>108</Paragraphs>
  <Slides>15</Slides>
  <Notes>13</Notes>
  <HiddenSlides>0</HiddenSlides>
  <MMClips>0</MMClips>
  <ScaleCrop>false</ScaleCrop>
  <HeadingPairs>
    <vt:vector size="6" baseType="variant">
      <vt:variant>
        <vt:lpstr>Fonts Used</vt:lpstr>
      </vt:variant>
      <vt:variant>
        <vt:i4>7</vt:i4>
      </vt:variant>
      <vt:variant>
        <vt:lpstr>Theme</vt:lpstr>
      </vt:variant>
      <vt:variant>
        <vt:i4>14</vt:i4>
      </vt:variant>
      <vt:variant>
        <vt:lpstr>Slide Titles</vt:lpstr>
      </vt:variant>
      <vt:variant>
        <vt:i4>15</vt:i4>
      </vt:variant>
    </vt:vector>
  </HeadingPairs>
  <TitlesOfParts>
    <vt:vector size="36" baseType="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7_Default Design</vt:lpstr>
      <vt:lpstr>19_Default Design</vt:lpstr>
      <vt:lpstr>PowerPoint Presentation</vt:lpstr>
      <vt:lpstr>God’s Plan</vt:lpstr>
      <vt:lpstr>1. Motive</vt:lpstr>
      <vt:lpstr>1. Motive</vt:lpstr>
      <vt:lpstr>2. Problem</vt:lpstr>
      <vt:lpstr>Regeneration Precedes Faith</vt:lpstr>
      <vt:lpstr>Regeneration Precedes Faith</vt:lpstr>
      <vt:lpstr>3. Solution </vt:lpstr>
      <vt:lpstr>4. Responsibility &amp; Promise</vt:lpstr>
      <vt:lpstr>5. Judgment</vt:lpstr>
      <vt:lpstr>6. The Result</vt:lpstr>
      <vt:lpstr>6. The Result</vt:lpstr>
      <vt:lpstr>Application</vt:lpstr>
      <vt:lpstr> DISCUSSION QUESTIONS</vt:lpstr>
      <vt:lpstr>PowerPoint Presentation</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Paul Kim</cp:lastModifiedBy>
  <cp:revision>3505</cp:revision>
  <cp:lastPrinted>2017-02-12T17:19:19Z</cp:lastPrinted>
  <dcterms:created xsi:type="dcterms:W3CDTF">2007-10-20T20:09:35Z</dcterms:created>
  <dcterms:modified xsi:type="dcterms:W3CDTF">2019-08-04T20:17:43Z</dcterms:modified>
  <cp:category/>
</cp:coreProperties>
</file>