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327" r:id="rId11"/>
    <p:sldMasterId id="2147484375" r:id="rId12"/>
    <p:sldMasterId id="2147484399" r:id="rId13"/>
    <p:sldMasterId id="2147484411" r:id="rId14"/>
  </p:sldMasterIdLst>
  <p:notesMasterIdLst>
    <p:notesMasterId r:id="rId27"/>
  </p:notesMasterIdLst>
  <p:handoutMasterIdLst>
    <p:handoutMasterId r:id="rId28"/>
  </p:handoutMasterIdLst>
  <p:sldIdLst>
    <p:sldId id="281" r:id="rId15"/>
    <p:sldId id="713" r:id="rId16"/>
    <p:sldId id="3233" r:id="rId17"/>
    <p:sldId id="837" r:id="rId18"/>
    <p:sldId id="3232" r:id="rId19"/>
    <p:sldId id="781" r:id="rId20"/>
    <p:sldId id="3234" r:id="rId21"/>
    <p:sldId id="3236" r:id="rId22"/>
    <p:sldId id="3235" r:id="rId23"/>
    <p:sldId id="2390" r:id="rId24"/>
    <p:sldId id="730" r:id="rId25"/>
    <p:sldId id="283" r:id="rId26"/>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0432FF"/>
    <a:srgbClr val="6600FF"/>
    <a:srgbClr val="FFFF00"/>
    <a:srgbClr val="CC3300"/>
    <a:srgbClr val="8000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23" autoAdjust="0"/>
    <p:restoredTop sz="92837"/>
  </p:normalViewPr>
  <p:slideViewPr>
    <p:cSldViewPr>
      <p:cViewPr varScale="1">
        <p:scale>
          <a:sx n="110" d="100"/>
          <a:sy n="110" d="100"/>
        </p:scale>
        <p:origin x="256" y="17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6/23/19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6/23/19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5885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51847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51946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84677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548814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40011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122519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098803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27250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441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6/23/19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6/23/19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6/23/19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6/23/19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6/23/19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6/23/19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6/23/19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6/23/19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6/23/19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6/23/19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6/23/19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6/23/19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6/23/19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6/23/19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6/23/19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6/23/19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6/23/19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6/23/19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6/23/19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6/23/19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6/23/19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6/23/19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6/23/19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6/23/19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228600" y="228600"/>
            <a:ext cx="11734800" cy="6629400"/>
          </a:xfrm>
        </p:spPr>
        <p:txBody>
          <a:bodyPr/>
          <a:lstStyle/>
          <a:p>
            <a:pPr marL="0" indent="0" algn="just">
              <a:spcBef>
                <a:spcPts val="0"/>
              </a:spcBef>
              <a:buNone/>
            </a:pPr>
            <a:r>
              <a:rPr lang="en-US" b="1" dirty="0">
                <a:solidFill>
                  <a:srgbClr val="800000"/>
                </a:solidFill>
                <a:latin typeface="Candara" charset="0"/>
                <a:cs typeface="Arial" charset="0"/>
              </a:rPr>
              <a:t>You Shall Be Called Cephas</a:t>
            </a:r>
          </a:p>
          <a:p>
            <a:pPr marL="0" indent="0" algn="just">
              <a:spcBef>
                <a:spcPts val="0"/>
              </a:spcBef>
              <a:buNone/>
            </a:pPr>
            <a:r>
              <a:rPr lang="en-US" sz="2600" b="1" dirty="0">
                <a:latin typeface="Candara"/>
                <a:cs typeface="Candara"/>
              </a:rPr>
              <a:t>So Simon came. Jesus immediately seizes on the meaning of his name: "So you are Simon ["Simon" means a listener, a hearer, one who is constantly listening to what is going on around him], you shall be called Cephas." Cephas is Aramaic, the language that Jesus and the disciples spoke, which is very close to Hebrew. Cephas means "a rock," and John translates it here, using the Greek word for rock, Peter. What Jesus is saying to him is, "So you are Simon. You are now a listener. You are tuned to what everyone around you is saying; you are easily affected by the opinions and attitudes of others” . . . This is the natural temperament of Peter. He is easily influenced, impetuous and impulsive, running after every word he hears. Jesus reads his heart instantly and says, "Your name is Simon, but you shall become a rock." Peter is going to be an anchorman, an immovable foundation upon which others will build, a steadying influence to everyone around him. This is what captured Peter. Here was a man who instantly read his weakness, but who also saw his great possibilities.</a:t>
            </a:r>
          </a:p>
          <a:p>
            <a:pPr marL="0" indent="0" algn="r">
              <a:spcBef>
                <a:spcPts val="0"/>
              </a:spcBef>
              <a:buNone/>
            </a:pPr>
            <a:r>
              <a:rPr lang="en-US" sz="2600" b="1" dirty="0">
                <a:latin typeface="Candara"/>
                <a:cs typeface="Candara"/>
              </a:rPr>
              <a:t>— Ray Stedman</a:t>
            </a:r>
          </a:p>
          <a:p>
            <a:pPr marL="0" indent="0" algn="r">
              <a:spcBef>
                <a:spcPts val="0"/>
              </a:spcBef>
              <a:buNone/>
            </a:pPr>
            <a:endParaRPr lang="en-US" sz="2550" b="1" dirty="0">
              <a:latin typeface="Candara"/>
              <a:cs typeface="Candara"/>
            </a:endParaRPr>
          </a:p>
        </p:txBody>
      </p:sp>
    </p:spTree>
    <p:extLst>
      <p:ext uri="{BB962C8B-B14F-4D97-AF65-F5344CB8AC3E}">
        <p14:creationId xmlns:p14="http://schemas.microsoft.com/office/powerpoint/2010/main" val="1232606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lvl="0" indent="-514350">
              <a:buFont typeface="+mj-lt"/>
              <a:buAutoNum type="arabicPeriod"/>
            </a:pPr>
            <a:r>
              <a:rPr lang="en-US" sz="2800" dirty="0"/>
              <a:t>In what ways do you realize your need to examine your ultimate passion and purpose of life in following Jesus? How will that change your discipleship of Jesus?</a:t>
            </a:r>
          </a:p>
          <a:p>
            <a:pPr marL="514350" lvl="0" indent="-514350">
              <a:buFont typeface="+mj-lt"/>
              <a:buAutoNum type="arabicPeriod"/>
            </a:pPr>
            <a:endParaRPr lang="en-US" sz="2000" dirty="0"/>
          </a:p>
          <a:p>
            <a:pPr marL="514350" lvl="0" indent="-514350">
              <a:buFont typeface="+mj-lt"/>
              <a:buAutoNum type="arabicPeriod"/>
            </a:pPr>
            <a:r>
              <a:rPr lang="en-US" sz="2800" dirty="0"/>
              <a:t>What would it mean for you to cultivate a personal relationship with Jesus daily in following him? </a:t>
            </a:r>
          </a:p>
          <a:p>
            <a:pPr marL="514350" lvl="0" indent="-514350">
              <a:buFont typeface="+mj-lt"/>
              <a:buAutoNum type="arabicPeriod"/>
            </a:pPr>
            <a:endParaRPr lang="en-US" sz="2000" dirty="0"/>
          </a:p>
          <a:p>
            <a:pPr marL="514350" lvl="0" indent="-514350">
              <a:buFont typeface="+mj-lt"/>
              <a:buAutoNum type="arabicPeriod"/>
            </a:pPr>
            <a:r>
              <a:rPr lang="en-US" sz="2800" dirty="0"/>
              <a:t>How will you pursue inside-out transformation of your character in following Jesus? What is your first step?</a:t>
            </a:r>
          </a:p>
        </p:txBody>
      </p:sp>
    </p:spTree>
    <p:extLst>
      <p:ext uri="{BB962C8B-B14F-4D97-AF65-F5344CB8AC3E}">
        <p14:creationId xmlns:p14="http://schemas.microsoft.com/office/powerpoint/2010/main" val="3550472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What Are You Seeking?</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Gospel of John Series [5]</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John 1:35-42</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June 23, 2019</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76391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905000"/>
            <a:ext cx="11430000" cy="4926694"/>
          </a:xfrm>
        </p:spPr>
        <p:txBody>
          <a:bodyPr/>
          <a:lstStyle/>
          <a:p>
            <a:pPr marL="14288" indent="-14288" algn="ctr">
              <a:spcBef>
                <a:spcPts val="0"/>
              </a:spcBef>
              <a:buNone/>
            </a:pPr>
            <a:r>
              <a:rPr lang="en-US" altLang="x-none" b="1" i="1" baseline="30000" dirty="0">
                <a:latin typeface="Candara" charset="0"/>
              </a:rPr>
              <a:t>35</a:t>
            </a:r>
            <a:r>
              <a:rPr lang="en-US" altLang="x-none" b="1" i="1" dirty="0">
                <a:latin typeface="Candara" charset="0"/>
              </a:rPr>
              <a:t> The next day again John was standing </a:t>
            </a:r>
            <a:br>
              <a:rPr lang="en-US" altLang="x-none" b="1" i="1" dirty="0">
                <a:latin typeface="Candara" charset="0"/>
              </a:rPr>
            </a:br>
            <a:r>
              <a:rPr lang="en-US" altLang="x-none" b="1" i="1" dirty="0">
                <a:latin typeface="Candara" charset="0"/>
              </a:rPr>
              <a:t>with two of his disciples, </a:t>
            </a:r>
            <a:r>
              <a:rPr lang="en-US" altLang="x-none" b="1" i="1" baseline="30000" dirty="0">
                <a:latin typeface="Candara" charset="0"/>
              </a:rPr>
              <a:t>36</a:t>
            </a:r>
            <a:r>
              <a:rPr lang="en-US" altLang="x-none" b="1" i="1" dirty="0">
                <a:latin typeface="Candara" charset="0"/>
              </a:rPr>
              <a:t> and he looked at </a:t>
            </a:r>
            <a:br>
              <a:rPr lang="en-US" altLang="x-none" b="1" i="1" dirty="0">
                <a:latin typeface="Candara" charset="0"/>
              </a:rPr>
            </a:br>
            <a:r>
              <a:rPr lang="en-US" altLang="x-none" b="1" i="1" dirty="0">
                <a:latin typeface="Candara" charset="0"/>
              </a:rPr>
              <a:t>Jesus as he walked by and said, “Behold, the Lamb </a:t>
            </a:r>
            <a:br>
              <a:rPr lang="en-US" altLang="x-none" b="1" i="1" dirty="0">
                <a:latin typeface="Candara" charset="0"/>
              </a:rPr>
            </a:br>
            <a:r>
              <a:rPr lang="en-US" altLang="x-none" b="1" i="1" dirty="0">
                <a:latin typeface="Candara" charset="0"/>
              </a:rPr>
              <a:t>of God!” </a:t>
            </a:r>
            <a:r>
              <a:rPr lang="en-US" altLang="x-none" b="1" i="1" baseline="30000" dirty="0">
                <a:latin typeface="Candara" charset="0"/>
              </a:rPr>
              <a:t>37</a:t>
            </a:r>
            <a:r>
              <a:rPr lang="en-US" altLang="x-none" b="1" i="1" dirty="0">
                <a:latin typeface="Candara" charset="0"/>
              </a:rPr>
              <a:t> The two disciples heard him </a:t>
            </a:r>
            <a:br>
              <a:rPr lang="en-US" altLang="x-none" b="1" i="1" dirty="0">
                <a:latin typeface="Candara" charset="0"/>
              </a:rPr>
            </a:br>
            <a:r>
              <a:rPr lang="en-US" altLang="x-none" b="1" i="1" dirty="0">
                <a:latin typeface="Candara" charset="0"/>
              </a:rPr>
              <a:t>say this, and they followed Jesus.  </a:t>
            </a:r>
            <a:br>
              <a:rPr lang="en-US" altLang="x-none" b="1" i="1" dirty="0">
                <a:latin typeface="Candara" charset="0"/>
              </a:rPr>
            </a:br>
            <a:r>
              <a:rPr lang="en-US" altLang="x-none" b="1" i="1" dirty="0">
                <a:latin typeface="Candara" charset="0"/>
              </a:rPr>
              <a:t>John 1:35-37</a:t>
            </a:r>
          </a:p>
        </p:txBody>
      </p:sp>
    </p:spTree>
    <p:extLst>
      <p:ext uri="{BB962C8B-B14F-4D97-AF65-F5344CB8AC3E}">
        <p14:creationId xmlns:p14="http://schemas.microsoft.com/office/powerpoint/2010/main" val="270857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 y="381000"/>
            <a:ext cx="12192000" cy="533400"/>
          </a:xfrm>
        </p:spPr>
        <p:txBody>
          <a:bodyPr/>
          <a:lstStyle/>
          <a:p>
            <a:r>
              <a:rPr lang="en-US" sz="3200" b="1" dirty="0">
                <a:latin typeface="Candara" charset="0"/>
                <a:ea typeface="Candara" charset="0"/>
                <a:cs typeface="Candara" charset="0"/>
              </a:rPr>
              <a:t>WHO WERE THESE TWO MEN THAT CAME TO JESUS?</a:t>
            </a:r>
          </a:p>
        </p:txBody>
      </p:sp>
      <p:sp>
        <p:nvSpPr>
          <p:cNvPr id="27651" name="Rectangle 3"/>
          <p:cNvSpPr>
            <a:spLocks noGrp="1" noChangeArrowheads="1"/>
          </p:cNvSpPr>
          <p:nvPr>
            <p:ph type="body" idx="1"/>
          </p:nvPr>
        </p:nvSpPr>
        <p:spPr>
          <a:xfrm>
            <a:off x="228600" y="1066800"/>
            <a:ext cx="11811000" cy="5730879"/>
          </a:xfrm>
        </p:spPr>
        <p:txBody>
          <a:bodyPr/>
          <a:lstStyle/>
          <a:p>
            <a:pPr marL="463550" indent="-463550">
              <a:spcBef>
                <a:spcPts val="0"/>
              </a:spcBef>
              <a:defRPr/>
            </a:pPr>
            <a:r>
              <a:rPr lang="en-US" sz="2800" b="1" dirty="0">
                <a:latin typeface="Candara" charset="0"/>
                <a:cs typeface="Arial" charset="0"/>
              </a:rPr>
              <a:t>They were the disciples of John the Baptist, a radical spiritual leader. </a:t>
            </a:r>
          </a:p>
          <a:p>
            <a:pPr marL="463550" indent="-463550">
              <a:spcBef>
                <a:spcPts val="0"/>
              </a:spcBef>
              <a:defRPr/>
            </a:pPr>
            <a:endParaRPr lang="en-US" sz="2000" b="1" dirty="0">
              <a:latin typeface="Candara" charset="0"/>
              <a:cs typeface="Arial" charset="0"/>
            </a:endParaRPr>
          </a:p>
          <a:p>
            <a:pPr marL="457200" lvl="1" indent="0">
              <a:spcBef>
                <a:spcPts val="0"/>
              </a:spcBef>
              <a:buNone/>
              <a:defRPr/>
            </a:pPr>
            <a:r>
              <a:rPr lang="en-US" b="1" dirty="0">
                <a:latin typeface="Candara" charset="0"/>
                <a:cs typeface="Arial" charset="0"/>
              </a:rPr>
              <a:t>Who was John the Baptist?</a:t>
            </a:r>
          </a:p>
          <a:p>
            <a:pPr marL="0" indent="0">
              <a:spcBef>
                <a:spcPts val="0"/>
              </a:spcBef>
              <a:buNone/>
              <a:defRPr/>
            </a:pPr>
            <a:endParaRPr lang="en-US" sz="800" b="1" i="1" dirty="0">
              <a:latin typeface="Candara" charset="0"/>
              <a:cs typeface="Arial" charset="0"/>
            </a:endParaRPr>
          </a:p>
          <a:p>
            <a:pPr marL="923925" lvl="1" indent="-466725">
              <a:spcBef>
                <a:spcPts val="0"/>
              </a:spcBef>
              <a:buFont typeface="Wingdings" pitchFamily="2" charset="2"/>
              <a:buChar char="Ø"/>
              <a:defRPr/>
            </a:pPr>
            <a:r>
              <a:rPr lang="en-US" sz="2600" dirty="0">
                <a:latin typeface="Candara" charset="0"/>
                <a:cs typeface="Arial" charset="0"/>
              </a:rPr>
              <a:t>John the Baptist lived in wilderness, wore clothing made of camel’s hair, ate locusts and wild honey (</a:t>
            </a:r>
            <a:r>
              <a:rPr lang="en-US" sz="2600" i="1" dirty="0">
                <a:latin typeface="Candara" charset="0"/>
                <a:cs typeface="Arial" charset="0"/>
              </a:rPr>
              <a:t>with a Nazarite vow for life like Samson and Samuel</a:t>
            </a:r>
            <a:r>
              <a:rPr lang="en-US" sz="2600" dirty="0">
                <a:latin typeface="Candara" charset="0"/>
                <a:cs typeface="Arial" charset="0"/>
              </a:rPr>
              <a:t>).</a:t>
            </a:r>
          </a:p>
          <a:p>
            <a:pPr marL="923925" lvl="1" indent="-466725">
              <a:spcBef>
                <a:spcPts val="0"/>
              </a:spcBef>
              <a:buFont typeface="Wingdings" pitchFamily="2" charset="2"/>
              <a:buChar char="Ø"/>
              <a:defRPr/>
            </a:pPr>
            <a:r>
              <a:rPr lang="en-US" sz="2600" dirty="0">
                <a:latin typeface="Candara" charset="0"/>
                <a:cs typeface="Arial" charset="0"/>
              </a:rPr>
              <a:t>John’s message was to repent and prepare for the coming Messiah, the Lamb of God who will take the sins of the world.</a:t>
            </a:r>
          </a:p>
          <a:p>
            <a:pPr marL="923925" lvl="1" indent="-466725">
              <a:spcBef>
                <a:spcPts val="0"/>
              </a:spcBef>
              <a:buFont typeface="Wingdings" pitchFamily="2" charset="2"/>
              <a:buChar char="Ø"/>
              <a:defRPr/>
            </a:pPr>
            <a:r>
              <a:rPr lang="en-US" sz="2600" dirty="0">
                <a:latin typeface="Candara" charset="0"/>
                <a:cs typeface="Arial" charset="0"/>
              </a:rPr>
              <a:t>Many spiritually sharp people were baptized by John the Baptist and followed him in the radical spiritual movement with no compromise.</a:t>
            </a:r>
          </a:p>
          <a:p>
            <a:pPr marL="923925" lvl="1" indent="-466725">
              <a:spcBef>
                <a:spcPts val="0"/>
              </a:spcBef>
              <a:buFont typeface="Wingdings" pitchFamily="2" charset="2"/>
              <a:buChar char="Ø"/>
              <a:defRPr/>
            </a:pPr>
            <a:r>
              <a:rPr lang="en-US" sz="2600" dirty="0">
                <a:latin typeface="Candara" charset="0"/>
                <a:cs typeface="Arial" charset="0"/>
              </a:rPr>
              <a:t>Jesus spoke extremely highly of John the Baptist: </a:t>
            </a:r>
            <a:r>
              <a:rPr lang="en-US" sz="2600" i="1" dirty="0">
                <a:latin typeface="Candara" charset="0"/>
                <a:cs typeface="Arial" charset="0"/>
              </a:rPr>
              <a:t>“Among those born of women there has not arisen anyone greater than John.” (Matthew 11:1)</a:t>
            </a:r>
          </a:p>
        </p:txBody>
      </p:sp>
    </p:spTree>
    <p:extLst>
      <p:ext uri="{BB962C8B-B14F-4D97-AF65-F5344CB8AC3E}">
        <p14:creationId xmlns:p14="http://schemas.microsoft.com/office/powerpoint/2010/main" val="1103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 y="381000"/>
            <a:ext cx="12192000" cy="533400"/>
          </a:xfrm>
        </p:spPr>
        <p:txBody>
          <a:bodyPr/>
          <a:lstStyle/>
          <a:p>
            <a:r>
              <a:rPr lang="en-US" sz="3200" b="1" dirty="0">
                <a:latin typeface="Candara" charset="0"/>
                <a:ea typeface="Candara" charset="0"/>
                <a:cs typeface="Candara" charset="0"/>
              </a:rPr>
              <a:t>WHO WERE THESE TWO MEN THAT CAME TO JESUS?</a:t>
            </a:r>
          </a:p>
        </p:txBody>
      </p:sp>
      <p:sp>
        <p:nvSpPr>
          <p:cNvPr id="27651" name="Rectangle 3"/>
          <p:cNvSpPr>
            <a:spLocks noGrp="1" noChangeArrowheads="1"/>
          </p:cNvSpPr>
          <p:nvPr>
            <p:ph type="body" idx="1"/>
          </p:nvPr>
        </p:nvSpPr>
        <p:spPr>
          <a:xfrm>
            <a:off x="228600" y="1066800"/>
            <a:ext cx="11811000" cy="5730879"/>
          </a:xfrm>
        </p:spPr>
        <p:txBody>
          <a:bodyPr/>
          <a:lstStyle/>
          <a:p>
            <a:pPr marL="463550" indent="-463550">
              <a:spcBef>
                <a:spcPts val="0"/>
              </a:spcBef>
              <a:defRPr/>
            </a:pPr>
            <a:r>
              <a:rPr lang="en-US" sz="2800" b="1" dirty="0">
                <a:latin typeface="Candara" charset="0"/>
                <a:cs typeface="Arial" charset="0"/>
              </a:rPr>
              <a:t>They were the disciples of John the Baptist, a radical spiritual leader:</a:t>
            </a:r>
          </a:p>
          <a:p>
            <a:pPr marL="463550" indent="-463550">
              <a:spcBef>
                <a:spcPts val="0"/>
              </a:spcBef>
              <a:defRPr/>
            </a:pPr>
            <a:endParaRPr lang="en-US" sz="2000" dirty="0">
              <a:latin typeface="Candara" charset="0"/>
              <a:cs typeface="Arial" charset="0"/>
            </a:endParaRPr>
          </a:p>
          <a:p>
            <a:pPr marL="463550" indent="-463550">
              <a:spcBef>
                <a:spcPts val="0"/>
              </a:spcBef>
              <a:defRPr/>
            </a:pPr>
            <a:r>
              <a:rPr lang="en-US" sz="2800" b="1" dirty="0">
                <a:latin typeface="Candara" charset="0"/>
                <a:cs typeface="Arial" charset="0"/>
              </a:rPr>
              <a:t>So, they were not just street people who were merely curious about Jesus as a new teacher. </a:t>
            </a:r>
          </a:p>
          <a:p>
            <a:pPr marL="463550" indent="-463550">
              <a:spcBef>
                <a:spcPts val="0"/>
              </a:spcBef>
              <a:defRPr/>
            </a:pPr>
            <a:endParaRPr lang="en-US" sz="2000" b="1" dirty="0">
              <a:latin typeface="Candara" charset="0"/>
              <a:cs typeface="Arial" charset="0"/>
            </a:endParaRPr>
          </a:p>
          <a:p>
            <a:pPr marL="463550" indent="-463550">
              <a:spcBef>
                <a:spcPts val="0"/>
              </a:spcBef>
              <a:defRPr/>
            </a:pPr>
            <a:r>
              <a:rPr lang="en-US" sz="2800" b="1" dirty="0">
                <a:latin typeface="Candara" charset="0"/>
                <a:cs typeface="Arial" charset="0"/>
              </a:rPr>
              <a:t>Moreover, these two were spiritually sharp and radical people who meant business with God.</a:t>
            </a:r>
          </a:p>
          <a:p>
            <a:pPr marL="463550" indent="-463550">
              <a:spcBef>
                <a:spcPts val="0"/>
              </a:spcBef>
              <a:defRPr/>
            </a:pPr>
            <a:endParaRPr lang="en-US" sz="2000" b="1" dirty="0">
              <a:latin typeface="Candara" charset="0"/>
              <a:cs typeface="Arial" charset="0"/>
            </a:endParaRPr>
          </a:p>
          <a:p>
            <a:pPr marL="463550" indent="-463550">
              <a:spcBef>
                <a:spcPts val="0"/>
              </a:spcBef>
              <a:defRPr/>
            </a:pPr>
            <a:r>
              <a:rPr lang="en-US" sz="2800" b="1" dirty="0">
                <a:latin typeface="Candara" charset="0"/>
                <a:cs typeface="Arial" charset="0"/>
              </a:rPr>
              <a:t>In </a:t>
            </a:r>
            <a:r>
              <a:rPr lang="en-US" sz="2800" b="1">
                <a:latin typeface="Candara" charset="0"/>
                <a:cs typeface="Arial" charset="0"/>
              </a:rPr>
              <a:t>today’s story, </a:t>
            </a:r>
            <a:r>
              <a:rPr lang="en-US" sz="2800" b="1" dirty="0">
                <a:latin typeface="Candara" charset="0"/>
                <a:cs typeface="Arial" charset="0"/>
              </a:rPr>
              <a:t>these two men on their own initiative came to Jesus.</a:t>
            </a:r>
          </a:p>
          <a:p>
            <a:pPr marL="463550" indent="-463550">
              <a:spcBef>
                <a:spcPts val="0"/>
              </a:spcBef>
              <a:defRPr/>
            </a:pPr>
            <a:endParaRPr lang="en-US" sz="2000" b="1" dirty="0">
              <a:latin typeface="Candara" charset="0"/>
              <a:cs typeface="Arial" charset="0"/>
            </a:endParaRPr>
          </a:p>
          <a:p>
            <a:pPr marL="463550" indent="-463550">
              <a:spcBef>
                <a:spcPts val="0"/>
              </a:spcBef>
              <a:defRPr/>
            </a:pPr>
            <a:r>
              <a:rPr lang="en-US" sz="2800" b="1" dirty="0">
                <a:latin typeface="Candara" charset="0"/>
                <a:cs typeface="Arial" charset="0"/>
              </a:rPr>
              <a:t>To these spiritually sharp young men, Jesus asked this question: </a:t>
            </a:r>
            <a:br>
              <a:rPr lang="en-US" sz="2800" b="1" dirty="0">
                <a:latin typeface="Candara" charset="0"/>
                <a:cs typeface="Arial" charset="0"/>
              </a:rPr>
            </a:br>
            <a:r>
              <a:rPr lang="en-US" sz="2800" b="1" i="1" dirty="0">
                <a:solidFill>
                  <a:srgbClr val="FF0000"/>
                </a:solidFill>
                <a:latin typeface="Candara" charset="0"/>
                <a:cs typeface="Arial" charset="0"/>
              </a:rPr>
              <a:t>“What are you seeking?”</a:t>
            </a:r>
            <a:r>
              <a:rPr lang="en-US" sz="2800" b="1" i="1" dirty="0">
                <a:latin typeface="Candara" charset="0"/>
                <a:cs typeface="Arial" charset="0"/>
              </a:rPr>
              <a:t> </a:t>
            </a:r>
            <a:r>
              <a:rPr lang="en-US" sz="2800" b="1" dirty="0">
                <a:solidFill>
                  <a:srgbClr val="FF0000"/>
                </a:solidFill>
                <a:latin typeface="Candara" charset="0"/>
                <a:cs typeface="Arial" charset="0"/>
              </a:rPr>
              <a:t>[ESV]; </a:t>
            </a:r>
            <a:r>
              <a:rPr lang="en-US" sz="2800" b="1" i="1" dirty="0">
                <a:solidFill>
                  <a:srgbClr val="FF0000"/>
                </a:solidFill>
                <a:latin typeface="Candara" charset="0"/>
                <a:cs typeface="Arial" charset="0"/>
              </a:rPr>
              <a:t>“What do you want?” </a:t>
            </a:r>
            <a:r>
              <a:rPr lang="en-US" sz="2800" b="1" dirty="0">
                <a:solidFill>
                  <a:srgbClr val="FF0000"/>
                </a:solidFill>
                <a:latin typeface="Candara" charset="0"/>
                <a:cs typeface="Arial" charset="0"/>
              </a:rPr>
              <a:t>[NIV].</a:t>
            </a:r>
          </a:p>
        </p:txBody>
      </p:sp>
    </p:spTree>
    <p:extLst>
      <p:ext uri="{BB962C8B-B14F-4D97-AF65-F5344CB8AC3E}">
        <p14:creationId xmlns:p14="http://schemas.microsoft.com/office/powerpoint/2010/main" val="109171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WHAT JESUS INVITES US TO WHEN HE CALLS US TO FOLLOW HIM</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1)   </a:t>
            </a:r>
            <a:r>
              <a:rPr lang="en-US" sz="2800" b="1" i="0" spc="-10" dirty="0">
                <a:solidFill>
                  <a:srgbClr val="000000"/>
                </a:solidFill>
                <a:latin typeface="Candara" charset="0"/>
                <a:ea typeface="ＭＳ Ｐゴシック" charset="0"/>
                <a:cs typeface="MS PGothic" charset="0"/>
              </a:rPr>
              <a:t>“What are you seeking?”: Jesus invites us to </a:t>
            </a:r>
            <a:r>
              <a:rPr lang="en-US" sz="2800" b="1" i="0" spc="-10" dirty="0">
                <a:solidFill>
                  <a:srgbClr val="FF0000"/>
                </a:solidFill>
                <a:latin typeface="Candara" charset="0"/>
                <a:ea typeface="ＭＳ Ｐゴシック" charset="0"/>
                <a:cs typeface="MS PGothic" charset="0"/>
              </a:rPr>
              <a:t>examine our ultimate passion and purpose of life </a:t>
            </a:r>
            <a:r>
              <a:rPr lang="en-US" sz="2800" b="1" i="0" spc="-10" dirty="0">
                <a:solidFill>
                  <a:srgbClr val="000000"/>
                </a:solidFill>
                <a:latin typeface="Candara" charset="0"/>
                <a:ea typeface="ＭＳ Ｐゴシック" charset="0"/>
                <a:cs typeface="MS PGothic" charset="0"/>
              </a:rPr>
              <a:t>in following him.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35</a:t>
            </a:r>
            <a:r>
              <a:rPr lang="en-US" sz="2600" spc="-10" dirty="0">
                <a:solidFill>
                  <a:srgbClr val="000000"/>
                </a:solidFill>
                <a:latin typeface="Candara" charset="0"/>
                <a:ea typeface="ＭＳ Ｐゴシック" charset="0"/>
                <a:cs typeface="MS PGothic" charset="0"/>
              </a:rPr>
              <a:t> The next day again John was standing with two of</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his disciples, </a:t>
            </a:r>
            <a:r>
              <a:rPr lang="en-US" sz="2600" spc="-10" baseline="30000" dirty="0">
                <a:solidFill>
                  <a:srgbClr val="000000"/>
                </a:solidFill>
                <a:latin typeface="Candara" charset="0"/>
                <a:ea typeface="ＭＳ Ｐゴシック" charset="0"/>
                <a:cs typeface="MS PGothic" charset="0"/>
              </a:rPr>
              <a:t>36</a:t>
            </a:r>
            <a:r>
              <a:rPr lang="en-US" sz="2600" spc="-10" dirty="0">
                <a:solidFill>
                  <a:srgbClr val="000000"/>
                </a:solidFill>
                <a:latin typeface="Candara" charset="0"/>
                <a:ea typeface="ＭＳ Ｐゴシック" charset="0"/>
                <a:cs typeface="MS PGothic" charset="0"/>
              </a:rPr>
              <a:t> and he looked at Jesus as he walked by and said,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“Behold, the Lamb of God!” </a:t>
            </a:r>
            <a:r>
              <a:rPr lang="en-US" sz="2600" spc="-10" baseline="30000" dirty="0">
                <a:solidFill>
                  <a:srgbClr val="000000"/>
                </a:solidFill>
                <a:latin typeface="Candara" charset="0"/>
                <a:ea typeface="ＭＳ Ｐゴシック" charset="0"/>
                <a:cs typeface="MS PGothic" charset="0"/>
              </a:rPr>
              <a:t>37</a:t>
            </a:r>
            <a:r>
              <a:rPr lang="en-US" sz="2600" spc="-10" dirty="0">
                <a:solidFill>
                  <a:srgbClr val="000000"/>
                </a:solidFill>
                <a:latin typeface="Candara" charset="0"/>
                <a:ea typeface="ＭＳ Ｐゴシック" charset="0"/>
                <a:cs typeface="MS PGothic" charset="0"/>
              </a:rPr>
              <a:t> The two disciples heard him say this, and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they followed Jesus. </a:t>
            </a:r>
            <a:r>
              <a:rPr lang="en-US" sz="2600" spc="-10" baseline="30000" dirty="0">
                <a:solidFill>
                  <a:srgbClr val="000000"/>
                </a:solidFill>
                <a:latin typeface="Candara" charset="0"/>
                <a:ea typeface="ＭＳ Ｐゴシック" charset="0"/>
                <a:cs typeface="MS PGothic" charset="0"/>
              </a:rPr>
              <a:t>38</a:t>
            </a:r>
            <a:r>
              <a:rPr lang="en-US" sz="2600" spc="-10" dirty="0">
                <a:solidFill>
                  <a:srgbClr val="000000"/>
                </a:solidFill>
                <a:latin typeface="Candara" charset="0"/>
                <a:ea typeface="ＭＳ Ｐゴシック" charset="0"/>
                <a:cs typeface="MS PGothic" charset="0"/>
              </a:rPr>
              <a:t> Jesus turned and saw them following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and said to them, </a:t>
            </a:r>
            <a:r>
              <a:rPr lang="en-US" sz="2600" spc="-10" dirty="0">
                <a:solidFill>
                  <a:srgbClr val="FF0000"/>
                </a:solidFill>
                <a:latin typeface="Candara" charset="0"/>
                <a:ea typeface="ＭＳ Ｐゴシック" charset="0"/>
                <a:cs typeface="MS PGothic" charset="0"/>
              </a:rPr>
              <a:t>“What are you seeking?”</a:t>
            </a:r>
            <a:r>
              <a:rPr lang="en-US" sz="2600" spc="-10" dirty="0">
                <a:solidFill>
                  <a:srgbClr val="000000"/>
                </a:solidFill>
                <a:latin typeface="Candara" charset="0"/>
                <a:ea typeface="ＭＳ Ｐゴシック" charset="0"/>
                <a:cs typeface="MS PGothic" charset="0"/>
              </a:rPr>
              <a:t> (vs. 35-38a)</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With a practical question </a:t>
            </a:r>
            <a:r>
              <a:rPr lang="en-US" altLang="x-none" sz="2600" b="1" kern="0" dirty="0">
                <a:solidFill>
                  <a:srgbClr val="000000"/>
                </a:solidFill>
                <a:latin typeface="Candara" charset="0"/>
              </a:rPr>
              <a:t>(“What do you want?”, NIV</a:t>
            </a:r>
            <a:r>
              <a:rPr lang="en-US" altLang="x-none" sz="2600" b="1" i="0" kern="0" dirty="0">
                <a:solidFill>
                  <a:srgbClr val="000000"/>
                </a:solidFill>
                <a:latin typeface="Candara" charset="0"/>
              </a:rPr>
              <a:t>), Jesus is actually asking is about their lifetime pursuit/passion (</a:t>
            </a:r>
            <a:r>
              <a:rPr lang="en-US" altLang="x-none" sz="2600" b="1" kern="0" dirty="0">
                <a:solidFill>
                  <a:srgbClr val="000000"/>
                </a:solidFill>
                <a:latin typeface="Candara" charset="0"/>
              </a:rPr>
              <a:t>“What are you seeking?</a:t>
            </a:r>
            <a:r>
              <a:rPr lang="en-US" altLang="x-none" sz="2600" b="1" i="0" kern="0" dirty="0">
                <a:solidFill>
                  <a:srgbClr val="000000"/>
                </a:solidFill>
                <a:latin typeface="Candara" charset="0"/>
              </a:rPr>
              <a:t>).</a:t>
            </a:r>
          </a:p>
          <a:p>
            <a:pPr marL="971550" lvl="1" indent="-455613">
              <a:spcBef>
                <a:spcPts val="0"/>
              </a:spcBef>
              <a:buFont typeface="Wingdings" charset="2"/>
              <a:buChar char="Ø"/>
              <a:defRPr/>
            </a:pPr>
            <a:r>
              <a:rPr lang="en-US" altLang="x-none" sz="2600" b="1" i="0" kern="0" dirty="0">
                <a:solidFill>
                  <a:srgbClr val="000000"/>
                </a:solidFill>
                <a:latin typeface="Candara" charset="0"/>
              </a:rPr>
              <a:t>Some followed Jesus for all the wrong reasons </a:t>
            </a:r>
            <a:r>
              <a:rPr lang="en-US" altLang="x-none" sz="2600" b="1" kern="0" dirty="0">
                <a:solidFill>
                  <a:srgbClr val="000000"/>
                </a:solidFill>
                <a:latin typeface="Candara" charset="0"/>
              </a:rPr>
              <a:t>(cf. </a:t>
            </a:r>
            <a:r>
              <a:rPr lang="en-US" altLang="x-none" sz="2600" b="1" i="0" kern="0" dirty="0">
                <a:solidFill>
                  <a:srgbClr val="000000"/>
                </a:solidFill>
                <a:latin typeface="Candara" charset="0"/>
              </a:rPr>
              <a:t>John 6:23</a:t>
            </a:r>
            <a:r>
              <a:rPr lang="en-US" altLang="x-none" sz="2600" b="1" kern="0" dirty="0">
                <a:solidFill>
                  <a:srgbClr val="000000"/>
                </a:solidFill>
                <a:latin typeface="Candara" charset="0"/>
              </a:rPr>
              <a:t>)</a:t>
            </a:r>
            <a:r>
              <a:rPr lang="en-US" altLang="x-none" sz="2600" b="1" i="0" kern="0" dirty="0">
                <a:solidFill>
                  <a:srgbClr val="000000"/>
                </a:solidFill>
                <a:latin typeface="Candara" charset="0"/>
              </a:rPr>
              <a:t>; even today many follow Jesus with their own agenda or mixed motives.</a:t>
            </a:r>
            <a:endParaRPr lang="en-US" altLang="x-none" sz="2600" b="1" kern="0" dirty="0">
              <a:solidFill>
                <a:srgbClr val="000000"/>
              </a:solidFill>
              <a:latin typeface="Candara"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What are </a:t>
            </a:r>
            <a:r>
              <a:rPr lang="en-US" altLang="x-none" sz="2600" b="1" kern="0" dirty="0">
                <a:solidFill>
                  <a:srgbClr val="000000"/>
                </a:solidFill>
                <a:latin typeface="Candara" charset="0"/>
              </a:rPr>
              <a:t>you</a:t>
            </a:r>
            <a:r>
              <a:rPr lang="en-US" altLang="x-none" sz="2600" b="1" i="0" kern="0" dirty="0">
                <a:solidFill>
                  <a:srgbClr val="000000"/>
                </a:solidFill>
                <a:latin typeface="Candara" charset="0"/>
              </a:rPr>
              <a:t> seeking in following Jesus? Is Jesus a means to your end? Or is he really your ultimate passion and pursuit as your God and Savior?</a:t>
            </a:r>
          </a:p>
        </p:txBody>
      </p:sp>
    </p:spTree>
    <p:extLst>
      <p:ext uri="{BB962C8B-B14F-4D97-AF65-F5344CB8AC3E}">
        <p14:creationId xmlns:p14="http://schemas.microsoft.com/office/powerpoint/2010/main" val="244539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WHAT JESUS INVITES US TO WHEN HE CALLS US TO FOLLOW HIM</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2) </a:t>
            </a:r>
            <a:r>
              <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“Come and you will see”: Jesus invites us to </a:t>
            </a:r>
            <a:r>
              <a:rPr lang="en-US" sz="2800" b="1" i="0" spc="-10" dirty="0">
                <a:solidFill>
                  <a:srgbClr val="FF0000"/>
                </a:solidFill>
                <a:latin typeface="Candara" charset="0"/>
                <a:ea typeface="ＭＳ Ｐゴシック" charset="0"/>
                <a:cs typeface="MS PGothic" charset="0"/>
              </a:rPr>
              <a:t>cultivate a personal relationship with him daily</a:t>
            </a:r>
            <a:r>
              <a:rPr lang="en-US" sz="2800" b="1" i="0" spc="-10" dirty="0">
                <a:solidFill>
                  <a:srgbClr val="000000"/>
                </a:solidFill>
                <a:latin typeface="Candara" charset="0"/>
                <a:ea typeface="ＭＳ Ｐゴシック" charset="0"/>
                <a:cs typeface="MS PGothic" charset="0"/>
              </a:rPr>
              <a:t> in following him.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dirty="0">
                <a:solidFill>
                  <a:srgbClr val="000000"/>
                </a:solidFill>
                <a:latin typeface="Candara" charset="0"/>
                <a:ea typeface="ＭＳ Ｐゴシック" charset="0"/>
                <a:cs typeface="MS PGothic" charset="0"/>
              </a:rPr>
              <a:t>And they said to him, “Rabbi” (which means Teacher),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“where are you staying?” </a:t>
            </a:r>
            <a:r>
              <a:rPr lang="en-US" sz="2600" spc="-10" baseline="30000" dirty="0">
                <a:solidFill>
                  <a:srgbClr val="000000"/>
                </a:solidFill>
                <a:latin typeface="Candara" charset="0"/>
                <a:ea typeface="ＭＳ Ｐゴシック" charset="0"/>
                <a:cs typeface="MS PGothic" charset="0"/>
              </a:rPr>
              <a:t>39</a:t>
            </a:r>
            <a:r>
              <a:rPr lang="en-US" sz="2600" spc="-10" dirty="0">
                <a:solidFill>
                  <a:srgbClr val="000000"/>
                </a:solidFill>
                <a:latin typeface="Candara" charset="0"/>
                <a:ea typeface="ＭＳ Ｐゴシック" charset="0"/>
                <a:cs typeface="MS PGothic" charset="0"/>
              </a:rPr>
              <a:t> He said to them,</a:t>
            </a:r>
            <a:r>
              <a:rPr lang="en-US" sz="2600" spc="-10" dirty="0">
                <a:solidFill>
                  <a:srgbClr val="FF0000"/>
                </a:solidFill>
                <a:latin typeface="Candara" charset="0"/>
                <a:ea typeface="ＭＳ Ｐゴシック" charset="0"/>
                <a:cs typeface="MS PGothic" charset="0"/>
              </a:rPr>
              <a:t> “Come and you will see.” </a:t>
            </a:r>
            <a:br>
              <a:rPr lang="en-US" sz="2600" spc="-10" dirty="0">
                <a:solidFill>
                  <a:srgbClr val="FF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So they came and saw where he was staying, and they stayed with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him that day, for it was about the tenth hour. (vs. 38b-39)</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The two men answers Jesus’ question with another question: “Rabbi, where are you staying?” The implication is that they desire to follow Jesus.</a:t>
            </a:r>
          </a:p>
          <a:p>
            <a:pPr marL="971550" lvl="1" indent="-455613">
              <a:spcBef>
                <a:spcPts val="0"/>
              </a:spcBef>
              <a:buFont typeface="Wingdings" charset="2"/>
              <a:buChar char="Ø"/>
              <a:defRPr/>
            </a:pPr>
            <a:r>
              <a:rPr lang="en-US" altLang="x-none" sz="2600" b="1" i="0" kern="0" dirty="0">
                <a:solidFill>
                  <a:srgbClr val="000000"/>
                </a:solidFill>
                <a:latin typeface="Candara" charset="0"/>
              </a:rPr>
              <a:t>Notice that Jesus doesn’t give them an address/location, but an invitation.</a:t>
            </a:r>
          </a:p>
          <a:p>
            <a:pPr marL="971550" lvl="1" indent="-455613">
              <a:spcBef>
                <a:spcPts val="0"/>
              </a:spcBef>
              <a:buFont typeface="Wingdings" charset="2"/>
              <a:buChar char="Ø"/>
              <a:defRPr/>
            </a:pPr>
            <a:r>
              <a:rPr lang="en-US" altLang="x-none" sz="2600" b="1" i="0" kern="0" dirty="0">
                <a:solidFill>
                  <a:srgbClr val="000000"/>
                </a:solidFill>
                <a:latin typeface="Candara" charset="0"/>
              </a:rPr>
              <a:t>An invitation to what? Not to weekly sessions, classes, or appointments but to an abiding relationship with him daily!</a:t>
            </a:r>
          </a:p>
          <a:p>
            <a:pPr marL="971550" lvl="1" indent="-455613">
              <a:spcBef>
                <a:spcPts val="0"/>
              </a:spcBef>
              <a:buFont typeface="Wingdings" charset="2"/>
              <a:buChar char="Ø"/>
              <a:defRPr/>
            </a:pPr>
            <a:r>
              <a:rPr lang="en-US" altLang="x-none" sz="2600" b="1" i="0" kern="0" dirty="0">
                <a:solidFill>
                  <a:srgbClr val="000000"/>
                </a:solidFill>
                <a:latin typeface="Candara" charset="0"/>
              </a:rPr>
              <a:t>Do you hear Jesus’ invitation to you, saying “Come and you will see… what it is like staying/abiding with me and walking/journeying with me daily”? </a:t>
            </a:r>
          </a:p>
        </p:txBody>
      </p:sp>
    </p:spTree>
    <p:extLst>
      <p:ext uri="{BB962C8B-B14F-4D97-AF65-F5344CB8AC3E}">
        <p14:creationId xmlns:p14="http://schemas.microsoft.com/office/powerpoint/2010/main" val="120092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066800"/>
            <a:ext cx="11430000" cy="5764894"/>
          </a:xfrm>
        </p:spPr>
        <p:txBody>
          <a:bodyPr/>
          <a:lstStyle/>
          <a:p>
            <a:pPr marL="14288" indent="-14288" algn="ctr">
              <a:spcBef>
                <a:spcPts val="0"/>
              </a:spcBef>
              <a:buNone/>
            </a:pPr>
            <a:r>
              <a:rPr lang="en-US" altLang="x-none" sz="2600" i="1" baseline="30000" dirty="0">
                <a:latin typeface="Candara" charset="0"/>
              </a:rPr>
              <a:t>40</a:t>
            </a:r>
            <a:r>
              <a:rPr lang="en-US" altLang="x-none" sz="2600" i="1" dirty="0">
                <a:latin typeface="Candara" charset="0"/>
              </a:rPr>
              <a:t> One of the two who heard John </a:t>
            </a:r>
            <a:br>
              <a:rPr lang="en-US" altLang="x-none" sz="2600" i="1" dirty="0">
                <a:latin typeface="Candara" charset="0"/>
              </a:rPr>
            </a:br>
            <a:r>
              <a:rPr lang="en-US" altLang="x-none" sz="2600" i="1" dirty="0">
                <a:latin typeface="Candara" charset="0"/>
              </a:rPr>
              <a:t>speak and followed Jesus was Andrew, </a:t>
            </a:r>
            <a:br>
              <a:rPr lang="en-US" altLang="x-none" sz="2600" i="1" dirty="0">
                <a:latin typeface="Candara" charset="0"/>
              </a:rPr>
            </a:br>
            <a:r>
              <a:rPr lang="en-US" altLang="x-none" sz="2600" i="1" dirty="0">
                <a:latin typeface="Candara" charset="0"/>
              </a:rPr>
              <a:t>Simon Peter's brother. </a:t>
            </a:r>
            <a:r>
              <a:rPr lang="en-US" altLang="x-none" sz="2600" i="1" baseline="30000" dirty="0">
                <a:latin typeface="Candara" charset="0"/>
              </a:rPr>
              <a:t>41</a:t>
            </a:r>
            <a:r>
              <a:rPr lang="en-US" altLang="x-none" sz="2600" i="1" dirty="0">
                <a:latin typeface="Candara" charset="0"/>
              </a:rPr>
              <a:t> He first found his own </a:t>
            </a:r>
            <a:br>
              <a:rPr lang="en-US" altLang="x-none" sz="2600" i="1" dirty="0">
                <a:latin typeface="Candara" charset="0"/>
              </a:rPr>
            </a:br>
            <a:r>
              <a:rPr lang="en-US" altLang="x-none" sz="2600" i="1" dirty="0">
                <a:latin typeface="Candara" charset="0"/>
              </a:rPr>
              <a:t>brother Simon and said to him, </a:t>
            </a:r>
            <a:br>
              <a:rPr lang="en-US" altLang="x-none" sz="2600" i="1" dirty="0">
                <a:latin typeface="Candara" charset="0"/>
              </a:rPr>
            </a:br>
            <a:r>
              <a:rPr lang="en-US" altLang="x-none" sz="2600" i="1" dirty="0">
                <a:latin typeface="Candara" charset="0"/>
              </a:rPr>
              <a:t>“We have found the Messiah” (which means Christ). </a:t>
            </a:r>
            <a:br>
              <a:rPr lang="en-US" altLang="x-none" sz="2600" i="1" dirty="0">
                <a:latin typeface="Candara" charset="0"/>
              </a:rPr>
            </a:br>
            <a:r>
              <a:rPr lang="en-US" altLang="x-none" sz="2600" i="1" baseline="30000" dirty="0">
                <a:latin typeface="Candara" charset="0"/>
              </a:rPr>
              <a:t>42</a:t>
            </a:r>
            <a:r>
              <a:rPr lang="en-US" altLang="x-none" sz="2600" i="1" dirty="0">
                <a:latin typeface="Candara" charset="0"/>
              </a:rPr>
              <a:t> He brought him to Jesus. </a:t>
            </a:r>
            <a:br>
              <a:rPr lang="en-US" altLang="x-none" sz="2600" i="1" dirty="0">
                <a:latin typeface="Candara" charset="0"/>
              </a:rPr>
            </a:br>
            <a:r>
              <a:rPr lang="en-US" altLang="x-none" sz="2600" i="1" dirty="0">
                <a:latin typeface="Candara" charset="0"/>
              </a:rPr>
              <a:t>John 1:35-37</a:t>
            </a:r>
          </a:p>
          <a:p>
            <a:pPr marL="14288" indent="-14288" algn="ctr">
              <a:spcBef>
                <a:spcPts val="0"/>
              </a:spcBef>
              <a:buNone/>
            </a:pPr>
            <a:endParaRPr lang="en-US" altLang="x-none" sz="1400" b="1" i="1" dirty="0">
              <a:latin typeface="Candara" charset="0"/>
            </a:endParaRPr>
          </a:p>
          <a:p>
            <a:pPr marL="971550" lvl="1" indent="-455613">
              <a:spcBef>
                <a:spcPts val="0"/>
              </a:spcBef>
              <a:buFont typeface="Wingdings" charset="2"/>
              <a:buChar char="Ø"/>
              <a:defRPr/>
            </a:pPr>
            <a:r>
              <a:rPr lang="en-US" altLang="x-none" sz="2600" b="1" dirty="0">
                <a:solidFill>
                  <a:srgbClr val="000000"/>
                </a:solidFill>
                <a:latin typeface="Candara" charset="0"/>
              </a:rPr>
              <a:t>What kind of conversation might have gone on between these two and Jesus during that afternoon and evening? </a:t>
            </a:r>
          </a:p>
          <a:p>
            <a:pPr marL="971550" lvl="1" indent="-455613">
              <a:spcBef>
                <a:spcPts val="0"/>
              </a:spcBef>
              <a:buFont typeface="Wingdings" charset="2"/>
              <a:buChar char="Ø"/>
              <a:defRPr/>
            </a:pPr>
            <a:r>
              <a:rPr lang="en-US" altLang="x-none" sz="2600" b="1" dirty="0">
                <a:solidFill>
                  <a:srgbClr val="000000"/>
                </a:solidFill>
                <a:latin typeface="Candara" charset="0"/>
              </a:rPr>
              <a:t>Do you feel the excitement and joy in Andrew here?</a:t>
            </a:r>
          </a:p>
          <a:p>
            <a:pPr marL="971550" lvl="1" indent="-455613">
              <a:spcBef>
                <a:spcPts val="0"/>
              </a:spcBef>
              <a:buFont typeface="Wingdings" charset="2"/>
              <a:buChar char="Ø"/>
              <a:defRPr/>
            </a:pPr>
            <a:r>
              <a:rPr lang="en-US" altLang="x-none" sz="2600" b="1" dirty="0">
                <a:solidFill>
                  <a:srgbClr val="000000"/>
                </a:solidFill>
                <a:latin typeface="Candara" charset="0"/>
              </a:rPr>
              <a:t>The other unnamed young man was most likely John (who wrote this Gospel). What about him? Could it be that John also talked to his brother, James about his encounter with Jesus as the Messiah? </a:t>
            </a:r>
          </a:p>
          <a:p>
            <a:pPr marL="14288" indent="-14288" algn="ctr">
              <a:spcBef>
                <a:spcPts val="0"/>
              </a:spcBef>
              <a:buNone/>
            </a:pPr>
            <a:endParaRPr lang="en-US" altLang="x-none" sz="2800" b="1" i="1" dirty="0">
              <a:latin typeface="Candara" charset="0"/>
            </a:endParaRPr>
          </a:p>
        </p:txBody>
      </p:sp>
      <p:sp>
        <p:nvSpPr>
          <p:cNvPr id="3" name="Rectangle 2">
            <a:extLst>
              <a:ext uri="{FF2B5EF4-FFF2-40B4-BE49-F238E27FC236}">
                <a16:creationId xmlns:a16="http://schemas.microsoft.com/office/drawing/2014/main" id="{9EF0F1D8-189A-D643-B2B2-EDC456A2B05C}"/>
              </a:ext>
            </a:extLst>
          </p:cNvPr>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WHAT DO YOU SUPPOSE HAPPENED DURING THAT EVENING?</a:t>
            </a:r>
          </a:p>
        </p:txBody>
      </p:sp>
    </p:spTree>
    <p:extLst>
      <p:ext uri="{BB962C8B-B14F-4D97-AF65-F5344CB8AC3E}">
        <p14:creationId xmlns:p14="http://schemas.microsoft.com/office/powerpoint/2010/main" val="15592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WHAT JESUS INVITES US TO WHEN HE CALLS US TO FOLLOW HIM</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defRPr/>
            </a:pPr>
            <a:r>
              <a:rPr lang="en-US" sz="2800" b="1" i="0" spc="-10" dirty="0">
                <a:solidFill>
                  <a:srgbClr val="000000"/>
                </a:solidFill>
                <a:latin typeface="Candara" charset="0"/>
                <a:ea typeface="ＭＳ Ｐゴシック" charset="0"/>
                <a:cs typeface="MS PGothic" charset="0"/>
              </a:rPr>
              <a:t>3</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a:t>
            </a:r>
            <a:r>
              <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“You shall be called Cephas”: Jesus invites us to </a:t>
            </a:r>
            <a:r>
              <a:rPr lang="en-US" sz="2800" b="1" i="0" spc="-10" dirty="0">
                <a:solidFill>
                  <a:srgbClr val="FF0000"/>
                </a:solidFill>
                <a:latin typeface="Candara" charset="0"/>
                <a:ea typeface="ＭＳ Ｐゴシック" charset="0"/>
                <a:cs typeface="MS PGothic" charset="0"/>
              </a:rPr>
              <a:t>pursue inside-out transformation of who we are</a:t>
            </a:r>
            <a:r>
              <a:rPr lang="en-US" sz="2800" b="1" i="0" spc="-10" dirty="0">
                <a:solidFill>
                  <a:srgbClr val="000000"/>
                </a:solidFill>
                <a:latin typeface="Candara" charset="0"/>
                <a:ea typeface="ＭＳ Ｐゴシック" charset="0"/>
                <a:cs typeface="MS PGothic" charset="0"/>
              </a:rPr>
              <a:t> in following him .</a:t>
            </a:r>
            <a:endParaRPr lang="en-US" sz="800" b="1" i="0" spc="-10" dirty="0">
              <a:solidFill>
                <a:srgbClr val="000000"/>
              </a:solidFill>
              <a:latin typeface="Candara" charset="0"/>
              <a:ea typeface="ＭＳ Ｐゴシック" charset="0"/>
              <a:cs typeface="MS PGothic" charset="0"/>
            </a:endParaRPr>
          </a:p>
          <a:p>
            <a:pPr marL="463550" indent="-463550" algn="ctr">
              <a:spcBef>
                <a:spcPts val="0"/>
              </a:spcBef>
              <a:buNone/>
              <a:defRPr/>
            </a:pPr>
            <a:endParaRPr lang="en-US" sz="1400" spc="-10" dirty="0">
              <a:solidFill>
                <a:srgbClr val="000000"/>
              </a:solidFill>
              <a:latin typeface="Candara" charset="0"/>
              <a:ea typeface="ＭＳ Ｐゴシック" charset="0"/>
              <a:cs typeface="MS PGothic" charset="0"/>
            </a:endParaRPr>
          </a:p>
          <a:p>
            <a:pPr marL="0" lvl="0" indent="0" algn="ctr">
              <a:spcBef>
                <a:spcPts val="0"/>
              </a:spcBef>
              <a:buNone/>
              <a:defRPr/>
            </a:pPr>
            <a:r>
              <a:rPr lang="en-US" sz="2600" spc="-10" baseline="30000" dirty="0">
                <a:solidFill>
                  <a:srgbClr val="000000"/>
                </a:solidFill>
                <a:latin typeface="Candara" charset="0"/>
                <a:ea typeface="ＭＳ Ｐゴシック" charset="0"/>
                <a:cs typeface="MS PGothic" charset="0"/>
              </a:rPr>
              <a:t>40</a:t>
            </a:r>
            <a:r>
              <a:rPr lang="en-US" sz="2600" spc="-10" dirty="0">
                <a:solidFill>
                  <a:srgbClr val="000000"/>
                </a:solidFill>
                <a:latin typeface="Candara" charset="0"/>
                <a:ea typeface="ＭＳ Ｐゴシック" charset="0"/>
                <a:cs typeface="MS PGothic" charset="0"/>
              </a:rPr>
              <a:t> One of the two who heard John speak and followed Jesus was Andrew,</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Simon Peter's brother. </a:t>
            </a:r>
            <a:r>
              <a:rPr lang="en-US" sz="2600" spc="-10" baseline="30000" dirty="0">
                <a:solidFill>
                  <a:srgbClr val="000000"/>
                </a:solidFill>
                <a:latin typeface="Candara" charset="0"/>
                <a:ea typeface="ＭＳ Ｐゴシック" charset="0"/>
                <a:cs typeface="MS PGothic" charset="0"/>
              </a:rPr>
              <a:t>41</a:t>
            </a:r>
            <a:r>
              <a:rPr lang="en-US" sz="2600" spc="-10" dirty="0">
                <a:solidFill>
                  <a:srgbClr val="000000"/>
                </a:solidFill>
                <a:latin typeface="Candara" charset="0"/>
                <a:ea typeface="ＭＳ Ｐゴシック" charset="0"/>
                <a:cs typeface="MS PGothic" charset="0"/>
              </a:rPr>
              <a:t> He first found his own brother Simon and said to him,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“We have found the Messiah” (which means Christ). </a:t>
            </a:r>
            <a:r>
              <a:rPr lang="en-US" sz="2600" spc="-10" baseline="30000" dirty="0">
                <a:solidFill>
                  <a:srgbClr val="000000"/>
                </a:solidFill>
                <a:latin typeface="Candara" charset="0"/>
                <a:ea typeface="ＭＳ Ｐゴシック" charset="0"/>
                <a:cs typeface="MS PGothic" charset="0"/>
              </a:rPr>
              <a:t>42</a:t>
            </a:r>
            <a:r>
              <a:rPr lang="en-US" sz="2600" spc="-10" dirty="0">
                <a:solidFill>
                  <a:srgbClr val="000000"/>
                </a:solidFill>
                <a:latin typeface="Candara" charset="0"/>
                <a:ea typeface="ＭＳ Ｐゴシック" charset="0"/>
                <a:cs typeface="MS PGothic" charset="0"/>
              </a:rPr>
              <a:t> He brought him to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Jesus. Jesus looked at him and said, “You are Simon the son of John. </a:t>
            </a:r>
            <a:br>
              <a:rPr lang="en-US" sz="2600" spc="-10" dirty="0">
                <a:solidFill>
                  <a:srgbClr val="000000"/>
                </a:solidFill>
                <a:latin typeface="Candara" charset="0"/>
                <a:ea typeface="ＭＳ Ｐゴシック" charset="0"/>
                <a:cs typeface="MS PGothic" charset="0"/>
              </a:rPr>
            </a:br>
            <a:r>
              <a:rPr lang="en-US" sz="2600" spc="-10" dirty="0">
                <a:solidFill>
                  <a:srgbClr val="FF0000"/>
                </a:solidFill>
                <a:latin typeface="Candara" charset="0"/>
                <a:ea typeface="ＭＳ Ｐゴシック" charset="0"/>
                <a:cs typeface="MS PGothic" charset="0"/>
              </a:rPr>
              <a:t>You shall be called Cephas”</a:t>
            </a:r>
            <a:r>
              <a:rPr lang="en-US" sz="2600" spc="-10" dirty="0">
                <a:solidFill>
                  <a:srgbClr val="000000"/>
                </a:solidFill>
                <a:latin typeface="Candara" charset="0"/>
                <a:ea typeface="ＭＳ Ｐゴシック" charset="0"/>
                <a:cs typeface="MS PGothic" charset="0"/>
              </a:rPr>
              <a:t> (which means Peter). (vs. 40-42)</a:t>
            </a:r>
          </a:p>
          <a:p>
            <a:pPr marL="0" lvl="0" indent="0" algn="ctr">
              <a:spcBef>
                <a:spcPts val="0"/>
              </a:spcBef>
              <a:buNone/>
              <a:defRPr/>
            </a:pPr>
            <a:endParaRPr kumimoji="0" lang="en-US" sz="14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The natural response and action of Andrew’s joy in encountering Jesus was “</a:t>
            </a:r>
            <a:r>
              <a:rPr lang="en-US" altLang="x-none" sz="2600" b="1" kern="0" dirty="0">
                <a:solidFill>
                  <a:srgbClr val="000000"/>
                </a:solidFill>
                <a:latin typeface="Candara" charset="0"/>
              </a:rPr>
              <a:t>evangelism”</a:t>
            </a:r>
            <a:r>
              <a:rPr lang="en-US" altLang="x-none" sz="2600" b="1" i="0" kern="0" dirty="0">
                <a:solidFill>
                  <a:srgbClr val="000000"/>
                </a:solidFill>
                <a:latin typeface="Candara" charset="0"/>
              </a:rPr>
              <a:t> (note: this was </a:t>
            </a:r>
            <a:r>
              <a:rPr lang="en-US" altLang="x-none" sz="2600" b="1" u="sng" kern="0" dirty="0">
                <a:solidFill>
                  <a:srgbClr val="000000"/>
                </a:solidFill>
                <a:latin typeface="Candara" charset="0"/>
              </a:rPr>
              <a:t>before</a:t>
            </a:r>
            <a:r>
              <a:rPr lang="en-US" altLang="x-none" sz="2600" b="1" i="0" kern="0" dirty="0">
                <a:solidFill>
                  <a:srgbClr val="000000"/>
                </a:solidFill>
                <a:latin typeface="Candara" charset="0"/>
              </a:rPr>
              <a:t> Jesus’ words about “fishers of men.”)</a:t>
            </a:r>
          </a:p>
          <a:p>
            <a:pPr marL="971550" lvl="1" indent="-455613">
              <a:spcBef>
                <a:spcPts val="0"/>
              </a:spcBef>
              <a:buFont typeface="Wingdings" charset="2"/>
              <a:buChar char="Ø"/>
              <a:defRPr/>
            </a:pPr>
            <a:r>
              <a:rPr lang="en-US" altLang="x-none" sz="2600" b="1" i="0" kern="0" dirty="0">
                <a:solidFill>
                  <a:srgbClr val="000000"/>
                </a:solidFill>
                <a:latin typeface="Candara" charset="0"/>
              </a:rPr>
              <a:t>The key to evangelism is this simple overflow of genuine joy in Jesus!</a:t>
            </a:r>
          </a:p>
          <a:p>
            <a:pPr marL="971550" lvl="1" indent="-455613">
              <a:spcBef>
                <a:spcPts val="0"/>
              </a:spcBef>
              <a:buFont typeface="Wingdings" charset="2"/>
              <a:buChar char="Ø"/>
              <a:defRPr/>
            </a:pPr>
            <a:r>
              <a:rPr lang="en-US" altLang="x-none" sz="2600" b="1" i="0" kern="0" dirty="0">
                <a:solidFill>
                  <a:srgbClr val="000000"/>
                </a:solidFill>
                <a:latin typeface="Candara" charset="0"/>
              </a:rPr>
              <a:t>To Simon, Jesus’ giving a new name meant an invitation to a new identity, a transformed character from the old self to the new self in Christ!</a:t>
            </a:r>
          </a:p>
          <a:p>
            <a:pPr marL="971550" lvl="1" indent="-455613">
              <a:spcBef>
                <a:spcPts val="0"/>
              </a:spcBef>
              <a:buFont typeface="Wingdings" charset="2"/>
              <a:buChar char="Ø"/>
              <a:defRPr/>
            </a:pPr>
            <a:r>
              <a:rPr lang="en-US" altLang="x-none" sz="2600" b="1" i="0" kern="0" dirty="0">
                <a:solidFill>
                  <a:srgbClr val="000000"/>
                </a:solidFill>
                <a:latin typeface="Candara" charset="0"/>
              </a:rPr>
              <a:t>How about </a:t>
            </a:r>
            <a:r>
              <a:rPr lang="en-US" altLang="x-none" sz="2600" b="1" kern="0" dirty="0">
                <a:solidFill>
                  <a:srgbClr val="000000"/>
                </a:solidFill>
                <a:latin typeface="Candara" charset="0"/>
              </a:rPr>
              <a:t>you</a:t>
            </a:r>
            <a:r>
              <a:rPr lang="en-US" altLang="x-none" sz="2600" b="1" i="0" kern="0" dirty="0">
                <a:solidFill>
                  <a:srgbClr val="000000"/>
                </a:solidFill>
                <a:latin typeface="Candara" charset="0"/>
              </a:rPr>
              <a:t>? Are you being transformed from the inside out in Christ?</a:t>
            </a:r>
          </a:p>
        </p:txBody>
      </p:sp>
    </p:spTree>
    <p:extLst>
      <p:ext uri="{BB962C8B-B14F-4D97-AF65-F5344CB8AC3E}">
        <p14:creationId xmlns:p14="http://schemas.microsoft.com/office/powerpoint/2010/main" val="353653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56252</TotalTime>
  <Words>681</Words>
  <Application>Microsoft Macintosh PowerPoint</Application>
  <PresentationFormat>Widescreen</PresentationFormat>
  <Paragraphs>67</Paragraphs>
  <Slides>12</Slides>
  <Notes>10</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12</vt:i4>
      </vt:variant>
    </vt:vector>
  </HeadingPairs>
  <TitlesOfParts>
    <vt:vector size="33"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2_Normal</vt:lpstr>
      <vt:lpstr>7_Default Design</vt:lpstr>
      <vt:lpstr>19_Default Design</vt:lpstr>
      <vt:lpstr>PowerPoint Presentation</vt:lpstr>
      <vt:lpstr>What Are You Seeking?</vt:lpstr>
      <vt:lpstr>PowerPoint Presentation</vt:lpstr>
      <vt:lpstr>WHO WERE THESE TWO MEN THAT CAME TO JESUS?</vt:lpstr>
      <vt:lpstr>WHO WERE THESE TWO MEN THAT CAME TO JESUS?</vt:lpstr>
      <vt:lpstr>WHAT JESUS INVITES US TO WHEN HE CALLS US TO FOLLOW HIM</vt:lpstr>
      <vt:lpstr>WHAT JESUS INVITES US TO WHEN HE CALLS US TO FOLLOW HIM</vt:lpstr>
      <vt:lpstr>WHAT DO YOU SUPPOSE HAPPENED DURING THAT EVENING?</vt:lpstr>
      <vt:lpstr>WHAT JESUS INVITES US TO WHEN HE CALLS US TO FOLLOW HIM</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3455</cp:revision>
  <cp:lastPrinted>2017-02-12T17:19:19Z</cp:lastPrinted>
  <dcterms:created xsi:type="dcterms:W3CDTF">2007-10-20T20:09:35Z</dcterms:created>
  <dcterms:modified xsi:type="dcterms:W3CDTF">2019-06-23T20:22:34Z</dcterms:modified>
  <cp:category/>
</cp:coreProperties>
</file>