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59" r:id="rId10"/>
    <p:sldMasterId id="2147484327" r:id="rId11"/>
    <p:sldMasterId id="2147484375" r:id="rId12"/>
    <p:sldMasterId id="2147484399" r:id="rId13"/>
    <p:sldMasterId id="2147484411" r:id="rId14"/>
  </p:sldMasterIdLst>
  <p:notesMasterIdLst>
    <p:notesMasterId r:id="rId29"/>
  </p:notesMasterIdLst>
  <p:handoutMasterIdLst>
    <p:handoutMasterId r:id="rId30"/>
  </p:handoutMasterIdLst>
  <p:sldIdLst>
    <p:sldId id="281" r:id="rId15"/>
    <p:sldId id="713" r:id="rId16"/>
    <p:sldId id="3007" r:id="rId17"/>
    <p:sldId id="3217" r:id="rId18"/>
    <p:sldId id="781" r:id="rId19"/>
    <p:sldId id="3224" r:id="rId20"/>
    <p:sldId id="3225" r:id="rId21"/>
    <p:sldId id="3226" r:id="rId22"/>
    <p:sldId id="3227" r:id="rId23"/>
    <p:sldId id="3228" r:id="rId24"/>
    <p:sldId id="3229" r:id="rId25"/>
    <p:sldId id="2390" r:id="rId26"/>
    <p:sldId id="730" r:id="rId27"/>
    <p:sldId id="283" r:id="rId28"/>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6600"/>
    <a:srgbClr val="0432FF"/>
    <a:srgbClr val="6600FF"/>
    <a:srgbClr val="FFFF00"/>
    <a:srgbClr val="CC3300"/>
    <a:srgbClr val="800000"/>
    <a:srgbClr val="CC9900"/>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52" autoAdjust="0"/>
    <p:restoredTop sz="92837"/>
  </p:normalViewPr>
  <p:slideViewPr>
    <p:cSldViewPr>
      <p:cViewPr varScale="1">
        <p:scale>
          <a:sx n="97" d="100"/>
          <a:sy n="97" d="100"/>
        </p:scale>
        <p:origin x="208" y="472"/>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handoutMaster" Target="handoutMasters/handoutMaster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6/2/19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6/2/19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3538"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marL="0" marR="0" lvl="0" indent="0" algn="r" defTabSz="914400" rtl="0" eaLnBrk="1" fontAlgn="base" latinLnBrk="0" hangingPunct="1">
              <a:lnSpc>
                <a:spcPct val="90000"/>
              </a:lnSpc>
              <a:spcBef>
                <a:spcPct val="20000"/>
              </a:spcBef>
              <a:spcAft>
                <a:spcPct val="0"/>
              </a:spcAft>
              <a:buClrTx/>
              <a:buSzTx/>
              <a:buFontTx/>
              <a:buNone/>
              <a:tabLst/>
              <a:defRPr/>
            </a:pPr>
            <a:fld id="{DA7BB0C5-7562-894C-AF30-61FF206C61BB}" type="slidenum">
              <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rPr>
              <a:pPr marL="0" marR="0" lvl="0" indent="0" algn="r" defTabSz="914400" rtl="0" eaLnBrk="1" fontAlgn="base" latinLnBrk="0" hangingPunct="1">
                <a:lnSpc>
                  <a:spcPct val="90000"/>
                </a:lnSpc>
                <a:spcBef>
                  <a:spcPct val="20000"/>
                </a:spcBef>
                <a:spcAft>
                  <a:spcPct val="0"/>
                </a:spcAft>
                <a:buClrTx/>
                <a:buSzTx/>
                <a:buFontTx/>
                <a:buNone/>
                <a:tabLst/>
                <a:defRPr/>
              </a:pPr>
              <a:t>2</a:t>
            </a:fld>
            <a:endPar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endParaRPr>
          </a:p>
        </p:txBody>
      </p:sp>
    </p:spTree>
    <p:extLst>
      <p:ext uri="{BB962C8B-B14F-4D97-AF65-F5344CB8AC3E}">
        <p14:creationId xmlns:p14="http://schemas.microsoft.com/office/powerpoint/2010/main" val="58859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6563"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4410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3518471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272283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540011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521986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712027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106793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734199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642099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454391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34265520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2524938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6055239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15469921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2441249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4715266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4756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65631561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40246316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61942240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224250721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179504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778489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94897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959744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642094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9540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317200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623991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563252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736256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350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6/2/19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6/2/19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6/2/19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6/2/19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6/2/19</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6/2/19</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6/2/19</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6/2/19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6/2/19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6/2/19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6/2/19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6/2/19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6/2/19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6/2/19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6/2/19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6/2/19</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6/2/19</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6/2/19</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6/2/19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6/2/19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6/2/19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6/2/19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4.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3.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3.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1928587418"/>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extLst>
      <p:ext uri="{BB962C8B-B14F-4D97-AF65-F5344CB8AC3E}">
        <p14:creationId xmlns:p14="http://schemas.microsoft.com/office/powerpoint/2010/main" val="2039165768"/>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9184779"/>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6/2/19</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6/2/19</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THE MYSTERY, MEANING, POWER, &amp; GLORY OF THE INCARNATION</a:t>
            </a:r>
          </a:p>
        </p:txBody>
      </p:sp>
      <p:sp>
        <p:nvSpPr>
          <p:cNvPr id="5" name="Rectangle 3"/>
          <p:cNvSpPr txBox="1">
            <a:spLocks noChangeArrowheads="1"/>
          </p:cNvSpPr>
          <p:nvPr/>
        </p:nvSpPr>
        <p:spPr bwMode="auto">
          <a:xfrm>
            <a:off x="212270" y="1066800"/>
            <a:ext cx="11751129" cy="5791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63550">
              <a:spcBef>
                <a:spcPts val="0"/>
              </a:spcBef>
              <a:buNone/>
              <a:defRPr/>
            </a:pPr>
            <a:r>
              <a:rPr lang="en-US" sz="2800" b="1" i="0" spc="-10" noProof="0" dirty="0">
                <a:solidFill>
                  <a:srgbClr val="000000"/>
                </a:solidFill>
                <a:latin typeface="Candara" charset="0"/>
                <a:ea typeface="ＭＳ Ｐゴシック" charset="0"/>
                <a:cs typeface="MS PGothic" charset="0"/>
              </a:rPr>
              <a:t>4</a:t>
            </a: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  GLORY: </a:t>
            </a:r>
            <a:r>
              <a:rPr lang="en-US" sz="2800" b="1" i="0" spc="-10" dirty="0">
                <a:solidFill>
                  <a:srgbClr val="FF0000"/>
                </a:solidFill>
                <a:latin typeface="Candara" charset="0"/>
                <a:ea typeface="ＭＳ Ｐゴシック" charset="0"/>
                <a:cs typeface="MS PGothic" charset="0"/>
              </a:rPr>
              <a:t>Jesus has the same glory of God the Father full of grace and truth which is seen by all those who have believed in his name.</a:t>
            </a:r>
            <a:endParaRPr kumimoji="0" lang="en-US" sz="2800" b="1" i="0" u="none" strike="noStrike" kern="1200" cap="none" spc="-10" normalizeH="0" baseline="0" noProof="0" dirty="0">
              <a:ln>
                <a:noFill/>
              </a:ln>
              <a:solidFill>
                <a:srgbClr val="FF0000"/>
              </a:solidFill>
              <a:effectLst/>
              <a:uLnTx/>
              <a:uFillTx/>
              <a:latin typeface="Candara" charset="0"/>
              <a:ea typeface="ＭＳ Ｐゴシック" charset="0"/>
              <a:cs typeface="MS PGothic" charset="0"/>
            </a:endParaRP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lvl="0" indent="0" algn="ctr">
              <a:spcBef>
                <a:spcPts val="0"/>
              </a:spcBef>
              <a:buNone/>
              <a:defRPr/>
            </a:pPr>
            <a:r>
              <a:rPr lang="en-US" sz="2600" spc="-10" dirty="0">
                <a:solidFill>
                  <a:srgbClr val="000000"/>
                </a:solidFill>
                <a:latin typeface="Candara" charset="0"/>
                <a:ea typeface="ＭＳ Ｐゴシック" charset="0"/>
                <a:cs typeface="MS PGothic" charset="0"/>
              </a:rPr>
              <a:t>we have seen his glory, glory as of the only Son from the Father,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full of grace and truth… </a:t>
            </a:r>
            <a:r>
              <a:rPr lang="en-US" sz="2600" spc="-10" baseline="30000" dirty="0">
                <a:solidFill>
                  <a:srgbClr val="000000"/>
                </a:solidFill>
                <a:latin typeface="Candara" charset="0"/>
                <a:ea typeface="ＭＳ Ｐゴシック" charset="0"/>
                <a:cs typeface="MS PGothic" charset="0"/>
              </a:rPr>
              <a:t>18</a:t>
            </a:r>
            <a:r>
              <a:rPr lang="en-US" sz="2600" spc="-10" dirty="0">
                <a:solidFill>
                  <a:srgbClr val="000000"/>
                </a:solidFill>
                <a:latin typeface="Candara" charset="0"/>
                <a:ea typeface="ＭＳ Ｐゴシック" charset="0"/>
                <a:cs typeface="MS PGothic" charset="0"/>
              </a:rPr>
              <a:t> No one has ever seen God; the only God,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who is at the Father's side, he has made him known. (vs. 4b, 18)</a:t>
            </a:r>
          </a:p>
          <a:p>
            <a:pPr marL="0" lvl="0" indent="0" algn="ctr">
              <a:spcBef>
                <a:spcPts val="0"/>
              </a:spcBef>
              <a:buNone/>
              <a:defRPr/>
            </a:pPr>
            <a:endParaRPr lang="en-US" sz="1400" spc="-10" dirty="0">
              <a:solidFill>
                <a:srgbClr val="000000"/>
              </a:solidFill>
              <a:latin typeface="Candara" charset="0"/>
              <a:ea typeface="ＭＳ Ｐゴシック" charset="0"/>
              <a:cs typeface="MS PGothic" charset="0"/>
            </a:endParaRPr>
          </a:p>
          <a:p>
            <a:pPr marL="0" lvl="0" indent="0" algn="ctr">
              <a:spcBef>
                <a:spcPts val="0"/>
              </a:spcBef>
              <a:buNone/>
              <a:defRPr/>
            </a:pPr>
            <a:r>
              <a:rPr lang="en-US" sz="2600" spc="-10" baseline="30000" dirty="0">
                <a:solidFill>
                  <a:srgbClr val="000000"/>
                </a:solidFill>
                <a:latin typeface="Candara" charset="0"/>
                <a:ea typeface="ＭＳ Ｐゴシック" charset="0"/>
                <a:cs typeface="MS PGothic" charset="0"/>
              </a:rPr>
              <a:t>9</a:t>
            </a:r>
            <a:r>
              <a:rPr lang="en-US" sz="2600" spc="-10" dirty="0">
                <a:solidFill>
                  <a:srgbClr val="000000"/>
                </a:solidFill>
                <a:latin typeface="Candara" charset="0"/>
                <a:ea typeface="ＭＳ Ｐゴシック" charset="0"/>
                <a:cs typeface="MS PGothic" charset="0"/>
              </a:rPr>
              <a:t> Jesus said to him, “Have I been with you so long, and you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still do not know me, Philip? Whoever has seen me has seen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the Father. How can you say, ‘Show us the Father’?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John 14:9</a:t>
            </a:r>
          </a:p>
          <a:p>
            <a:pPr marL="0" lvl="0" indent="0" algn="ctr">
              <a:spcBef>
                <a:spcPts val="0"/>
              </a:spcBef>
              <a:buNone/>
              <a:defRPr/>
            </a:pPr>
            <a:endParaRPr lang="en-US" sz="1400" spc="-10" dirty="0">
              <a:solidFill>
                <a:srgbClr val="000000"/>
              </a:solidFill>
              <a:latin typeface="Candara" charset="0"/>
              <a:ea typeface="ＭＳ Ｐゴシック" charset="0"/>
              <a:cs typeface="MS PGothic" charset="0"/>
            </a:endParaRPr>
          </a:p>
          <a:p>
            <a:pPr marL="971550" lvl="1" indent="-455613">
              <a:spcBef>
                <a:spcPts val="0"/>
              </a:spcBef>
              <a:buFont typeface="Wingdings" charset="2"/>
              <a:buChar char="Ø"/>
              <a:defRPr/>
            </a:pPr>
            <a:r>
              <a:rPr lang="en-US" altLang="x-none" sz="2600" b="1" i="0" kern="0" dirty="0">
                <a:solidFill>
                  <a:srgbClr val="000000"/>
                </a:solidFill>
                <a:latin typeface="Candara" charset="0"/>
              </a:rPr>
              <a:t>Jesus has the same glory of God the Father, which means that all who have seen Jesus with the spiritual eyes have seen the God Father.</a:t>
            </a:r>
          </a:p>
        </p:txBody>
      </p:sp>
    </p:spTree>
    <p:extLst>
      <p:ext uri="{BB962C8B-B14F-4D97-AF65-F5344CB8AC3E}">
        <p14:creationId xmlns:p14="http://schemas.microsoft.com/office/powerpoint/2010/main" val="108327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THE MYSTERY, MEANING, POWER, &amp; GLORY OF THE INCARNATION</a:t>
            </a:r>
          </a:p>
        </p:txBody>
      </p:sp>
      <p:sp>
        <p:nvSpPr>
          <p:cNvPr id="5" name="Rectangle 3"/>
          <p:cNvSpPr txBox="1">
            <a:spLocks noChangeArrowheads="1"/>
          </p:cNvSpPr>
          <p:nvPr/>
        </p:nvSpPr>
        <p:spPr bwMode="auto">
          <a:xfrm>
            <a:off x="212270" y="1066800"/>
            <a:ext cx="11751129" cy="5791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63550">
              <a:spcBef>
                <a:spcPts val="0"/>
              </a:spcBef>
              <a:buNone/>
              <a:defRPr/>
            </a:pPr>
            <a:r>
              <a:rPr lang="en-US" sz="2800" b="1" i="0" spc="-10" noProof="0" dirty="0">
                <a:solidFill>
                  <a:srgbClr val="000000"/>
                </a:solidFill>
                <a:latin typeface="Candara" charset="0"/>
                <a:ea typeface="ＭＳ Ｐゴシック" charset="0"/>
                <a:cs typeface="MS PGothic" charset="0"/>
              </a:rPr>
              <a:t>4</a:t>
            </a: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  GLORY: </a:t>
            </a:r>
            <a:r>
              <a:rPr lang="en-US" sz="2800" b="1" i="0" spc="-10" dirty="0">
                <a:solidFill>
                  <a:srgbClr val="FF0000"/>
                </a:solidFill>
                <a:latin typeface="Candara" charset="0"/>
                <a:ea typeface="ＭＳ Ｐゴシック" charset="0"/>
                <a:cs typeface="MS PGothic" charset="0"/>
              </a:rPr>
              <a:t>Jesus has the same glory of God the Father full of grace and truth which is seen by all those who have believed in his name.</a:t>
            </a:r>
            <a:endParaRPr kumimoji="0" lang="en-US" sz="2800" b="1" i="0" u="none" strike="noStrike" kern="1200" cap="none" spc="-10" normalizeH="0" baseline="0" noProof="0" dirty="0">
              <a:ln>
                <a:noFill/>
              </a:ln>
              <a:solidFill>
                <a:srgbClr val="FF0000"/>
              </a:solidFill>
              <a:effectLst/>
              <a:uLnTx/>
              <a:uFillTx/>
              <a:latin typeface="Candara" charset="0"/>
              <a:ea typeface="ＭＳ Ｐゴシック" charset="0"/>
              <a:cs typeface="MS PGothic" charset="0"/>
            </a:endParaRP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lvl="0" indent="0" algn="ctr">
              <a:spcBef>
                <a:spcPts val="0"/>
              </a:spcBef>
              <a:buNone/>
              <a:defRPr/>
            </a:pPr>
            <a:r>
              <a:rPr lang="en-US" sz="2600" spc="-10" dirty="0">
                <a:solidFill>
                  <a:srgbClr val="000000"/>
                </a:solidFill>
                <a:latin typeface="Candara" charset="0"/>
                <a:ea typeface="ＭＳ Ｐゴシック" charset="0"/>
                <a:cs typeface="MS PGothic" charset="0"/>
              </a:rPr>
              <a:t>we have seen his glory, glory as of the only Son from the Father,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full of grace and truth… </a:t>
            </a:r>
            <a:r>
              <a:rPr lang="en-US" sz="2600" spc="-10" baseline="30000" dirty="0">
                <a:solidFill>
                  <a:srgbClr val="000000"/>
                </a:solidFill>
                <a:latin typeface="Candara" charset="0"/>
                <a:ea typeface="ＭＳ Ｐゴシック" charset="0"/>
                <a:cs typeface="MS PGothic" charset="0"/>
              </a:rPr>
              <a:t>18</a:t>
            </a:r>
            <a:r>
              <a:rPr lang="en-US" sz="2600" spc="-10" dirty="0">
                <a:solidFill>
                  <a:srgbClr val="000000"/>
                </a:solidFill>
                <a:latin typeface="Candara" charset="0"/>
                <a:ea typeface="ＭＳ Ｐゴシック" charset="0"/>
                <a:cs typeface="MS PGothic" charset="0"/>
              </a:rPr>
              <a:t> No one has ever seen God; the only God,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who is at the Father's side, he has made him known. (vs. 4b, 18)</a:t>
            </a:r>
          </a:p>
          <a:p>
            <a:pPr marL="0" lvl="0" indent="0" algn="ctr">
              <a:spcBef>
                <a:spcPts val="0"/>
              </a:spcBef>
              <a:buNone/>
              <a:defRPr/>
            </a:pPr>
            <a:endParaRPr lang="en-US" sz="1400" spc="-10" dirty="0">
              <a:solidFill>
                <a:srgbClr val="000000"/>
              </a:solidFill>
              <a:latin typeface="Candara" charset="0"/>
              <a:ea typeface="ＭＳ Ｐゴシック" charset="0"/>
              <a:cs typeface="MS PGothic" charset="0"/>
            </a:endParaRPr>
          </a:p>
          <a:p>
            <a:pPr marL="971550" lvl="1" indent="-455613">
              <a:spcBef>
                <a:spcPts val="0"/>
              </a:spcBef>
              <a:buFont typeface="Wingdings" charset="2"/>
              <a:buChar char="Ø"/>
              <a:defRPr/>
            </a:pPr>
            <a:r>
              <a:rPr lang="en-US" altLang="x-none" sz="2600" b="1" i="0" kern="0" dirty="0">
                <a:solidFill>
                  <a:srgbClr val="000000"/>
                </a:solidFill>
                <a:latin typeface="Candara" charset="0"/>
              </a:rPr>
              <a:t>Jesus has the same glory of God the Father, which means that all who have seen Jesus with the spiritual eyes have seen the God Father.</a:t>
            </a:r>
          </a:p>
          <a:p>
            <a:pPr marL="971550" lvl="1" indent="-455613">
              <a:spcBef>
                <a:spcPts val="0"/>
              </a:spcBef>
              <a:buFont typeface="Wingdings" charset="2"/>
              <a:buChar char="Ø"/>
              <a:defRPr/>
            </a:pPr>
            <a:r>
              <a:rPr lang="en-US" altLang="x-none" sz="2600" b="1" i="0" kern="0" dirty="0">
                <a:solidFill>
                  <a:srgbClr val="000000"/>
                </a:solidFill>
                <a:latin typeface="Candara" charset="0"/>
              </a:rPr>
              <a:t>The full glory of God will be revealed to all believers and unbelievers when he returns.</a:t>
            </a:r>
          </a:p>
          <a:p>
            <a:pPr marL="971550" lvl="1" indent="-455613">
              <a:spcBef>
                <a:spcPts val="0"/>
              </a:spcBef>
              <a:buFont typeface="Wingdings" charset="2"/>
              <a:buChar char="Ø"/>
              <a:defRPr/>
            </a:pPr>
            <a:r>
              <a:rPr lang="en-US" altLang="x-none" sz="2600" b="1" i="0" kern="0" dirty="0">
                <a:solidFill>
                  <a:srgbClr val="000000"/>
                </a:solidFill>
                <a:latin typeface="Candara" charset="0"/>
              </a:rPr>
              <a:t>Therefore, the way for to see God is to study and see Jesus in the Gospels-–especially in John’s Gospel.</a:t>
            </a:r>
          </a:p>
          <a:p>
            <a:pPr marL="971550" lvl="1" indent="-455613">
              <a:spcBef>
                <a:spcPts val="0"/>
              </a:spcBef>
              <a:buFont typeface="Wingdings" charset="2"/>
              <a:buChar char="Ø"/>
              <a:defRPr/>
            </a:pPr>
            <a:endParaRPr lang="en-US" altLang="x-none" sz="2600" b="1" i="0" kern="0" dirty="0">
              <a:solidFill>
                <a:srgbClr val="000000"/>
              </a:solidFill>
              <a:latin typeface="Candara" charset="0"/>
            </a:endParaRPr>
          </a:p>
        </p:txBody>
      </p:sp>
    </p:spTree>
    <p:extLst>
      <p:ext uri="{BB962C8B-B14F-4D97-AF65-F5344CB8AC3E}">
        <p14:creationId xmlns:p14="http://schemas.microsoft.com/office/powerpoint/2010/main" val="3737063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228600" y="304800"/>
            <a:ext cx="11734800" cy="6553200"/>
          </a:xfrm>
        </p:spPr>
        <p:txBody>
          <a:bodyPr/>
          <a:lstStyle/>
          <a:p>
            <a:pPr marL="0" indent="0" algn="just">
              <a:spcBef>
                <a:spcPts val="0"/>
              </a:spcBef>
              <a:buNone/>
            </a:pPr>
            <a:r>
              <a:rPr lang="en-US" b="1" dirty="0">
                <a:solidFill>
                  <a:srgbClr val="800000"/>
                </a:solidFill>
                <a:latin typeface="Candara" charset="0"/>
                <a:cs typeface="Arial" charset="0"/>
              </a:rPr>
              <a:t>Did the Word Became Flesh?</a:t>
            </a:r>
          </a:p>
          <a:p>
            <a:pPr marL="0" indent="0" algn="just">
              <a:spcBef>
                <a:spcPts val="0"/>
              </a:spcBef>
              <a:buNone/>
            </a:pPr>
            <a:r>
              <a:rPr lang="en-US" sz="2600" b="1" i="1" dirty="0">
                <a:latin typeface="Candara"/>
                <a:cs typeface="Candara"/>
              </a:rPr>
              <a:t>Did the Word become flesh? </a:t>
            </a:r>
            <a:r>
              <a:rPr lang="en-US" sz="2600" b="1" dirty="0">
                <a:latin typeface="Candara"/>
                <a:cs typeface="Candara"/>
              </a:rPr>
              <a:t>Then He is One who can be touched with the feeling of His people’s infirmities, because He has suffered Himself, being tempted. He is almighty because He is God, and yet He can feel with us, because He is man. </a:t>
            </a:r>
            <a:r>
              <a:rPr lang="en-US" sz="2600" b="1" i="1" dirty="0">
                <a:latin typeface="Candara"/>
                <a:cs typeface="Candara"/>
              </a:rPr>
              <a:t>Did the Word become flesh? </a:t>
            </a:r>
            <a:r>
              <a:rPr lang="en-US" sz="2600" b="1" dirty="0">
                <a:latin typeface="Candara"/>
                <a:cs typeface="Candara"/>
              </a:rPr>
              <a:t>Then He can supply us with a perfect pattern and example for our daily life. Had he walked among us as an angel or a spirit, we could never have copied Him. But having dwelt among us as a man, we know that the true standard of holiness is to “walk even as He walked.” (1 John 2:6.) He is a perfect pattern, because He is God. But He is also a pattern exactly suited to our wants, because He is man. Finally, </a:t>
            </a:r>
            <a:r>
              <a:rPr lang="en-US" sz="2600" b="1" i="1" dirty="0">
                <a:latin typeface="Candara"/>
                <a:cs typeface="Candara"/>
              </a:rPr>
              <a:t>did the Word become flesh? </a:t>
            </a:r>
            <a:r>
              <a:rPr lang="en-US" sz="2600" b="1" dirty="0">
                <a:latin typeface="Candara"/>
                <a:cs typeface="Candara"/>
              </a:rPr>
              <a:t>Then let us see in our mortal bodies a real, true dignity, and not defile them by sin. Vile and weak as our body may seem, it is a body which the Eternal Son of God was not ashamed to take upon Himself, and to take up to heaven. That simple fact is a pledge that He will raise our bodies at the last day, and glorify them together with His own. </a:t>
            </a:r>
          </a:p>
          <a:p>
            <a:pPr marL="0" indent="0" algn="r">
              <a:spcBef>
                <a:spcPts val="0"/>
              </a:spcBef>
              <a:buNone/>
            </a:pPr>
            <a:r>
              <a:rPr lang="en-US" sz="2600" b="1" dirty="0">
                <a:latin typeface="Candara"/>
                <a:cs typeface="Candara"/>
              </a:rPr>
              <a:t>— J. C. Ryle</a:t>
            </a:r>
          </a:p>
          <a:p>
            <a:pPr marL="0" indent="0" algn="r">
              <a:spcBef>
                <a:spcPts val="0"/>
              </a:spcBef>
              <a:buNone/>
            </a:pPr>
            <a:endParaRPr lang="en-US" sz="2550" b="1" dirty="0">
              <a:latin typeface="Candara"/>
              <a:cs typeface="Candara"/>
            </a:endParaRPr>
          </a:p>
        </p:txBody>
      </p:sp>
    </p:spTree>
    <p:extLst>
      <p:ext uri="{BB962C8B-B14F-4D97-AF65-F5344CB8AC3E}">
        <p14:creationId xmlns:p14="http://schemas.microsoft.com/office/powerpoint/2010/main" val="1232606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3" y="1600200"/>
            <a:ext cx="11559565" cy="5105400"/>
          </a:xfrm>
        </p:spPr>
        <p:txBody>
          <a:bodyPr/>
          <a:lstStyle/>
          <a:p>
            <a:pPr marL="514350" lvl="0" indent="-514350">
              <a:buFont typeface="+mj-lt"/>
              <a:buAutoNum type="arabicPeriod"/>
            </a:pPr>
            <a:r>
              <a:rPr lang="en-US" sz="2800" dirty="0"/>
              <a:t>In what ways do you realize the fuller picture of Jesus in this prologue of John’s Gospel? </a:t>
            </a:r>
          </a:p>
          <a:p>
            <a:pPr marL="514350" lvl="0" indent="-514350">
              <a:buFont typeface="+mj-lt"/>
              <a:buAutoNum type="arabicPeriod"/>
            </a:pPr>
            <a:endParaRPr lang="en-US" sz="2000" dirty="0"/>
          </a:p>
          <a:p>
            <a:pPr marL="514350" lvl="0" indent="-514350">
              <a:buFont typeface="+mj-lt"/>
              <a:buAutoNum type="arabicPeriod"/>
            </a:pPr>
            <a:r>
              <a:rPr lang="en-US" sz="2800" dirty="0"/>
              <a:t>What would it mean for you to see and embrace the mystery and meaning of Jesus’ incarnation?</a:t>
            </a:r>
          </a:p>
          <a:p>
            <a:pPr marL="514350" lvl="0" indent="-514350">
              <a:buFont typeface="+mj-lt"/>
              <a:buAutoNum type="arabicPeriod"/>
            </a:pPr>
            <a:endParaRPr lang="en-US" sz="2000" dirty="0"/>
          </a:p>
          <a:p>
            <a:pPr marL="514350" lvl="0" indent="-514350">
              <a:buFont typeface="+mj-lt"/>
              <a:buAutoNum type="arabicPeriod"/>
            </a:pPr>
            <a:r>
              <a:rPr lang="en-US" sz="2800" dirty="0"/>
              <a:t>What is your response to the power and glory of Jesus’ incarnation? What will you do?</a:t>
            </a:r>
          </a:p>
        </p:txBody>
      </p:sp>
    </p:spTree>
    <p:extLst>
      <p:ext uri="{BB962C8B-B14F-4D97-AF65-F5344CB8AC3E}">
        <p14:creationId xmlns:p14="http://schemas.microsoft.com/office/powerpoint/2010/main" val="3550472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609600"/>
          </a:xfrm>
        </p:spPr>
        <p:txBody>
          <a:bodyPr/>
          <a:lstStyle/>
          <a:p>
            <a:pPr eaLnBrk="1" hangingPunct="1">
              <a:defRPr/>
            </a:pPr>
            <a:r>
              <a:rPr lang="en-US" b="1" i="1" dirty="0">
                <a:effectLst>
                  <a:outerShdw blurRad="38100" dist="38100" dir="2700000" algn="tl">
                    <a:srgbClr val="DDDDDD"/>
                  </a:outerShdw>
                </a:effectLst>
                <a:latin typeface="Candara" charset="0"/>
                <a:ea typeface="MS PGothic" charset="0"/>
                <a:cs typeface="Arial" charset="0"/>
              </a:rPr>
              <a:t>The Word Became Flesh</a:t>
            </a:r>
          </a:p>
        </p:txBody>
      </p:sp>
      <p:sp>
        <p:nvSpPr>
          <p:cNvPr id="129027" name="Rectangle 3"/>
          <p:cNvSpPr>
            <a:spLocks noGrp="1" noChangeArrowheads="1"/>
          </p:cNvSpPr>
          <p:nvPr>
            <p:ph type="body" idx="4294967295"/>
          </p:nvPr>
        </p:nvSpPr>
        <p:spPr>
          <a:xfrm>
            <a:off x="812800" y="2971800"/>
            <a:ext cx="10464800" cy="2590800"/>
          </a:xfrm>
        </p:spPr>
        <p:txBody>
          <a:bodyPr/>
          <a:lstStyle/>
          <a:p>
            <a:pPr marL="0" indent="0" algn="ctr" eaLnBrk="1" hangingPunct="1">
              <a:buFontTx/>
              <a:buNone/>
              <a:defRPr/>
            </a:pPr>
            <a:r>
              <a:rPr lang="en-US" b="1" i="1" dirty="0">
                <a:effectLst>
                  <a:outerShdw blurRad="38100" dist="38100" dir="2700000" algn="tl">
                    <a:srgbClr val="DDDDDD"/>
                  </a:outerShdw>
                </a:effectLst>
                <a:latin typeface="Candara" charset="0"/>
                <a:ea typeface="MS PGothic" charset="0"/>
                <a:cs typeface="Arial" charset="0"/>
              </a:rPr>
              <a:t>Gospel of John Series [3]</a:t>
            </a:r>
          </a:p>
          <a:p>
            <a:pPr marL="0" indent="0" algn="ctr" eaLnBrk="1" hangingPunct="1">
              <a:buNone/>
              <a:defRPr/>
            </a:pPr>
            <a:r>
              <a:rPr lang="it-IT" i="1" dirty="0">
                <a:effectLst>
                  <a:outerShdw blurRad="38100" dist="38100" dir="2700000" algn="tl">
                    <a:srgbClr val="DDDDDD"/>
                  </a:outerShdw>
                </a:effectLst>
                <a:latin typeface="Candara" charset="0"/>
                <a:ea typeface="MS PGothic" charset="0"/>
                <a:cs typeface="Arial" charset="0"/>
              </a:rPr>
              <a:t>John 1:14-18</a:t>
            </a:r>
          </a:p>
          <a:p>
            <a:pPr marL="0" indent="0" algn="ctr" eaLnBrk="1" hangingPunct="1">
              <a:buNone/>
              <a:defRPr/>
            </a:pPr>
            <a:r>
              <a:rPr lang="en-US" b="1" dirty="0">
                <a:latin typeface="Candara"/>
                <a:cs typeface="Candara"/>
              </a:rPr>
              <a:t>©</a:t>
            </a:r>
            <a:r>
              <a:rPr lang="en-US" dirty="0"/>
              <a:t> </a:t>
            </a:r>
            <a:r>
              <a:rPr lang="en-US" b="1" dirty="0">
                <a:effectLst>
                  <a:outerShdw blurRad="38100" dist="38100" dir="2700000" algn="tl">
                    <a:srgbClr val="DDDDDD"/>
                  </a:outerShdw>
                </a:effectLst>
                <a:latin typeface="Candara" charset="0"/>
                <a:ea typeface="MS PGothic" charset="0"/>
                <a:cs typeface="Arial" charset="0"/>
              </a:rPr>
              <a:t>June 2, 2019</a:t>
            </a:r>
          </a:p>
          <a:p>
            <a:pPr marL="0" indent="0" algn="ctr">
              <a:buFontTx/>
              <a:buNone/>
              <a:defRPr/>
            </a:pPr>
            <a:r>
              <a:rPr lang="en-US" b="1" i="1" dirty="0">
                <a:effectLst>
                  <a:outerShdw blurRad="38100" dist="38100" dir="2700000" algn="tl">
                    <a:srgbClr val="DDDDDD"/>
                  </a:outerShdw>
                </a:effectLst>
                <a:latin typeface="Candara" charset="0"/>
                <a:ea typeface="MS PGothic" charset="0"/>
                <a:cs typeface="Arial" charset="0"/>
              </a:rPr>
              <a:t>  Pastor Paul K. Kim</a:t>
            </a:r>
          </a:p>
          <a:p>
            <a:pPr marL="0" indent="0"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3763917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533400"/>
            <a:ext cx="12192000" cy="535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342900" indent="-342900" algn="ctr">
              <a:lnSpc>
                <a:spcPct val="90000"/>
              </a:lnSpc>
              <a:spcBef>
                <a:spcPct val="20000"/>
              </a:spcBef>
            </a:pPr>
            <a:r>
              <a:rPr lang="en-US" sz="3200" b="1" i="0" dirty="0">
                <a:solidFill>
                  <a:srgbClr val="800000"/>
                </a:solidFill>
                <a:latin typeface="Candara" charset="0"/>
              </a:rPr>
              <a:t>RECAP: THE STRUCTURE AND OVERVIEW OF JOHN’S GOSPEL </a:t>
            </a:r>
          </a:p>
        </p:txBody>
      </p:sp>
      <p:sp>
        <p:nvSpPr>
          <p:cNvPr id="30728" name="Line 11"/>
          <p:cNvSpPr>
            <a:spLocks noChangeShapeType="1"/>
          </p:cNvSpPr>
          <p:nvPr/>
        </p:nvSpPr>
        <p:spPr bwMode="auto">
          <a:xfrm>
            <a:off x="8232467" y="4633272"/>
            <a:ext cx="401189" cy="0"/>
          </a:xfrm>
          <a:prstGeom prst="line">
            <a:avLst/>
          </a:prstGeom>
          <a:noFill/>
          <a:ln w="63500">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pPr algn="r">
              <a:lnSpc>
                <a:spcPct val="90000"/>
              </a:lnSpc>
              <a:spcBef>
                <a:spcPct val="20000"/>
              </a:spcBef>
            </a:pPr>
            <a:endParaRPr lang="en-US">
              <a:solidFill>
                <a:srgbClr val="000000"/>
              </a:solidFill>
            </a:endParaRPr>
          </a:p>
        </p:txBody>
      </p:sp>
      <p:grpSp>
        <p:nvGrpSpPr>
          <p:cNvPr id="5" name="Group 4">
            <a:extLst>
              <a:ext uri="{FF2B5EF4-FFF2-40B4-BE49-F238E27FC236}">
                <a16:creationId xmlns:a16="http://schemas.microsoft.com/office/drawing/2014/main" id="{1148AEE9-CC62-1640-A898-FDBEC13040CB}"/>
              </a:ext>
            </a:extLst>
          </p:cNvPr>
          <p:cNvGrpSpPr/>
          <p:nvPr/>
        </p:nvGrpSpPr>
        <p:grpSpPr>
          <a:xfrm>
            <a:off x="811810" y="1409075"/>
            <a:ext cx="10568379" cy="4876800"/>
            <a:chOff x="861255" y="1295400"/>
            <a:chExt cx="10568379" cy="4876800"/>
          </a:xfrm>
        </p:grpSpPr>
        <p:sp>
          <p:nvSpPr>
            <p:cNvPr id="30725" name="Text Box 7"/>
            <p:cNvSpPr txBox="1">
              <a:spLocks noChangeArrowheads="1"/>
            </p:cNvSpPr>
            <p:nvPr/>
          </p:nvSpPr>
          <p:spPr bwMode="auto">
            <a:xfrm>
              <a:off x="2679470" y="1296081"/>
              <a:ext cx="3465974" cy="4876119"/>
            </a:xfrm>
            <a:prstGeom prst="rect">
              <a:avLst/>
            </a:prstGeom>
            <a:solidFill>
              <a:srgbClr val="E1F61A"/>
            </a:solidFill>
            <a:ln w="9525">
              <a:solidFill>
                <a:schemeClr val="tx1"/>
              </a:solidFill>
              <a:miter lim="800000"/>
              <a:headEnd/>
              <a:tailEnd/>
            </a:ln>
          </p:spPr>
          <p:txBody>
            <a:bodyP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9pPr>
            </a:lstStyle>
            <a:p>
              <a:pPr lvl="0" algn="ctr" eaLnBrk="1" hangingPunct="1">
                <a:lnSpc>
                  <a:spcPct val="90000"/>
                </a:lnSpc>
                <a:spcBef>
                  <a:spcPts val="0"/>
                </a:spcBef>
              </a:pPr>
              <a:endParaRPr lang="en-US" sz="2400" b="1" i="0" dirty="0">
                <a:solidFill>
                  <a:srgbClr val="000000"/>
                </a:solidFill>
                <a:latin typeface="Candara" panose="020E0502030303020204" pitchFamily="34" charset="0"/>
              </a:endParaRPr>
            </a:p>
            <a:p>
              <a:pPr lvl="0" algn="ctr" eaLnBrk="1" hangingPunct="1">
                <a:lnSpc>
                  <a:spcPct val="90000"/>
                </a:lnSpc>
                <a:spcBef>
                  <a:spcPts val="0"/>
                </a:spcBef>
              </a:pPr>
              <a:endParaRPr lang="en-US" sz="2400" b="1" i="0" dirty="0">
                <a:solidFill>
                  <a:srgbClr val="000000"/>
                </a:solidFill>
                <a:latin typeface="Candara" panose="020E0502030303020204" pitchFamily="34" charset="0"/>
              </a:endParaRPr>
            </a:p>
            <a:p>
              <a:pPr lvl="0" algn="ctr" eaLnBrk="1" hangingPunct="1">
                <a:lnSpc>
                  <a:spcPct val="90000"/>
                </a:lnSpc>
                <a:spcBef>
                  <a:spcPts val="0"/>
                </a:spcBef>
              </a:pPr>
              <a:endParaRPr lang="en-US" b="1" i="0" dirty="0">
                <a:solidFill>
                  <a:srgbClr val="000000"/>
                </a:solidFill>
                <a:latin typeface="Candara" panose="020E0502030303020204" pitchFamily="34" charset="0"/>
              </a:endParaRPr>
            </a:p>
            <a:p>
              <a:pPr algn="ctr" eaLnBrk="1" hangingPunct="1">
                <a:lnSpc>
                  <a:spcPct val="90000"/>
                </a:lnSpc>
                <a:spcBef>
                  <a:spcPts val="0"/>
                </a:spcBef>
              </a:pPr>
              <a:r>
                <a:rPr lang="en-US" sz="2400" b="1" i="0" u="sng" dirty="0">
                  <a:solidFill>
                    <a:srgbClr val="000000"/>
                  </a:solidFill>
                  <a:latin typeface="Candara" panose="020E0502030303020204" pitchFamily="34" charset="0"/>
                </a:rPr>
                <a:t>Public Ministry</a:t>
              </a:r>
              <a:r>
                <a:rPr lang="en-US" sz="2400" b="1" i="0" dirty="0">
                  <a:solidFill>
                    <a:srgbClr val="000000"/>
                  </a:solidFill>
                  <a:latin typeface="Candara" panose="020E0502030303020204" pitchFamily="34" charset="0"/>
                </a:rPr>
                <a:t>: </a:t>
              </a:r>
            </a:p>
            <a:p>
              <a:pPr algn="ctr" eaLnBrk="1" hangingPunct="1">
                <a:lnSpc>
                  <a:spcPct val="90000"/>
                </a:lnSpc>
                <a:spcBef>
                  <a:spcPts val="0"/>
                </a:spcBef>
              </a:pPr>
              <a:r>
                <a:rPr lang="en-US" sz="2300" b="1" dirty="0">
                  <a:latin typeface="Candara" panose="020E0502030303020204" pitchFamily="34" charset="0"/>
                  <a:cs typeface="Arial" charset="0"/>
                </a:rPr>
                <a:t>to Israel</a:t>
              </a:r>
            </a:p>
            <a:p>
              <a:pPr algn="ctr" eaLnBrk="1" hangingPunct="1">
                <a:lnSpc>
                  <a:spcPct val="90000"/>
                </a:lnSpc>
                <a:spcBef>
                  <a:spcPts val="0"/>
                </a:spcBef>
              </a:pPr>
              <a:endParaRPr lang="en-US" sz="1400" i="0" dirty="0">
                <a:latin typeface="Candara" panose="020E0502030303020204" pitchFamily="34" charset="0"/>
                <a:sym typeface="Wingdings" charset="0"/>
              </a:endParaRPr>
            </a:p>
            <a:p>
              <a:pPr algn="ctr" eaLnBrk="1" hangingPunct="1">
                <a:lnSpc>
                  <a:spcPct val="90000"/>
                </a:lnSpc>
                <a:spcBef>
                  <a:spcPts val="0"/>
                </a:spcBef>
              </a:pPr>
              <a:r>
                <a:rPr lang="en-US" sz="2200" i="0" dirty="0">
                  <a:latin typeface="Candara" panose="020E0502030303020204" pitchFamily="34" charset="0"/>
                  <a:sym typeface="Wingdings" charset="0"/>
                </a:rPr>
                <a:t>* Early Ministry (1-5)</a:t>
              </a:r>
            </a:p>
            <a:p>
              <a:pPr algn="ctr" eaLnBrk="1" hangingPunct="1">
                <a:lnSpc>
                  <a:spcPct val="90000"/>
                </a:lnSpc>
                <a:spcBef>
                  <a:spcPts val="0"/>
                </a:spcBef>
              </a:pPr>
              <a:r>
                <a:rPr lang="en-US" sz="2200" i="0" dirty="0">
                  <a:latin typeface="Candara" panose="020E0502030303020204" pitchFamily="34" charset="0"/>
                  <a:sym typeface="Wingdings" charset="0"/>
                </a:rPr>
                <a:t>* Conflict with Jews (6-10)</a:t>
              </a:r>
            </a:p>
            <a:p>
              <a:pPr algn="ctr" eaLnBrk="1" hangingPunct="1">
                <a:lnSpc>
                  <a:spcPct val="90000"/>
                </a:lnSpc>
                <a:spcBef>
                  <a:spcPts val="0"/>
                </a:spcBef>
              </a:pPr>
              <a:r>
                <a:rPr lang="en-US" sz="2200" i="0" dirty="0">
                  <a:latin typeface="Candara" panose="020E0502030303020204" pitchFamily="34" charset="0"/>
                  <a:sym typeface="Wingdings" charset="0"/>
                </a:rPr>
                <a:t>* Preparation for </a:t>
              </a:r>
              <a:br>
                <a:rPr lang="en-US" sz="2200" i="0" dirty="0">
                  <a:latin typeface="Candara" panose="020E0502030303020204" pitchFamily="34" charset="0"/>
                  <a:sym typeface="Wingdings" charset="0"/>
                </a:rPr>
              </a:br>
              <a:r>
                <a:rPr lang="en-US" sz="2200" i="0" dirty="0">
                  <a:latin typeface="Candara" panose="020E0502030303020204" pitchFamily="34" charset="0"/>
                  <a:sym typeface="Wingdings" charset="0"/>
                </a:rPr>
                <a:t>the Last Days (11-12)</a:t>
              </a:r>
            </a:p>
            <a:p>
              <a:pPr marL="457200" indent="-457200" algn="ctr" eaLnBrk="1" hangingPunct="1">
                <a:lnSpc>
                  <a:spcPct val="90000"/>
                </a:lnSpc>
                <a:spcBef>
                  <a:spcPts val="0"/>
                </a:spcBef>
                <a:buFont typeface="+mj-lt"/>
                <a:buAutoNum type="arabicPeriod"/>
              </a:pPr>
              <a:endParaRPr lang="en-US" sz="2800" b="1" i="0" dirty="0">
                <a:latin typeface="Candara" panose="020E0502030303020204" pitchFamily="34" charset="0"/>
                <a:sym typeface="Wingdings" charset="0"/>
              </a:endParaRPr>
            </a:p>
            <a:p>
              <a:pPr algn="ctr" eaLnBrk="1" hangingPunct="1">
                <a:lnSpc>
                  <a:spcPct val="90000"/>
                </a:lnSpc>
                <a:spcBef>
                  <a:spcPts val="0"/>
                </a:spcBef>
              </a:pPr>
              <a:r>
                <a:rPr lang="en-US" sz="2300" i="0" dirty="0">
                  <a:latin typeface="Candara" panose="020E0502030303020204" pitchFamily="34" charset="0"/>
                  <a:sym typeface="Wingdings" charset="0"/>
                </a:rPr>
                <a:t>[Signs]</a:t>
              </a:r>
            </a:p>
            <a:p>
              <a:pPr algn="ctr" eaLnBrk="1" hangingPunct="1">
                <a:lnSpc>
                  <a:spcPct val="90000"/>
                </a:lnSpc>
                <a:spcBef>
                  <a:spcPts val="0"/>
                </a:spcBef>
              </a:pPr>
              <a:endParaRPr lang="en-US" sz="2800" b="1" i="0" dirty="0">
                <a:solidFill>
                  <a:srgbClr val="CC3300"/>
                </a:solidFill>
                <a:latin typeface="Candara" panose="020E0502030303020204" pitchFamily="34" charset="0"/>
                <a:sym typeface="Wingdings" charset="0"/>
              </a:endParaRPr>
            </a:p>
            <a:p>
              <a:pPr algn="ctr" eaLnBrk="1" hangingPunct="1">
                <a:lnSpc>
                  <a:spcPct val="90000"/>
                </a:lnSpc>
                <a:spcBef>
                  <a:spcPts val="0"/>
                </a:spcBef>
              </a:pPr>
              <a:r>
                <a:rPr lang="en-US" sz="2400" b="1" i="0" dirty="0">
                  <a:solidFill>
                    <a:srgbClr val="CC3300"/>
                  </a:solidFill>
                  <a:latin typeface="Candara" panose="020E0502030303020204" pitchFamily="34" charset="0"/>
                  <a:sym typeface="Wingdings" charset="0"/>
                </a:rPr>
                <a:t>Chap 1-12</a:t>
              </a:r>
              <a:endParaRPr lang="en-US" sz="2400" b="1" i="0" dirty="0">
                <a:solidFill>
                  <a:srgbClr val="CC3300"/>
                </a:solidFill>
                <a:latin typeface="Candara" panose="020E0502030303020204" pitchFamily="34" charset="0"/>
              </a:endParaRPr>
            </a:p>
            <a:p>
              <a:pPr algn="ctr" eaLnBrk="1" hangingPunct="1">
                <a:lnSpc>
                  <a:spcPct val="90000"/>
                </a:lnSpc>
                <a:spcBef>
                  <a:spcPts val="0"/>
                </a:spcBef>
              </a:pPr>
              <a:endParaRPr lang="en-US" sz="1800" i="0" dirty="0">
                <a:solidFill>
                  <a:srgbClr val="CC3300"/>
                </a:solidFill>
                <a:latin typeface="Candara" panose="020E0502030303020204" pitchFamily="34" charset="0"/>
                <a:sym typeface="Wingdings" charset="0"/>
              </a:endParaRPr>
            </a:p>
          </p:txBody>
        </p:sp>
        <p:sp>
          <p:nvSpPr>
            <p:cNvPr id="5126" name="Text Box 9"/>
            <p:cNvSpPr txBox="1">
              <a:spLocks noChangeArrowheads="1"/>
            </p:cNvSpPr>
            <p:nvPr/>
          </p:nvSpPr>
          <p:spPr bwMode="auto">
            <a:xfrm>
              <a:off x="861255" y="1295400"/>
              <a:ext cx="1818215" cy="4876800"/>
            </a:xfrm>
            <a:prstGeom prst="rect">
              <a:avLst/>
            </a:prstGeom>
            <a:solidFill>
              <a:srgbClr val="5DA2FF"/>
            </a:solidFill>
            <a:ln w="9525">
              <a:solidFill>
                <a:schemeClr val="tx1"/>
              </a:solidFill>
              <a:miter lim="800000"/>
              <a:headEnd/>
              <a:tailEnd/>
            </a:ln>
          </p:spPr>
          <p:txBody>
            <a:bodyPr/>
            <a:lstStyle>
              <a:lvl1pPr eaLnBrk="0" hangingPunct="0">
                <a:defRPr sz="2000" i="1">
                  <a:solidFill>
                    <a:schemeClr val="tx1"/>
                  </a:solidFill>
                  <a:latin typeface="Eras Medium ITC" charset="0"/>
                  <a:ea typeface="ＭＳ Ｐゴシック" charset="0"/>
                  <a:cs typeface="Arial" charset="0"/>
                </a:defRPr>
              </a:lvl1pPr>
              <a:lvl2pPr marL="742950" indent="-285750" eaLnBrk="0" hangingPunct="0">
                <a:defRPr sz="2000" i="1">
                  <a:solidFill>
                    <a:schemeClr val="tx1"/>
                  </a:solidFill>
                  <a:latin typeface="Eras Medium ITC" charset="0"/>
                  <a:ea typeface="Arial" charset="0"/>
                  <a:cs typeface="Arial" charset="0"/>
                </a:defRPr>
              </a:lvl2pPr>
              <a:lvl3pPr marL="1143000" indent="-228600" eaLnBrk="0" hangingPunct="0">
                <a:defRPr sz="2000" i="1">
                  <a:solidFill>
                    <a:schemeClr val="tx1"/>
                  </a:solidFill>
                  <a:latin typeface="Eras Medium ITC" charset="0"/>
                  <a:ea typeface="Arial" charset="0"/>
                  <a:cs typeface="Arial" charset="0"/>
                </a:defRPr>
              </a:lvl3pPr>
              <a:lvl4pPr marL="1600200" indent="-228600" eaLnBrk="0" hangingPunct="0">
                <a:defRPr sz="2000" i="1">
                  <a:solidFill>
                    <a:schemeClr val="tx1"/>
                  </a:solidFill>
                  <a:latin typeface="Eras Medium ITC" charset="0"/>
                  <a:ea typeface="Arial" charset="0"/>
                  <a:cs typeface="Arial" charset="0"/>
                </a:defRPr>
              </a:lvl4pPr>
              <a:lvl5pPr marL="2057400" indent="-228600" eaLnBrk="0" hangingPunct="0">
                <a:defRPr sz="2000" i="1">
                  <a:solidFill>
                    <a:schemeClr val="tx1"/>
                  </a:solidFill>
                  <a:latin typeface="Eras Medium ITC" charset="0"/>
                  <a:ea typeface="Arial" charset="0"/>
                  <a:cs typeface="Arial"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Arial" charset="0"/>
                  <a:cs typeface="Arial"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Arial" charset="0"/>
                  <a:cs typeface="Arial"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Arial" charset="0"/>
                  <a:cs typeface="Arial"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Arial" charset="0"/>
                  <a:cs typeface="Arial" charset="0"/>
                </a:defRPr>
              </a:lvl9pPr>
            </a:lstStyle>
            <a:p>
              <a:pPr lvl="0" algn="ctr" eaLnBrk="1" hangingPunct="1">
                <a:lnSpc>
                  <a:spcPct val="90000"/>
                </a:lnSpc>
                <a:spcBef>
                  <a:spcPts val="0"/>
                </a:spcBef>
              </a:pPr>
              <a:endParaRPr lang="en-US" sz="2400" b="1" i="0" dirty="0">
                <a:solidFill>
                  <a:srgbClr val="000000"/>
                </a:solidFill>
                <a:latin typeface="Candara" panose="020E0502030303020204" pitchFamily="34" charset="0"/>
              </a:endParaRPr>
            </a:p>
            <a:p>
              <a:pPr lvl="0" algn="ctr" eaLnBrk="1" hangingPunct="1">
                <a:lnSpc>
                  <a:spcPct val="90000"/>
                </a:lnSpc>
                <a:spcBef>
                  <a:spcPts val="0"/>
                </a:spcBef>
              </a:pPr>
              <a:endParaRPr lang="en-US" sz="2400" b="1" i="0" dirty="0">
                <a:solidFill>
                  <a:srgbClr val="000000"/>
                </a:solidFill>
                <a:latin typeface="Candara" panose="020E0502030303020204" pitchFamily="34" charset="0"/>
              </a:endParaRPr>
            </a:p>
            <a:p>
              <a:pPr lvl="0" algn="ctr" eaLnBrk="1" hangingPunct="1">
                <a:lnSpc>
                  <a:spcPct val="90000"/>
                </a:lnSpc>
                <a:spcBef>
                  <a:spcPts val="0"/>
                </a:spcBef>
              </a:pPr>
              <a:endParaRPr lang="en-US" b="1" i="0" dirty="0">
                <a:solidFill>
                  <a:srgbClr val="000000"/>
                </a:solidFill>
                <a:latin typeface="Candara" panose="020E0502030303020204" pitchFamily="34" charset="0"/>
              </a:endParaRPr>
            </a:p>
            <a:p>
              <a:pPr lvl="0" algn="ctr" eaLnBrk="1" hangingPunct="1">
                <a:lnSpc>
                  <a:spcPct val="90000"/>
                </a:lnSpc>
                <a:spcBef>
                  <a:spcPts val="0"/>
                </a:spcBef>
                <a:defRPr/>
              </a:pPr>
              <a:r>
                <a:rPr lang="en-US" sz="2400" b="1" i="0" u="sng" dirty="0">
                  <a:solidFill>
                    <a:srgbClr val="000000"/>
                  </a:solidFill>
                  <a:latin typeface="Candara" panose="020E0502030303020204" pitchFamily="34" charset="0"/>
                </a:rPr>
                <a:t>Prologue</a:t>
              </a:r>
              <a:r>
                <a:rPr lang="en-US" sz="2400" b="1" i="0" dirty="0">
                  <a:solidFill>
                    <a:srgbClr val="000000"/>
                  </a:solidFill>
                  <a:latin typeface="Candara" panose="020E0502030303020204" pitchFamily="34" charset="0"/>
                </a:rPr>
                <a:t>:</a:t>
              </a:r>
            </a:p>
            <a:p>
              <a:pPr lvl="0" algn="ctr" eaLnBrk="1" hangingPunct="1">
                <a:lnSpc>
                  <a:spcPct val="90000"/>
                </a:lnSpc>
                <a:spcBef>
                  <a:spcPts val="0"/>
                </a:spcBef>
                <a:defRPr/>
              </a:pPr>
              <a:r>
                <a:rPr lang="en-US" sz="2300" b="1" dirty="0">
                  <a:solidFill>
                    <a:srgbClr val="000000"/>
                  </a:solidFill>
                  <a:latin typeface="Candara" panose="020E0502030303020204" pitchFamily="34" charset="0"/>
                </a:rPr>
                <a:t>Incarnation of the </a:t>
              </a:r>
              <a:br>
                <a:rPr lang="en-US" sz="2300" b="1" dirty="0">
                  <a:solidFill>
                    <a:srgbClr val="000000"/>
                  </a:solidFill>
                  <a:latin typeface="Candara" panose="020E0502030303020204" pitchFamily="34" charset="0"/>
                </a:rPr>
              </a:br>
              <a:r>
                <a:rPr lang="en-US" sz="2300" b="1" dirty="0">
                  <a:solidFill>
                    <a:srgbClr val="000000"/>
                  </a:solidFill>
                  <a:latin typeface="Candara" panose="020E0502030303020204" pitchFamily="34" charset="0"/>
                </a:rPr>
                <a:t>Word</a:t>
              </a:r>
            </a:p>
            <a:p>
              <a:pPr lvl="0" algn="ctr" eaLnBrk="1" hangingPunct="1">
                <a:lnSpc>
                  <a:spcPct val="90000"/>
                </a:lnSpc>
                <a:spcBef>
                  <a:spcPts val="0"/>
                </a:spcBef>
                <a:defRPr/>
              </a:pPr>
              <a:endParaRPr lang="en-US" sz="2400" i="0" dirty="0">
                <a:solidFill>
                  <a:srgbClr val="000000"/>
                </a:solidFill>
                <a:latin typeface="Candara" panose="020E0502030303020204" pitchFamily="34" charset="0"/>
                <a:sym typeface="Wingdings" charset="0"/>
              </a:endParaRPr>
            </a:p>
            <a:p>
              <a:pPr algn="ctr" eaLnBrk="1" hangingPunct="1">
                <a:lnSpc>
                  <a:spcPct val="90000"/>
                </a:lnSpc>
                <a:spcBef>
                  <a:spcPts val="0"/>
                </a:spcBef>
                <a:defRPr/>
              </a:pPr>
              <a:endParaRPr lang="en-US" sz="2400" i="0" dirty="0">
                <a:solidFill>
                  <a:srgbClr val="CC3300"/>
                </a:solidFill>
                <a:latin typeface="Candara" panose="020E0502030303020204" pitchFamily="34" charset="0"/>
                <a:sym typeface="Wingdings" charset="0"/>
              </a:endParaRPr>
            </a:p>
            <a:p>
              <a:pPr algn="ctr" eaLnBrk="1" hangingPunct="1">
                <a:lnSpc>
                  <a:spcPct val="90000"/>
                </a:lnSpc>
                <a:spcBef>
                  <a:spcPts val="0"/>
                </a:spcBef>
                <a:defRPr/>
              </a:pPr>
              <a:endParaRPr lang="en-US" sz="3600" i="0" dirty="0">
                <a:solidFill>
                  <a:srgbClr val="CC3300"/>
                </a:solidFill>
                <a:latin typeface="Candara" panose="020E0502030303020204" pitchFamily="34" charset="0"/>
                <a:sym typeface="Wingdings" charset="0"/>
              </a:endParaRPr>
            </a:p>
            <a:p>
              <a:pPr algn="ctr" eaLnBrk="1" hangingPunct="1">
                <a:lnSpc>
                  <a:spcPct val="90000"/>
                </a:lnSpc>
                <a:spcBef>
                  <a:spcPts val="0"/>
                </a:spcBef>
                <a:defRPr/>
              </a:pPr>
              <a:r>
                <a:rPr lang="en-US" sz="2300" i="0" dirty="0">
                  <a:latin typeface="Candara" panose="020E0502030303020204" pitchFamily="34" charset="0"/>
                  <a:sym typeface="Wingdings" charset="0"/>
                </a:rPr>
                <a:t>[Incarnation]</a:t>
              </a:r>
              <a:endParaRPr lang="en-US" sz="2300" i="0" dirty="0">
                <a:solidFill>
                  <a:srgbClr val="CC3300"/>
                </a:solidFill>
                <a:latin typeface="Candara" panose="020E0502030303020204" pitchFamily="34" charset="0"/>
                <a:sym typeface="Wingdings" charset="0"/>
              </a:endParaRPr>
            </a:p>
            <a:p>
              <a:pPr algn="ctr" eaLnBrk="1" hangingPunct="1">
                <a:lnSpc>
                  <a:spcPct val="90000"/>
                </a:lnSpc>
                <a:spcBef>
                  <a:spcPts val="0"/>
                </a:spcBef>
                <a:defRPr/>
              </a:pPr>
              <a:endParaRPr lang="en-US" sz="2800" i="0" dirty="0">
                <a:solidFill>
                  <a:srgbClr val="CC3300"/>
                </a:solidFill>
                <a:latin typeface="Candara" panose="020E0502030303020204" pitchFamily="34" charset="0"/>
                <a:sym typeface="Wingdings" charset="0"/>
              </a:endParaRPr>
            </a:p>
            <a:p>
              <a:pPr algn="ctr" eaLnBrk="1" hangingPunct="1">
                <a:lnSpc>
                  <a:spcPct val="90000"/>
                </a:lnSpc>
                <a:spcBef>
                  <a:spcPts val="0"/>
                </a:spcBef>
                <a:defRPr/>
              </a:pPr>
              <a:r>
                <a:rPr lang="en-US" sz="2400" b="1" i="0" dirty="0">
                  <a:solidFill>
                    <a:srgbClr val="CC3300"/>
                  </a:solidFill>
                  <a:latin typeface="Candara" panose="020E0502030303020204" pitchFamily="34" charset="0"/>
                  <a:sym typeface="Wingdings" charset="0"/>
                </a:rPr>
                <a:t>1:1-18</a:t>
              </a:r>
              <a:endParaRPr lang="en-US" sz="2400" b="1" i="0" dirty="0">
                <a:solidFill>
                  <a:srgbClr val="CC3300"/>
                </a:solidFill>
                <a:latin typeface="Candara" panose="020E0502030303020204" pitchFamily="34" charset="0"/>
              </a:endParaRPr>
            </a:p>
          </p:txBody>
        </p:sp>
        <p:sp>
          <p:nvSpPr>
            <p:cNvPr id="11" name="Text Box 7">
              <a:extLst>
                <a:ext uri="{FF2B5EF4-FFF2-40B4-BE49-F238E27FC236}">
                  <a16:creationId xmlns:a16="http://schemas.microsoft.com/office/drawing/2014/main" id="{221FE45A-C9A3-AD4C-8C9E-3586E0AAC6B9}"/>
                </a:ext>
              </a:extLst>
            </p:cNvPr>
            <p:cNvSpPr txBox="1">
              <a:spLocks noChangeArrowheads="1"/>
            </p:cNvSpPr>
            <p:nvPr/>
          </p:nvSpPr>
          <p:spPr bwMode="auto">
            <a:xfrm>
              <a:off x="6145445" y="1296081"/>
              <a:ext cx="3465974" cy="4876119"/>
            </a:xfrm>
            <a:prstGeom prst="rect">
              <a:avLst/>
            </a:prstGeom>
            <a:solidFill>
              <a:srgbClr val="E1F61A"/>
            </a:solidFill>
            <a:ln w="9525">
              <a:solidFill>
                <a:schemeClr val="tx1"/>
              </a:solidFill>
              <a:miter lim="800000"/>
              <a:headEnd/>
              <a:tailEnd/>
            </a:ln>
          </p:spPr>
          <p:txBody>
            <a:bodyP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9pPr>
            </a:lstStyle>
            <a:p>
              <a:pPr lvl="0" algn="ctr" eaLnBrk="1" hangingPunct="1">
                <a:lnSpc>
                  <a:spcPct val="90000"/>
                </a:lnSpc>
                <a:spcBef>
                  <a:spcPts val="0"/>
                </a:spcBef>
              </a:pPr>
              <a:endParaRPr lang="en-US" sz="2400" b="1" i="0" dirty="0">
                <a:solidFill>
                  <a:srgbClr val="000000"/>
                </a:solidFill>
                <a:latin typeface="Candara" panose="020E0502030303020204" pitchFamily="34" charset="0"/>
              </a:endParaRPr>
            </a:p>
            <a:p>
              <a:pPr lvl="0" algn="ctr" eaLnBrk="1" hangingPunct="1">
                <a:lnSpc>
                  <a:spcPct val="90000"/>
                </a:lnSpc>
                <a:spcBef>
                  <a:spcPts val="0"/>
                </a:spcBef>
              </a:pPr>
              <a:endParaRPr lang="en-US" sz="2400" b="1" i="0" dirty="0">
                <a:solidFill>
                  <a:srgbClr val="000000"/>
                </a:solidFill>
                <a:latin typeface="Candara" panose="020E0502030303020204" pitchFamily="34" charset="0"/>
              </a:endParaRPr>
            </a:p>
            <a:p>
              <a:pPr lvl="0" algn="ctr" eaLnBrk="1" hangingPunct="1">
                <a:lnSpc>
                  <a:spcPct val="90000"/>
                </a:lnSpc>
                <a:spcBef>
                  <a:spcPts val="0"/>
                </a:spcBef>
              </a:pPr>
              <a:endParaRPr lang="en-US" b="1" i="0" dirty="0">
                <a:solidFill>
                  <a:srgbClr val="000000"/>
                </a:solidFill>
                <a:latin typeface="Candara" panose="020E0502030303020204" pitchFamily="34" charset="0"/>
              </a:endParaRPr>
            </a:p>
            <a:p>
              <a:pPr algn="ctr" eaLnBrk="1" hangingPunct="1">
                <a:lnSpc>
                  <a:spcPct val="90000"/>
                </a:lnSpc>
                <a:spcBef>
                  <a:spcPts val="0"/>
                </a:spcBef>
              </a:pPr>
              <a:r>
                <a:rPr lang="en-US" sz="2400" b="1" i="0" u="sng" dirty="0">
                  <a:solidFill>
                    <a:srgbClr val="000000"/>
                  </a:solidFill>
                  <a:latin typeface="Candara" panose="020E0502030303020204" pitchFamily="34" charset="0"/>
                </a:rPr>
                <a:t>Private Ministry</a:t>
              </a:r>
              <a:r>
                <a:rPr lang="en-US" sz="2400" b="1" i="0" dirty="0">
                  <a:solidFill>
                    <a:srgbClr val="000000"/>
                  </a:solidFill>
                  <a:latin typeface="Candara" panose="020E0502030303020204" pitchFamily="34" charset="0"/>
                </a:rPr>
                <a:t>:</a:t>
              </a:r>
              <a:br>
                <a:rPr lang="en-US" sz="2300" b="1" dirty="0">
                  <a:latin typeface="Candara" panose="020E0502030303020204" pitchFamily="34" charset="0"/>
                  <a:cs typeface="Arial" charset="0"/>
                </a:rPr>
              </a:br>
              <a:r>
                <a:rPr lang="en-US" sz="2300" b="1" dirty="0">
                  <a:latin typeface="Candara" panose="020E0502030303020204" pitchFamily="34" charset="0"/>
                  <a:cs typeface="Arial" charset="0"/>
                </a:rPr>
                <a:t>to the Disciples</a:t>
              </a:r>
            </a:p>
            <a:p>
              <a:pPr lvl="0" algn="ctr" eaLnBrk="1" hangingPunct="1">
                <a:lnSpc>
                  <a:spcPct val="90000"/>
                </a:lnSpc>
                <a:spcBef>
                  <a:spcPts val="0"/>
                </a:spcBef>
              </a:pPr>
              <a:endParaRPr lang="en-US" sz="1400" i="0" dirty="0">
                <a:solidFill>
                  <a:srgbClr val="000000"/>
                </a:solidFill>
                <a:latin typeface="Candara" panose="020E0502030303020204" pitchFamily="34" charset="0"/>
                <a:sym typeface="Wingdings" charset="0"/>
              </a:endParaRPr>
            </a:p>
            <a:p>
              <a:pPr algn="ctr" eaLnBrk="1" hangingPunct="1">
                <a:lnSpc>
                  <a:spcPct val="90000"/>
                </a:lnSpc>
                <a:spcBef>
                  <a:spcPts val="0"/>
                </a:spcBef>
              </a:pPr>
              <a:r>
                <a:rPr lang="en-US" sz="2200" i="0" dirty="0">
                  <a:latin typeface="Candara" panose="020E0502030303020204" pitchFamily="34" charset="0"/>
                  <a:sym typeface="Wingdings" charset="0"/>
                </a:rPr>
                <a:t>* Farewell Discourse </a:t>
              </a:r>
              <a:br>
                <a:rPr lang="en-US" sz="2200" i="0" dirty="0">
                  <a:latin typeface="Candara" panose="020E0502030303020204" pitchFamily="34" charset="0"/>
                  <a:sym typeface="Wingdings" charset="0"/>
                </a:rPr>
              </a:br>
              <a:r>
                <a:rPr lang="en-US" sz="2200" i="0" dirty="0">
                  <a:latin typeface="Candara" panose="020E0502030303020204" pitchFamily="34" charset="0"/>
                  <a:sym typeface="Wingdings" charset="0"/>
                </a:rPr>
                <a:t>&amp; Prayer (13-17)</a:t>
              </a:r>
            </a:p>
            <a:p>
              <a:pPr algn="ctr" eaLnBrk="1" hangingPunct="1">
                <a:lnSpc>
                  <a:spcPct val="90000"/>
                </a:lnSpc>
                <a:spcBef>
                  <a:spcPts val="0"/>
                </a:spcBef>
              </a:pPr>
              <a:r>
                <a:rPr lang="en-US" sz="2200" i="0" dirty="0">
                  <a:latin typeface="Candara" panose="020E0502030303020204" pitchFamily="34" charset="0"/>
                  <a:sym typeface="Wingdings" charset="0"/>
                </a:rPr>
                <a:t>* Passion, the Cross &amp; Resurrection (18-20)</a:t>
              </a:r>
              <a:endParaRPr lang="en-US" sz="2400" b="1" i="0" dirty="0">
                <a:solidFill>
                  <a:srgbClr val="000000"/>
                </a:solidFill>
                <a:latin typeface="Candara" panose="020E0502030303020204" pitchFamily="34" charset="0"/>
                <a:sym typeface="Wingdings" charset="0"/>
              </a:endParaRPr>
            </a:p>
            <a:p>
              <a:pPr lvl="0" algn="ctr" eaLnBrk="1" hangingPunct="1">
                <a:lnSpc>
                  <a:spcPct val="90000"/>
                </a:lnSpc>
                <a:spcBef>
                  <a:spcPts val="0"/>
                </a:spcBef>
              </a:pPr>
              <a:endParaRPr lang="en-US" sz="2800" b="1" i="0" dirty="0">
                <a:solidFill>
                  <a:srgbClr val="000000"/>
                </a:solidFill>
                <a:latin typeface="Candara" panose="020E0502030303020204" pitchFamily="34" charset="0"/>
                <a:sym typeface="Wingdings" charset="0"/>
              </a:endParaRPr>
            </a:p>
            <a:p>
              <a:pPr lvl="0" algn="ctr" eaLnBrk="1" hangingPunct="1">
                <a:lnSpc>
                  <a:spcPct val="90000"/>
                </a:lnSpc>
                <a:spcBef>
                  <a:spcPts val="0"/>
                </a:spcBef>
              </a:pPr>
              <a:r>
                <a:rPr lang="en-US" sz="2300" i="0" dirty="0">
                  <a:solidFill>
                    <a:srgbClr val="000000"/>
                  </a:solidFill>
                  <a:latin typeface="Candara" panose="020E0502030303020204" pitchFamily="34" charset="0"/>
                  <a:sym typeface="Wingdings" charset="0"/>
                </a:rPr>
                <a:t>[Glory]</a:t>
              </a:r>
            </a:p>
            <a:p>
              <a:pPr lvl="0" algn="ctr" eaLnBrk="1" hangingPunct="1">
                <a:lnSpc>
                  <a:spcPct val="90000"/>
                </a:lnSpc>
                <a:spcBef>
                  <a:spcPts val="0"/>
                </a:spcBef>
              </a:pPr>
              <a:endParaRPr lang="en-US" sz="2800" b="1" i="0" dirty="0">
                <a:solidFill>
                  <a:srgbClr val="CC3300"/>
                </a:solidFill>
                <a:latin typeface="Candara" panose="020E0502030303020204" pitchFamily="34" charset="0"/>
                <a:sym typeface="Wingdings" charset="0"/>
              </a:endParaRPr>
            </a:p>
            <a:p>
              <a:pPr algn="ctr" eaLnBrk="1" hangingPunct="1">
                <a:lnSpc>
                  <a:spcPct val="90000"/>
                </a:lnSpc>
                <a:spcBef>
                  <a:spcPts val="0"/>
                </a:spcBef>
              </a:pPr>
              <a:r>
                <a:rPr lang="en-US" sz="2400" b="1" i="0" dirty="0">
                  <a:solidFill>
                    <a:srgbClr val="CC3300"/>
                  </a:solidFill>
                  <a:latin typeface="Candara" panose="020E0502030303020204" pitchFamily="34" charset="0"/>
                  <a:sym typeface="Wingdings" charset="0"/>
                </a:rPr>
                <a:t>Chap 13-20</a:t>
              </a:r>
              <a:endParaRPr lang="en-US" sz="2400" b="1" i="0" dirty="0">
                <a:solidFill>
                  <a:srgbClr val="CC3300"/>
                </a:solidFill>
                <a:latin typeface="Candara" panose="020E0502030303020204" pitchFamily="34" charset="0"/>
              </a:endParaRPr>
            </a:p>
            <a:p>
              <a:pPr algn="ctr" eaLnBrk="1" hangingPunct="1">
                <a:lnSpc>
                  <a:spcPct val="90000"/>
                </a:lnSpc>
                <a:spcBef>
                  <a:spcPts val="0"/>
                </a:spcBef>
              </a:pPr>
              <a:endParaRPr lang="en-US" sz="1800" i="0" dirty="0">
                <a:solidFill>
                  <a:srgbClr val="CC3300"/>
                </a:solidFill>
                <a:latin typeface="Eras Demi ITC" charset="0"/>
                <a:sym typeface="Wingdings" charset="0"/>
              </a:endParaRPr>
            </a:p>
          </p:txBody>
        </p:sp>
        <p:sp>
          <p:nvSpPr>
            <p:cNvPr id="12" name="Text Box 9">
              <a:extLst>
                <a:ext uri="{FF2B5EF4-FFF2-40B4-BE49-F238E27FC236}">
                  <a16:creationId xmlns:a16="http://schemas.microsoft.com/office/drawing/2014/main" id="{5DF24E4B-EA98-7941-B79F-26F4575320F0}"/>
                </a:ext>
              </a:extLst>
            </p:cNvPr>
            <p:cNvSpPr txBox="1">
              <a:spLocks noChangeArrowheads="1"/>
            </p:cNvSpPr>
            <p:nvPr/>
          </p:nvSpPr>
          <p:spPr bwMode="auto">
            <a:xfrm>
              <a:off x="9611419" y="1295400"/>
              <a:ext cx="1818215" cy="4876800"/>
            </a:xfrm>
            <a:prstGeom prst="rect">
              <a:avLst/>
            </a:prstGeom>
            <a:solidFill>
              <a:srgbClr val="5DA2FF"/>
            </a:solidFill>
            <a:ln w="9525">
              <a:solidFill>
                <a:schemeClr val="tx1"/>
              </a:solidFill>
              <a:miter lim="800000"/>
              <a:headEnd/>
              <a:tailEnd/>
            </a:ln>
          </p:spPr>
          <p:txBody>
            <a:bodyPr/>
            <a:lstStyle>
              <a:lvl1pPr eaLnBrk="0" hangingPunct="0">
                <a:defRPr sz="2000" i="1">
                  <a:solidFill>
                    <a:schemeClr val="tx1"/>
                  </a:solidFill>
                  <a:latin typeface="Eras Medium ITC" charset="0"/>
                  <a:ea typeface="ＭＳ Ｐゴシック" charset="0"/>
                  <a:cs typeface="Arial" charset="0"/>
                </a:defRPr>
              </a:lvl1pPr>
              <a:lvl2pPr marL="742950" indent="-285750" eaLnBrk="0" hangingPunct="0">
                <a:defRPr sz="2000" i="1">
                  <a:solidFill>
                    <a:schemeClr val="tx1"/>
                  </a:solidFill>
                  <a:latin typeface="Eras Medium ITC" charset="0"/>
                  <a:ea typeface="Arial" charset="0"/>
                  <a:cs typeface="Arial" charset="0"/>
                </a:defRPr>
              </a:lvl2pPr>
              <a:lvl3pPr marL="1143000" indent="-228600" eaLnBrk="0" hangingPunct="0">
                <a:defRPr sz="2000" i="1">
                  <a:solidFill>
                    <a:schemeClr val="tx1"/>
                  </a:solidFill>
                  <a:latin typeface="Eras Medium ITC" charset="0"/>
                  <a:ea typeface="Arial" charset="0"/>
                  <a:cs typeface="Arial" charset="0"/>
                </a:defRPr>
              </a:lvl3pPr>
              <a:lvl4pPr marL="1600200" indent="-228600" eaLnBrk="0" hangingPunct="0">
                <a:defRPr sz="2000" i="1">
                  <a:solidFill>
                    <a:schemeClr val="tx1"/>
                  </a:solidFill>
                  <a:latin typeface="Eras Medium ITC" charset="0"/>
                  <a:ea typeface="Arial" charset="0"/>
                  <a:cs typeface="Arial" charset="0"/>
                </a:defRPr>
              </a:lvl4pPr>
              <a:lvl5pPr marL="2057400" indent="-228600" eaLnBrk="0" hangingPunct="0">
                <a:defRPr sz="2000" i="1">
                  <a:solidFill>
                    <a:schemeClr val="tx1"/>
                  </a:solidFill>
                  <a:latin typeface="Eras Medium ITC" charset="0"/>
                  <a:ea typeface="Arial" charset="0"/>
                  <a:cs typeface="Arial"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Arial" charset="0"/>
                  <a:cs typeface="Arial"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Arial" charset="0"/>
                  <a:cs typeface="Arial"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Arial" charset="0"/>
                  <a:cs typeface="Arial"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Arial" charset="0"/>
                  <a:cs typeface="Arial" charset="0"/>
                </a:defRPr>
              </a:lvl9pPr>
            </a:lstStyle>
            <a:p>
              <a:pPr lvl="0" algn="ctr" eaLnBrk="1" hangingPunct="1">
                <a:lnSpc>
                  <a:spcPct val="90000"/>
                </a:lnSpc>
                <a:spcBef>
                  <a:spcPts val="0"/>
                </a:spcBef>
              </a:pPr>
              <a:endParaRPr lang="en-US" sz="2400" b="1" i="0" dirty="0">
                <a:solidFill>
                  <a:srgbClr val="000000"/>
                </a:solidFill>
                <a:latin typeface="Candara" panose="020E0502030303020204" pitchFamily="34" charset="0"/>
              </a:endParaRPr>
            </a:p>
            <a:p>
              <a:pPr lvl="0" algn="ctr" eaLnBrk="1" hangingPunct="1">
                <a:lnSpc>
                  <a:spcPct val="90000"/>
                </a:lnSpc>
                <a:spcBef>
                  <a:spcPts val="0"/>
                </a:spcBef>
              </a:pPr>
              <a:endParaRPr lang="en-US" sz="2400" b="1" i="0" dirty="0">
                <a:solidFill>
                  <a:srgbClr val="000000"/>
                </a:solidFill>
                <a:latin typeface="Candara" panose="020E0502030303020204" pitchFamily="34" charset="0"/>
              </a:endParaRPr>
            </a:p>
            <a:p>
              <a:pPr lvl="0" algn="ctr" eaLnBrk="1" hangingPunct="1">
                <a:lnSpc>
                  <a:spcPct val="90000"/>
                </a:lnSpc>
                <a:spcBef>
                  <a:spcPts val="0"/>
                </a:spcBef>
              </a:pPr>
              <a:endParaRPr lang="en-US" b="1" i="0" dirty="0">
                <a:solidFill>
                  <a:srgbClr val="000000"/>
                </a:solidFill>
                <a:latin typeface="Candara" panose="020E0502030303020204" pitchFamily="34" charset="0"/>
              </a:endParaRPr>
            </a:p>
            <a:p>
              <a:pPr lvl="0" algn="ctr" eaLnBrk="1" hangingPunct="1">
                <a:lnSpc>
                  <a:spcPct val="90000"/>
                </a:lnSpc>
                <a:spcBef>
                  <a:spcPts val="0"/>
                </a:spcBef>
                <a:defRPr/>
              </a:pPr>
              <a:r>
                <a:rPr lang="en-US" sz="2400" b="1" i="0" u="sng" dirty="0">
                  <a:solidFill>
                    <a:srgbClr val="000000"/>
                  </a:solidFill>
                  <a:latin typeface="Candara" panose="020E0502030303020204" pitchFamily="34" charset="0"/>
                </a:rPr>
                <a:t>Epilogue</a:t>
              </a:r>
              <a:r>
                <a:rPr lang="en-US" sz="2400" b="1" i="0" dirty="0">
                  <a:solidFill>
                    <a:srgbClr val="000000"/>
                  </a:solidFill>
                  <a:latin typeface="Candara" panose="020E0502030303020204" pitchFamily="34" charset="0"/>
                </a:rPr>
                <a:t>:</a:t>
              </a:r>
            </a:p>
            <a:p>
              <a:pPr lvl="0" algn="ctr" eaLnBrk="1" hangingPunct="1">
                <a:lnSpc>
                  <a:spcPct val="90000"/>
                </a:lnSpc>
                <a:spcBef>
                  <a:spcPts val="0"/>
                </a:spcBef>
                <a:defRPr/>
              </a:pPr>
              <a:r>
                <a:rPr lang="en-US" sz="2300" b="1" dirty="0">
                  <a:solidFill>
                    <a:srgbClr val="000000"/>
                  </a:solidFill>
                  <a:latin typeface="Candara" panose="020E0502030303020204" pitchFamily="34" charset="0"/>
                </a:rPr>
                <a:t>Restoration of the Disciples</a:t>
              </a:r>
              <a:br>
                <a:rPr lang="en-US" sz="2300" dirty="0">
                  <a:solidFill>
                    <a:srgbClr val="000000"/>
                  </a:solidFill>
                  <a:latin typeface="Candara" panose="020E0502030303020204" pitchFamily="34" charset="0"/>
                </a:rPr>
              </a:br>
              <a:endParaRPr lang="en-US" sz="2300" dirty="0">
                <a:solidFill>
                  <a:srgbClr val="000000"/>
                </a:solidFill>
                <a:latin typeface="Candara" panose="020E0502030303020204" pitchFamily="34" charset="0"/>
              </a:endParaRPr>
            </a:p>
            <a:p>
              <a:pPr lvl="0" algn="ctr" eaLnBrk="1" hangingPunct="1">
                <a:lnSpc>
                  <a:spcPct val="90000"/>
                </a:lnSpc>
                <a:spcBef>
                  <a:spcPts val="0"/>
                </a:spcBef>
                <a:defRPr/>
              </a:pPr>
              <a:endParaRPr lang="en-US" sz="2300" i="0" dirty="0">
                <a:solidFill>
                  <a:srgbClr val="000000"/>
                </a:solidFill>
                <a:latin typeface="Candara" panose="020E0502030303020204" pitchFamily="34" charset="0"/>
                <a:sym typeface="Wingdings" charset="0"/>
              </a:endParaRPr>
            </a:p>
            <a:p>
              <a:pPr lvl="0" algn="ctr" eaLnBrk="1" hangingPunct="1">
                <a:lnSpc>
                  <a:spcPct val="90000"/>
                </a:lnSpc>
                <a:spcBef>
                  <a:spcPts val="0"/>
                </a:spcBef>
                <a:defRPr/>
              </a:pPr>
              <a:endParaRPr lang="en-US" sz="2400" i="0" dirty="0">
                <a:solidFill>
                  <a:srgbClr val="CC3300"/>
                </a:solidFill>
                <a:latin typeface="Candara" panose="020E0502030303020204" pitchFamily="34" charset="0"/>
                <a:sym typeface="Wingdings" charset="0"/>
              </a:endParaRPr>
            </a:p>
            <a:p>
              <a:pPr algn="ctr" eaLnBrk="1" hangingPunct="1">
                <a:lnSpc>
                  <a:spcPct val="90000"/>
                </a:lnSpc>
                <a:spcBef>
                  <a:spcPts val="0"/>
                </a:spcBef>
                <a:defRPr/>
              </a:pPr>
              <a:endParaRPr lang="en-US" sz="1100" i="0" dirty="0">
                <a:solidFill>
                  <a:srgbClr val="CC3300"/>
                </a:solidFill>
                <a:latin typeface="Candara" panose="020E0502030303020204" pitchFamily="34" charset="0"/>
                <a:sym typeface="Wingdings" charset="0"/>
              </a:endParaRPr>
            </a:p>
            <a:p>
              <a:pPr lvl="0" algn="ctr" eaLnBrk="1" hangingPunct="1">
                <a:lnSpc>
                  <a:spcPct val="90000"/>
                </a:lnSpc>
                <a:spcBef>
                  <a:spcPts val="0"/>
                </a:spcBef>
              </a:pPr>
              <a:r>
                <a:rPr lang="en-US" sz="2300" i="0" dirty="0">
                  <a:solidFill>
                    <a:srgbClr val="000000"/>
                  </a:solidFill>
                  <a:latin typeface="Candara" panose="020E0502030303020204" pitchFamily="34" charset="0"/>
                  <a:sym typeface="Wingdings" charset="0"/>
                </a:rPr>
                <a:t>[Reinstate]</a:t>
              </a:r>
              <a:endParaRPr lang="en-US" sz="2400" i="0" dirty="0">
                <a:solidFill>
                  <a:srgbClr val="CC3300"/>
                </a:solidFill>
                <a:latin typeface="Candara" panose="020E0502030303020204" pitchFamily="34" charset="0"/>
                <a:sym typeface="Wingdings" charset="0"/>
              </a:endParaRPr>
            </a:p>
            <a:p>
              <a:pPr algn="ctr" eaLnBrk="1" hangingPunct="1">
                <a:lnSpc>
                  <a:spcPct val="90000"/>
                </a:lnSpc>
                <a:spcBef>
                  <a:spcPts val="0"/>
                </a:spcBef>
                <a:defRPr/>
              </a:pPr>
              <a:endParaRPr lang="en-US" sz="2800" i="0" dirty="0">
                <a:solidFill>
                  <a:srgbClr val="CC3300"/>
                </a:solidFill>
                <a:latin typeface="Candara" panose="020E0502030303020204" pitchFamily="34" charset="0"/>
                <a:sym typeface="Wingdings" charset="0"/>
              </a:endParaRPr>
            </a:p>
            <a:p>
              <a:pPr algn="ctr" eaLnBrk="1" hangingPunct="1">
                <a:lnSpc>
                  <a:spcPct val="90000"/>
                </a:lnSpc>
                <a:spcBef>
                  <a:spcPts val="0"/>
                </a:spcBef>
                <a:defRPr/>
              </a:pPr>
              <a:r>
                <a:rPr lang="en-US" sz="2400" b="1" i="0" dirty="0">
                  <a:solidFill>
                    <a:srgbClr val="CC3300"/>
                  </a:solidFill>
                  <a:latin typeface="Candara" panose="020E0502030303020204" pitchFamily="34" charset="0"/>
                  <a:sym typeface="Wingdings" charset="0"/>
                </a:rPr>
                <a:t>21:1-25</a:t>
              </a:r>
              <a:endParaRPr lang="en-US" sz="2400" b="1" i="0" dirty="0">
                <a:solidFill>
                  <a:srgbClr val="CC3300"/>
                </a:solidFill>
                <a:latin typeface="Candara" panose="020E0502030303020204" pitchFamily="34" charset="0"/>
              </a:endParaRPr>
            </a:p>
          </p:txBody>
        </p:sp>
      </p:grpSp>
    </p:spTree>
    <p:extLst>
      <p:ext uri="{BB962C8B-B14F-4D97-AF65-F5344CB8AC3E}">
        <p14:creationId xmlns:p14="http://schemas.microsoft.com/office/powerpoint/2010/main" val="280936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81000" y="1295400"/>
            <a:ext cx="11430000" cy="5536294"/>
          </a:xfrm>
        </p:spPr>
        <p:txBody>
          <a:bodyPr/>
          <a:lstStyle/>
          <a:p>
            <a:pPr marL="14288" indent="-14288" algn="ctr">
              <a:spcBef>
                <a:spcPts val="0"/>
              </a:spcBef>
              <a:buNone/>
            </a:pPr>
            <a:r>
              <a:rPr lang="en-US" altLang="x-none" sz="2800" b="1" i="1" baseline="30000" dirty="0">
                <a:latin typeface="Candara" charset="0"/>
              </a:rPr>
              <a:t>14</a:t>
            </a:r>
            <a:r>
              <a:rPr lang="en-US" altLang="x-none" sz="2800" b="1" i="1" dirty="0">
                <a:latin typeface="Candara" charset="0"/>
              </a:rPr>
              <a:t> And the Word became flesh and dwelt among us, </a:t>
            </a:r>
            <a:br>
              <a:rPr lang="en-US" altLang="x-none" sz="2800" b="1" i="1" dirty="0">
                <a:latin typeface="Candara" charset="0"/>
              </a:rPr>
            </a:br>
            <a:r>
              <a:rPr lang="en-US" altLang="x-none" sz="2800" b="1" i="1" dirty="0">
                <a:latin typeface="Candara" charset="0"/>
              </a:rPr>
              <a:t>and we have seen his glory, glory as of the only Son from </a:t>
            </a:r>
            <a:br>
              <a:rPr lang="en-US" altLang="x-none" sz="2800" b="1" i="1" dirty="0">
                <a:latin typeface="Candara" charset="0"/>
              </a:rPr>
            </a:br>
            <a:r>
              <a:rPr lang="en-US" altLang="x-none" sz="2800" b="1" i="1" dirty="0">
                <a:latin typeface="Candara" charset="0"/>
              </a:rPr>
              <a:t>the Father, full of grace and truth. </a:t>
            </a:r>
            <a:r>
              <a:rPr lang="en-US" altLang="x-none" sz="2800" b="1" i="1" baseline="30000" dirty="0">
                <a:latin typeface="Candara" charset="0"/>
              </a:rPr>
              <a:t>15</a:t>
            </a:r>
            <a:r>
              <a:rPr lang="en-US" altLang="x-none" sz="2800" b="1" i="1" dirty="0">
                <a:latin typeface="Candara" charset="0"/>
              </a:rPr>
              <a:t> (John bore witness about him, </a:t>
            </a:r>
            <a:br>
              <a:rPr lang="en-US" altLang="x-none" sz="2800" b="1" i="1" dirty="0">
                <a:latin typeface="Candara" charset="0"/>
              </a:rPr>
            </a:br>
            <a:r>
              <a:rPr lang="en-US" altLang="x-none" sz="2800" b="1" i="1" dirty="0">
                <a:latin typeface="Candara" charset="0"/>
              </a:rPr>
              <a:t>and cried out, “This was he of whom I said, ‘He who comes after me ranks </a:t>
            </a:r>
            <a:br>
              <a:rPr lang="en-US" altLang="x-none" sz="2800" b="1" i="1" dirty="0">
                <a:latin typeface="Candara" charset="0"/>
              </a:rPr>
            </a:br>
            <a:r>
              <a:rPr lang="en-US" altLang="x-none" sz="2800" b="1" i="1" dirty="0">
                <a:latin typeface="Candara" charset="0"/>
              </a:rPr>
              <a:t>before me, because he was before me.’”) </a:t>
            </a:r>
            <a:r>
              <a:rPr lang="en-US" altLang="x-none" sz="2800" b="1" i="1" baseline="30000" dirty="0">
                <a:latin typeface="Candara" charset="0"/>
              </a:rPr>
              <a:t>16</a:t>
            </a:r>
            <a:r>
              <a:rPr lang="en-US" altLang="x-none" sz="2800" b="1" i="1" dirty="0">
                <a:latin typeface="Candara" charset="0"/>
              </a:rPr>
              <a:t> For from his fullness we have all </a:t>
            </a:r>
            <a:br>
              <a:rPr lang="en-US" altLang="x-none" sz="2800" b="1" i="1" dirty="0">
                <a:latin typeface="Candara" charset="0"/>
              </a:rPr>
            </a:br>
            <a:r>
              <a:rPr lang="en-US" altLang="x-none" sz="2800" b="1" i="1" dirty="0">
                <a:latin typeface="Candara" charset="0"/>
              </a:rPr>
              <a:t>received, grace upon grace. </a:t>
            </a:r>
            <a:r>
              <a:rPr lang="en-US" altLang="x-none" sz="2800" b="1" i="1" baseline="30000" dirty="0">
                <a:latin typeface="Candara" charset="0"/>
              </a:rPr>
              <a:t>17</a:t>
            </a:r>
            <a:r>
              <a:rPr lang="en-US" altLang="x-none" sz="2800" b="1" i="1" dirty="0">
                <a:latin typeface="Candara" charset="0"/>
              </a:rPr>
              <a:t> For the law was given through Moses; grace </a:t>
            </a:r>
            <a:br>
              <a:rPr lang="en-US" altLang="x-none" sz="2800" b="1" i="1" dirty="0">
                <a:latin typeface="Candara" charset="0"/>
              </a:rPr>
            </a:br>
            <a:r>
              <a:rPr lang="en-US" altLang="x-none" sz="2800" b="1" i="1" dirty="0">
                <a:latin typeface="Candara" charset="0"/>
              </a:rPr>
              <a:t>and truth came through Jesus Christ. </a:t>
            </a:r>
            <a:r>
              <a:rPr lang="en-US" altLang="x-none" sz="2800" b="1" i="1" baseline="30000" dirty="0">
                <a:latin typeface="Candara" charset="0"/>
              </a:rPr>
              <a:t>18</a:t>
            </a:r>
            <a:r>
              <a:rPr lang="en-US" altLang="x-none" sz="2800" b="1" i="1" dirty="0">
                <a:latin typeface="Candara" charset="0"/>
              </a:rPr>
              <a:t> No one has ever seen God; the </a:t>
            </a:r>
            <a:br>
              <a:rPr lang="en-US" altLang="x-none" sz="2800" b="1" i="1" dirty="0">
                <a:latin typeface="Candara" charset="0"/>
              </a:rPr>
            </a:br>
            <a:r>
              <a:rPr lang="en-US" altLang="x-none" sz="2800" b="1" i="1" dirty="0">
                <a:latin typeface="Candara" charset="0"/>
              </a:rPr>
              <a:t>only God, who is at the Father's side, he has made him known.</a:t>
            </a:r>
          </a:p>
          <a:p>
            <a:pPr marL="14288" indent="-14288" algn="ctr">
              <a:spcBef>
                <a:spcPts val="0"/>
              </a:spcBef>
              <a:buNone/>
            </a:pPr>
            <a:r>
              <a:rPr lang="en-US" altLang="x-none" sz="2800" b="1" i="1" dirty="0">
                <a:latin typeface="Candara" charset="0"/>
              </a:rPr>
              <a:t>John 1:14-18</a:t>
            </a:r>
          </a:p>
        </p:txBody>
      </p:sp>
    </p:spTree>
    <p:extLst>
      <p:ext uri="{BB962C8B-B14F-4D97-AF65-F5344CB8AC3E}">
        <p14:creationId xmlns:p14="http://schemas.microsoft.com/office/powerpoint/2010/main" val="951219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THE MYSTERY, MEANING, POWER, &amp; GLORY OF THE INCARNATION</a:t>
            </a:r>
          </a:p>
        </p:txBody>
      </p:sp>
      <p:sp>
        <p:nvSpPr>
          <p:cNvPr id="5" name="Rectangle 3"/>
          <p:cNvSpPr txBox="1">
            <a:spLocks noChangeArrowheads="1"/>
          </p:cNvSpPr>
          <p:nvPr/>
        </p:nvSpPr>
        <p:spPr bwMode="auto">
          <a:xfrm>
            <a:off x="212270" y="1066800"/>
            <a:ext cx="11751129" cy="5791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63550">
              <a:spcBef>
                <a:spcPts val="0"/>
              </a:spcBef>
              <a:buNone/>
              <a:defRPr/>
            </a:pP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1)   MYSTERY: </a:t>
            </a:r>
            <a:r>
              <a:rPr lang="en-US" sz="2800" b="1" i="0" spc="-10" dirty="0">
                <a:solidFill>
                  <a:srgbClr val="FF0000"/>
                </a:solidFill>
                <a:latin typeface="Candara" charset="0"/>
                <a:ea typeface="ＭＳ Ｐゴシック" charset="0"/>
                <a:cs typeface="MS PGothic" charset="0"/>
              </a:rPr>
              <a:t>God became human without ceasing to be God.</a:t>
            </a:r>
            <a:endParaRPr kumimoji="0" lang="en-US" sz="2800" b="1" i="0" u="none" strike="noStrike" kern="1200" cap="none" spc="-10" normalizeH="0" baseline="0" noProof="0" dirty="0">
              <a:ln>
                <a:noFill/>
              </a:ln>
              <a:solidFill>
                <a:srgbClr val="FF0000"/>
              </a:solidFill>
              <a:effectLst/>
              <a:uLnTx/>
              <a:uFillTx/>
              <a:latin typeface="Candara" charset="0"/>
              <a:ea typeface="ＭＳ Ｐゴシック" charset="0"/>
              <a:cs typeface="MS PGothic" charset="0"/>
            </a:endParaRP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lvl="0" indent="0" algn="ctr">
              <a:spcBef>
                <a:spcPts val="0"/>
              </a:spcBef>
              <a:buNone/>
              <a:defRPr/>
            </a:pPr>
            <a:r>
              <a:rPr lang="en-US" sz="2600" spc="-10" dirty="0">
                <a:solidFill>
                  <a:srgbClr val="000000"/>
                </a:solidFill>
                <a:latin typeface="Candara" charset="0"/>
                <a:ea typeface="ＭＳ Ｐゴシック" charset="0"/>
                <a:cs typeface="MS PGothic" charset="0"/>
              </a:rPr>
              <a:t>And the Word became flesh and dwelt among us… (v. 14a)</a:t>
            </a:r>
          </a:p>
          <a:p>
            <a:pPr marL="0" lvl="0" indent="0" algn="ctr">
              <a:spcBef>
                <a:spcPts val="0"/>
              </a:spcBef>
              <a:buNone/>
              <a:defRPr/>
            </a:pPr>
            <a:endParaRPr lang="en-US" sz="1400" spc="-10" dirty="0">
              <a:solidFill>
                <a:srgbClr val="000000"/>
              </a:solidFill>
              <a:latin typeface="Candara" charset="0"/>
              <a:ea typeface="ＭＳ Ｐゴシック" charset="0"/>
              <a:cs typeface="MS PGothic" charset="0"/>
            </a:endParaRPr>
          </a:p>
          <a:p>
            <a:pPr marL="0" lvl="0" indent="0" algn="ctr">
              <a:spcBef>
                <a:spcPts val="0"/>
              </a:spcBef>
              <a:buNone/>
              <a:defRPr/>
            </a:pPr>
            <a:r>
              <a:rPr lang="en-US" sz="2600" spc="-10" baseline="30000" dirty="0">
                <a:solidFill>
                  <a:srgbClr val="000000"/>
                </a:solidFill>
                <a:latin typeface="Candara" charset="0"/>
                <a:ea typeface="ＭＳ Ｐゴシック" charset="0"/>
                <a:cs typeface="MS PGothic" charset="0"/>
              </a:rPr>
              <a:t>1</a:t>
            </a:r>
            <a:r>
              <a:rPr lang="en-US" sz="2600" spc="-10" dirty="0">
                <a:solidFill>
                  <a:srgbClr val="000000"/>
                </a:solidFill>
                <a:latin typeface="Candara" charset="0"/>
                <a:ea typeface="ＭＳ Ｐゴシック" charset="0"/>
                <a:cs typeface="MS PGothic" charset="0"/>
              </a:rPr>
              <a:t> In the beginning was the Word, and the Word was with God,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and the Word was God. </a:t>
            </a:r>
            <a:r>
              <a:rPr lang="en-US" sz="2600" spc="-10" baseline="30000" dirty="0">
                <a:solidFill>
                  <a:srgbClr val="000000"/>
                </a:solidFill>
                <a:latin typeface="Candara" charset="0"/>
                <a:ea typeface="ＭＳ Ｐゴシック" charset="0"/>
                <a:cs typeface="MS PGothic" charset="0"/>
              </a:rPr>
              <a:t>2</a:t>
            </a:r>
            <a:r>
              <a:rPr lang="en-US" sz="2600" spc="-10" dirty="0">
                <a:solidFill>
                  <a:srgbClr val="000000"/>
                </a:solidFill>
                <a:latin typeface="Candara" charset="0"/>
                <a:ea typeface="ＭＳ Ｐゴシック" charset="0"/>
                <a:cs typeface="MS PGothic" charset="0"/>
              </a:rPr>
              <a:t> He was in the beginning with God. </a:t>
            </a:r>
            <a:r>
              <a:rPr lang="en-US" sz="2600" spc="-10" baseline="30000" dirty="0">
                <a:solidFill>
                  <a:srgbClr val="000000"/>
                </a:solidFill>
                <a:latin typeface="Candara" charset="0"/>
                <a:ea typeface="ＭＳ Ｐゴシック" charset="0"/>
                <a:cs typeface="MS PGothic" charset="0"/>
              </a:rPr>
              <a:t>3</a:t>
            </a:r>
            <a:r>
              <a:rPr lang="en-US" sz="2600" spc="-10" dirty="0">
                <a:solidFill>
                  <a:srgbClr val="000000"/>
                </a:solidFill>
                <a:latin typeface="Candara" charset="0"/>
                <a:ea typeface="ＭＳ Ｐゴシック" charset="0"/>
                <a:cs typeface="MS PGothic" charset="0"/>
              </a:rPr>
              <a:t> All things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were made through him, and without him was not any thing made that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was made. </a:t>
            </a:r>
            <a:r>
              <a:rPr lang="en-US" sz="2600" spc="-10" baseline="30000" dirty="0">
                <a:solidFill>
                  <a:srgbClr val="000000"/>
                </a:solidFill>
                <a:latin typeface="Candara" charset="0"/>
                <a:ea typeface="ＭＳ Ｐゴシック" charset="0"/>
                <a:cs typeface="MS PGothic" charset="0"/>
              </a:rPr>
              <a:t>4</a:t>
            </a:r>
            <a:r>
              <a:rPr lang="en-US" sz="2600" spc="-10" dirty="0">
                <a:solidFill>
                  <a:srgbClr val="000000"/>
                </a:solidFill>
                <a:latin typeface="Candara" charset="0"/>
                <a:ea typeface="ＭＳ Ｐゴシック" charset="0"/>
                <a:cs typeface="MS PGothic" charset="0"/>
              </a:rPr>
              <a:t> In him was life, and the life was the light of men. (vs. 1-4)</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400" b="0" i="1"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971550" lvl="1" indent="-455613">
              <a:spcBef>
                <a:spcPts val="0"/>
              </a:spcBef>
              <a:buFont typeface="Wingdings" charset="2"/>
              <a:buChar char="Ø"/>
              <a:defRPr/>
            </a:pPr>
            <a:r>
              <a:rPr lang="en-US" altLang="x-none" sz="2600" b="1" i="0" kern="0" dirty="0">
                <a:solidFill>
                  <a:srgbClr val="000000"/>
                </a:solidFill>
                <a:latin typeface="Candara" charset="0"/>
              </a:rPr>
              <a:t>Who is the Word? He is the preexistent uncreated Being, the eternal Word, the co-existent God (Trinity), the self-existent Creator, and the Source of all life (physical/spiritual) and the Light of men.</a:t>
            </a:r>
          </a:p>
          <a:p>
            <a:pPr marL="971550" lvl="1" indent="-455613">
              <a:spcBef>
                <a:spcPts val="0"/>
              </a:spcBef>
              <a:buFont typeface="Wingdings" charset="2"/>
              <a:buChar char="Ø"/>
              <a:defRPr/>
            </a:pPr>
            <a:r>
              <a:rPr lang="en-US" altLang="x-none" sz="2600" b="1" i="0" kern="0" dirty="0">
                <a:solidFill>
                  <a:srgbClr val="000000"/>
                </a:solidFill>
                <a:latin typeface="Candara" charset="0"/>
              </a:rPr>
              <a:t>Jesus is God who became human without ceasing to be God.</a:t>
            </a:r>
          </a:p>
          <a:p>
            <a:pPr marL="971550" lvl="1" indent="-455613">
              <a:spcBef>
                <a:spcPts val="0"/>
              </a:spcBef>
              <a:buFont typeface="Wingdings" charset="2"/>
              <a:buChar char="Ø"/>
              <a:defRPr/>
            </a:pPr>
            <a:r>
              <a:rPr lang="en-US" altLang="x-none" sz="2600" b="1" i="0" kern="0" dirty="0">
                <a:solidFill>
                  <a:srgbClr val="000000"/>
                </a:solidFill>
                <a:latin typeface="Candara" charset="0"/>
              </a:rPr>
              <a:t>The incarnation is the most amazing event which is full of mystery and wonder!</a:t>
            </a:r>
          </a:p>
        </p:txBody>
      </p:sp>
    </p:spTree>
    <p:extLst>
      <p:ext uri="{BB962C8B-B14F-4D97-AF65-F5344CB8AC3E}">
        <p14:creationId xmlns:p14="http://schemas.microsoft.com/office/powerpoint/2010/main" val="244539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THE MYSTERY, MEANING, POWER, &amp; GLORY OF THE INCARNATION</a:t>
            </a:r>
          </a:p>
        </p:txBody>
      </p:sp>
      <p:sp>
        <p:nvSpPr>
          <p:cNvPr id="5" name="Rectangle 3"/>
          <p:cNvSpPr txBox="1">
            <a:spLocks noChangeArrowheads="1"/>
          </p:cNvSpPr>
          <p:nvPr/>
        </p:nvSpPr>
        <p:spPr bwMode="auto">
          <a:xfrm>
            <a:off x="212270" y="1066800"/>
            <a:ext cx="11751129" cy="5791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63550">
              <a:spcBef>
                <a:spcPts val="0"/>
              </a:spcBef>
              <a:buNone/>
              <a:defRPr/>
            </a:pPr>
            <a:r>
              <a:rPr lang="en-US" sz="2800" b="1" i="0" spc="-10" dirty="0">
                <a:solidFill>
                  <a:srgbClr val="000000"/>
                </a:solidFill>
                <a:latin typeface="Candara" charset="0"/>
                <a:ea typeface="ＭＳ Ｐゴシック" charset="0"/>
                <a:cs typeface="MS PGothic" charset="0"/>
              </a:rPr>
              <a:t>2</a:t>
            </a: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   MEANING: </a:t>
            </a:r>
            <a:r>
              <a:rPr lang="en-US" sz="2800" b="1" i="0" spc="-10" dirty="0">
                <a:solidFill>
                  <a:srgbClr val="FF0000"/>
                </a:solidFill>
                <a:latin typeface="Candara" charset="0"/>
                <a:ea typeface="ＭＳ Ｐゴシック" charset="0"/>
                <a:cs typeface="MS PGothic" charset="0"/>
              </a:rPr>
              <a:t>Jesus is both fully God and fully human who dwelt among us.</a:t>
            </a:r>
            <a:endParaRPr kumimoji="0" lang="en-US" sz="2800" b="1" i="0" u="none" strike="noStrike" kern="1200" cap="none" spc="-10" normalizeH="0" baseline="0" noProof="0" dirty="0">
              <a:ln>
                <a:noFill/>
              </a:ln>
              <a:solidFill>
                <a:srgbClr val="FF0000"/>
              </a:solidFill>
              <a:effectLst/>
              <a:uLnTx/>
              <a:uFillTx/>
              <a:latin typeface="Candara" charset="0"/>
              <a:ea typeface="ＭＳ Ｐゴシック" charset="0"/>
              <a:cs typeface="MS PGothic" charset="0"/>
            </a:endParaRP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lvl="0" indent="0" algn="ctr">
              <a:spcBef>
                <a:spcPts val="0"/>
              </a:spcBef>
              <a:buNone/>
              <a:defRPr/>
            </a:pPr>
            <a:r>
              <a:rPr lang="en-US" sz="2600" spc="-10" dirty="0">
                <a:solidFill>
                  <a:srgbClr val="000000"/>
                </a:solidFill>
                <a:latin typeface="Candara" charset="0"/>
                <a:ea typeface="ＭＳ Ｐゴシック" charset="0"/>
                <a:cs typeface="MS PGothic" charset="0"/>
              </a:rPr>
              <a:t>And the Word became flesh and dwelt among us… </a:t>
            </a:r>
            <a:r>
              <a:rPr lang="en-US" sz="2600" spc="-10" baseline="30000" dirty="0">
                <a:solidFill>
                  <a:srgbClr val="000000"/>
                </a:solidFill>
                <a:latin typeface="Candara" charset="0"/>
                <a:ea typeface="ＭＳ Ｐゴシック" charset="0"/>
                <a:cs typeface="MS PGothic" charset="0"/>
              </a:rPr>
              <a:t>15</a:t>
            </a:r>
            <a:r>
              <a:rPr lang="en-US" sz="2600" spc="-10" dirty="0">
                <a:solidFill>
                  <a:srgbClr val="000000"/>
                </a:solidFill>
                <a:latin typeface="Candara" charset="0"/>
                <a:ea typeface="ＭＳ Ｐゴシック" charset="0"/>
                <a:cs typeface="MS PGothic" charset="0"/>
              </a:rPr>
              <a:t> (John bore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witness about him, and cried out, “This was he of whom I said, ‘He who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comes after me ranks before me, because he was before me.’”)  (vs. 14a, 15)</a:t>
            </a:r>
          </a:p>
          <a:p>
            <a:pPr marL="0" lvl="0" indent="0" algn="ctr">
              <a:spcBef>
                <a:spcPts val="0"/>
              </a:spcBef>
              <a:buNone/>
              <a:defRPr/>
            </a:pPr>
            <a:r>
              <a:rPr lang="en-US" sz="1000" spc="-10" dirty="0">
                <a:solidFill>
                  <a:srgbClr val="000000"/>
                </a:solidFill>
                <a:latin typeface="Candara" charset="0"/>
                <a:ea typeface="ＭＳ Ｐゴシック" charset="0"/>
                <a:cs typeface="MS PGothic" charset="0"/>
              </a:rPr>
              <a:t> </a:t>
            </a:r>
          </a:p>
          <a:p>
            <a:pPr marL="0" lvl="0" indent="0" algn="ctr">
              <a:spcBef>
                <a:spcPts val="0"/>
              </a:spcBef>
              <a:buNone/>
              <a:defRPr/>
            </a:pPr>
            <a:r>
              <a:rPr lang="en-US" sz="2600" spc="-10" dirty="0">
                <a:solidFill>
                  <a:srgbClr val="000000"/>
                </a:solidFill>
                <a:latin typeface="Candara" charset="0"/>
                <a:ea typeface="ＭＳ Ｐゴシック" charset="0"/>
                <a:cs typeface="MS PGothic" charset="0"/>
              </a:rPr>
              <a:t>Christ Jesus, </a:t>
            </a:r>
            <a:r>
              <a:rPr lang="en-US" sz="2600" spc="-10" baseline="30000" dirty="0">
                <a:solidFill>
                  <a:srgbClr val="000000"/>
                </a:solidFill>
                <a:latin typeface="Candara" charset="0"/>
                <a:ea typeface="ＭＳ Ｐゴシック" charset="0"/>
                <a:cs typeface="MS PGothic" charset="0"/>
              </a:rPr>
              <a:t>6</a:t>
            </a:r>
            <a:r>
              <a:rPr lang="en-US" sz="2600" spc="-10" dirty="0">
                <a:solidFill>
                  <a:srgbClr val="000000"/>
                </a:solidFill>
                <a:latin typeface="Candara" charset="0"/>
                <a:ea typeface="ＭＳ Ｐゴシック" charset="0"/>
                <a:cs typeface="MS PGothic" charset="0"/>
              </a:rPr>
              <a:t> who, though he was in the form of God, did not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count equality with God a thing to be grasped, </a:t>
            </a:r>
            <a:r>
              <a:rPr lang="en-US" sz="2600" spc="-10" baseline="30000" dirty="0">
                <a:solidFill>
                  <a:srgbClr val="000000"/>
                </a:solidFill>
                <a:latin typeface="Candara" charset="0"/>
                <a:ea typeface="ＭＳ Ｐゴシック" charset="0"/>
                <a:cs typeface="MS PGothic" charset="0"/>
              </a:rPr>
              <a:t>7</a:t>
            </a:r>
            <a:r>
              <a:rPr lang="en-US" sz="2600" spc="-10" dirty="0">
                <a:solidFill>
                  <a:srgbClr val="000000"/>
                </a:solidFill>
                <a:latin typeface="Candara" charset="0"/>
                <a:ea typeface="ＭＳ Ｐゴシック" charset="0"/>
                <a:cs typeface="MS PGothic" charset="0"/>
              </a:rPr>
              <a:t> but emptied himself,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by taking the form of a servant, being born in the likeness of men.</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a:t>
            </a:r>
            <a:r>
              <a:rPr lang="en-US" sz="2600" spc="-10" baseline="30000" dirty="0">
                <a:solidFill>
                  <a:srgbClr val="000000"/>
                </a:solidFill>
                <a:latin typeface="Candara" charset="0"/>
                <a:ea typeface="ＭＳ Ｐゴシック" charset="0"/>
                <a:cs typeface="MS PGothic" charset="0"/>
              </a:rPr>
              <a:t>8</a:t>
            </a:r>
            <a:r>
              <a:rPr lang="en-US" sz="2600" spc="-10" dirty="0">
                <a:solidFill>
                  <a:srgbClr val="000000"/>
                </a:solidFill>
                <a:latin typeface="Candara" charset="0"/>
                <a:ea typeface="ＭＳ Ｐゴシック" charset="0"/>
                <a:cs typeface="MS PGothic" charset="0"/>
              </a:rPr>
              <a:t> And being found in human form, he humbled himself by becoming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obedient to the point of death, even death on a cross. </a:t>
            </a:r>
          </a:p>
          <a:p>
            <a:pPr marL="0" lvl="0" indent="0" algn="ctr">
              <a:spcBef>
                <a:spcPts val="0"/>
              </a:spcBef>
              <a:buNone/>
              <a:defRPr/>
            </a:pPr>
            <a:r>
              <a:rPr lang="en-US" sz="2600" spc="-10" dirty="0">
                <a:solidFill>
                  <a:srgbClr val="000000"/>
                </a:solidFill>
                <a:latin typeface="Candara" charset="0"/>
                <a:ea typeface="ＭＳ Ｐゴシック" charset="0"/>
                <a:cs typeface="MS PGothic" charset="0"/>
              </a:rPr>
              <a:t>Philippians 2:6-8</a:t>
            </a:r>
          </a:p>
          <a:p>
            <a:pPr marL="0" lvl="0" indent="0" algn="ctr">
              <a:spcBef>
                <a:spcPts val="0"/>
              </a:spcBef>
              <a:buNone/>
              <a:defRPr/>
            </a:pPr>
            <a:endParaRPr lang="en-US" sz="1000" spc="-10" dirty="0">
              <a:solidFill>
                <a:srgbClr val="000000"/>
              </a:solidFill>
              <a:latin typeface="Candara" charset="0"/>
              <a:ea typeface="ＭＳ Ｐゴシック" charset="0"/>
              <a:cs typeface="MS PGothic" charset="0"/>
            </a:endParaRPr>
          </a:p>
          <a:p>
            <a:pPr marL="971550" lvl="1" indent="-455613">
              <a:spcBef>
                <a:spcPts val="0"/>
              </a:spcBef>
              <a:buFont typeface="Wingdings" charset="2"/>
              <a:buChar char="Ø"/>
              <a:defRPr/>
            </a:pPr>
            <a:r>
              <a:rPr lang="en-US" altLang="x-none" sz="2600" b="1" i="0" kern="0" dirty="0">
                <a:solidFill>
                  <a:srgbClr val="000000"/>
                </a:solidFill>
                <a:latin typeface="Candara" charset="0"/>
              </a:rPr>
              <a:t>It does NOT mean Jesus stopped being God nor took off His divine nature; it also does NOT mean Jesus was half God and half man.</a:t>
            </a:r>
          </a:p>
        </p:txBody>
      </p:sp>
    </p:spTree>
    <p:extLst>
      <p:ext uri="{BB962C8B-B14F-4D97-AF65-F5344CB8AC3E}">
        <p14:creationId xmlns:p14="http://schemas.microsoft.com/office/powerpoint/2010/main" val="314879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THE MYSTERY, MEANING, POWER, &amp; GLORY OF THE INCARNATION</a:t>
            </a:r>
          </a:p>
        </p:txBody>
      </p:sp>
      <p:sp>
        <p:nvSpPr>
          <p:cNvPr id="5" name="Rectangle 3"/>
          <p:cNvSpPr txBox="1">
            <a:spLocks noChangeArrowheads="1"/>
          </p:cNvSpPr>
          <p:nvPr/>
        </p:nvSpPr>
        <p:spPr bwMode="auto">
          <a:xfrm>
            <a:off x="212270" y="1066800"/>
            <a:ext cx="11751129" cy="5791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63550">
              <a:spcBef>
                <a:spcPts val="0"/>
              </a:spcBef>
              <a:buNone/>
              <a:defRPr/>
            </a:pPr>
            <a:r>
              <a:rPr lang="en-US" sz="2800" b="1" i="0" spc="-10" dirty="0">
                <a:solidFill>
                  <a:srgbClr val="000000"/>
                </a:solidFill>
                <a:latin typeface="Candara" charset="0"/>
                <a:ea typeface="ＭＳ Ｐゴシック" charset="0"/>
                <a:cs typeface="MS PGothic" charset="0"/>
              </a:rPr>
              <a:t>2</a:t>
            </a: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   MEANING: </a:t>
            </a:r>
            <a:r>
              <a:rPr lang="en-US" sz="2800" b="1" i="0" spc="-10" dirty="0">
                <a:solidFill>
                  <a:srgbClr val="FF0000"/>
                </a:solidFill>
                <a:latin typeface="Candara" charset="0"/>
                <a:ea typeface="ＭＳ Ｐゴシック" charset="0"/>
                <a:cs typeface="MS PGothic" charset="0"/>
              </a:rPr>
              <a:t>Jesus is both fully God and fully human who dwelt among us.</a:t>
            </a:r>
            <a:endParaRPr kumimoji="0" lang="en-US" sz="2800" b="1" i="0" u="none" strike="noStrike" kern="1200" cap="none" spc="-10" normalizeH="0" baseline="0" noProof="0" dirty="0">
              <a:ln>
                <a:noFill/>
              </a:ln>
              <a:solidFill>
                <a:srgbClr val="FF0000"/>
              </a:solidFill>
              <a:effectLst/>
              <a:uLnTx/>
              <a:uFillTx/>
              <a:latin typeface="Candara" charset="0"/>
              <a:ea typeface="ＭＳ Ｐゴシック" charset="0"/>
              <a:cs typeface="MS PGothic" charset="0"/>
            </a:endParaRP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lvl="0" indent="0" algn="ctr">
              <a:spcBef>
                <a:spcPts val="0"/>
              </a:spcBef>
              <a:buNone/>
              <a:defRPr/>
            </a:pPr>
            <a:r>
              <a:rPr lang="en-US" sz="2600" spc="-10" dirty="0">
                <a:solidFill>
                  <a:srgbClr val="000000"/>
                </a:solidFill>
                <a:latin typeface="Candara" charset="0"/>
                <a:ea typeface="ＭＳ Ｐゴシック" charset="0"/>
                <a:cs typeface="MS PGothic" charset="0"/>
              </a:rPr>
              <a:t>And the Word became flesh and dwelt among us… </a:t>
            </a:r>
            <a:r>
              <a:rPr lang="en-US" sz="2600" spc="-10" baseline="30000" dirty="0">
                <a:solidFill>
                  <a:srgbClr val="000000"/>
                </a:solidFill>
                <a:latin typeface="Candara" charset="0"/>
                <a:ea typeface="ＭＳ Ｐゴシック" charset="0"/>
                <a:cs typeface="MS PGothic" charset="0"/>
              </a:rPr>
              <a:t>15</a:t>
            </a:r>
            <a:r>
              <a:rPr lang="en-US" sz="2600" spc="-10" dirty="0">
                <a:solidFill>
                  <a:srgbClr val="000000"/>
                </a:solidFill>
                <a:latin typeface="Candara" charset="0"/>
                <a:ea typeface="ＭＳ Ｐゴシック" charset="0"/>
                <a:cs typeface="MS PGothic" charset="0"/>
              </a:rPr>
              <a:t> (John bore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witness about him, and cried out, “This was he of whom I said, ‘He who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comes after me ranks before me, because he was before me.’”)  (vs. 14a, 15)</a:t>
            </a:r>
          </a:p>
          <a:p>
            <a:pPr marL="0" lvl="0" indent="0" algn="ctr">
              <a:spcBef>
                <a:spcPts val="0"/>
              </a:spcBef>
              <a:buNone/>
              <a:defRPr/>
            </a:pPr>
            <a:endParaRPr lang="en-US" sz="2000" spc="-10" dirty="0">
              <a:solidFill>
                <a:srgbClr val="000000"/>
              </a:solidFill>
              <a:latin typeface="Candara" charset="0"/>
              <a:ea typeface="ＭＳ Ｐゴシック" charset="0"/>
              <a:cs typeface="MS PGothic" charset="0"/>
            </a:endParaRPr>
          </a:p>
          <a:p>
            <a:pPr marL="971550" lvl="1" indent="-455613">
              <a:spcBef>
                <a:spcPts val="0"/>
              </a:spcBef>
              <a:buFont typeface="Wingdings" charset="2"/>
              <a:buChar char="Ø"/>
              <a:defRPr/>
            </a:pPr>
            <a:r>
              <a:rPr lang="en-US" altLang="x-none" sz="2600" b="1" i="0" kern="0" dirty="0">
                <a:solidFill>
                  <a:srgbClr val="000000"/>
                </a:solidFill>
                <a:latin typeface="Candara" charset="0"/>
              </a:rPr>
              <a:t>It does NOT mean Jesus stopped being God nor took off His divine nature; it also does NOT mean Jesus was half God and half man.</a:t>
            </a:r>
          </a:p>
          <a:p>
            <a:pPr marL="971550" lvl="1" indent="-455613">
              <a:spcBef>
                <a:spcPts val="0"/>
              </a:spcBef>
              <a:buFont typeface="Wingdings" charset="2"/>
              <a:buChar char="Ø"/>
              <a:defRPr/>
            </a:pPr>
            <a:r>
              <a:rPr lang="en-US" altLang="x-none" sz="2600" b="1" i="0" kern="0" dirty="0">
                <a:solidFill>
                  <a:srgbClr val="000000"/>
                </a:solidFill>
                <a:latin typeface="Candara" charset="0"/>
              </a:rPr>
              <a:t>It MEANS Jesus, the second Person of the Trinity took on the human nature (his “tent”) without sin. </a:t>
            </a:r>
          </a:p>
          <a:p>
            <a:pPr marL="971550" lvl="1" indent="-455613">
              <a:spcBef>
                <a:spcPts val="0"/>
              </a:spcBef>
              <a:buFont typeface="Wingdings" charset="2"/>
              <a:buChar char="Ø"/>
              <a:defRPr/>
            </a:pPr>
            <a:r>
              <a:rPr lang="en-US" altLang="x-none" sz="2600" b="1" i="0" kern="0" dirty="0">
                <a:solidFill>
                  <a:srgbClr val="000000"/>
                </a:solidFill>
                <a:latin typeface="Candara" charset="0"/>
              </a:rPr>
              <a:t>This word “dwelt” means literally “pitched his tent” which is an allusion of the LORD dwelling among Israelites in a tent/tabernacle in the OT.   </a:t>
            </a:r>
          </a:p>
        </p:txBody>
      </p:sp>
    </p:spTree>
    <p:extLst>
      <p:ext uri="{BB962C8B-B14F-4D97-AF65-F5344CB8AC3E}">
        <p14:creationId xmlns:p14="http://schemas.microsoft.com/office/powerpoint/2010/main" val="399155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THE MYSTERY, MEANING, POWER, &amp; GLORY OF THE INCARNATION</a:t>
            </a:r>
          </a:p>
        </p:txBody>
      </p:sp>
      <p:sp>
        <p:nvSpPr>
          <p:cNvPr id="5" name="Rectangle 3"/>
          <p:cNvSpPr txBox="1">
            <a:spLocks noChangeArrowheads="1"/>
          </p:cNvSpPr>
          <p:nvPr/>
        </p:nvSpPr>
        <p:spPr bwMode="auto">
          <a:xfrm>
            <a:off x="212270" y="1066800"/>
            <a:ext cx="11751129" cy="5791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63550">
              <a:spcBef>
                <a:spcPts val="0"/>
              </a:spcBef>
              <a:buNone/>
              <a:defRPr/>
            </a:pPr>
            <a:r>
              <a:rPr lang="en-US" sz="2800" b="1" i="0" spc="-10" dirty="0">
                <a:solidFill>
                  <a:srgbClr val="000000"/>
                </a:solidFill>
                <a:latin typeface="Candara" charset="0"/>
                <a:ea typeface="ＭＳ Ｐゴシック" charset="0"/>
                <a:cs typeface="MS PGothic" charset="0"/>
              </a:rPr>
              <a:t>3</a:t>
            </a: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   POWER: </a:t>
            </a:r>
            <a:r>
              <a:rPr lang="en-US" sz="2800" b="1" i="0" spc="-10" dirty="0">
                <a:solidFill>
                  <a:srgbClr val="FF0000"/>
                </a:solidFill>
                <a:latin typeface="Candara" charset="0"/>
                <a:ea typeface="ＭＳ Ｐゴシック" charset="0"/>
                <a:cs typeface="MS PGothic" charset="0"/>
              </a:rPr>
              <a:t>Jesus has brought grace and truth to set us free from sin and death, which grace upon grace.</a:t>
            </a:r>
            <a:endParaRPr kumimoji="0" lang="en-US" sz="2800" b="1" i="0" u="none" strike="noStrike" kern="1200" cap="none" spc="-10" normalizeH="0" baseline="0" noProof="0" dirty="0">
              <a:ln>
                <a:noFill/>
              </a:ln>
              <a:solidFill>
                <a:srgbClr val="FF0000"/>
              </a:solidFill>
              <a:effectLst/>
              <a:uLnTx/>
              <a:uFillTx/>
              <a:latin typeface="Candara" charset="0"/>
              <a:ea typeface="ＭＳ Ｐゴシック" charset="0"/>
              <a:cs typeface="MS PGothic" charset="0"/>
            </a:endParaRP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lvl="0" indent="0" algn="ctr">
              <a:spcBef>
                <a:spcPts val="0"/>
              </a:spcBef>
              <a:buNone/>
              <a:defRPr/>
            </a:pPr>
            <a:r>
              <a:rPr lang="en-US" sz="2600" spc="-10" baseline="30000" dirty="0">
                <a:solidFill>
                  <a:srgbClr val="000000"/>
                </a:solidFill>
                <a:latin typeface="Candara" charset="0"/>
                <a:ea typeface="ＭＳ Ｐゴシック" charset="0"/>
                <a:cs typeface="MS PGothic" charset="0"/>
              </a:rPr>
              <a:t>16</a:t>
            </a:r>
            <a:r>
              <a:rPr lang="en-US" sz="2600" spc="-10" dirty="0">
                <a:solidFill>
                  <a:srgbClr val="000000"/>
                </a:solidFill>
                <a:latin typeface="Candara" charset="0"/>
                <a:ea typeface="ＭＳ Ｐゴシック" charset="0"/>
                <a:cs typeface="MS PGothic" charset="0"/>
              </a:rPr>
              <a:t> For from his fullness we have all received, grace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upon grace. </a:t>
            </a:r>
            <a:r>
              <a:rPr lang="en-US" sz="2600" spc="-10" baseline="30000" dirty="0">
                <a:solidFill>
                  <a:srgbClr val="000000"/>
                </a:solidFill>
                <a:latin typeface="Candara" charset="0"/>
                <a:ea typeface="ＭＳ Ｐゴシック" charset="0"/>
                <a:cs typeface="MS PGothic" charset="0"/>
              </a:rPr>
              <a:t>17</a:t>
            </a:r>
            <a:r>
              <a:rPr lang="en-US" sz="2600" spc="-10" dirty="0">
                <a:solidFill>
                  <a:srgbClr val="000000"/>
                </a:solidFill>
                <a:latin typeface="Candara" charset="0"/>
                <a:ea typeface="ＭＳ Ｐゴシック" charset="0"/>
                <a:cs typeface="MS PGothic" charset="0"/>
              </a:rPr>
              <a:t> For the law was given through Moses;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grace and truth came through Jesus Christ. (vs. 16-17)</a:t>
            </a:r>
          </a:p>
          <a:p>
            <a:pPr marL="0" lvl="0" indent="0" algn="ctr">
              <a:spcBef>
                <a:spcPts val="0"/>
              </a:spcBef>
              <a:buNone/>
              <a:defRPr/>
            </a:pPr>
            <a:endParaRPr lang="en-US" sz="1400" spc="-10" dirty="0">
              <a:solidFill>
                <a:srgbClr val="000000"/>
              </a:solidFill>
              <a:latin typeface="Candara" charset="0"/>
              <a:ea typeface="ＭＳ Ｐゴシック" charset="0"/>
              <a:cs typeface="MS PGothic" charset="0"/>
            </a:endParaRPr>
          </a:p>
          <a:p>
            <a:pPr marL="0" lvl="0" indent="0" algn="ctr">
              <a:spcBef>
                <a:spcPts val="0"/>
              </a:spcBef>
              <a:buNone/>
              <a:defRPr/>
            </a:pPr>
            <a:r>
              <a:rPr lang="en-US" sz="2600" spc="-10" baseline="30000" dirty="0">
                <a:solidFill>
                  <a:srgbClr val="000000"/>
                </a:solidFill>
                <a:latin typeface="Candara" charset="0"/>
                <a:ea typeface="ＭＳ Ｐゴシック" charset="0"/>
                <a:cs typeface="MS PGothic" charset="0"/>
              </a:rPr>
              <a:t>6</a:t>
            </a:r>
            <a:r>
              <a:rPr lang="en-US" sz="2600" spc="-10" dirty="0">
                <a:solidFill>
                  <a:srgbClr val="000000"/>
                </a:solidFill>
                <a:latin typeface="Candara" charset="0"/>
                <a:ea typeface="ＭＳ Ｐゴシック" charset="0"/>
                <a:cs typeface="MS PGothic" charset="0"/>
              </a:rPr>
              <a:t> The LORD passed before him and proclaimed, “The LORD, the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LORD, a God merciful and gracious, slow to anger, and abounding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in steadfast love and faithfulness, </a:t>
            </a:r>
            <a:r>
              <a:rPr lang="en-US" sz="2600" spc="-10" baseline="30000" dirty="0">
                <a:solidFill>
                  <a:srgbClr val="000000"/>
                </a:solidFill>
                <a:latin typeface="Candara" charset="0"/>
                <a:ea typeface="ＭＳ Ｐゴシック" charset="0"/>
                <a:cs typeface="MS PGothic" charset="0"/>
              </a:rPr>
              <a:t>7</a:t>
            </a:r>
            <a:r>
              <a:rPr lang="en-US" sz="2600" spc="-10" dirty="0">
                <a:solidFill>
                  <a:srgbClr val="000000"/>
                </a:solidFill>
                <a:latin typeface="Candara" charset="0"/>
                <a:ea typeface="ＭＳ Ｐゴシック" charset="0"/>
                <a:cs typeface="MS PGothic" charset="0"/>
              </a:rPr>
              <a:t> keeping steadfast love for thousands,</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forgiving iniquity and transgression and sin, but who will by no means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clear the guilty, visiting the iniquity of the fathers on the children and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the children's children, to the third and the fourth generation.”</a:t>
            </a:r>
          </a:p>
          <a:p>
            <a:pPr marL="0" lvl="0" indent="0" algn="ctr">
              <a:spcBef>
                <a:spcPts val="0"/>
              </a:spcBef>
              <a:buNone/>
              <a:defRPr/>
            </a:pPr>
            <a:r>
              <a:rPr lang="en-US" sz="2600" spc="-10" dirty="0">
                <a:solidFill>
                  <a:srgbClr val="000000"/>
                </a:solidFill>
                <a:latin typeface="Candara" charset="0"/>
                <a:ea typeface="ＭＳ Ｐゴシック" charset="0"/>
                <a:cs typeface="MS PGothic" charset="0"/>
              </a:rPr>
              <a:t>Exodus 34:6-7 </a:t>
            </a:r>
            <a:endParaRPr lang="en-US" altLang="x-none" sz="2600" b="1" i="0" kern="0" dirty="0">
              <a:solidFill>
                <a:srgbClr val="000000"/>
              </a:solidFill>
              <a:latin typeface="Candara" charset="0"/>
            </a:endParaRPr>
          </a:p>
        </p:txBody>
      </p:sp>
    </p:spTree>
    <p:extLst>
      <p:ext uri="{BB962C8B-B14F-4D97-AF65-F5344CB8AC3E}">
        <p14:creationId xmlns:p14="http://schemas.microsoft.com/office/powerpoint/2010/main" val="4001115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THE MYSTERY, MEANING, POWER, &amp; GLORY OF THE INCARNATION</a:t>
            </a:r>
          </a:p>
        </p:txBody>
      </p:sp>
      <p:sp>
        <p:nvSpPr>
          <p:cNvPr id="5" name="Rectangle 3"/>
          <p:cNvSpPr txBox="1">
            <a:spLocks noChangeArrowheads="1"/>
          </p:cNvSpPr>
          <p:nvPr/>
        </p:nvSpPr>
        <p:spPr bwMode="auto">
          <a:xfrm>
            <a:off x="212270" y="1066800"/>
            <a:ext cx="11751129" cy="5791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63550">
              <a:spcBef>
                <a:spcPts val="0"/>
              </a:spcBef>
              <a:buNone/>
              <a:defRPr/>
            </a:pPr>
            <a:r>
              <a:rPr lang="en-US" sz="2800" b="1" i="0" spc="-10" dirty="0">
                <a:solidFill>
                  <a:srgbClr val="000000"/>
                </a:solidFill>
                <a:latin typeface="Candara" charset="0"/>
                <a:ea typeface="ＭＳ Ｐゴシック" charset="0"/>
                <a:cs typeface="MS PGothic" charset="0"/>
              </a:rPr>
              <a:t>3</a:t>
            </a: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   POWER: </a:t>
            </a:r>
            <a:r>
              <a:rPr lang="en-US" sz="2800" b="1" i="0" spc="-10" dirty="0">
                <a:solidFill>
                  <a:srgbClr val="FF0000"/>
                </a:solidFill>
                <a:latin typeface="Candara" charset="0"/>
                <a:ea typeface="ＭＳ Ｐゴシック" charset="0"/>
                <a:cs typeface="MS PGothic" charset="0"/>
              </a:rPr>
              <a:t>Jesus has brought grace and truth to set us free from sin and death, which grace upon grace.</a:t>
            </a:r>
            <a:endParaRPr kumimoji="0" lang="en-US" sz="2800" b="1" i="0" u="none" strike="noStrike" kern="1200" cap="none" spc="-10" normalizeH="0" baseline="0" noProof="0" dirty="0">
              <a:ln>
                <a:noFill/>
              </a:ln>
              <a:solidFill>
                <a:srgbClr val="FF0000"/>
              </a:solidFill>
              <a:effectLst/>
              <a:uLnTx/>
              <a:uFillTx/>
              <a:latin typeface="Candara" charset="0"/>
              <a:ea typeface="ＭＳ Ｐゴシック" charset="0"/>
              <a:cs typeface="MS PGothic" charset="0"/>
            </a:endParaRP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lvl="0" indent="0" algn="ctr">
              <a:spcBef>
                <a:spcPts val="0"/>
              </a:spcBef>
              <a:buNone/>
              <a:defRPr/>
            </a:pPr>
            <a:r>
              <a:rPr lang="en-US" sz="2600" spc="-10" baseline="30000" dirty="0">
                <a:solidFill>
                  <a:srgbClr val="000000"/>
                </a:solidFill>
                <a:latin typeface="Candara" charset="0"/>
                <a:ea typeface="ＭＳ Ｐゴシック" charset="0"/>
                <a:cs typeface="MS PGothic" charset="0"/>
              </a:rPr>
              <a:t>16</a:t>
            </a:r>
            <a:r>
              <a:rPr lang="en-US" sz="2600" spc="-10" dirty="0">
                <a:solidFill>
                  <a:srgbClr val="000000"/>
                </a:solidFill>
                <a:latin typeface="Candara" charset="0"/>
                <a:ea typeface="ＭＳ Ｐゴシック" charset="0"/>
                <a:cs typeface="MS PGothic" charset="0"/>
              </a:rPr>
              <a:t> For from his fullness we have all received, grace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upon grace. </a:t>
            </a:r>
            <a:r>
              <a:rPr lang="en-US" sz="2600" spc="-10" baseline="30000" dirty="0">
                <a:solidFill>
                  <a:srgbClr val="000000"/>
                </a:solidFill>
                <a:latin typeface="Candara" charset="0"/>
                <a:ea typeface="ＭＳ Ｐゴシック" charset="0"/>
                <a:cs typeface="MS PGothic" charset="0"/>
              </a:rPr>
              <a:t>17</a:t>
            </a:r>
            <a:r>
              <a:rPr lang="en-US" sz="2600" spc="-10" dirty="0">
                <a:solidFill>
                  <a:srgbClr val="000000"/>
                </a:solidFill>
                <a:latin typeface="Candara" charset="0"/>
                <a:ea typeface="ＭＳ Ｐゴシック" charset="0"/>
                <a:cs typeface="MS PGothic" charset="0"/>
              </a:rPr>
              <a:t> For the law was given through Moses;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grace and truth came through Jesus Christ. (vs. 16-17)</a:t>
            </a:r>
          </a:p>
          <a:p>
            <a:pPr marL="0" lvl="0" indent="0" algn="ctr">
              <a:spcBef>
                <a:spcPts val="0"/>
              </a:spcBef>
              <a:buNone/>
              <a:defRPr/>
            </a:pPr>
            <a:endParaRPr lang="en-US" sz="1400" spc="-10" dirty="0">
              <a:solidFill>
                <a:srgbClr val="000000"/>
              </a:solidFill>
              <a:latin typeface="Candara" charset="0"/>
              <a:ea typeface="ＭＳ Ｐゴシック" charset="0"/>
              <a:cs typeface="MS PGothic" charset="0"/>
            </a:endParaRPr>
          </a:p>
          <a:p>
            <a:pPr marL="971550" lvl="1" indent="-455613">
              <a:spcBef>
                <a:spcPts val="0"/>
              </a:spcBef>
              <a:buFont typeface="Wingdings" charset="2"/>
              <a:buChar char="Ø"/>
              <a:defRPr/>
            </a:pPr>
            <a:r>
              <a:rPr lang="en-US" altLang="x-none" sz="2600" b="1" i="0" kern="0" dirty="0">
                <a:solidFill>
                  <a:srgbClr val="000000"/>
                </a:solidFill>
                <a:latin typeface="Candara" charset="0"/>
              </a:rPr>
              <a:t>Jesus has the same power of God the Father who is full of grace and truth (the only Son means not offspring but heir with full heritage and likeness).</a:t>
            </a:r>
          </a:p>
          <a:p>
            <a:pPr marL="971550" lvl="1" indent="-455613">
              <a:spcBef>
                <a:spcPts val="0"/>
              </a:spcBef>
              <a:buFont typeface="Wingdings" charset="2"/>
              <a:buChar char="Ø"/>
              <a:defRPr/>
            </a:pPr>
            <a:r>
              <a:rPr lang="en-US" altLang="x-none" sz="2600" b="1" i="0" kern="0" dirty="0">
                <a:solidFill>
                  <a:srgbClr val="000000"/>
                </a:solidFill>
                <a:latin typeface="Candara" charset="0"/>
              </a:rPr>
              <a:t>Only Jesus is full of grace and full of truth, which are essential for our salvation from sin and death.</a:t>
            </a:r>
          </a:p>
          <a:p>
            <a:pPr marL="971550" lvl="1" indent="-455613">
              <a:spcBef>
                <a:spcPts val="0"/>
              </a:spcBef>
              <a:buFont typeface="Wingdings" charset="2"/>
              <a:buChar char="Ø"/>
              <a:defRPr/>
            </a:pPr>
            <a:r>
              <a:rPr lang="en-US" altLang="x-none" sz="2600" b="1" i="0" kern="0" dirty="0">
                <a:solidFill>
                  <a:srgbClr val="000000"/>
                </a:solidFill>
                <a:latin typeface="Candara" charset="0"/>
              </a:rPr>
              <a:t>This is why the incarnation was necessary; in love, God the Father gave his only Son to set us free through Jesus’ death and resurrection.</a:t>
            </a:r>
          </a:p>
        </p:txBody>
      </p:sp>
    </p:spTree>
    <p:extLst>
      <p:ext uri="{BB962C8B-B14F-4D97-AF65-F5344CB8AC3E}">
        <p14:creationId xmlns:p14="http://schemas.microsoft.com/office/powerpoint/2010/main" val="245368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55558</TotalTime>
  <Words>651</Words>
  <Application>Microsoft Macintosh PowerPoint</Application>
  <PresentationFormat>Widescreen</PresentationFormat>
  <Paragraphs>122</Paragraphs>
  <Slides>14</Slides>
  <Notes>11</Notes>
  <HiddenSlides>0</HiddenSlides>
  <MMClips>0</MMClips>
  <ScaleCrop>false</ScaleCrop>
  <HeadingPairs>
    <vt:vector size="6" baseType="variant">
      <vt:variant>
        <vt:lpstr>Fonts Used</vt:lpstr>
      </vt:variant>
      <vt:variant>
        <vt:i4>8</vt:i4>
      </vt:variant>
      <vt:variant>
        <vt:lpstr>Theme</vt:lpstr>
      </vt:variant>
      <vt:variant>
        <vt:i4>14</vt:i4>
      </vt:variant>
      <vt:variant>
        <vt:lpstr>Slide Titles</vt:lpstr>
      </vt:variant>
      <vt:variant>
        <vt:i4>14</vt:i4>
      </vt:variant>
    </vt:vector>
  </HeadingPairs>
  <TitlesOfParts>
    <vt:vector size="36" baseType="lpstr">
      <vt:lpstr>Arial</vt:lpstr>
      <vt:lpstr>Calibri</vt:lpstr>
      <vt:lpstr>Calibri Light</vt:lpstr>
      <vt:lpstr>Candara</vt:lpstr>
      <vt:lpstr>Eras Bold ITC</vt:lpstr>
      <vt:lpstr>Eras Demi ITC</vt:lpstr>
      <vt:lpstr>Eras Medium ITC</vt:lpstr>
      <vt:lpstr>Wingdings</vt: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9_Default Design</vt:lpstr>
      <vt:lpstr>15_Default Design</vt:lpstr>
      <vt:lpstr>2_Normal</vt:lpstr>
      <vt:lpstr>7_Default Design</vt:lpstr>
      <vt:lpstr>19_Default Design</vt:lpstr>
      <vt:lpstr>PowerPoint Presentation</vt:lpstr>
      <vt:lpstr>The Word Became Flesh</vt:lpstr>
      <vt:lpstr>PowerPoint Presentation</vt:lpstr>
      <vt:lpstr>PowerPoint Presentation</vt:lpstr>
      <vt:lpstr>THE MYSTERY, MEANING, POWER, &amp; GLORY OF THE INCARNATION</vt:lpstr>
      <vt:lpstr>THE MYSTERY, MEANING, POWER, &amp; GLORY OF THE INCARNATION</vt:lpstr>
      <vt:lpstr>THE MYSTERY, MEANING, POWER, &amp; GLORY OF THE INCARNATION</vt:lpstr>
      <vt:lpstr>THE MYSTERY, MEANING, POWER, &amp; GLORY OF THE INCARNATION</vt:lpstr>
      <vt:lpstr>THE MYSTERY, MEANING, POWER, &amp; GLORY OF THE INCARNATION</vt:lpstr>
      <vt:lpstr>THE MYSTERY, MEANING, POWER, &amp; GLORY OF THE INCARNATION</vt:lpstr>
      <vt:lpstr>THE MYSTERY, MEANING, POWER, &amp; GLORY OF THE INCARNATION</vt:lpstr>
      <vt:lpstr>PowerPoint Presentation</vt:lpstr>
      <vt:lpstr>THREE PRACTICAL QUESTIONS  FOR OUR EVERYDAY LIFE</vt:lpstr>
      <vt:lpstr>PowerPoint Presentation</vt:lpstr>
    </vt:vector>
  </TitlesOfParts>
  <Manager/>
  <Company>UFP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3431</cp:revision>
  <cp:lastPrinted>2017-02-12T17:19:19Z</cp:lastPrinted>
  <dcterms:created xsi:type="dcterms:W3CDTF">2007-10-20T20:09:35Z</dcterms:created>
  <dcterms:modified xsi:type="dcterms:W3CDTF">2019-06-02T21:13:59Z</dcterms:modified>
  <cp:category/>
</cp:coreProperties>
</file>