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59" r:id="rId10"/>
    <p:sldMasterId id="2147484327" r:id="rId11"/>
    <p:sldMasterId id="2147484387" r:id="rId12"/>
    <p:sldMasterId id="2147484399" r:id="rId13"/>
  </p:sldMasterIdLst>
  <p:notesMasterIdLst>
    <p:notesMasterId r:id="rId29"/>
  </p:notesMasterIdLst>
  <p:handoutMasterIdLst>
    <p:handoutMasterId r:id="rId30"/>
  </p:handoutMasterIdLst>
  <p:sldIdLst>
    <p:sldId id="281" r:id="rId14"/>
    <p:sldId id="807" r:id="rId15"/>
    <p:sldId id="792" r:id="rId16"/>
    <p:sldId id="2636" r:id="rId17"/>
    <p:sldId id="2643" r:id="rId18"/>
    <p:sldId id="2644" r:id="rId19"/>
    <p:sldId id="1760" r:id="rId20"/>
    <p:sldId id="781" r:id="rId21"/>
    <p:sldId id="2390" r:id="rId22"/>
    <p:sldId id="2646" r:id="rId23"/>
    <p:sldId id="2647" r:id="rId24"/>
    <p:sldId id="2648" r:id="rId25"/>
    <p:sldId id="2649" r:id="rId26"/>
    <p:sldId id="944" r:id="rId27"/>
    <p:sldId id="283" r:id="rId28"/>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CC00"/>
    <a:srgbClr val="800000"/>
    <a:srgbClr val="6600FF"/>
    <a:srgbClr val="011893"/>
    <a:srgbClr val="006600"/>
    <a:srgbClr val="0432FF"/>
    <a:srgbClr val="FFFF00"/>
    <a:srgbClr val="CC3300"/>
    <a:srgbClr val="CC99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76" autoAdjust="0"/>
    <p:restoredTop sz="92837"/>
  </p:normalViewPr>
  <p:slideViewPr>
    <p:cSldViewPr>
      <p:cViewPr varScale="1">
        <p:scale>
          <a:sx n="110" d="100"/>
          <a:sy n="110" d="100"/>
        </p:scale>
        <p:origin x="232" y="176"/>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handoutMaster" Target="handoutMasters/handoutMaster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6/16/19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6/16/19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767563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a:extLst>
              <a:ext uri="{FF2B5EF4-FFF2-40B4-BE49-F238E27FC236}">
                <a16:creationId xmlns:a16="http://schemas.microsoft.com/office/drawing/2014/main" id="{74B40504-AC93-F041-8796-DD7919BFF3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Rectangle 3">
            <a:extLst>
              <a:ext uri="{FF2B5EF4-FFF2-40B4-BE49-F238E27FC236}">
                <a16:creationId xmlns:a16="http://schemas.microsoft.com/office/drawing/2014/main" id="{314D33A1-87F9-BC47-8855-F18A6E7B0C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587045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912204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968789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998632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018952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654823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34431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51858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a:extLst>
              <a:ext uri="{FF2B5EF4-FFF2-40B4-BE49-F238E27FC236}">
                <a16:creationId xmlns:a16="http://schemas.microsoft.com/office/drawing/2014/main" id="{74B40504-AC93-F041-8796-DD7919BFF3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Rectangle 3">
            <a:extLst>
              <a:ext uri="{FF2B5EF4-FFF2-40B4-BE49-F238E27FC236}">
                <a16:creationId xmlns:a16="http://schemas.microsoft.com/office/drawing/2014/main" id="{314D33A1-87F9-BC47-8855-F18A6E7B0C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885878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110076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45344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193931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01426217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4088882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280638225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26546279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8762755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25966353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33432204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33166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10949816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4985613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79279335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10254163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34708486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266637513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9071362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39093134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5402928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210396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6123805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42940181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5404907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397064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6/16/19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6/16/19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6/16/19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6/16/19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6/16/19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6/16/19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6/16/19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6/16/19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6/16/19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6/16/19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6/16/19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6/16/19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6/16/19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6/16/19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6/16/19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6/16/19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6/16/19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6/16/19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6/16/19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6/16/19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6/16/19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6/16/19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4.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3"/>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eaLnBrk="1" hangingPunct="1">
              <a:defRPr/>
            </a:pPr>
            <a:endParaRPr lang="en-US" i="0">
              <a:latin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eaLnBrk="1" hangingPunct="1">
              <a:defRPr/>
            </a:pPr>
            <a:endParaRPr lang="en-US" i="0">
              <a:latin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eaLnBrk="1" hangingPunct="1">
              <a:defRPr/>
            </a:pPr>
            <a:fld id="{B84F0A5A-A96B-4048-9348-360DF1EE3319}" type="slidenum">
              <a:rPr lang="en-US" i="0">
                <a:latin typeface="Arial" charset="0"/>
              </a:rPr>
              <a:pPr eaLnBrk="1" hangingPunct="1">
                <a:defRPr/>
              </a:pPr>
              <a:t>‹#›</a:t>
            </a:fld>
            <a:endParaRPr lang="en-US" i="0">
              <a:latin typeface="Arial" charset="0"/>
            </a:endParaRPr>
          </a:p>
        </p:txBody>
      </p:sp>
    </p:spTree>
    <p:extLst>
      <p:ext uri="{BB962C8B-B14F-4D97-AF65-F5344CB8AC3E}">
        <p14:creationId xmlns:p14="http://schemas.microsoft.com/office/powerpoint/2010/main" val="1271759952"/>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2023423593"/>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6/16/19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6/16/19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THE HIGH/FULLER CALLING OF FATHERHOOD FOR CHRISTIANS</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ts val="0"/>
              </a:spcBef>
              <a:buNone/>
            </a:pPr>
            <a:r>
              <a:rPr lang="en-US" sz="2800" b="1" i="0" spc="-10" dirty="0">
                <a:latin typeface="Candara" charset="0"/>
                <a:ea typeface="ＭＳ Ｐゴシック" charset="0"/>
                <a:cs typeface="MS PGothic" charset="0"/>
              </a:rPr>
              <a:t>2)  </a:t>
            </a:r>
            <a:r>
              <a:rPr lang="en-US" sz="300" b="1" i="0" spc="-10" dirty="0">
                <a:latin typeface="Candara" charset="0"/>
                <a:ea typeface="ＭＳ Ｐゴシック" charset="0"/>
                <a:cs typeface="MS PGothic" charset="0"/>
              </a:rPr>
              <a:t> </a:t>
            </a:r>
            <a:r>
              <a:rPr lang="en-US" sz="2800" b="1" i="0" spc="-10" dirty="0">
                <a:latin typeface="Candara" charset="0"/>
                <a:ea typeface="ＭＳ Ｐゴシック" charset="0"/>
                <a:cs typeface="MS PGothic" charset="0"/>
              </a:rPr>
              <a:t>A father’s high calling is </a:t>
            </a:r>
            <a:r>
              <a:rPr lang="en-US" sz="2800" b="1" i="0" spc="-10" dirty="0">
                <a:solidFill>
                  <a:srgbClr val="FF0000"/>
                </a:solidFill>
                <a:latin typeface="Candara" charset="0"/>
                <a:ea typeface="ＭＳ Ｐゴシック" charset="0"/>
                <a:cs typeface="MS PGothic" charset="0"/>
              </a:rPr>
              <a:t>to teach his children by words and deeds to live according to God’s will.</a:t>
            </a:r>
          </a:p>
          <a:p>
            <a:pPr marL="0" indent="0" algn="ctr">
              <a:spcBef>
                <a:spcPts val="0"/>
              </a:spcBef>
              <a:buNone/>
            </a:pPr>
            <a:endParaRPr lang="en-US" sz="800" b="1" i="0" spc="-10" dirty="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1</a:t>
            </a:r>
            <a:r>
              <a:rPr lang="en-US" sz="2600" spc="-10" dirty="0">
                <a:solidFill>
                  <a:srgbClr val="000000"/>
                </a:solidFill>
                <a:latin typeface="Candara" charset="0"/>
                <a:ea typeface="ＭＳ Ｐゴシック" charset="0"/>
                <a:cs typeface="MS PGothic" charset="0"/>
              </a:rPr>
              <a:t> Blessed is everyone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who fears the LORD,</a:t>
            </a:r>
          </a:p>
          <a:p>
            <a:pPr marL="0" indent="0" algn="ctr">
              <a:spcBef>
                <a:spcPts val="0"/>
              </a:spcBef>
              <a:buNone/>
            </a:pPr>
            <a:r>
              <a:rPr lang="en-US" sz="2600" spc="-10" dirty="0">
                <a:solidFill>
                  <a:srgbClr val="000000"/>
                </a:solidFill>
                <a:latin typeface="Candara" charset="0"/>
                <a:ea typeface="ＭＳ Ｐゴシック" charset="0"/>
                <a:cs typeface="MS PGothic" charset="0"/>
              </a:rPr>
              <a:t>   who walks in his ways!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Psalm 128:1</a:t>
            </a:r>
          </a:p>
          <a:p>
            <a:pPr marL="0" indent="0" algn="ctr">
              <a:spcBef>
                <a:spcPts val="0"/>
              </a:spcBef>
              <a:buNone/>
            </a:pPr>
            <a:endParaRPr lang="en-US" sz="800" spc="-10" dirty="0">
              <a:solidFill>
                <a:srgbClr val="000000"/>
              </a:solidFill>
              <a:latin typeface="Candara" charset="0"/>
              <a:ea typeface="ＭＳ Ｐゴシック" charset="0"/>
              <a:cs typeface="MS PGothic" charset="0"/>
            </a:endParaRPr>
          </a:p>
          <a:p>
            <a:pPr marL="928688" lvl="1" indent="-465138">
              <a:spcBef>
                <a:spcPts val="0"/>
              </a:spcBef>
              <a:buFont typeface="Wingdings" pitchFamily="2" charset="2"/>
              <a:buChar char="Ø"/>
            </a:pPr>
            <a:r>
              <a:rPr lang="en-US" sz="2600" b="1" i="0" spc="-10" dirty="0">
                <a:solidFill>
                  <a:srgbClr val="000000"/>
                </a:solidFill>
                <a:latin typeface="Candara" charset="0"/>
                <a:ea typeface="ＭＳ Ｐゴシック" charset="0"/>
                <a:cs typeface="MS PGothic" charset="0"/>
              </a:rPr>
              <a:t>To fear the LORD means to respect GOD enough to live according to what God desires and wills for us;</a:t>
            </a:r>
            <a:r>
              <a:rPr lang="en-US" sz="2600" b="1" spc="-10" dirty="0">
                <a:solidFill>
                  <a:srgbClr val="000000"/>
                </a:solidFill>
                <a:latin typeface="Candara" charset="0"/>
                <a:ea typeface="ＭＳ Ｐゴシック" charset="0"/>
                <a:cs typeface="MS PGothic" charset="0"/>
              </a:rPr>
              <a:t> but </a:t>
            </a:r>
            <a:r>
              <a:rPr lang="en-US" sz="2600" b="1" i="0" spc="-10" dirty="0">
                <a:solidFill>
                  <a:srgbClr val="000000"/>
                </a:solidFill>
                <a:latin typeface="Candara" charset="0"/>
                <a:ea typeface="ＭＳ Ｐゴシック" charset="0"/>
                <a:cs typeface="MS PGothic" charset="0"/>
              </a:rPr>
              <a:t>children are prone to wander in their ways.</a:t>
            </a:r>
          </a:p>
          <a:p>
            <a:pPr marL="928688" lvl="1" indent="-465138">
              <a:spcBef>
                <a:spcPts val="0"/>
              </a:spcBef>
              <a:buFont typeface="Wingdings" pitchFamily="2" charset="2"/>
              <a:buChar char="Ø"/>
            </a:pPr>
            <a:r>
              <a:rPr lang="en-US" sz="2600" b="1" i="0" spc="-10" dirty="0">
                <a:solidFill>
                  <a:srgbClr val="000000"/>
                </a:solidFill>
                <a:latin typeface="Candara" charset="0"/>
                <a:ea typeface="ＭＳ Ｐゴシック" charset="0"/>
                <a:cs typeface="MS PGothic" charset="0"/>
              </a:rPr>
              <a:t>To fear the LORD and yet disobeying </a:t>
            </a:r>
            <a:r>
              <a:rPr lang="en-US" sz="2600" b="1" i="0" spc="-10">
                <a:solidFill>
                  <a:srgbClr val="000000"/>
                </a:solidFill>
                <a:latin typeface="Candara" charset="0"/>
                <a:ea typeface="ＭＳ Ｐゴシック" charset="0"/>
                <a:cs typeface="MS PGothic" charset="0"/>
              </a:rPr>
              <a:t>his will </a:t>
            </a:r>
            <a:r>
              <a:rPr lang="en-US" sz="2600" b="1" i="0" spc="-10" dirty="0">
                <a:solidFill>
                  <a:srgbClr val="000000"/>
                </a:solidFill>
                <a:latin typeface="Candara" charset="0"/>
                <a:ea typeface="ＭＳ Ｐゴシック" charset="0"/>
                <a:cs typeface="MS PGothic" charset="0"/>
              </a:rPr>
              <a:t>is a doublemindedness—it will leave us in the curse or it will bring us God’s discipline.  </a:t>
            </a:r>
          </a:p>
          <a:p>
            <a:pPr marL="928688" lvl="1" indent="-465138">
              <a:spcBef>
                <a:spcPts val="0"/>
              </a:spcBef>
              <a:buFont typeface="Wingdings" pitchFamily="2" charset="2"/>
              <a:buChar char="Ø"/>
            </a:pPr>
            <a:r>
              <a:rPr lang="en-US" sz="2600" b="1" i="0" spc="-10" dirty="0">
                <a:solidFill>
                  <a:srgbClr val="000000"/>
                </a:solidFill>
                <a:latin typeface="Candara" charset="0"/>
                <a:ea typeface="ＭＳ Ｐゴシック" charset="0"/>
                <a:cs typeface="MS PGothic" charset="0"/>
              </a:rPr>
              <a:t>Therefore, fathers are called to teach by example and words that true fear of the LORD will lead to self-surrender to Scripture and his guidance. </a:t>
            </a:r>
          </a:p>
          <a:p>
            <a:pPr marL="0" indent="0" algn="ctr">
              <a:spcBef>
                <a:spcPts val="0"/>
              </a:spcBef>
              <a:buNone/>
            </a:pPr>
            <a:endParaRPr lang="en-US" sz="26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221906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4" name="Rectangle 3">
            <a:extLst>
              <a:ext uri="{FF2B5EF4-FFF2-40B4-BE49-F238E27FC236}">
                <a16:creationId xmlns:a16="http://schemas.microsoft.com/office/drawing/2014/main" id="{9726A79E-080F-A241-A7D5-D5BE67649E87}"/>
              </a:ext>
            </a:extLst>
          </p:cNvPr>
          <p:cNvSpPr>
            <a:spLocks noGrp="1" noChangeArrowheads="1"/>
          </p:cNvSpPr>
          <p:nvPr>
            <p:ph type="body" idx="1"/>
          </p:nvPr>
        </p:nvSpPr>
        <p:spPr>
          <a:xfrm>
            <a:off x="381000" y="1600200"/>
            <a:ext cx="11430000" cy="5246688"/>
          </a:xfrm>
        </p:spPr>
        <p:txBody>
          <a:bodyPr/>
          <a:lstStyle/>
          <a:p>
            <a:pPr marL="14288" indent="-14288" algn="ctr">
              <a:spcBef>
                <a:spcPct val="0"/>
              </a:spcBef>
              <a:buNone/>
            </a:pPr>
            <a:r>
              <a:rPr lang="en-US" altLang="en-US" sz="2800" b="1" i="1" baseline="30000" dirty="0">
                <a:solidFill>
                  <a:srgbClr val="000000"/>
                </a:solidFill>
                <a:latin typeface="Candara" panose="020E0502030303020204" pitchFamily="34" charset="0"/>
              </a:rPr>
              <a:t>24</a:t>
            </a:r>
            <a:r>
              <a:rPr lang="en-US" altLang="en-US" sz="2800" b="1" i="1" dirty="0">
                <a:solidFill>
                  <a:srgbClr val="000000"/>
                </a:solidFill>
                <a:latin typeface="Candara" panose="020E0502030303020204" pitchFamily="34" charset="0"/>
              </a:rPr>
              <a:t> They do not say to themselves, </a:t>
            </a:r>
            <a:br>
              <a:rPr lang="en-US" altLang="en-US" sz="2800" b="1" i="1" dirty="0">
                <a:solidFill>
                  <a:srgbClr val="000000"/>
                </a:solidFill>
                <a:latin typeface="Candara" panose="020E0502030303020204" pitchFamily="34" charset="0"/>
              </a:rPr>
            </a:br>
            <a:r>
              <a:rPr lang="en-US" altLang="en-US" sz="2800" b="1" i="1" dirty="0">
                <a:solidFill>
                  <a:srgbClr val="000000"/>
                </a:solidFill>
                <a:latin typeface="Candara" panose="020E0502030303020204" pitchFamily="34" charset="0"/>
              </a:rPr>
              <a:t>'Let us fear the LORD our God, </a:t>
            </a:r>
            <a:br>
              <a:rPr lang="en-US" altLang="en-US" sz="2800" b="1" i="1" dirty="0">
                <a:solidFill>
                  <a:srgbClr val="000000"/>
                </a:solidFill>
                <a:latin typeface="Candara" panose="020E0502030303020204" pitchFamily="34" charset="0"/>
              </a:rPr>
            </a:br>
            <a:r>
              <a:rPr lang="en-US" altLang="en-US" sz="2800" b="1" i="1" dirty="0">
                <a:solidFill>
                  <a:srgbClr val="000000"/>
                </a:solidFill>
                <a:latin typeface="Candara" panose="020E0502030303020204" pitchFamily="34" charset="0"/>
              </a:rPr>
              <a:t>who gives autumn and spring rains in season, </a:t>
            </a:r>
            <a:br>
              <a:rPr lang="en-US" altLang="en-US" sz="2800" b="1" i="1" dirty="0">
                <a:solidFill>
                  <a:srgbClr val="000000"/>
                </a:solidFill>
                <a:latin typeface="Candara" panose="020E0502030303020204" pitchFamily="34" charset="0"/>
              </a:rPr>
            </a:br>
            <a:r>
              <a:rPr lang="en-US" altLang="en-US" sz="2800" b="1" i="1" dirty="0">
                <a:solidFill>
                  <a:srgbClr val="000000"/>
                </a:solidFill>
                <a:latin typeface="Candara" panose="020E0502030303020204" pitchFamily="34" charset="0"/>
              </a:rPr>
              <a:t>who assures us of the regular weeks of harvest.’</a:t>
            </a:r>
            <a:br>
              <a:rPr lang="en-US" altLang="en-US" sz="2800" b="1" i="1" dirty="0">
                <a:solidFill>
                  <a:srgbClr val="000000"/>
                </a:solidFill>
                <a:latin typeface="Candara" panose="020E0502030303020204" pitchFamily="34" charset="0"/>
              </a:rPr>
            </a:br>
            <a:r>
              <a:rPr lang="en-US" altLang="en-US" sz="2800" b="1" i="1" baseline="30000" dirty="0">
                <a:solidFill>
                  <a:srgbClr val="000000"/>
                </a:solidFill>
                <a:latin typeface="Candara" panose="020E0502030303020204" pitchFamily="34" charset="0"/>
              </a:rPr>
              <a:t>25</a:t>
            </a:r>
            <a:r>
              <a:rPr lang="en-US" altLang="en-US" sz="2800" b="1" i="1" dirty="0">
                <a:solidFill>
                  <a:srgbClr val="000000"/>
                </a:solidFill>
                <a:latin typeface="Candara" panose="020E0502030303020204" pitchFamily="34" charset="0"/>
              </a:rPr>
              <a:t> Your wrongdoings have kept these away; </a:t>
            </a:r>
            <a:br>
              <a:rPr lang="en-US" altLang="en-US" sz="2800" b="1" i="1" dirty="0">
                <a:solidFill>
                  <a:srgbClr val="000000"/>
                </a:solidFill>
                <a:latin typeface="Candara" panose="020E0502030303020204" pitchFamily="34" charset="0"/>
              </a:rPr>
            </a:br>
            <a:r>
              <a:rPr lang="en-US" altLang="en-US" sz="2800" b="1" i="1" dirty="0">
                <a:solidFill>
                  <a:srgbClr val="000000"/>
                </a:solidFill>
                <a:latin typeface="Candara" panose="020E0502030303020204" pitchFamily="34" charset="0"/>
              </a:rPr>
              <a:t>your sins have deprived you of good.</a:t>
            </a:r>
            <a:br>
              <a:rPr lang="en-US" altLang="en-US" sz="2800" b="1" i="1" dirty="0">
                <a:solidFill>
                  <a:srgbClr val="000000"/>
                </a:solidFill>
                <a:latin typeface="Candara" panose="020E0502030303020204" pitchFamily="34" charset="0"/>
              </a:rPr>
            </a:br>
            <a:r>
              <a:rPr lang="en-US" altLang="en-US" sz="2800" b="1" i="1" dirty="0">
                <a:solidFill>
                  <a:srgbClr val="000000"/>
                </a:solidFill>
                <a:latin typeface="Candara" panose="020E0502030303020204" pitchFamily="34" charset="0"/>
              </a:rPr>
              <a:t>Jeremiah 5:24-25</a:t>
            </a:r>
          </a:p>
          <a:p>
            <a:pPr marL="450850" indent="-450850" algn="ctr">
              <a:spcBef>
                <a:spcPct val="0"/>
              </a:spcBef>
              <a:buNone/>
            </a:pPr>
            <a:endParaRPr lang="en-US" altLang="en-US" sz="2400" b="1" i="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3177108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THE HIGH/FULLER CALLING OF FATHERHOOD FOR CHRISTIANS</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ts val="0"/>
              </a:spcBef>
              <a:buNone/>
            </a:pPr>
            <a:r>
              <a:rPr lang="en-US" sz="2800" b="1" i="0" spc="-10" dirty="0">
                <a:latin typeface="Candara" charset="0"/>
                <a:ea typeface="ＭＳ Ｐゴシック" charset="0"/>
                <a:cs typeface="MS PGothic" charset="0"/>
              </a:rPr>
              <a:t>3)  </a:t>
            </a:r>
            <a:r>
              <a:rPr lang="en-US" sz="300" b="1" i="0" spc="-10" dirty="0">
                <a:latin typeface="Candara" charset="0"/>
                <a:ea typeface="ＭＳ Ｐゴシック" charset="0"/>
                <a:cs typeface="MS PGothic" charset="0"/>
              </a:rPr>
              <a:t> </a:t>
            </a:r>
            <a:r>
              <a:rPr lang="en-US" sz="2800" b="1" i="0" spc="-10" dirty="0">
                <a:latin typeface="Candara" charset="0"/>
                <a:ea typeface="ＭＳ Ｐゴシック" charset="0"/>
                <a:cs typeface="MS PGothic" charset="0"/>
              </a:rPr>
              <a:t>A father’s high calling is </a:t>
            </a:r>
            <a:r>
              <a:rPr lang="en-US" sz="2800" b="1" i="0" spc="-10" dirty="0">
                <a:solidFill>
                  <a:srgbClr val="FF0000"/>
                </a:solidFill>
                <a:latin typeface="Candara" charset="0"/>
                <a:ea typeface="ＭＳ Ｐゴシック" charset="0"/>
                <a:cs typeface="MS PGothic" charset="0"/>
              </a:rPr>
              <a:t>to love and encourage his children to thrive in God-centered blessings.</a:t>
            </a:r>
          </a:p>
          <a:p>
            <a:pPr marL="0" indent="0" algn="ctr">
              <a:spcBef>
                <a:spcPts val="0"/>
              </a:spcBef>
              <a:buNone/>
            </a:pPr>
            <a:endParaRPr lang="en-US" sz="800" b="1" i="0" spc="-10" dirty="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2</a:t>
            </a:r>
            <a:r>
              <a:rPr lang="en-US" sz="2600" spc="-10" dirty="0">
                <a:solidFill>
                  <a:srgbClr val="000000"/>
                </a:solidFill>
                <a:latin typeface="Candara" charset="0"/>
                <a:ea typeface="ＭＳ Ｐゴシック" charset="0"/>
                <a:cs typeface="MS PGothic" charset="0"/>
              </a:rPr>
              <a:t> You shall eat the fruit of the labor of your hands;</a:t>
            </a:r>
          </a:p>
          <a:p>
            <a:pPr marL="0" indent="0" algn="ctr">
              <a:spcBef>
                <a:spcPts val="0"/>
              </a:spcBef>
              <a:buNone/>
            </a:pPr>
            <a:r>
              <a:rPr lang="en-US" sz="2600" spc="-10" dirty="0">
                <a:solidFill>
                  <a:srgbClr val="000000"/>
                </a:solidFill>
                <a:latin typeface="Candara" charset="0"/>
                <a:ea typeface="ＭＳ Ｐゴシック" charset="0"/>
                <a:cs typeface="MS PGothic" charset="0"/>
              </a:rPr>
              <a:t>   you shall be blessed, and it shall be well with you.</a:t>
            </a:r>
          </a:p>
          <a:p>
            <a:pPr marL="0" indent="0" algn="ctr">
              <a:spcBef>
                <a:spcPts val="0"/>
              </a:spcBef>
              <a:buNone/>
            </a:pPr>
            <a:r>
              <a:rPr lang="en-US" sz="2600" spc="-10" dirty="0">
                <a:solidFill>
                  <a:srgbClr val="000000"/>
                </a:solidFill>
                <a:latin typeface="Candara" charset="0"/>
                <a:ea typeface="ＭＳ Ｐゴシック" charset="0"/>
                <a:cs typeface="MS PGothic" charset="0"/>
              </a:rPr>
              <a:t> </a:t>
            </a:r>
            <a:r>
              <a:rPr lang="en-US" sz="2600" spc="-10" baseline="30000" dirty="0">
                <a:solidFill>
                  <a:srgbClr val="000000"/>
                </a:solidFill>
                <a:latin typeface="Candara" charset="0"/>
                <a:ea typeface="ＭＳ Ｐゴシック" charset="0"/>
                <a:cs typeface="MS PGothic" charset="0"/>
              </a:rPr>
              <a:t>3</a:t>
            </a:r>
            <a:r>
              <a:rPr lang="en-US" sz="2600" spc="-10" dirty="0">
                <a:solidFill>
                  <a:srgbClr val="000000"/>
                </a:solidFill>
                <a:latin typeface="Candara" charset="0"/>
                <a:ea typeface="ＭＳ Ｐゴシック" charset="0"/>
                <a:cs typeface="MS PGothic" charset="0"/>
              </a:rPr>
              <a:t> Your wife will be like a fruitful vine within your house;</a:t>
            </a:r>
          </a:p>
          <a:p>
            <a:pPr marL="0" indent="0" algn="ctr">
              <a:spcBef>
                <a:spcPts val="0"/>
              </a:spcBef>
              <a:buNone/>
            </a:pPr>
            <a:r>
              <a:rPr lang="en-US" sz="2600" spc="-10" dirty="0">
                <a:solidFill>
                  <a:srgbClr val="000000"/>
                </a:solidFill>
                <a:latin typeface="Candara" charset="0"/>
                <a:ea typeface="ＭＳ Ｐゴシック" charset="0"/>
                <a:cs typeface="MS PGothic" charset="0"/>
              </a:rPr>
              <a:t>your children will be like olive shoots around your table.</a:t>
            </a: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4</a:t>
            </a:r>
            <a:r>
              <a:rPr lang="en-US" sz="2600" spc="-10" dirty="0">
                <a:solidFill>
                  <a:srgbClr val="000000"/>
                </a:solidFill>
                <a:latin typeface="Candara" charset="0"/>
                <a:ea typeface="ＭＳ Ｐゴシック" charset="0"/>
                <a:cs typeface="MS PGothic" charset="0"/>
              </a:rPr>
              <a:t> Behold, thus shall the man be blessed who fears the LORD.</a:t>
            </a:r>
          </a:p>
          <a:p>
            <a:pPr marL="0" indent="0" algn="ctr">
              <a:spcBef>
                <a:spcPts val="0"/>
              </a:spcBef>
              <a:buNone/>
            </a:pPr>
            <a:r>
              <a:rPr lang="en-US" sz="2600" spc="-10" dirty="0">
                <a:solidFill>
                  <a:srgbClr val="000000"/>
                </a:solidFill>
                <a:latin typeface="Candara" charset="0"/>
                <a:ea typeface="ＭＳ Ｐゴシック" charset="0"/>
                <a:cs typeface="MS PGothic" charset="0"/>
              </a:rPr>
              <a:t> </a:t>
            </a:r>
            <a:r>
              <a:rPr lang="en-US" sz="2600" spc="-10" baseline="30000" dirty="0">
                <a:solidFill>
                  <a:srgbClr val="000000"/>
                </a:solidFill>
                <a:latin typeface="Candara" charset="0"/>
                <a:ea typeface="ＭＳ Ｐゴシック" charset="0"/>
                <a:cs typeface="MS PGothic" charset="0"/>
              </a:rPr>
              <a:t>5</a:t>
            </a:r>
            <a:r>
              <a:rPr lang="en-US" sz="2600" spc="-10" dirty="0">
                <a:solidFill>
                  <a:srgbClr val="000000"/>
                </a:solidFill>
                <a:latin typeface="Candara" charset="0"/>
                <a:ea typeface="ＭＳ Ｐゴシック" charset="0"/>
                <a:cs typeface="MS PGothic" charset="0"/>
              </a:rPr>
              <a:t> The LORD bless you from Zion! </a:t>
            </a:r>
          </a:p>
          <a:p>
            <a:pPr marL="0" indent="0" algn="ctr">
              <a:spcBef>
                <a:spcPts val="0"/>
              </a:spcBef>
              <a:buNone/>
            </a:pPr>
            <a:r>
              <a:rPr lang="en-US" sz="2600" spc="-10" dirty="0">
                <a:solidFill>
                  <a:srgbClr val="000000"/>
                </a:solidFill>
                <a:latin typeface="Candara" charset="0"/>
                <a:ea typeface="ＭＳ Ｐゴシック" charset="0"/>
                <a:cs typeface="MS PGothic" charset="0"/>
              </a:rPr>
              <a:t>   May you see the prosperity of Jerusalem all the days of your life!</a:t>
            </a: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6</a:t>
            </a:r>
            <a:r>
              <a:rPr lang="en-US" sz="2600" spc="-10" dirty="0">
                <a:solidFill>
                  <a:srgbClr val="000000"/>
                </a:solidFill>
                <a:latin typeface="Candara" charset="0"/>
                <a:ea typeface="ＭＳ Ｐゴシック" charset="0"/>
                <a:cs typeface="MS PGothic" charset="0"/>
              </a:rPr>
              <a:t> May you see your children’s children!</a:t>
            </a:r>
          </a:p>
          <a:p>
            <a:pPr marL="0" indent="0" algn="ctr">
              <a:spcBef>
                <a:spcPts val="0"/>
              </a:spcBef>
              <a:buNone/>
            </a:pPr>
            <a:r>
              <a:rPr lang="en-US" sz="2600" spc="-10" dirty="0">
                <a:solidFill>
                  <a:srgbClr val="000000"/>
                </a:solidFill>
                <a:latin typeface="Candara" charset="0"/>
                <a:ea typeface="ＭＳ Ｐゴシック" charset="0"/>
                <a:cs typeface="MS PGothic" charset="0"/>
              </a:rPr>
              <a:t>    Peace be upon Israel!</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Psalm 128:2-6</a:t>
            </a:r>
          </a:p>
        </p:txBody>
      </p:sp>
    </p:spTree>
    <p:extLst>
      <p:ext uri="{BB962C8B-B14F-4D97-AF65-F5344CB8AC3E}">
        <p14:creationId xmlns:p14="http://schemas.microsoft.com/office/powerpoint/2010/main" val="602617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THE HIGH/FULLER CALLING OF FATHERHOOD FOR CHRISTIANS</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ts val="0"/>
              </a:spcBef>
              <a:buNone/>
            </a:pPr>
            <a:r>
              <a:rPr lang="en-US" sz="2800" b="1" i="0" spc="-10" dirty="0">
                <a:latin typeface="Candara" charset="0"/>
                <a:ea typeface="ＭＳ Ｐゴシック" charset="0"/>
                <a:cs typeface="MS PGothic" charset="0"/>
              </a:rPr>
              <a:t>3)  </a:t>
            </a:r>
            <a:r>
              <a:rPr lang="en-US" sz="300" b="1" i="0" spc="-10" dirty="0">
                <a:latin typeface="Candara" charset="0"/>
                <a:ea typeface="ＭＳ Ｐゴシック" charset="0"/>
                <a:cs typeface="MS PGothic" charset="0"/>
              </a:rPr>
              <a:t> </a:t>
            </a:r>
            <a:r>
              <a:rPr lang="en-US" sz="2800" b="1" i="0" spc="-10" dirty="0">
                <a:latin typeface="Candara" charset="0"/>
                <a:ea typeface="ＭＳ Ｐゴシック" charset="0"/>
                <a:cs typeface="MS PGothic" charset="0"/>
              </a:rPr>
              <a:t>A father’s high calling is </a:t>
            </a:r>
            <a:r>
              <a:rPr lang="en-US" sz="2800" b="1" i="0" spc="-10" dirty="0">
                <a:solidFill>
                  <a:srgbClr val="FF0000"/>
                </a:solidFill>
                <a:latin typeface="Candara" charset="0"/>
                <a:ea typeface="ＭＳ Ｐゴシック" charset="0"/>
                <a:cs typeface="MS PGothic" charset="0"/>
              </a:rPr>
              <a:t>to love and encourage his children to thrive in God-centered blessings.</a:t>
            </a:r>
          </a:p>
          <a:p>
            <a:pPr marL="0" indent="0" algn="ctr">
              <a:spcBef>
                <a:spcPts val="0"/>
              </a:spcBef>
              <a:buNone/>
            </a:pPr>
            <a:endParaRPr lang="en-US" sz="800" b="1" i="0" spc="-10" dirty="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2</a:t>
            </a:r>
            <a:r>
              <a:rPr lang="en-US" sz="2600" spc="-10" dirty="0">
                <a:solidFill>
                  <a:srgbClr val="000000"/>
                </a:solidFill>
                <a:latin typeface="Candara" charset="0"/>
                <a:ea typeface="ＭＳ Ｐゴシック" charset="0"/>
                <a:cs typeface="MS PGothic" charset="0"/>
              </a:rPr>
              <a:t> You shall eat the fruit of the labor of your hands;</a:t>
            </a:r>
          </a:p>
          <a:p>
            <a:pPr marL="0" indent="0" algn="ctr">
              <a:spcBef>
                <a:spcPts val="0"/>
              </a:spcBef>
              <a:buNone/>
            </a:pPr>
            <a:r>
              <a:rPr lang="en-US" sz="2600" spc="-10" dirty="0">
                <a:solidFill>
                  <a:srgbClr val="000000"/>
                </a:solidFill>
                <a:latin typeface="Candara" charset="0"/>
                <a:ea typeface="ＭＳ Ｐゴシック" charset="0"/>
                <a:cs typeface="MS PGothic" charset="0"/>
              </a:rPr>
              <a:t>   you shall be blessed, and it shall be well with you.</a:t>
            </a:r>
          </a:p>
          <a:p>
            <a:pPr marL="0" indent="0" algn="ctr">
              <a:spcBef>
                <a:spcPts val="0"/>
              </a:spcBef>
              <a:buNone/>
            </a:pPr>
            <a:r>
              <a:rPr lang="en-US" sz="2600" spc="-10" dirty="0">
                <a:solidFill>
                  <a:srgbClr val="000000"/>
                </a:solidFill>
                <a:latin typeface="Candara" charset="0"/>
                <a:ea typeface="ＭＳ Ｐゴシック" charset="0"/>
                <a:cs typeface="MS PGothic" charset="0"/>
              </a:rPr>
              <a:t> </a:t>
            </a:r>
            <a:r>
              <a:rPr lang="en-US" sz="2600" spc="-10" baseline="30000" dirty="0">
                <a:solidFill>
                  <a:srgbClr val="000000"/>
                </a:solidFill>
                <a:latin typeface="Candara" charset="0"/>
                <a:ea typeface="ＭＳ Ｐゴシック" charset="0"/>
                <a:cs typeface="MS PGothic" charset="0"/>
              </a:rPr>
              <a:t>3</a:t>
            </a:r>
            <a:r>
              <a:rPr lang="en-US" sz="2600" spc="-10" dirty="0">
                <a:solidFill>
                  <a:srgbClr val="000000"/>
                </a:solidFill>
                <a:latin typeface="Candara" charset="0"/>
                <a:ea typeface="ＭＳ Ｐゴシック" charset="0"/>
                <a:cs typeface="MS PGothic" charset="0"/>
              </a:rPr>
              <a:t> Your wife will be like a fruitful vine within your house;</a:t>
            </a:r>
          </a:p>
          <a:p>
            <a:pPr marL="0" indent="0" algn="ctr">
              <a:spcBef>
                <a:spcPts val="0"/>
              </a:spcBef>
              <a:buNone/>
            </a:pPr>
            <a:r>
              <a:rPr lang="en-US" sz="2600" spc="-10" dirty="0">
                <a:solidFill>
                  <a:srgbClr val="000000"/>
                </a:solidFill>
                <a:latin typeface="Candara" charset="0"/>
                <a:ea typeface="ＭＳ Ｐゴシック" charset="0"/>
                <a:cs typeface="MS PGothic" charset="0"/>
              </a:rPr>
              <a:t>your children will be like olive shoots around your table.</a:t>
            </a: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4</a:t>
            </a:r>
            <a:r>
              <a:rPr lang="en-US" sz="2600" spc="-10" dirty="0">
                <a:solidFill>
                  <a:srgbClr val="000000"/>
                </a:solidFill>
                <a:latin typeface="Candara" charset="0"/>
                <a:ea typeface="ＭＳ Ｐゴシック" charset="0"/>
                <a:cs typeface="MS PGothic" charset="0"/>
              </a:rPr>
              <a:t> Behold, thus shall the man be blessed who fears the LORD.</a:t>
            </a:r>
          </a:p>
          <a:p>
            <a:pPr marL="0" indent="0" algn="ctr">
              <a:spcBef>
                <a:spcPts val="0"/>
              </a:spcBef>
              <a:buNone/>
            </a:pPr>
            <a:endParaRPr lang="en-US" sz="800" spc="-10" dirty="0">
              <a:solidFill>
                <a:srgbClr val="000000"/>
              </a:solidFill>
              <a:latin typeface="Candara" charset="0"/>
              <a:ea typeface="ＭＳ Ｐゴシック" charset="0"/>
              <a:cs typeface="MS PGothic" charset="0"/>
            </a:endParaRPr>
          </a:p>
          <a:p>
            <a:pPr marL="928688" lvl="1" indent="-465138">
              <a:spcBef>
                <a:spcPts val="0"/>
              </a:spcBef>
              <a:buFont typeface="Wingdings" pitchFamily="2" charset="2"/>
              <a:buChar char="Ø"/>
            </a:pPr>
            <a:r>
              <a:rPr lang="en-US" sz="2600" b="1" i="0" spc="-10" dirty="0">
                <a:solidFill>
                  <a:srgbClr val="000000"/>
                </a:solidFill>
                <a:latin typeface="Candara" charset="0"/>
                <a:ea typeface="ＭＳ Ｐゴシック" charset="0"/>
                <a:cs typeface="MS PGothic" charset="0"/>
              </a:rPr>
              <a:t>The </a:t>
            </a:r>
            <a:r>
              <a:rPr lang="en-US" sz="2600" b="1" spc="-10" dirty="0">
                <a:solidFill>
                  <a:srgbClr val="000000"/>
                </a:solidFill>
                <a:latin typeface="Candara" charset="0"/>
                <a:ea typeface="ＭＳ Ｐゴシック" charset="0"/>
                <a:cs typeface="MS PGothic" charset="0"/>
              </a:rPr>
              <a:t>hard way</a:t>
            </a:r>
            <a:r>
              <a:rPr lang="en-US" sz="2600" b="1" i="0" spc="-10" dirty="0">
                <a:solidFill>
                  <a:srgbClr val="000000"/>
                </a:solidFill>
                <a:latin typeface="Candara" charset="0"/>
                <a:ea typeface="ＭＳ Ｐゴシック" charset="0"/>
                <a:cs typeface="MS PGothic" charset="0"/>
              </a:rPr>
              <a:t> of living is to go against God’s path for us—the </a:t>
            </a:r>
            <a:r>
              <a:rPr lang="en-US" sz="2600" b="1" spc="-10" dirty="0">
                <a:solidFill>
                  <a:srgbClr val="000000"/>
                </a:solidFill>
                <a:latin typeface="Candara" charset="0"/>
                <a:ea typeface="ＭＳ Ｐゴシック" charset="0"/>
                <a:cs typeface="MS PGothic" charset="0"/>
              </a:rPr>
              <a:t>happy way </a:t>
            </a:r>
            <a:r>
              <a:rPr lang="en-US" sz="2600" b="1" i="0" spc="-10" dirty="0">
                <a:solidFill>
                  <a:srgbClr val="000000"/>
                </a:solidFill>
                <a:latin typeface="Candara" charset="0"/>
                <a:ea typeface="ＭＳ Ｐゴシック" charset="0"/>
                <a:cs typeface="MS PGothic" charset="0"/>
              </a:rPr>
              <a:t>of living is to thrive in God-centered blessings as the children of God.</a:t>
            </a:r>
          </a:p>
          <a:p>
            <a:pPr marL="928688" lvl="1" indent="-465138">
              <a:spcBef>
                <a:spcPts val="0"/>
              </a:spcBef>
              <a:buFont typeface="Wingdings" pitchFamily="2" charset="2"/>
              <a:buChar char="Ø"/>
            </a:pPr>
            <a:r>
              <a:rPr lang="en-US" sz="2600" b="1" i="0" spc="-10" dirty="0">
                <a:solidFill>
                  <a:srgbClr val="000000"/>
                </a:solidFill>
                <a:latin typeface="Candara" charset="0"/>
                <a:ea typeface="ＭＳ Ｐゴシック" charset="0"/>
                <a:cs typeface="MS PGothic" charset="0"/>
              </a:rPr>
              <a:t>The blessedness is not just in one area but all areas of our life as his people: (1) conduct &amp; character (v.1); (2) work life (v.2); (3) family life (vs. 3,6)</a:t>
            </a:r>
          </a:p>
          <a:p>
            <a:pPr marL="928688" lvl="1" indent="-465138">
              <a:spcBef>
                <a:spcPts val="0"/>
              </a:spcBef>
              <a:buFont typeface="Wingdings" pitchFamily="2" charset="2"/>
              <a:buChar char="Ø"/>
            </a:pPr>
            <a:r>
              <a:rPr lang="en-US" sz="2600" b="1" i="0" spc="-10" dirty="0">
                <a:solidFill>
                  <a:srgbClr val="000000"/>
                </a:solidFill>
                <a:latin typeface="Candara" charset="0"/>
                <a:ea typeface="ＭＳ Ｐゴシック" charset="0"/>
                <a:cs typeface="MS PGothic" charset="0"/>
              </a:rPr>
              <a:t>Therefore, fathers are called to encourage their children to live by trust and obedience in the will of God who loves and provides for their happiness.</a:t>
            </a:r>
          </a:p>
          <a:p>
            <a:pPr marL="0" indent="0" algn="ctr">
              <a:spcBef>
                <a:spcPts val="0"/>
              </a:spcBef>
              <a:buNone/>
            </a:pPr>
            <a:endParaRPr lang="en-US" sz="26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300131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200" dirty="0">
                <a:latin typeface="Candara" charset="0"/>
                <a:cs typeface="MS PGothic" charset="0"/>
              </a:rPr>
              <a:t>THREE PRACTICAL QUESTIONS </a:t>
            </a:r>
            <a:br>
              <a:rPr lang="en-US" sz="3200" dirty="0">
                <a:latin typeface="Candara" charset="0"/>
                <a:cs typeface="MS PGothic" charset="0"/>
              </a:rPr>
            </a:br>
            <a:r>
              <a:rPr lang="en-US" sz="3200" dirty="0">
                <a:latin typeface="Candara" charset="0"/>
                <a:cs typeface="MS PGothic" charset="0"/>
              </a:rPr>
              <a:t>FOR OUR EVERYDAY LIFE</a:t>
            </a:r>
          </a:p>
        </p:txBody>
      </p:sp>
      <p:sp>
        <p:nvSpPr>
          <p:cNvPr id="140290" name="Rectangle 3"/>
          <p:cNvSpPr>
            <a:spLocks noGrp="1" noChangeArrowheads="1"/>
          </p:cNvSpPr>
          <p:nvPr>
            <p:ph idx="1"/>
          </p:nvPr>
        </p:nvSpPr>
        <p:spPr>
          <a:xfrm>
            <a:off x="326572" y="1600200"/>
            <a:ext cx="11652068" cy="5105400"/>
          </a:xfrm>
        </p:spPr>
        <p:txBody>
          <a:bodyPr/>
          <a:lstStyle/>
          <a:p>
            <a:pPr marL="514350" lvl="0" indent="-514350">
              <a:buFont typeface="+mj-lt"/>
              <a:buAutoNum type="arabicPeriod"/>
            </a:pPr>
            <a:r>
              <a:rPr lang="en-US" sz="2800" dirty="0"/>
              <a:t>What one word would you use to describe your dad in honoring him? What are you most thankful for on this Father’s Day?</a:t>
            </a:r>
          </a:p>
          <a:p>
            <a:pPr marL="514350" lvl="0" indent="-514350">
              <a:buFont typeface="+mj-lt"/>
              <a:buAutoNum type="arabicPeriod"/>
            </a:pPr>
            <a:endParaRPr lang="en-US" sz="2000" dirty="0"/>
          </a:p>
          <a:p>
            <a:pPr marL="514350" lvl="0" indent="-514350">
              <a:buFont typeface="+mj-lt"/>
              <a:buAutoNum type="arabicPeriod"/>
            </a:pPr>
            <a:r>
              <a:rPr lang="en-US" sz="2800" dirty="0"/>
              <a:t>In what ways are you convinced more of the high calling of fatherhood? How will you encourage and affirm dads at </a:t>
            </a:r>
            <a:r>
              <a:rPr lang="en-US" sz="2800" dirty="0" err="1"/>
              <a:t>CrossWay</a:t>
            </a:r>
            <a:r>
              <a:rPr lang="en-US" sz="2800" dirty="0"/>
              <a:t>?</a:t>
            </a:r>
          </a:p>
          <a:p>
            <a:pPr marL="514350" lvl="0" indent="-514350">
              <a:buFont typeface="+mj-lt"/>
              <a:buAutoNum type="arabicPeriod"/>
            </a:pPr>
            <a:endParaRPr lang="en-US" sz="2000" dirty="0"/>
          </a:p>
          <a:p>
            <a:pPr marL="514350" lvl="0" indent="-514350">
              <a:buFont typeface="+mj-lt"/>
              <a:buAutoNum type="arabicPeriod"/>
            </a:pPr>
            <a:r>
              <a:rPr lang="en-US" sz="2800" dirty="0"/>
              <a:t>In what ways will you lead your children to fear the Lord as a mom/dad (or as an uncle/aunt to the children at our church)? What is your first step?</a:t>
            </a:r>
          </a:p>
        </p:txBody>
      </p:sp>
    </p:spTree>
    <p:extLst>
      <p:ext uri="{BB962C8B-B14F-4D97-AF65-F5344CB8AC3E}">
        <p14:creationId xmlns:p14="http://schemas.microsoft.com/office/powerpoint/2010/main" val="3128549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133600"/>
            <a:ext cx="11176000" cy="762000"/>
          </a:xfrm>
        </p:spPr>
        <p:txBody>
          <a:bodyPr/>
          <a:lstStyle/>
          <a:p>
            <a:pPr eaLnBrk="1" hangingPunct="1">
              <a:defRPr/>
            </a:pPr>
            <a:r>
              <a:rPr lang="en-US" sz="4800" b="1" i="1" dirty="0">
                <a:effectLst>
                  <a:outerShdw blurRad="38100" dist="38100" dir="2700000" algn="tl">
                    <a:srgbClr val="DDDDDD"/>
                  </a:outerShdw>
                </a:effectLst>
                <a:latin typeface="Candara" charset="0"/>
                <a:ea typeface="MS PGothic" charset="0"/>
                <a:cs typeface="Arial" charset="0"/>
              </a:rPr>
              <a:t>A Father’s High Calling</a:t>
            </a:r>
          </a:p>
        </p:txBody>
      </p:sp>
      <p:sp>
        <p:nvSpPr>
          <p:cNvPr id="129027" name="Rectangle 3"/>
          <p:cNvSpPr>
            <a:spLocks noGrp="1" noChangeArrowheads="1"/>
          </p:cNvSpPr>
          <p:nvPr>
            <p:ph type="body" idx="4294967295"/>
          </p:nvPr>
        </p:nvSpPr>
        <p:spPr>
          <a:xfrm>
            <a:off x="812800" y="2971800"/>
            <a:ext cx="10464800" cy="2590800"/>
          </a:xfrm>
        </p:spPr>
        <p:txBody>
          <a:bodyPr/>
          <a:lstStyle/>
          <a:p>
            <a:pPr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A Special Father’s Day Message</a:t>
            </a:r>
          </a:p>
          <a:p>
            <a:pPr algn="ctr" eaLnBrk="1" hangingPunct="1">
              <a:buNone/>
              <a:defRPr/>
            </a:pPr>
            <a:r>
              <a:rPr lang="en-US" i="1" dirty="0">
                <a:effectLst>
                  <a:outerShdw blurRad="38100" dist="38100" dir="2700000" algn="tl">
                    <a:srgbClr val="DDDDDD"/>
                  </a:outerShdw>
                </a:effectLst>
                <a:latin typeface="Candara" charset="0"/>
                <a:ea typeface="MS PGothic" charset="0"/>
                <a:cs typeface="Arial" charset="0"/>
              </a:rPr>
              <a:t>Selected Scriptures</a:t>
            </a:r>
          </a:p>
          <a:p>
            <a:pPr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June 16, 2019</a:t>
            </a:r>
          </a:p>
          <a:p>
            <a:pPr algn="ctr">
              <a:buFontTx/>
              <a:buNone/>
              <a:defRPr/>
            </a:pPr>
            <a:r>
              <a:rPr lang="en-US" b="1" i="1" dirty="0">
                <a:effectLst>
                  <a:outerShdw blurRad="38100" dist="38100" dir="2700000" algn="tl">
                    <a:srgbClr val="DDDDDD"/>
                  </a:outerShdw>
                </a:effectLst>
                <a:latin typeface="Candara" charset="0"/>
                <a:ea typeface="MS PGothic" charset="0"/>
                <a:cs typeface="Arial" charset="0"/>
              </a:rPr>
              <a:t> 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340130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 y="533400"/>
            <a:ext cx="12192000" cy="457200"/>
          </a:xfrm>
        </p:spPr>
        <p:txBody>
          <a:bodyPr/>
          <a:lstStyle/>
          <a:p>
            <a:r>
              <a:rPr lang="en-US" altLang="en-US" sz="3200" b="1" dirty="0">
                <a:latin typeface="Candara" panose="020E0502030303020204" pitchFamily="34" charset="0"/>
              </a:rPr>
              <a:t>WHAT IS THE ROLE OF A FATHER?</a:t>
            </a:r>
          </a:p>
        </p:txBody>
      </p:sp>
      <p:sp>
        <p:nvSpPr>
          <p:cNvPr id="27651" name="Rectangle 3"/>
          <p:cNvSpPr>
            <a:spLocks noGrp="1" noChangeArrowheads="1"/>
          </p:cNvSpPr>
          <p:nvPr>
            <p:ph type="body" idx="1"/>
          </p:nvPr>
        </p:nvSpPr>
        <p:spPr>
          <a:xfrm>
            <a:off x="406996" y="1295400"/>
            <a:ext cx="11556404" cy="5502279"/>
          </a:xfrm>
        </p:spPr>
        <p:txBody>
          <a:bodyPr/>
          <a:lstStyle/>
          <a:p>
            <a:pPr marL="463550" indent="-463550"/>
            <a:r>
              <a:rPr lang="en-US" altLang="en-US" sz="2800" b="1" dirty="0">
                <a:latin typeface="Candara" panose="020E0502030303020204" pitchFamily="34" charset="0"/>
              </a:rPr>
              <a:t>Is it to bring home the bacon and protect the family?</a:t>
            </a:r>
          </a:p>
          <a:p>
            <a:pPr marL="463550" indent="-463550"/>
            <a:endParaRPr lang="en-US" altLang="en-US" sz="2800" b="1" dirty="0">
              <a:latin typeface="Candara" panose="020E0502030303020204" pitchFamily="34" charset="0"/>
            </a:endParaRPr>
          </a:p>
          <a:p>
            <a:pPr marL="463550" indent="-463550"/>
            <a:r>
              <a:rPr lang="en-US" altLang="en-US" sz="2800" b="1" dirty="0">
                <a:latin typeface="Candara" panose="020E0502030303020204" pitchFamily="34" charset="0"/>
              </a:rPr>
              <a:t>Is it to take out the trash and fix things in the house?</a:t>
            </a:r>
          </a:p>
          <a:p>
            <a:pPr marL="463550" indent="-463550"/>
            <a:endParaRPr lang="en-US" altLang="en-US" sz="2800" b="1" dirty="0">
              <a:latin typeface="Candara" panose="020E0502030303020204" pitchFamily="34" charset="0"/>
            </a:endParaRPr>
          </a:p>
          <a:p>
            <a:pPr marL="463550" indent="-463550"/>
            <a:r>
              <a:rPr lang="en-US" altLang="en-US" sz="2800" b="1" dirty="0">
                <a:latin typeface="Candara" panose="020E0502030303020204" pitchFamily="34" charset="0"/>
              </a:rPr>
              <a:t>Is it to make his children happy by being a cool dad? </a:t>
            </a:r>
          </a:p>
        </p:txBody>
      </p:sp>
    </p:spTree>
    <p:extLst>
      <p:ext uri="{BB962C8B-B14F-4D97-AF65-F5344CB8AC3E}">
        <p14:creationId xmlns:p14="http://schemas.microsoft.com/office/powerpoint/2010/main" val="196987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FATHERHOOD IN GOD’S UNCHANGING PERSPECTIVE</a:t>
            </a:r>
          </a:p>
        </p:txBody>
      </p:sp>
      <p:sp>
        <p:nvSpPr>
          <p:cNvPr id="5" name="Rectangle 3"/>
          <p:cNvSpPr txBox="1">
            <a:spLocks noChangeArrowheads="1"/>
          </p:cNvSpPr>
          <p:nvPr/>
        </p:nvSpPr>
        <p:spPr bwMode="auto">
          <a:xfrm>
            <a:off x="212270" y="990600"/>
            <a:ext cx="11789229" cy="58674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49263">
              <a:spcBef>
                <a:spcPts val="0"/>
              </a:spcBef>
            </a:pPr>
            <a:r>
              <a:rPr lang="en-US" sz="2800" b="1" i="0" spc="-10" dirty="0">
                <a:solidFill>
                  <a:srgbClr val="FF0000"/>
                </a:solidFill>
                <a:latin typeface="Candara" charset="0"/>
                <a:ea typeface="ＭＳ Ｐゴシック" charset="0"/>
                <a:cs typeface="MS PGothic" charset="0"/>
              </a:rPr>
              <a:t>A father’s MOST IMPORTANT ROLE </a:t>
            </a:r>
            <a:r>
              <a:rPr lang="en-US" sz="2800" b="1" i="0" spc="-10" dirty="0">
                <a:latin typeface="Candara" charset="0"/>
                <a:ea typeface="ＭＳ Ｐゴシック" charset="0"/>
                <a:cs typeface="MS PGothic" charset="0"/>
              </a:rPr>
              <a:t>is to lead his family spiritually (1 Cor. 11:3; Gen. 3:9).</a:t>
            </a:r>
          </a:p>
          <a:p>
            <a:pPr marL="463550" indent="-449263" algn="ctr">
              <a:spcBef>
                <a:spcPts val="0"/>
              </a:spcBef>
            </a:pPr>
            <a:endParaRPr lang="en-US" sz="800" b="1" i="0" spc="-10" dirty="0">
              <a:latin typeface="Candara" charset="0"/>
              <a:ea typeface="ＭＳ Ｐゴシック" charset="0"/>
              <a:cs typeface="MS PGothic" charset="0"/>
            </a:endParaRPr>
          </a:p>
          <a:p>
            <a:pPr marL="0" indent="0" algn="ctr">
              <a:spcBef>
                <a:spcPts val="0"/>
              </a:spcBef>
              <a:buNone/>
            </a:pPr>
            <a:r>
              <a:rPr lang="en-US" sz="2600" spc="-10" dirty="0">
                <a:solidFill>
                  <a:srgbClr val="000000"/>
                </a:solidFill>
                <a:latin typeface="Candara" charset="0"/>
                <a:ea typeface="ＭＳ Ｐゴシック" charset="0"/>
                <a:cs typeface="MS PGothic" charset="0"/>
              </a:rPr>
              <a:t>But I want you to understand that the head of every man is Christ,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the head of a wife is her husband, and the head of Christ is God.</a:t>
            </a:r>
          </a:p>
          <a:p>
            <a:pPr marL="0" lvl="0" indent="0" algn="ctr">
              <a:spcBef>
                <a:spcPts val="0"/>
              </a:spcBef>
              <a:buNone/>
            </a:pPr>
            <a:r>
              <a:rPr lang="en-US" sz="2600" spc="-10" dirty="0">
                <a:solidFill>
                  <a:srgbClr val="000000"/>
                </a:solidFill>
                <a:latin typeface="Candara" charset="0"/>
                <a:ea typeface="ＭＳ Ｐゴシック" charset="0"/>
                <a:cs typeface="MS PGothic" charset="0"/>
              </a:rPr>
              <a:t>1 Corinthians 11:3</a:t>
            </a:r>
            <a:endParaRPr lang="en-US" sz="2800" b="1" i="0" spc="-10" dirty="0">
              <a:latin typeface="Candara" charset="0"/>
              <a:ea typeface="ＭＳ Ｐゴシック" charset="0"/>
              <a:cs typeface="MS PGothic" charset="0"/>
            </a:endParaRPr>
          </a:p>
        </p:txBody>
      </p:sp>
    </p:spTree>
    <p:extLst>
      <p:ext uri="{BB962C8B-B14F-4D97-AF65-F5344CB8AC3E}">
        <p14:creationId xmlns:p14="http://schemas.microsoft.com/office/powerpoint/2010/main" val="1095358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FATHERHOOD IN GOD’S UNCHANGING PERSPECTIVE</a:t>
            </a:r>
          </a:p>
        </p:txBody>
      </p:sp>
      <p:sp>
        <p:nvSpPr>
          <p:cNvPr id="5" name="Rectangle 3"/>
          <p:cNvSpPr txBox="1">
            <a:spLocks noChangeArrowheads="1"/>
          </p:cNvSpPr>
          <p:nvPr/>
        </p:nvSpPr>
        <p:spPr bwMode="auto">
          <a:xfrm>
            <a:off x="212270" y="990600"/>
            <a:ext cx="11789229" cy="58674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49263">
              <a:spcBef>
                <a:spcPts val="0"/>
              </a:spcBef>
            </a:pPr>
            <a:r>
              <a:rPr lang="en-US" sz="2800" b="1" i="0" spc="-10" dirty="0">
                <a:solidFill>
                  <a:srgbClr val="FF0000"/>
                </a:solidFill>
                <a:latin typeface="Candara" charset="0"/>
                <a:ea typeface="ＭＳ Ｐゴシック" charset="0"/>
                <a:cs typeface="MS PGothic" charset="0"/>
              </a:rPr>
              <a:t>A father’s MOST IMPORTANT ROLE </a:t>
            </a:r>
            <a:r>
              <a:rPr lang="en-US" sz="2800" b="1" i="0" spc="-10" dirty="0">
                <a:latin typeface="Candara" charset="0"/>
                <a:ea typeface="ＭＳ Ｐゴシック" charset="0"/>
                <a:cs typeface="MS PGothic" charset="0"/>
              </a:rPr>
              <a:t>is to lead his family spiritually (1 Cor. 11:3; Gen. 3:9).</a:t>
            </a:r>
          </a:p>
          <a:p>
            <a:pPr marL="463550" indent="-449263" algn="ctr">
              <a:spcBef>
                <a:spcPts val="0"/>
              </a:spcBef>
            </a:pPr>
            <a:endParaRPr lang="en-US" sz="800" b="1" i="0" spc="-10" dirty="0">
              <a:latin typeface="Candara" charset="0"/>
              <a:ea typeface="ＭＳ Ｐゴシック" charset="0"/>
              <a:cs typeface="MS PGothic" charset="0"/>
            </a:endParaRPr>
          </a:p>
          <a:p>
            <a:pPr marL="463550" indent="-449263" algn="ctr">
              <a:spcBef>
                <a:spcPts val="0"/>
              </a:spcBef>
            </a:pPr>
            <a:endParaRPr lang="en-US" sz="800" b="1" i="0" spc="-10" dirty="0">
              <a:latin typeface="Candara" charset="0"/>
              <a:ea typeface="ＭＳ Ｐゴシック" charset="0"/>
              <a:cs typeface="MS PGothic" charset="0"/>
            </a:endParaRPr>
          </a:p>
          <a:p>
            <a:pPr marL="463550" indent="-449263">
              <a:spcBef>
                <a:spcPts val="0"/>
              </a:spcBef>
            </a:pPr>
            <a:r>
              <a:rPr lang="en-US" sz="2800" b="1" i="0" spc="-10" dirty="0">
                <a:solidFill>
                  <a:srgbClr val="FF0000"/>
                </a:solidFill>
                <a:latin typeface="Candara" charset="0"/>
                <a:ea typeface="ＭＳ Ｐゴシック" charset="0"/>
                <a:cs typeface="MS PGothic" charset="0"/>
              </a:rPr>
              <a:t>A father’s ULTIMATE IMPACT </a:t>
            </a:r>
            <a:r>
              <a:rPr lang="en-US" sz="2800" b="1" i="0" spc="-10" dirty="0">
                <a:latin typeface="Candara" charset="0"/>
                <a:ea typeface="ＭＳ Ｐゴシック" charset="0"/>
                <a:cs typeface="MS PGothic" charset="0"/>
              </a:rPr>
              <a:t>comes when his fatherhood is patterned after God’s fatherhood, living in such a way that his children can see what heavenly Father is like (1 John 3:1; 2 Cor. 6:18).</a:t>
            </a:r>
          </a:p>
          <a:p>
            <a:pPr marL="463550" lvl="0" indent="-449263" algn="ctr">
              <a:spcBef>
                <a:spcPts val="0"/>
              </a:spcBef>
              <a:buNone/>
            </a:pPr>
            <a:endParaRPr lang="en-US" sz="800" b="1" i="0" spc="-10" dirty="0">
              <a:solidFill>
                <a:srgbClr val="000000"/>
              </a:solidFill>
              <a:latin typeface="Candara" charset="0"/>
              <a:ea typeface="ＭＳ Ｐゴシック" charset="0"/>
              <a:cs typeface="MS PGothic" charset="0"/>
            </a:endParaRPr>
          </a:p>
          <a:p>
            <a:pPr marL="0" indent="0" algn="ctr">
              <a:spcBef>
                <a:spcPts val="0"/>
              </a:spcBef>
              <a:buNone/>
            </a:pPr>
            <a:r>
              <a:rPr lang="en-US" sz="2600" spc="-10" dirty="0">
                <a:solidFill>
                  <a:srgbClr val="000000"/>
                </a:solidFill>
                <a:latin typeface="Candara" charset="0"/>
                <a:ea typeface="ＭＳ Ｐゴシック" charset="0"/>
                <a:cs typeface="MS PGothic" charset="0"/>
              </a:rPr>
              <a:t>See what kind of love the Father has given to us,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that we should be called children of God; and so we are. </a:t>
            </a:r>
          </a:p>
          <a:p>
            <a:pPr marL="0" lvl="0" indent="0" algn="ctr">
              <a:spcBef>
                <a:spcPts val="0"/>
              </a:spcBef>
              <a:buNone/>
            </a:pPr>
            <a:r>
              <a:rPr lang="en-US" sz="2600" spc="-10" dirty="0">
                <a:solidFill>
                  <a:srgbClr val="000000"/>
                </a:solidFill>
                <a:latin typeface="Candara" charset="0"/>
                <a:ea typeface="ＭＳ Ｐゴシック" charset="0"/>
                <a:cs typeface="MS PGothic" charset="0"/>
              </a:rPr>
              <a:t>1 John 3:1</a:t>
            </a:r>
            <a:endParaRPr lang="en-US" sz="2800" b="1" i="0" spc="-10" dirty="0">
              <a:latin typeface="Candara" charset="0"/>
              <a:ea typeface="ＭＳ Ｐゴシック" charset="0"/>
              <a:cs typeface="MS PGothic" charset="0"/>
            </a:endParaRPr>
          </a:p>
        </p:txBody>
      </p:sp>
    </p:spTree>
    <p:extLst>
      <p:ext uri="{BB962C8B-B14F-4D97-AF65-F5344CB8AC3E}">
        <p14:creationId xmlns:p14="http://schemas.microsoft.com/office/powerpoint/2010/main" val="3945812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FATHERHOOD IN GOD’S UNCHANGING PERSPECTIVE</a:t>
            </a:r>
          </a:p>
        </p:txBody>
      </p:sp>
      <p:sp>
        <p:nvSpPr>
          <p:cNvPr id="5" name="Rectangle 3"/>
          <p:cNvSpPr txBox="1">
            <a:spLocks noChangeArrowheads="1"/>
          </p:cNvSpPr>
          <p:nvPr/>
        </p:nvSpPr>
        <p:spPr bwMode="auto">
          <a:xfrm>
            <a:off x="212270" y="990600"/>
            <a:ext cx="11789229" cy="58674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49263">
              <a:spcBef>
                <a:spcPts val="0"/>
              </a:spcBef>
            </a:pPr>
            <a:r>
              <a:rPr lang="en-US" sz="2800" b="1" i="0" spc="-10" dirty="0">
                <a:solidFill>
                  <a:srgbClr val="FF0000"/>
                </a:solidFill>
                <a:latin typeface="Candara" charset="0"/>
                <a:ea typeface="ＭＳ Ｐゴシック" charset="0"/>
                <a:cs typeface="MS PGothic" charset="0"/>
              </a:rPr>
              <a:t>A father’s MOST IMPORTANT ROLE </a:t>
            </a:r>
            <a:r>
              <a:rPr lang="en-US" sz="2800" b="1" i="0" spc="-10" dirty="0">
                <a:latin typeface="Candara" charset="0"/>
                <a:ea typeface="ＭＳ Ｐゴシック" charset="0"/>
                <a:cs typeface="MS PGothic" charset="0"/>
              </a:rPr>
              <a:t>is to lead his family spiritually (1 Cor. 11:3; Gen. 3:9).</a:t>
            </a:r>
          </a:p>
          <a:p>
            <a:pPr marL="463550" indent="-449263" algn="ctr">
              <a:spcBef>
                <a:spcPts val="0"/>
              </a:spcBef>
            </a:pPr>
            <a:endParaRPr lang="en-US" sz="800" b="1" i="0" spc="-10" dirty="0">
              <a:latin typeface="Candara" charset="0"/>
              <a:ea typeface="ＭＳ Ｐゴシック" charset="0"/>
              <a:cs typeface="MS PGothic" charset="0"/>
            </a:endParaRPr>
          </a:p>
          <a:p>
            <a:pPr marL="463550" indent="-449263" algn="ctr">
              <a:spcBef>
                <a:spcPts val="0"/>
              </a:spcBef>
            </a:pPr>
            <a:endParaRPr lang="en-US" sz="800" b="1" i="0" spc="-10" dirty="0">
              <a:latin typeface="Candara" charset="0"/>
              <a:ea typeface="ＭＳ Ｐゴシック" charset="0"/>
              <a:cs typeface="MS PGothic" charset="0"/>
            </a:endParaRPr>
          </a:p>
          <a:p>
            <a:pPr marL="463550" indent="-449263">
              <a:spcBef>
                <a:spcPts val="0"/>
              </a:spcBef>
            </a:pPr>
            <a:r>
              <a:rPr lang="en-US" sz="2800" b="1" i="0" spc="-10" dirty="0">
                <a:solidFill>
                  <a:srgbClr val="FF0000"/>
                </a:solidFill>
                <a:latin typeface="Candara" charset="0"/>
                <a:ea typeface="ＭＳ Ｐゴシック" charset="0"/>
                <a:cs typeface="MS PGothic" charset="0"/>
              </a:rPr>
              <a:t>A father’s ULTIMATE IMPACT </a:t>
            </a:r>
            <a:r>
              <a:rPr lang="en-US" sz="2800" b="1" i="0" spc="-10" dirty="0">
                <a:latin typeface="Candara" charset="0"/>
                <a:ea typeface="ＭＳ Ｐゴシック" charset="0"/>
                <a:cs typeface="MS PGothic" charset="0"/>
              </a:rPr>
              <a:t>comes when his fatherhood is patterned after God’s fatherhood, living in such a way that his children can see what heavenly Father is like (1 John 3:1; 2 Cor. 6:18).</a:t>
            </a:r>
          </a:p>
          <a:p>
            <a:pPr marL="463550" lvl="0" indent="-449263" algn="ctr">
              <a:spcBef>
                <a:spcPts val="0"/>
              </a:spcBef>
              <a:buNone/>
            </a:pPr>
            <a:endParaRPr lang="en-US" sz="800" b="1" i="0" spc="-10" dirty="0">
              <a:solidFill>
                <a:srgbClr val="000000"/>
              </a:solidFill>
              <a:latin typeface="Candara" charset="0"/>
              <a:ea typeface="ＭＳ Ｐゴシック" charset="0"/>
              <a:cs typeface="MS PGothic" charset="0"/>
            </a:endParaRPr>
          </a:p>
          <a:p>
            <a:pPr marL="0" lvl="0" indent="0" algn="ctr">
              <a:spcBef>
                <a:spcPts val="0"/>
              </a:spcBef>
              <a:buNone/>
            </a:pPr>
            <a:endParaRPr lang="en-US" sz="800" b="1" i="0" spc="-10" dirty="0">
              <a:solidFill>
                <a:srgbClr val="000000"/>
              </a:solidFill>
              <a:latin typeface="Candara" charset="0"/>
              <a:ea typeface="ＭＳ Ｐゴシック" charset="0"/>
              <a:cs typeface="MS PGothic" charset="0"/>
            </a:endParaRPr>
          </a:p>
          <a:p>
            <a:pPr marL="463550" indent="-449263">
              <a:spcBef>
                <a:spcPts val="0"/>
              </a:spcBef>
            </a:pPr>
            <a:r>
              <a:rPr lang="en-US" sz="2800" b="1" i="0" spc="-10" dirty="0">
                <a:solidFill>
                  <a:srgbClr val="FF0000"/>
                </a:solidFill>
                <a:latin typeface="Candara" charset="0"/>
                <a:ea typeface="ＭＳ Ｐゴシック" charset="0"/>
                <a:cs typeface="MS PGothic" charset="0"/>
              </a:rPr>
              <a:t>A father’s PRIMARY DUTY </a:t>
            </a:r>
            <a:r>
              <a:rPr lang="en-US" sz="2800" b="1" i="0" spc="-10" dirty="0">
                <a:latin typeface="Candara" charset="0"/>
                <a:ea typeface="ＭＳ Ｐゴシック" charset="0"/>
                <a:cs typeface="MS PGothic" charset="0"/>
              </a:rPr>
              <a:t>is to teach his children godly wisdom/living (Eph. 6:4; Prov. 3:1-8).</a:t>
            </a:r>
          </a:p>
          <a:p>
            <a:pPr marL="463550" lvl="0" indent="-449263" algn="ctr">
              <a:spcBef>
                <a:spcPts val="0"/>
              </a:spcBef>
              <a:buNone/>
            </a:pPr>
            <a:endParaRPr lang="en-US" sz="800" b="1" i="0" spc="-10" dirty="0">
              <a:solidFill>
                <a:srgbClr val="000000"/>
              </a:solidFill>
              <a:latin typeface="Candara" charset="0"/>
              <a:ea typeface="ＭＳ Ｐゴシック" charset="0"/>
              <a:cs typeface="MS PGothic" charset="0"/>
            </a:endParaRPr>
          </a:p>
          <a:p>
            <a:pPr marL="0" lvl="0" indent="0" algn="ctr">
              <a:spcBef>
                <a:spcPts val="0"/>
              </a:spcBef>
              <a:buNone/>
            </a:pPr>
            <a:r>
              <a:rPr lang="en-US" sz="2600" spc="-10" dirty="0">
                <a:solidFill>
                  <a:srgbClr val="000000"/>
                </a:solidFill>
                <a:latin typeface="Candara" charset="0"/>
                <a:ea typeface="ＭＳ Ｐゴシック" charset="0"/>
                <a:cs typeface="MS PGothic" charset="0"/>
              </a:rPr>
              <a:t>Fathers, do not provoke your children to anger,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but bring them up in the discipline and instruction of the Lord.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Ephesians 6:4</a:t>
            </a:r>
          </a:p>
          <a:p>
            <a:pPr marL="0" lvl="0" indent="0" algn="ctr">
              <a:spcBef>
                <a:spcPts val="0"/>
              </a:spcBef>
              <a:buNone/>
            </a:pPr>
            <a:endParaRPr lang="en-US" sz="800" b="1" i="0" spc="-10" dirty="0">
              <a:solidFill>
                <a:srgbClr val="000000"/>
              </a:solidFill>
              <a:latin typeface="Candara" charset="0"/>
              <a:ea typeface="ＭＳ Ｐゴシック" charset="0"/>
              <a:cs typeface="MS PGothic" charset="0"/>
            </a:endParaRPr>
          </a:p>
          <a:p>
            <a:pPr marL="463550" indent="-449263">
              <a:spcBef>
                <a:spcPts val="0"/>
              </a:spcBef>
            </a:pPr>
            <a:endParaRPr lang="en-US" sz="2800" b="1" i="0" spc="-10" dirty="0">
              <a:latin typeface="Candara" charset="0"/>
              <a:ea typeface="ＭＳ Ｐゴシック" charset="0"/>
              <a:cs typeface="MS PGothic" charset="0"/>
            </a:endParaRPr>
          </a:p>
        </p:txBody>
      </p:sp>
    </p:spTree>
    <p:extLst>
      <p:ext uri="{BB962C8B-B14F-4D97-AF65-F5344CB8AC3E}">
        <p14:creationId xmlns:p14="http://schemas.microsoft.com/office/powerpoint/2010/main" val="19158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4" name="Rectangle 3">
            <a:extLst>
              <a:ext uri="{FF2B5EF4-FFF2-40B4-BE49-F238E27FC236}">
                <a16:creationId xmlns:a16="http://schemas.microsoft.com/office/drawing/2014/main" id="{9726A79E-080F-A241-A7D5-D5BE67649E87}"/>
              </a:ext>
            </a:extLst>
          </p:cNvPr>
          <p:cNvSpPr>
            <a:spLocks noGrp="1" noChangeArrowheads="1"/>
          </p:cNvSpPr>
          <p:nvPr>
            <p:ph type="body" idx="1"/>
          </p:nvPr>
        </p:nvSpPr>
        <p:spPr>
          <a:xfrm>
            <a:off x="381000" y="81756"/>
            <a:ext cx="11430000" cy="6694488"/>
          </a:xfrm>
        </p:spPr>
        <p:txBody>
          <a:bodyPr/>
          <a:lstStyle/>
          <a:p>
            <a:pPr marL="14288" indent="-14288" algn="ctr">
              <a:spcBef>
                <a:spcPct val="0"/>
              </a:spcBef>
              <a:buNone/>
            </a:pPr>
            <a:r>
              <a:rPr lang="en-US" altLang="en-US" sz="2400" b="1" i="1" baseline="30000" dirty="0">
                <a:solidFill>
                  <a:srgbClr val="000000"/>
                </a:solidFill>
                <a:latin typeface="Candara" panose="020E0502030303020204" pitchFamily="34" charset="0"/>
              </a:rPr>
              <a:t>1</a:t>
            </a:r>
            <a:r>
              <a:rPr lang="en-US" altLang="en-US" sz="2400" b="1" i="1" dirty="0">
                <a:solidFill>
                  <a:srgbClr val="000000"/>
                </a:solidFill>
                <a:latin typeface="Candara" panose="020E0502030303020204" pitchFamily="34" charset="0"/>
              </a:rPr>
              <a:t>  My son, do not forget my teaching,</a:t>
            </a:r>
            <a:br>
              <a:rPr lang="en-US" altLang="en-US" sz="2400" b="1" i="1" dirty="0">
                <a:solidFill>
                  <a:srgbClr val="000000"/>
                </a:solidFill>
                <a:latin typeface="Candara" panose="020E0502030303020204" pitchFamily="34" charset="0"/>
              </a:rPr>
            </a:br>
            <a:r>
              <a:rPr lang="en-US" altLang="en-US" sz="2400" b="1" i="1" dirty="0">
                <a:solidFill>
                  <a:srgbClr val="000000"/>
                </a:solidFill>
                <a:latin typeface="Candara" panose="020E0502030303020204" pitchFamily="34" charset="0"/>
              </a:rPr>
              <a:t>    but let your heart keep my commandments,</a:t>
            </a:r>
            <a:br>
              <a:rPr lang="en-US" altLang="en-US" sz="2400" b="1" i="1" dirty="0">
                <a:solidFill>
                  <a:srgbClr val="000000"/>
                </a:solidFill>
                <a:latin typeface="Candara" panose="020E0502030303020204" pitchFamily="34" charset="0"/>
              </a:rPr>
            </a:br>
            <a:r>
              <a:rPr lang="en-US" altLang="en-US" sz="2400" b="1" i="1" baseline="30000" dirty="0">
                <a:solidFill>
                  <a:srgbClr val="000000"/>
                </a:solidFill>
                <a:latin typeface="Candara" panose="020E0502030303020204" pitchFamily="34" charset="0"/>
              </a:rPr>
              <a:t>2</a:t>
            </a:r>
            <a:r>
              <a:rPr lang="en-US" altLang="en-US" sz="2400" b="1" i="1" dirty="0">
                <a:solidFill>
                  <a:srgbClr val="000000"/>
                </a:solidFill>
                <a:latin typeface="Candara" panose="020E0502030303020204" pitchFamily="34" charset="0"/>
              </a:rPr>
              <a:t> for length of days and years of life</a:t>
            </a:r>
            <a:br>
              <a:rPr lang="en-US" altLang="en-US" sz="2400" b="1" i="1" dirty="0">
                <a:solidFill>
                  <a:srgbClr val="000000"/>
                </a:solidFill>
                <a:latin typeface="Candara" panose="020E0502030303020204" pitchFamily="34" charset="0"/>
              </a:rPr>
            </a:br>
            <a:r>
              <a:rPr lang="en-US" altLang="en-US" sz="2400" b="1" i="1" dirty="0">
                <a:solidFill>
                  <a:srgbClr val="000000"/>
                </a:solidFill>
                <a:latin typeface="Candara" panose="020E0502030303020204" pitchFamily="34" charset="0"/>
              </a:rPr>
              <a:t>    and peace they will add to you.</a:t>
            </a:r>
          </a:p>
          <a:p>
            <a:pPr marL="14288" indent="-14288" algn="ctr">
              <a:spcBef>
                <a:spcPct val="0"/>
              </a:spcBef>
              <a:buNone/>
            </a:pPr>
            <a:r>
              <a:rPr lang="en-US" altLang="en-US" sz="2400" b="1" i="1" baseline="30000" dirty="0">
                <a:solidFill>
                  <a:srgbClr val="000000"/>
                </a:solidFill>
                <a:latin typeface="Candara" panose="020E0502030303020204" pitchFamily="34" charset="0"/>
              </a:rPr>
              <a:t>3</a:t>
            </a:r>
            <a:r>
              <a:rPr lang="en-US" altLang="en-US" sz="2400" b="1" i="1" dirty="0">
                <a:solidFill>
                  <a:srgbClr val="000000"/>
                </a:solidFill>
                <a:latin typeface="Candara" panose="020E0502030303020204" pitchFamily="34" charset="0"/>
              </a:rPr>
              <a:t> Let not steadfast love and faithfulness forsake you;</a:t>
            </a:r>
            <a:br>
              <a:rPr lang="en-US" altLang="en-US" sz="2400" b="1" i="1" dirty="0">
                <a:solidFill>
                  <a:srgbClr val="000000"/>
                </a:solidFill>
                <a:latin typeface="Candara" panose="020E0502030303020204" pitchFamily="34" charset="0"/>
              </a:rPr>
            </a:br>
            <a:r>
              <a:rPr lang="en-US" altLang="en-US" sz="2400" b="1" i="1" dirty="0">
                <a:solidFill>
                  <a:srgbClr val="000000"/>
                </a:solidFill>
                <a:latin typeface="Candara" panose="020E0502030303020204" pitchFamily="34" charset="0"/>
              </a:rPr>
              <a:t>    bind them around your neck;</a:t>
            </a:r>
            <a:br>
              <a:rPr lang="en-US" altLang="en-US" sz="2400" b="1" i="1" dirty="0">
                <a:solidFill>
                  <a:srgbClr val="000000"/>
                </a:solidFill>
                <a:latin typeface="Candara" panose="020E0502030303020204" pitchFamily="34" charset="0"/>
              </a:rPr>
            </a:br>
            <a:r>
              <a:rPr lang="en-US" altLang="en-US" sz="2400" b="1" i="1" dirty="0">
                <a:solidFill>
                  <a:srgbClr val="000000"/>
                </a:solidFill>
                <a:latin typeface="Candara" panose="020E0502030303020204" pitchFamily="34" charset="0"/>
              </a:rPr>
              <a:t>    write them on the tablet of your heart.</a:t>
            </a:r>
            <a:br>
              <a:rPr lang="en-US" altLang="en-US" sz="2400" b="1" i="1" dirty="0">
                <a:solidFill>
                  <a:srgbClr val="000000"/>
                </a:solidFill>
                <a:latin typeface="Candara" panose="020E0502030303020204" pitchFamily="34" charset="0"/>
              </a:rPr>
            </a:br>
            <a:r>
              <a:rPr lang="en-US" altLang="en-US" sz="2400" b="1" i="1" baseline="30000" dirty="0">
                <a:solidFill>
                  <a:srgbClr val="000000"/>
                </a:solidFill>
                <a:latin typeface="Candara" panose="020E0502030303020204" pitchFamily="34" charset="0"/>
              </a:rPr>
              <a:t>4</a:t>
            </a:r>
            <a:r>
              <a:rPr lang="en-US" altLang="en-US" sz="2400" b="1" i="1" dirty="0">
                <a:solidFill>
                  <a:srgbClr val="000000"/>
                </a:solidFill>
                <a:latin typeface="Candara" panose="020E0502030303020204" pitchFamily="34" charset="0"/>
              </a:rPr>
              <a:t> So you will find favor and good success</a:t>
            </a:r>
            <a:br>
              <a:rPr lang="en-US" altLang="en-US" sz="2400" b="1" i="1" dirty="0">
                <a:solidFill>
                  <a:srgbClr val="000000"/>
                </a:solidFill>
                <a:latin typeface="Candara" panose="020E0502030303020204" pitchFamily="34" charset="0"/>
              </a:rPr>
            </a:br>
            <a:r>
              <a:rPr lang="en-US" altLang="en-US" sz="2400" b="1" i="1" dirty="0">
                <a:solidFill>
                  <a:srgbClr val="000000"/>
                </a:solidFill>
                <a:latin typeface="Candara" panose="020E0502030303020204" pitchFamily="34" charset="0"/>
              </a:rPr>
              <a:t>    in the sight of God and man.</a:t>
            </a:r>
          </a:p>
          <a:p>
            <a:pPr marL="14288" indent="-14288" algn="ctr">
              <a:spcBef>
                <a:spcPct val="0"/>
              </a:spcBef>
              <a:buNone/>
            </a:pPr>
            <a:r>
              <a:rPr lang="en-US" altLang="en-US" sz="2400" b="1" i="1" baseline="30000" dirty="0">
                <a:solidFill>
                  <a:srgbClr val="000000"/>
                </a:solidFill>
                <a:latin typeface="Candara" panose="020E0502030303020204" pitchFamily="34" charset="0"/>
              </a:rPr>
              <a:t>5</a:t>
            </a:r>
            <a:r>
              <a:rPr lang="en-US" altLang="en-US" sz="2400" b="1" i="1" dirty="0">
                <a:solidFill>
                  <a:srgbClr val="000000"/>
                </a:solidFill>
                <a:latin typeface="Candara" panose="020E0502030303020204" pitchFamily="34" charset="0"/>
              </a:rPr>
              <a:t> Trust in the LORD with all your heart,</a:t>
            </a:r>
            <a:br>
              <a:rPr lang="en-US" altLang="en-US" sz="2400" b="1" i="1" dirty="0">
                <a:solidFill>
                  <a:srgbClr val="000000"/>
                </a:solidFill>
                <a:latin typeface="Candara" panose="020E0502030303020204" pitchFamily="34" charset="0"/>
              </a:rPr>
            </a:br>
            <a:r>
              <a:rPr lang="en-US" altLang="en-US" sz="2400" b="1" i="1" dirty="0">
                <a:solidFill>
                  <a:srgbClr val="000000"/>
                </a:solidFill>
                <a:latin typeface="Candara" panose="020E0502030303020204" pitchFamily="34" charset="0"/>
              </a:rPr>
              <a:t>    and do not lean on your own understanding.</a:t>
            </a:r>
            <a:br>
              <a:rPr lang="en-US" altLang="en-US" sz="2400" b="1" i="1" dirty="0">
                <a:solidFill>
                  <a:srgbClr val="000000"/>
                </a:solidFill>
                <a:latin typeface="Candara" panose="020E0502030303020204" pitchFamily="34" charset="0"/>
              </a:rPr>
            </a:br>
            <a:r>
              <a:rPr lang="en-US" altLang="en-US" sz="2400" b="1" i="1" baseline="30000" dirty="0">
                <a:solidFill>
                  <a:srgbClr val="000000"/>
                </a:solidFill>
                <a:latin typeface="Candara" panose="020E0502030303020204" pitchFamily="34" charset="0"/>
              </a:rPr>
              <a:t>6</a:t>
            </a:r>
            <a:r>
              <a:rPr lang="en-US" altLang="en-US" sz="2400" b="1" i="1" dirty="0">
                <a:solidFill>
                  <a:srgbClr val="000000"/>
                </a:solidFill>
                <a:latin typeface="Candara" panose="020E0502030303020204" pitchFamily="34" charset="0"/>
              </a:rPr>
              <a:t> In all your ways acknowledge him,</a:t>
            </a:r>
            <a:br>
              <a:rPr lang="en-US" altLang="en-US" sz="2400" b="1" i="1" dirty="0">
                <a:solidFill>
                  <a:srgbClr val="000000"/>
                </a:solidFill>
                <a:latin typeface="Candara" panose="020E0502030303020204" pitchFamily="34" charset="0"/>
              </a:rPr>
            </a:br>
            <a:r>
              <a:rPr lang="en-US" altLang="en-US" sz="2400" b="1" i="1" dirty="0">
                <a:solidFill>
                  <a:srgbClr val="000000"/>
                </a:solidFill>
                <a:latin typeface="Candara" panose="020E0502030303020204" pitchFamily="34" charset="0"/>
              </a:rPr>
              <a:t>    and he will make straight your paths.</a:t>
            </a:r>
            <a:br>
              <a:rPr lang="en-US" altLang="en-US" sz="2400" b="1" i="1" dirty="0">
                <a:solidFill>
                  <a:srgbClr val="000000"/>
                </a:solidFill>
                <a:latin typeface="Candara" panose="020E0502030303020204" pitchFamily="34" charset="0"/>
              </a:rPr>
            </a:br>
            <a:r>
              <a:rPr lang="en-US" altLang="en-US" sz="2400" b="1" i="1" baseline="30000" dirty="0">
                <a:solidFill>
                  <a:srgbClr val="000000"/>
                </a:solidFill>
                <a:latin typeface="Candara" panose="020E0502030303020204" pitchFamily="34" charset="0"/>
              </a:rPr>
              <a:t>7</a:t>
            </a:r>
            <a:r>
              <a:rPr lang="en-US" altLang="en-US" sz="2400" b="1" i="1" dirty="0">
                <a:solidFill>
                  <a:srgbClr val="000000"/>
                </a:solidFill>
                <a:latin typeface="Candara" panose="020E0502030303020204" pitchFamily="34" charset="0"/>
              </a:rPr>
              <a:t> Be not wise in your own eyes;</a:t>
            </a:r>
            <a:br>
              <a:rPr lang="en-US" altLang="en-US" sz="2400" b="1" i="1" dirty="0">
                <a:solidFill>
                  <a:srgbClr val="000000"/>
                </a:solidFill>
                <a:latin typeface="Candara" panose="020E0502030303020204" pitchFamily="34" charset="0"/>
              </a:rPr>
            </a:br>
            <a:r>
              <a:rPr lang="en-US" altLang="en-US" sz="2400" b="1" i="1" dirty="0">
                <a:solidFill>
                  <a:srgbClr val="000000"/>
                </a:solidFill>
                <a:latin typeface="Candara" panose="020E0502030303020204" pitchFamily="34" charset="0"/>
              </a:rPr>
              <a:t>    fear the LORD, and turn away from evil.</a:t>
            </a:r>
            <a:br>
              <a:rPr lang="en-US" altLang="en-US" sz="2400" b="1" i="1" dirty="0">
                <a:solidFill>
                  <a:srgbClr val="000000"/>
                </a:solidFill>
                <a:latin typeface="Candara" panose="020E0502030303020204" pitchFamily="34" charset="0"/>
              </a:rPr>
            </a:br>
            <a:r>
              <a:rPr lang="en-US" altLang="en-US" sz="2400" b="1" i="1" baseline="30000" dirty="0">
                <a:solidFill>
                  <a:srgbClr val="000000"/>
                </a:solidFill>
                <a:latin typeface="Candara" panose="020E0502030303020204" pitchFamily="34" charset="0"/>
              </a:rPr>
              <a:t>8</a:t>
            </a:r>
            <a:r>
              <a:rPr lang="en-US" altLang="en-US" sz="2400" b="1" i="1" dirty="0">
                <a:solidFill>
                  <a:srgbClr val="000000"/>
                </a:solidFill>
                <a:latin typeface="Candara" panose="020E0502030303020204" pitchFamily="34" charset="0"/>
              </a:rPr>
              <a:t> It will be healing to your flesh</a:t>
            </a:r>
            <a:br>
              <a:rPr lang="en-US" altLang="en-US" sz="2400" b="1" i="1" dirty="0">
                <a:solidFill>
                  <a:srgbClr val="000000"/>
                </a:solidFill>
                <a:latin typeface="Candara" panose="020E0502030303020204" pitchFamily="34" charset="0"/>
              </a:rPr>
            </a:br>
            <a:r>
              <a:rPr lang="en-US" altLang="en-US" sz="2400" b="1" i="1" dirty="0">
                <a:solidFill>
                  <a:srgbClr val="000000"/>
                </a:solidFill>
                <a:latin typeface="Candara" panose="020E0502030303020204" pitchFamily="34" charset="0"/>
              </a:rPr>
              <a:t>    and refreshment to your bones.</a:t>
            </a:r>
            <a:br>
              <a:rPr lang="en-US" altLang="en-US" sz="2400" b="1" i="1" dirty="0">
                <a:solidFill>
                  <a:srgbClr val="000000"/>
                </a:solidFill>
                <a:latin typeface="Candara" panose="020E0502030303020204" pitchFamily="34" charset="0"/>
              </a:rPr>
            </a:br>
            <a:r>
              <a:rPr lang="en-US" altLang="en-US" sz="2400" b="1" i="1" dirty="0">
                <a:solidFill>
                  <a:srgbClr val="000000"/>
                </a:solidFill>
                <a:latin typeface="Candara" panose="020E0502030303020204" pitchFamily="34" charset="0"/>
              </a:rPr>
              <a:t>Proverbs 3:1-8</a:t>
            </a:r>
          </a:p>
        </p:txBody>
      </p:sp>
    </p:spTree>
    <p:extLst>
      <p:ext uri="{BB962C8B-B14F-4D97-AF65-F5344CB8AC3E}">
        <p14:creationId xmlns:p14="http://schemas.microsoft.com/office/powerpoint/2010/main" val="53615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THE HIGH/FULLER CALLING OF FATHERHOOD FOR CHRISTIANS</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ts val="0"/>
              </a:spcBef>
              <a:buNone/>
            </a:pPr>
            <a:r>
              <a:rPr lang="en-US" sz="2800" b="1" i="0" spc="-10" dirty="0">
                <a:latin typeface="Candara" charset="0"/>
                <a:ea typeface="ＭＳ Ｐゴシック" charset="0"/>
                <a:cs typeface="MS PGothic" charset="0"/>
              </a:rPr>
              <a:t>1)   A father’s high calling is </a:t>
            </a:r>
            <a:r>
              <a:rPr lang="en-US" sz="2800" b="1" i="0" spc="-10" dirty="0">
                <a:solidFill>
                  <a:srgbClr val="FF0000"/>
                </a:solidFill>
                <a:latin typeface="Candara" charset="0"/>
                <a:ea typeface="ＭＳ Ｐゴシック" charset="0"/>
                <a:cs typeface="MS PGothic" charset="0"/>
              </a:rPr>
              <a:t>to lead his children to “fear the Lord” which is the pathway to true blessing/happiness.</a:t>
            </a:r>
          </a:p>
          <a:p>
            <a:pPr marL="0" indent="0" algn="ctr">
              <a:spcBef>
                <a:spcPts val="0"/>
              </a:spcBef>
              <a:buNone/>
            </a:pPr>
            <a:endParaRPr lang="en-US" sz="800" b="1" i="0" spc="-10" dirty="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1</a:t>
            </a:r>
            <a:r>
              <a:rPr lang="en-US" sz="2600" spc="-10" dirty="0">
                <a:solidFill>
                  <a:srgbClr val="000000"/>
                </a:solidFill>
                <a:latin typeface="Candara" charset="0"/>
                <a:ea typeface="ＭＳ Ｐゴシック" charset="0"/>
                <a:cs typeface="MS PGothic" charset="0"/>
              </a:rPr>
              <a:t> Blessed is everyone who fears the LORD…</a:t>
            </a: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4</a:t>
            </a:r>
            <a:r>
              <a:rPr lang="en-US" sz="2600" spc="-10" dirty="0">
                <a:solidFill>
                  <a:srgbClr val="000000"/>
                </a:solidFill>
                <a:latin typeface="Candara" charset="0"/>
                <a:ea typeface="ＭＳ Ｐゴシック" charset="0"/>
                <a:cs typeface="MS PGothic" charset="0"/>
              </a:rPr>
              <a:t> Behold, thus shall the man be blessed</a:t>
            </a:r>
          </a:p>
          <a:p>
            <a:pPr marL="0" indent="0" algn="ctr">
              <a:spcBef>
                <a:spcPts val="0"/>
              </a:spcBef>
              <a:buNone/>
            </a:pPr>
            <a:r>
              <a:rPr lang="en-US" sz="2600" spc="-10" dirty="0">
                <a:solidFill>
                  <a:srgbClr val="000000"/>
                </a:solidFill>
                <a:latin typeface="Candara" charset="0"/>
                <a:ea typeface="ＭＳ Ｐゴシック" charset="0"/>
                <a:cs typeface="MS PGothic" charset="0"/>
              </a:rPr>
              <a:t>   who fears the LORD.</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Psalm 128:1a, 4</a:t>
            </a:r>
          </a:p>
          <a:p>
            <a:pPr marL="0" indent="0" algn="ctr">
              <a:spcBef>
                <a:spcPts val="0"/>
              </a:spcBef>
              <a:buNone/>
            </a:pPr>
            <a:endParaRPr lang="en-US" sz="800" spc="-10" dirty="0">
              <a:solidFill>
                <a:srgbClr val="000000"/>
              </a:solidFill>
              <a:latin typeface="Candara" charset="0"/>
              <a:ea typeface="ＭＳ Ｐゴシック" charset="0"/>
              <a:cs typeface="MS PGothic" charset="0"/>
            </a:endParaRPr>
          </a:p>
          <a:p>
            <a:pPr marL="928688" lvl="1" indent="-465138">
              <a:spcBef>
                <a:spcPts val="0"/>
              </a:spcBef>
              <a:buFont typeface="Wingdings" pitchFamily="2" charset="2"/>
              <a:buChar char="Ø"/>
            </a:pPr>
            <a:r>
              <a:rPr lang="en-US" sz="2600" b="1" i="0" spc="-10" dirty="0">
                <a:solidFill>
                  <a:srgbClr val="000000"/>
                </a:solidFill>
                <a:latin typeface="Candara" charset="0"/>
                <a:ea typeface="ＭＳ Ｐゴシック" charset="0"/>
                <a:cs typeface="MS PGothic" charset="0"/>
              </a:rPr>
              <a:t>Fear of the LORD is "a fear that pulls us out of our preoccupation with ourselves, our feelings, or our circumstances into a world of wonder" [Eugene Peterson].</a:t>
            </a:r>
          </a:p>
          <a:p>
            <a:pPr marL="928688" lvl="1" indent="-465138">
              <a:spcBef>
                <a:spcPts val="0"/>
              </a:spcBef>
              <a:buFont typeface="Wingdings" pitchFamily="2" charset="2"/>
              <a:buChar char="Ø"/>
            </a:pPr>
            <a:r>
              <a:rPr lang="en-US" sz="2600" b="1" i="0" spc="-10" dirty="0">
                <a:solidFill>
                  <a:srgbClr val="000000"/>
                </a:solidFill>
                <a:latin typeface="Candara" charset="0"/>
                <a:ea typeface="ＭＳ Ｐゴシック" charset="0"/>
                <a:cs typeface="MS PGothic" charset="0"/>
              </a:rPr>
              <a:t>This key is so simple that many stumble over it: (1) Blessedness was meant for all by God; (2) The Fall [man’s sin] broke the blessedness; (3) The covenant relationship with God [the “fear”] restores the blessed life.</a:t>
            </a:r>
          </a:p>
          <a:p>
            <a:pPr marL="928688" lvl="1" indent="-465138">
              <a:spcBef>
                <a:spcPts val="0"/>
              </a:spcBef>
              <a:buFont typeface="Wingdings" pitchFamily="2" charset="2"/>
              <a:buChar char="Ø"/>
            </a:pPr>
            <a:r>
              <a:rPr lang="en-US" sz="2600" b="1" i="0" spc="-10" dirty="0">
                <a:solidFill>
                  <a:srgbClr val="000000"/>
                </a:solidFill>
                <a:latin typeface="Candara" charset="0"/>
                <a:ea typeface="ＭＳ Ｐゴシック" charset="0"/>
                <a:cs typeface="MS PGothic" charset="0"/>
              </a:rPr>
              <a:t>Therefore, fathers are called to teach their children to fear of the LORD.</a:t>
            </a:r>
          </a:p>
          <a:p>
            <a:pPr marL="0" indent="0" algn="ctr">
              <a:spcBef>
                <a:spcPts val="0"/>
              </a:spcBef>
              <a:buNone/>
            </a:pPr>
            <a:endParaRPr lang="en-US" sz="26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190490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457200" y="457200"/>
            <a:ext cx="11277600" cy="6019800"/>
          </a:xfrm>
        </p:spPr>
        <p:txBody>
          <a:bodyPr/>
          <a:lstStyle/>
          <a:p>
            <a:pPr marL="0" indent="0" algn="just">
              <a:spcBef>
                <a:spcPts val="0"/>
              </a:spcBef>
              <a:buNone/>
            </a:pPr>
            <a:r>
              <a:rPr lang="en-US" b="1" dirty="0">
                <a:solidFill>
                  <a:srgbClr val="800000"/>
                </a:solidFill>
                <a:latin typeface="Candara" charset="0"/>
                <a:cs typeface="Arial" charset="0"/>
              </a:rPr>
              <a:t>What “Fear the LORD” Means</a:t>
            </a:r>
          </a:p>
          <a:p>
            <a:pPr marL="0" indent="0" algn="just">
              <a:spcBef>
                <a:spcPts val="0"/>
              </a:spcBef>
              <a:buNone/>
            </a:pPr>
            <a:r>
              <a:rPr lang="en-US" sz="2800" b="1" dirty="0">
                <a:latin typeface="Candara"/>
                <a:cs typeface="Candara"/>
              </a:rPr>
              <a:t>“Fear God.” </a:t>
            </a:r>
            <a:r>
              <a:rPr lang="en-US" sz="2800" b="1" i="1" u="sng" dirty="0">
                <a:latin typeface="Candara"/>
                <a:cs typeface="Candara"/>
              </a:rPr>
              <a:t>Reverence</a:t>
            </a:r>
            <a:r>
              <a:rPr lang="en-US" sz="2800" b="1" dirty="0">
                <a:latin typeface="Candara"/>
                <a:cs typeface="Candara"/>
              </a:rPr>
              <a:t> might be a better word. Awe. The Bible isn’t interested in whether you believe God or not. It assumes that everyone more or less does. What it is interested in is the response we have to him: Will you let God be as he is, majestic and holy, vast and wondrous, or will we always be trying to whittle him down to the size of our small minds, insist on confining him within the boundaries we are comfortable with, refuse to think of him other than in images that convenient to our lifestyle? But then we are dealing with the God of creation and the Christ of the cross, but with a dime-store reproduction of something made up in our image, usually for commercial reasons.</a:t>
            </a:r>
          </a:p>
          <a:p>
            <a:pPr marL="0" indent="0" algn="r">
              <a:spcBef>
                <a:spcPts val="0"/>
              </a:spcBef>
              <a:buNone/>
            </a:pPr>
            <a:r>
              <a:rPr lang="en-US" sz="2800" b="1" dirty="0">
                <a:latin typeface="Candara"/>
                <a:cs typeface="Candara"/>
              </a:rPr>
              <a:t>— Eugene Peterson</a:t>
            </a:r>
          </a:p>
          <a:p>
            <a:pPr marL="0" indent="0" algn="r">
              <a:spcBef>
                <a:spcPts val="0"/>
              </a:spcBef>
              <a:buNone/>
            </a:pPr>
            <a:endParaRPr lang="en-US" sz="2550" b="1" dirty="0">
              <a:latin typeface="Candara"/>
              <a:cs typeface="Candara"/>
            </a:endParaRPr>
          </a:p>
        </p:txBody>
      </p:sp>
    </p:spTree>
    <p:extLst>
      <p:ext uri="{BB962C8B-B14F-4D97-AF65-F5344CB8AC3E}">
        <p14:creationId xmlns:p14="http://schemas.microsoft.com/office/powerpoint/2010/main" val="35856278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56716</TotalTime>
  <Words>955</Words>
  <Application>Microsoft Macintosh PowerPoint</Application>
  <PresentationFormat>Widescreen</PresentationFormat>
  <Paragraphs>91</Paragraphs>
  <Slides>15</Slides>
  <Notes>13</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15</vt:i4>
      </vt:variant>
    </vt:vector>
  </HeadingPairs>
  <TitlesOfParts>
    <vt:vector size="35"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9_Default Design</vt:lpstr>
      <vt:lpstr>15_Default Design</vt:lpstr>
      <vt:lpstr>18_Default Design</vt:lpstr>
      <vt:lpstr>2_Normal</vt:lpstr>
      <vt:lpstr>PowerPoint Presentation</vt:lpstr>
      <vt:lpstr>A Father’s High Calling</vt:lpstr>
      <vt:lpstr>WHAT IS THE ROLE OF A FATHER?</vt:lpstr>
      <vt:lpstr>FATHERHOOD IN GOD’S UNCHANGING PERSPECTIVE</vt:lpstr>
      <vt:lpstr>FATHERHOOD IN GOD’S UNCHANGING PERSPECTIVE</vt:lpstr>
      <vt:lpstr>FATHERHOOD IN GOD’S UNCHANGING PERSPECTIVE</vt:lpstr>
      <vt:lpstr>PowerPoint Presentation</vt:lpstr>
      <vt:lpstr>THE HIGH/FULLER CALLING OF FATHERHOOD FOR CHRISTIANS</vt:lpstr>
      <vt:lpstr>PowerPoint Presentation</vt:lpstr>
      <vt:lpstr>THE HIGH/FULLER CALLING OF FATHERHOOD FOR CHRISTIANS</vt:lpstr>
      <vt:lpstr>PowerPoint Presentation</vt:lpstr>
      <vt:lpstr>THE HIGH/FULLER CALLING OF FATHERHOOD FOR CHRISTIANS</vt:lpstr>
      <vt:lpstr>THE HIGH/FULLER CALLING OF FATHERHOOD FOR CHRISTIANS</vt:lpstr>
      <vt:lpstr>THREE PRACTICAL QUESTIONS  FOR OUR EVERYDAY LIFE</vt:lpstr>
      <vt:lpstr>PowerPoint Presentation</vt:lpstr>
    </vt:vector>
  </TitlesOfParts>
  <Manager/>
  <Company>UFP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3448</cp:revision>
  <cp:lastPrinted>2019-04-21T17:06:18Z</cp:lastPrinted>
  <dcterms:created xsi:type="dcterms:W3CDTF">2007-10-20T20:09:35Z</dcterms:created>
  <dcterms:modified xsi:type="dcterms:W3CDTF">2019-06-16T20:24:22Z</dcterms:modified>
  <cp:category/>
</cp:coreProperties>
</file>