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87" r:id="rId12"/>
    <p:sldMasterId id="2147484399" r:id="rId13"/>
  </p:sldMasterIdLst>
  <p:notesMasterIdLst>
    <p:notesMasterId r:id="rId30"/>
  </p:notesMasterIdLst>
  <p:handoutMasterIdLst>
    <p:handoutMasterId r:id="rId31"/>
  </p:handoutMasterIdLst>
  <p:sldIdLst>
    <p:sldId id="281" r:id="rId14"/>
    <p:sldId id="807" r:id="rId15"/>
    <p:sldId id="328" r:id="rId16"/>
    <p:sldId id="792" r:id="rId17"/>
    <p:sldId id="2626" r:id="rId18"/>
    <p:sldId id="781" r:id="rId19"/>
    <p:sldId id="2627" r:id="rId20"/>
    <p:sldId id="2629" r:id="rId21"/>
    <p:sldId id="2630" r:id="rId22"/>
    <p:sldId id="1760" r:id="rId23"/>
    <p:sldId id="2634" r:id="rId24"/>
    <p:sldId id="2633" r:id="rId25"/>
    <p:sldId id="2635" r:id="rId26"/>
    <p:sldId id="2632" r:id="rId27"/>
    <p:sldId id="944" r:id="rId28"/>
    <p:sldId id="283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0432FF"/>
    <a:srgbClr val="011893"/>
    <a:srgbClr val="800000"/>
    <a:srgbClr val="FFFF00"/>
    <a:srgbClr val="CC33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8" autoAdjust="0"/>
    <p:restoredTop sz="92837"/>
  </p:normalViewPr>
  <p:slideViewPr>
    <p:cSldViewPr>
      <p:cViewPr varScale="1">
        <p:scale>
          <a:sx n="82" d="100"/>
          <a:sy n="82" d="100"/>
        </p:scale>
        <p:origin x="168" y="77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6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74B40504-AC93-F041-8796-DD7919BFF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314D33A1-87F9-BC47-8855-F18A6E7B0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71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8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4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3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5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5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2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74B40504-AC93-F041-8796-DD7919BFF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314D33A1-87F9-BC47-8855-F18A6E7B0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7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22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79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55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53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04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16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13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33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63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86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51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362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34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28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805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81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07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fld id="{B84F0A5A-A96B-4048-9348-360DF1EE3319}" type="slidenum">
              <a:rPr lang="en-US" i="0">
                <a:latin typeface="Arial" charset="0"/>
              </a:rPr>
              <a:pPr eaLnBrk="1" hangingPunct="1"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3">
            <a:extLst>
              <a:ext uri="{FF2B5EF4-FFF2-40B4-BE49-F238E27FC236}">
                <a16:creationId xmlns:a16="http://schemas.microsoft.com/office/drawing/2014/main" id="{9726A79E-080F-A241-A7D5-D5BE67649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1049000" cy="4789488"/>
          </a:xfrm>
        </p:spPr>
        <p:txBody>
          <a:bodyPr/>
          <a:lstStyle/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“The kingdom of heaven is like </a:t>
            </a:r>
          </a:p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treasure hidden in a field, which a man found </a:t>
            </a:r>
          </a:p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and covered up. Then in his joy he goes and sells all </a:t>
            </a:r>
          </a:p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that he has and buys that field.”</a:t>
            </a:r>
          </a:p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Matthew 13:44</a:t>
            </a:r>
          </a:p>
          <a:p>
            <a:pPr marL="450850" indent="-450850" algn="ctr">
              <a:spcBef>
                <a:spcPct val="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450850" indent="-450850" algn="ctr">
              <a:spcBef>
                <a:spcPct val="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5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3">
            <a:extLst>
              <a:ext uri="{FF2B5EF4-FFF2-40B4-BE49-F238E27FC236}">
                <a16:creationId xmlns:a16="http://schemas.microsoft.com/office/drawing/2014/main" id="{9726A79E-080F-A241-A7D5-D5BE67649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11734800" cy="6389688"/>
          </a:xfrm>
        </p:spPr>
        <p:txBody>
          <a:bodyPr/>
          <a:lstStyle/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In the midst of this great chill there are some, I rejoice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to acknowledge, who will not be content with shallow logic.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They will admit the force of the argument, and  then turn away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with tears to hunt some lonely place and pray, "O God, show me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Thy glory." They want to taste, to touch with their hearts, to see with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 their inner eyes the wonder that is God.  I want deliberately to encourage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this mighty longing after God. The lack of it has brought us to our present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low estate. The stiff and wooden quality about our religious lives is a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 result of our lack of holy desire. Complacency is a deadly foe of all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spiritual growth. Acute desire must be present or there will be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 no manifestation of Christ to His people. He waits to be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wanted. Too bad that with many of us He </a:t>
            </a:r>
            <a:b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waits so long, so very long, in vain.</a:t>
            </a:r>
          </a:p>
          <a:p>
            <a:pPr marL="450850" indent="-450850" algn="ctr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Candara" panose="020E0502030303020204" pitchFamily="34" charset="0"/>
              </a:rPr>
              <a:t>- A. W. Tozer</a:t>
            </a: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450850" indent="-450850" algn="ctr">
              <a:spcBef>
                <a:spcPct val="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2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3)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WHOM/WHAT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are fighting against.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The god of this world has blinded the minds of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unbelievers, to keep them from seeing the light of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gospel of the glory of Christ, who is the image of God.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 Corinthians 4:4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12 </a:t>
            </a: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Take care, brothers, lest there be in any of you an evil,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unbelieving heart, leading you to fall away from the living God.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 </a:t>
            </a:r>
            <a:r>
              <a:rPr lang="en-US" alt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13 </a:t>
            </a: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But exhort one another every day, as long as it is called "today,"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that none of you may be hardened by the deceitfulness of sin.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Hebrews 3:12-13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6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3)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WHOM/WHAT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are fighting against.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algn="ctr">
              <a:spcBef>
                <a:spcPct val="0"/>
              </a:spcBef>
              <a:buNone/>
            </a:pPr>
            <a:r>
              <a:rPr lang="en-US" altLang="en-US" sz="2600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15 </a:t>
            </a: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  <a:t>Do not love the world or the things in the world. If anyone loves </a:t>
            </a:r>
            <a:b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  <a:t>the world, the love of the Father is not in him. </a:t>
            </a:r>
            <a:r>
              <a:rPr lang="en-US" altLang="en-US" sz="2600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16 </a:t>
            </a: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  <a:t>For all that is in the </a:t>
            </a:r>
            <a:b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  <a:t>world— the desires of the flesh and the desires of the eyes and pride </a:t>
            </a:r>
            <a:b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  <a:t>in possessions—is not from the Father but is from the world.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ndara" panose="020E0502030303020204" pitchFamily="34" charset="0"/>
              </a:rPr>
              <a:t>1 John 2:15-16 </a:t>
            </a:r>
          </a:p>
          <a:p>
            <a:pPr marL="0" algn="ctr">
              <a:spcBef>
                <a:spcPct val="0"/>
              </a:spcBef>
              <a:buNone/>
            </a:pPr>
            <a:endParaRPr lang="en-US" altLang="en-US" sz="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Be sober-minded; be watchful. Your adversary the devil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prowls around like a roaring lion, seeking someone to devour.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 Peter 5:8</a:t>
            </a:r>
            <a:endParaRPr lang="en-US" altLang="en-US" sz="2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Our Enemy is the devil who seeks to deceive and destroy us.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However, “broken cisterns” in our lives are not usually bad things but good things that became our idols [i.e., lies].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Hence, our fight is against </a:t>
            </a:r>
            <a:r>
              <a:rPr lang="en-US" altLang="x-none" sz="2600" b="1" kern="0" dirty="0">
                <a:solidFill>
                  <a:srgbClr val="FF0000"/>
                </a:solidFill>
                <a:latin typeface="Candara" charset="0"/>
              </a:rPr>
              <a:t>the Evil One, the world and the self.</a:t>
            </a:r>
          </a:p>
        </p:txBody>
      </p:sp>
    </p:spTree>
    <p:extLst>
      <p:ext uri="{BB962C8B-B14F-4D97-AF65-F5344CB8AC3E}">
        <p14:creationId xmlns:p14="http://schemas.microsoft.com/office/powerpoint/2010/main" val="24547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4)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NATURE OF THE FIGHT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are engaged in.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But the fruit of the Spirit is... joy.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Galatians 5:22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Fight the good fight of the faith.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Take hold of the eternal life to which you were called.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1 Timothy 6:12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But we have this treasure in jars of clay, to show that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surpassing power belongs to God and not to 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 Corinthians 4:7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Joy is a gift—a fruit of the Spirit; yet, joy is also a pursuit.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nature of the fight is a faith-fight; to cultivate and grow our delight in GOD like a farmer who relies on the Creator.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Hence, we are to</a:t>
            </a:r>
            <a:r>
              <a:rPr lang="en-US" altLang="x-none" sz="2600" b="1" kern="0" dirty="0">
                <a:solidFill>
                  <a:srgbClr val="FF0000"/>
                </a:solidFill>
                <a:latin typeface="Candara" charset="0"/>
              </a:rPr>
              <a:t> fight with humility and Spirit-dependence.</a:t>
            </a:r>
          </a:p>
        </p:txBody>
      </p:sp>
    </p:spTree>
    <p:extLst>
      <p:ext uri="{BB962C8B-B14F-4D97-AF65-F5344CB8AC3E}">
        <p14:creationId xmlns:p14="http://schemas.microsoft.com/office/powerpoint/2010/main" val="360972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200" dirty="0">
                <a:latin typeface="Candara" charset="0"/>
                <a:cs typeface="MS PGothic" charset="0"/>
              </a:rPr>
            </a:br>
            <a:r>
              <a:rPr lang="en-US" sz="32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326572" y="1600200"/>
            <a:ext cx="11652068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are you now more convinced of your need to fight for joy in God daily? What will you do about it?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put your joy and happiness not above God’s glory but in God’s glory? What is my first step?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foremost thought do you need to remember about the Enemy and the nature of the fight that you are engaged in?</a:t>
            </a:r>
          </a:p>
        </p:txBody>
      </p:sp>
    </p:spTree>
    <p:extLst>
      <p:ext uri="{BB962C8B-B14F-4D97-AF65-F5344CB8AC3E}">
        <p14:creationId xmlns:p14="http://schemas.microsoft.com/office/powerpoint/2010/main" val="312854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133600"/>
            <a:ext cx="1117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What to Do When You Don’t Desire God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Sunday Message</a:t>
            </a:r>
          </a:p>
          <a:p>
            <a:pPr algn="ctr" eaLnBrk="1" hangingPunct="1">
              <a:buNone/>
              <a:defRPr/>
            </a:pPr>
            <a:r>
              <a:rPr lang="en-US" i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algn="ctr" eaLnBrk="1" hangingPunct="1">
              <a:buNone/>
              <a:defRPr/>
            </a:pPr>
            <a:r>
              <a:rPr lang="en-US" b="1">
                <a:latin typeface="Candara"/>
                <a:cs typeface="Candara"/>
              </a:rPr>
              <a:t>©</a:t>
            </a:r>
            <a:r>
              <a:rPr lang="en-US"/>
              <a:t> 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April 28, 2019</a:t>
            </a:r>
          </a:p>
          <a:p>
            <a:pPr algn="ctr">
              <a:buFontTx/>
              <a:buNone/>
              <a:defRPr/>
            </a:pPr>
            <a:r>
              <a:rPr lang="en-US" b="1" i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3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11627370" cy="4190999"/>
          </a:xfrm>
        </p:spPr>
        <p:txBody>
          <a:bodyPr/>
          <a:lstStyle/>
          <a:p>
            <a:pPr marL="0" indent="0" algn="ctr">
              <a:spcBef>
                <a:spcPts val="720"/>
              </a:spcBef>
              <a:buFontTx/>
              <a:buNone/>
              <a:defRPr/>
            </a:pPr>
            <a:r>
              <a:rPr lang="en-US" b="1" dirty="0" err="1">
                <a:latin typeface="Candara" charset="0"/>
                <a:ea typeface="MS PGothic" charset="0"/>
              </a:rPr>
              <a:t>CrossWay’s</a:t>
            </a:r>
            <a:r>
              <a:rPr lang="en-US" b="1">
                <a:latin typeface="Candara" charset="0"/>
                <a:ea typeface="MS PGothic" charset="0"/>
              </a:rPr>
              <a:t> spiritual direction [vision] for 2019 is:</a:t>
            </a:r>
          </a:p>
          <a:p>
            <a:pPr marL="0" indent="0" algn="ctr">
              <a:spcBef>
                <a:spcPts val="720"/>
              </a:spcBef>
              <a:buNone/>
              <a:defRPr/>
            </a:pPr>
            <a:r>
              <a:rPr lang="en-US" sz="3000" b="1" i="1">
                <a:solidFill>
                  <a:srgbClr val="FF0000"/>
                </a:solidFill>
                <a:latin typeface="Candara" charset="0"/>
                <a:ea typeface="MS PGothic" charset="0"/>
              </a:rPr>
              <a:t>“To seek to be spiritually vital in our everyday life, being ready </a:t>
            </a:r>
            <a:br>
              <a:rPr lang="en-US" sz="3000" b="1" i="1">
                <a:solidFill>
                  <a:srgbClr val="FF0000"/>
                </a:solidFill>
                <a:latin typeface="Candara" charset="0"/>
                <a:ea typeface="MS PGothic" charset="0"/>
              </a:rPr>
            </a:br>
            <a:r>
              <a:rPr lang="en-US" sz="3000" b="1" i="1">
                <a:solidFill>
                  <a:srgbClr val="FF0000"/>
                </a:solidFill>
                <a:latin typeface="Candara" charset="0"/>
                <a:ea typeface="MS PGothic" charset="0"/>
              </a:rPr>
              <a:t>to follow God’s guidance no matter what this year brings.” (Psalm 85:6)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5364" y="641927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97" y="533400"/>
            <a:ext cx="11404003" cy="4572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WHAT </a:t>
            </a:r>
            <a:r>
              <a:rPr lang="en-US" altLang="en-US" sz="3200" b="1" i="1" u="sng" dirty="0">
                <a:latin typeface="Candara" panose="020E0502030303020204" pitchFamily="34" charset="0"/>
              </a:rPr>
              <a:t>NOT</a:t>
            </a:r>
            <a:r>
              <a:rPr lang="en-US" altLang="en-US" sz="3200" b="1" dirty="0">
                <a:latin typeface="Candara" panose="020E0502030303020204" pitchFamily="34" charset="0"/>
              </a:rPr>
              <a:t> TO DO WHEN YOU DON’T DESIRE GOD</a:t>
            </a:r>
            <a:endParaRPr lang="en-US" sz="32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996" y="1295400"/>
            <a:ext cx="11556404" cy="5502279"/>
          </a:xfrm>
        </p:spPr>
        <p:txBody>
          <a:bodyPr/>
          <a:lstStyle/>
          <a:p>
            <a:r>
              <a:rPr lang="en-US" altLang="en-US" sz="2800" b="1" dirty="0">
                <a:latin typeface="Candara" panose="020E0502030303020204" pitchFamily="34" charset="0"/>
              </a:rPr>
              <a:t>DON’T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manufacture your feelings for God.</a:t>
            </a:r>
          </a:p>
          <a:p>
            <a:pPr lvl="1" indent="-342900"/>
            <a:r>
              <a:rPr lang="en-US" altLang="en-US" sz="2600" dirty="0">
                <a:latin typeface="Candara" panose="020E0502030303020204" pitchFamily="34" charset="0"/>
                <a:ea typeface="MS PGothic" panose="020B0600070205080204" pitchFamily="34" charset="-128"/>
              </a:rPr>
              <a:t>It will lead you to hypocrisy and your faith will be a sham (Rom. 12:8).</a:t>
            </a:r>
          </a:p>
          <a:p>
            <a:pPr lvl="1" indent="-342900">
              <a:buFontTx/>
              <a:buNone/>
            </a:pPr>
            <a:endParaRPr lang="en-US" altLang="en-US" sz="1400" b="1" dirty="0">
              <a:latin typeface="Candara" panose="020E0502030303020204" pitchFamily="34" charset="0"/>
              <a:ea typeface="MS PGothic" panose="020B0600070205080204" pitchFamily="34" charset="-128"/>
            </a:endParaRPr>
          </a:p>
          <a:p>
            <a:r>
              <a:rPr lang="en-US" altLang="en-US" sz="2800" b="1" dirty="0">
                <a:latin typeface="Candara" panose="020E0502030303020204" pitchFamily="34" charset="0"/>
              </a:rPr>
              <a:t>DON’T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blame others or circumstances. </a:t>
            </a:r>
          </a:p>
          <a:p>
            <a:pPr lvl="1" indent="-342900"/>
            <a:r>
              <a:rPr lang="en-US" altLang="en-US" sz="2600" dirty="0">
                <a:latin typeface="Candara" panose="020E0502030303020204" pitchFamily="34" charset="0"/>
                <a:ea typeface="MS PGothic" panose="020B0600070205080204" pitchFamily="34" charset="-128"/>
              </a:rPr>
              <a:t>It will paralyze you in victimization (Jude 1:16-21).</a:t>
            </a:r>
          </a:p>
          <a:p>
            <a:pPr>
              <a:buFontTx/>
              <a:buNone/>
            </a:pPr>
            <a:endParaRPr lang="en-US" altLang="en-US" sz="1400" b="1" dirty="0">
              <a:latin typeface="Candara" panose="020E0502030303020204" pitchFamily="34" charset="0"/>
            </a:endParaRPr>
          </a:p>
          <a:p>
            <a:r>
              <a:rPr lang="en-US" altLang="en-US" sz="2800" b="1" dirty="0">
                <a:latin typeface="Candara" panose="020E0502030303020204" pitchFamily="34" charset="0"/>
              </a:rPr>
              <a:t>DON’T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replace it with dutifulness or will power. </a:t>
            </a:r>
          </a:p>
          <a:p>
            <a:pPr lvl="1" indent="-342900"/>
            <a:r>
              <a:rPr lang="en-US" altLang="en-US" sz="2600" dirty="0">
                <a:latin typeface="Candara" panose="020E0502030303020204" pitchFamily="34" charset="0"/>
                <a:ea typeface="MS PGothic" panose="020B0600070205080204" pitchFamily="34" charset="-128"/>
              </a:rPr>
              <a:t>It will not please God’s heart (John 21:15-17).</a:t>
            </a:r>
            <a:endParaRPr lang="en-US" altLang="en-US" sz="2600" b="1" dirty="0">
              <a:latin typeface="Candara" panose="020E0502030303020204" pitchFamily="34" charset="0"/>
              <a:ea typeface="MS PGothic" panose="020B0600070205080204" pitchFamily="34" charset="-128"/>
            </a:endParaRPr>
          </a:p>
          <a:p>
            <a:endParaRPr lang="en-US" altLang="en-US" sz="1400" b="1" dirty="0">
              <a:latin typeface="Candara" panose="020E0502030303020204" pitchFamily="34" charset="0"/>
            </a:endParaRPr>
          </a:p>
          <a:p>
            <a:r>
              <a:rPr lang="en-US" altLang="en-US" sz="2800" b="1" dirty="0">
                <a:latin typeface="Candara" panose="020E0502030303020204" pitchFamily="34" charset="0"/>
              </a:rPr>
              <a:t>DON’T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remain passive.</a:t>
            </a:r>
          </a:p>
          <a:p>
            <a:pPr lvl="1" indent="-342900"/>
            <a:r>
              <a:rPr lang="en-US" altLang="en-US" sz="2600" dirty="0">
                <a:latin typeface="Candara" panose="020E0502030303020204" pitchFamily="34" charset="0"/>
                <a:ea typeface="MS PGothic" panose="020B0600070205080204" pitchFamily="34" charset="-128"/>
              </a:rPr>
              <a:t>It will make your heart more hardened and unresponsive to God (Jer. 4:3).</a:t>
            </a:r>
            <a:endParaRPr lang="en-US" altLang="en-US" sz="2600" b="1" i="1" dirty="0">
              <a:solidFill>
                <a:srgbClr val="FF0000"/>
              </a:solidFill>
              <a:latin typeface="Candara" panose="020E0502030303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8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97" y="533400"/>
            <a:ext cx="11404003" cy="457200"/>
          </a:xfrm>
        </p:spPr>
        <p:txBody>
          <a:bodyPr/>
          <a:lstStyle/>
          <a:p>
            <a:r>
              <a:rPr lang="en-US" altLang="en-US" sz="3200" b="1" i="1" u="sng" dirty="0">
                <a:latin typeface="Candara" panose="020E0502030303020204" pitchFamily="34" charset="0"/>
              </a:rPr>
              <a:t>WHAT</a:t>
            </a:r>
            <a:r>
              <a:rPr lang="en-US" altLang="en-US" sz="3200" b="1" dirty="0">
                <a:latin typeface="Candara" panose="020E0502030303020204" pitchFamily="34" charset="0"/>
              </a:rPr>
              <a:t> TO DO WHEN YOU DON’T DESIRE GOD</a:t>
            </a:r>
            <a:endParaRPr lang="en-US" sz="32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996" y="1295400"/>
            <a:ext cx="11556404" cy="5502279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000" b="1" dirty="0">
                <a:latin typeface="Candara" panose="020E0502030303020204" pitchFamily="34" charset="0"/>
              </a:rPr>
              <a:t>When you don’t desire GOD,</a:t>
            </a:r>
          </a:p>
          <a:p>
            <a:pPr marL="0" indent="0" algn="ctr"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ndara" panose="020E0502030303020204" pitchFamily="34" charset="0"/>
              </a:rPr>
              <a:t>FIGHT FOR JOY IN GOD</a:t>
            </a:r>
          </a:p>
          <a:p>
            <a:pPr marL="0" indent="0" algn="ctr">
              <a:buFontTx/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with all your heart </a:t>
            </a:r>
          </a:p>
          <a:p>
            <a:pPr marL="0" indent="0" algn="ctr">
              <a:buFontTx/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and with all your soul </a:t>
            </a:r>
          </a:p>
          <a:p>
            <a:pPr marL="0" indent="0" algn="ctr">
              <a:buFontTx/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and with all your mind </a:t>
            </a:r>
          </a:p>
          <a:p>
            <a:pPr marL="0" indent="0" algn="ctr">
              <a:buFontTx/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and with all your strength.</a:t>
            </a:r>
          </a:p>
          <a:p>
            <a:pPr marL="0" indent="0" algn="ctr">
              <a:buFontTx/>
              <a:buNone/>
            </a:pPr>
            <a:endParaRPr lang="en-US" altLang="en-US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0" indent="0" algn="ctr">
              <a:buFontTx/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This call to “fight for joy in God” is </a:t>
            </a:r>
            <a:br>
              <a:rPr lang="en-US" altLang="en-US" sz="2800" b="1" dirty="0">
                <a:latin typeface="Candara" panose="020E0502030303020204" pitchFamily="34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 essential to spiritual vitality!</a:t>
            </a:r>
          </a:p>
          <a:p>
            <a:pPr marL="0" indent="0" algn="ctr">
              <a:buFontTx/>
              <a:buNone/>
            </a:pPr>
            <a:endParaRPr lang="en-US" altLang="en-US" sz="14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(Matt. 22:37–40; 1 Tim. 6:11-12; Gal. 5:16-17)</a:t>
            </a:r>
          </a:p>
        </p:txBody>
      </p:sp>
    </p:spTree>
    <p:extLst>
      <p:ext uri="{BB962C8B-B14F-4D97-AF65-F5344CB8AC3E}">
        <p14:creationId xmlns:p14="http://schemas.microsoft.com/office/powerpoint/2010/main" val="6406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1)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WHY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must fight for joy in God.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Be appalled, O heavens, at this; be shocked, be utterly desolate,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declares the Lord,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my people have committed two evils: they have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forsaken me, the fountain of living waters, and hewed out cisterns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for themselves, broken cisterns that can hold no water.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Jeremiah 2:13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If anyone has no love for the Lord,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let him be accursed. Our Lord, come!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 Corinthians 16:22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“Whoever loves father or mother more than me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is not worthy of me, and whoever loves son 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daughter more than me is not worthy of me.”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Matthew 10:37</a:t>
            </a:r>
            <a:endParaRPr lang="en-US" altLang="x-none" sz="2600" b="1" i="0" kern="0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1)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WHY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must fight for joy in God.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Be appalled, O heavens, at this;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be shocked, be utterly desolate, declares the Lord,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my people have committed two evils: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they have forsaken me, the fountain of living waters,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hewed out cisterns for themselves,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broken cisterns that can hold no water.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Jeremiah 2:13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To enjoy one ice cream flavor over the other is morally neutral, but to have more joy in other things than God is evil.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lies of the world are luring us to “broken cisterns.”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call to fight for joy in God is </a:t>
            </a:r>
            <a:r>
              <a:rPr lang="en-US" altLang="x-none" sz="2600" b="1" kern="0" dirty="0">
                <a:solidFill>
                  <a:srgbClr val="FF0000"/>
                </a:solidFill>
                <a:latin typeface="Candara" charset="0"/>
              </a:rPr>
              <a:t>not optional but it is the most crucial call for all Christ-followers.</a:t>
            </a:r>
          </a:p>
        </p:txBody>
      </p:sp>
    </p:spTree>
    <p:extLst>
      <p:ext uri="{BB962C8B-B14F-4D97-AF65-F5344CB8AC3E}">
        <p14:creationId xmlns:p14="http://schemas.microsoft.com/office/powerpoint/2010/main" val="59797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2)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WHAT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are fighting for.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Delight yourself in the Lord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Psalm 37:4a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Satisfy us in the morning with your steadfast love,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   that we may rejoice and be glad all our days.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Psalm 90:14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Then I will go to... God my exceeding joy.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Psalm 43:4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Oh, taste and see that the LORD is good!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Psalm 34:8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FOUR THINGS YOU SHOULD KNOW IN FIGHTING FOR JOY IN GOD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2)   Know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WHAT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you are fighting for.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Delight yourself in the Lord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Psalm 37:4a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Satisfy us in the morning with your steadfast love,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   that we may rejoice and be glad all our days.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Psalm 90:14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fight is to enjoy and be satisfied in GOD as our exceeding joy. 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Essentially, the fight is to see and taste the glory of Christ, which leads us to be spiritually vital in our everyday life.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We are to seek our joy </a:t>
            </a:r>
            <a:r>
              <a:rPr lang="en-US" altLang="x-none" sz="2600" b="1" u="sng" kern="0" dirty="0">
                <a:solidFill>
                  <a:srgbClr val="000000"/>
                </a:solidFill>
                <a:latin typeface="Candara" charset="0"/>
              </a:rPr>
              <a:t>not above</a:t>
            </a:r>
            <a:r>
              <a:rPr lang="en-US" altLang="x-none" sz="2600" b="1" kern="0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God but </a:t>
            </a:r>
            <a:r>
              <a:rPr lang="en-US" altLang="x-none" sz="2600" b="1" u="sng" kern="0" dirty="0">
                <a:solidFill>
                  <a:srgbClr val="000000"/>
                </a:solidFill>
                <a:latin typeface="Candara" charset="0"/>
              </a:rPr>
              <a:t>in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 God.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Hence, our fight is </a:t>
            </a:r>
            <a:r>
              <a:rPr lang="en-US" altLang="x-none" sz="2600" b="1" kern="0" dirty="0">
                <a:solidFill>
                  <a:srgbClr val="FF0000"/>
                </a:solidFill>
                <a:latin typeface="Candara" charset="0"/>
              </a:rPr>
              <a:t>for making GOD our deepest joy and greatest treasure in all things.</a:t>
            </a:r>
          </a:p>
        </p:txBody>
      </p:sp>
    </p:spTree>
    <p:extLst>
      <p:ext uri="{BB962C8B-B14F-4D97-AF65-F5344CB8AC3E}">
        <p14:creationId xmlns:p14="http://schemas.microsoft.com/office/powerpoint/2010/main" val="19489423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55840</TotalTime>
  <Words>745</Words>
  <Application>Microsoft Macintosh PowerPoint</Application>
  <PresentationFormat>Widescreen</PresentationFormat>
  <Paragraphs>135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18_Default Design</vt:lpstr>
      <vt:lpstr>2_Normal</vt:lpstr>
      <vt:lpstr>PowerPoint Presentation</vt:lpstr>
      <vt:lpstr>What to Do When You Don’t Desire God</vt:lpstr>
      <vt:lpstr>PowerPoint Presentation</vt:lpstr>
      <vt:lpstr>WHAT NOT TO DO WHEN YOU DON’T DESIRE GOD</vt:lpstr>
      <vt:lpstr>WHAT TO DO WHEN YOU DON’T DESIRE GOD</vt:lpstr>
      <vt:lpstr>FOUR THINGS YOU SHOULD KNOW IN FIGHTING FOR JOY IN GOD</vt:lpstr>
      <vt:lpstr>FOUR THINGS YOU SHOULD KNOW IN FIGHTING FOR JOY IN GOD</vt:lpstr>
      <vt:lpstr>FOUR THINGS YOU SHOULD KNOW IN FIGHTING FOR JOY IN GOD</vt:lpstr>
      <vt:lpstr>FOUR THINGS YOU SHOULD KNOW IN FIGHTING FOR JOY IN GOD</vt:lpstr>
      <vt:lpstr>PowerPoint Presentation</vt:lpstr>
      <vt:lpstr>PowerPoint Presentation</vt:lpstr>
      <vt:lpstr>FOUR THINGS YOU SHOULD KNOW IN FIGHTING FOR JOY IN GOD</vt:lpstr>
      <vt:lpstr>FOUR THINGS YOU SHOULD KNOW IN FIGHTING FOR JOY IN GOD</vt:lpstr>
      <vt:lpstr>FOUR THINGS YOU SHOULD KNOW IN FIGHTING FOR JOY IN GOD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3414</cp:revision>
  <cp:lastPrinted>2019-04-21T17:06:18Z</cp:lastPrinted>
  <dcterms:created xsi:type="dcterms:W3CDTF">2007-10-20T20:09:35Z</dcterms:created>
  <dcterms:modified xsi:type="dcterms:W3CDTF">2019-04-28T20:46:24Z</dcterms:modified>
  <cp:category/>
</cp:coreProperties>
</file>