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4111" r:id="rId8"/>
    <p:sldMasterId id="2147484159" r:id="rId9"/>
    <p:sldMasterId id="2147484327" r:id="rId10"/>
    <p:sldMasterId id="2147484375" r:id="rId11"/>
  </p:sldMasterIdLst>
  <p:notesMasterIdLst>
    <p:notesMasterId r:id="rId32"/>
  </p:notesMasterIdLst>
  <p:handoutMasterIdLst>
    <p:handoutMasterId r:id="rId33"/>
  </p:handoutMasterIdLst>
  <p:sldIdLst>
    <p:sldId id="281" r:id="rId12"/>
    <p:sldId id="318" r:id="rId13"/>
    <p:sldId id="328" r:id="rId14"/>
    <p:sldId id="330" r:id="rId15"/>
    <p:sldId id="2065" r:id="rId16"/>
    <p:sldId id="2066" r:id="rId17"/>
    <p:sldId id="313" r:id="rId18"/>
    <p:sldId id="2067" r:id="rId19"/>
    <p:sldId id="1017" r:id="rId20"/>
    <p:sldId id="2391" r:id="rId21"/>
    <p:sldId id="2390" r:id="rId22"/>
    <p:sldId id="2392" r:id="rId23"/>
    <p:sldId id="2394" r:id="rId24"/>
    <p:sldId id="2398" r:id="rId25"/>
    <p:sldId id="2399" r:id="rId26"/>
    <p:sldId id="2396" r:id="rId27"/>
    <p:sldId id="2395" r:id="rId28"/>
    <p:sldId id="2397" r:id="rId29"/>
    <p:sldId id="319" r:id="rId30"/>
    <p:sldId id="320" r:id="rId31"/>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CC3300"/>
    <a:srgbClr val="800000"/>
    <a:srgbClr val="FFFF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41" autoAdjust="0"/>
    <p:restoredTop sz="97115"/>
  </p:normalViewPr>
  <p:slideViewPr>
    <p:cSldViewPr>
      <p:cViewPr varScale="1">
        <p:scale>
          <a:sx n="124" d="100"/>
          <a:sy n="124" d="100"/>
        </p:scale>
        <p:origin x="440" y="168"/>
      </p:cViewPr>
      <p:guideLst>
        <p:guide orient="horz" pos="96"/>
        <p:guide pos="3840"/>
        <p:guide pos="7152"/>
        <p:guide pos="528"/>
      </p:guideLst>
    </p:cSldViewPr>
  </p:slideViewPr>
  <p:outlineViewPr>
    <p:cViewPr>
      <p:scale>
        <a:sx n="33" d="100"/>
        <a:sy n="33" d="100"/>
      </p:scale>
      <p:origin x="0" y="-30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1/25/20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1/25/20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0530"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053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000" i="1">
                <a:solidFill>
                  <a:schemeClr val="tx1"/>
                </a:solidFill>
                <a:latin typeface="Eras Medium ITC" charset="0"/>
                <a:ea typeface="ＭＳ Ｐゴシック" charset="0"/>
                <a:cs typeface="ＭＳ Ｐゴシック" charset="0"/>
              </a:defRPr>
            </a:lvl1pPr>
            <a:lvl2pPr marL="742950" indent="-285750">
              <a:defRPr sz="2000" i="1">
                <a:solidFill>
                  <a:schemeClr val="tx1"/>
                </a:solidFill>
                <a:latin typeface="Eras Medium ITC" charset="0"/>
                <a:ea typeface="ＭＳ Ｐゴシック" charset="0"/>
              </a:defRPr>
            </a:lvl2pPr>
            <a:lvl3pPr marL="1143000" indent="-228600">
              <a:defRPr sz="2000" i="1">
                <a:solidFill>
                  <a:schemeClr val="tx1"/>
                </a:solidFill>
                <a:latin typeface="Eras Medium ITC" charset="0"/>
                <a:ea typeface="ＭＳ Ｐゴシック" charset="0"/>
              </a:defRPr>
            </a:lvl3pPr>
            <a:lvl4pPr marL="1600200" indent="-228600">
              <a:defRPr sz="2000" i="1">
                <a:solidFill>
                  <a:schemeClr val="tx1"/>
                </a:solidFill>
                <a:latin typeface="Eras Medium ITC" charset="0"/>
                <a:ea typeface="ＭＳ Ｐゴシック" charset="0"/>
              </a:defRPr>
            </a:lvl4pPr>
            <a:lvl5pPr marL="2057400" indent="-22860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B2430187-2555-3C4B-8A79-9A74C354AE73}"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182526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867061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203619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320289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2436B24-EFE0-784B-AB43-08B0FED2C6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a:extLst>
              <a:ext uri="{FF2B5EF4-FFF2-40B4-BE49-F238E27FC236}">
                <a16:creationId xmlns:a16="http://schemas.microsoft.com/office/drawing/2014/main" id="{CD971073-E385-884C-B0D7-24DBB74F8F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67798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9B051ED-35A4-DB42-9FC0-3EF0ACA32F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2ED1D842-5D9A-C44B-BD67-CAF987371F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2663231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A113F5D-37CA-FA49-8D3C-B0CF83821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44531054-1C45-944E-87A4-302DF86BD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765262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A113F5D-37CA-FA49-8D3C-B0CF83821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44531054-1C45-944E-87A4-302DF86BD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946456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A113F5D-37CA-FA49-8D3C-B0CF83821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44531054-1C45-944E-87A4-302DF86BD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331572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13880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6610"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967105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5897B82-3CD5-D440-AB21-0D33FF66CC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a:extLst>
              <a:ext uri="{FF2B5EF4-FFF2-40B4-BE49-F238E27FC236}">
                <a16:creationId xmlns:a16="http://schemas.microsoft.com/office/drawing/2014/main" id="{F35F2E60-A678-7C49-B6D7-D031C982AB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6465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81012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a:extLst>
              <a:ext uri="{FF2B5EF4-FFF2-40B4-BE49-F238E27FC236}">
                <a16:creationId xmlns:a16="http://schemas.microsoft.com/office/drawing/2014/main" id="{6F6EC284-3DBC-F844-90C8-27D153C0D6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Rectangle 3">
            <a:extLst>
              <a:ext uri="{FF2B5EF4-FFF2-40B4-BE49-F238E27FC236}">
                <a16:creationId xmlns:a16="http://schemas.microsoft.com/office/drawing/2014/main" id="{F020F108-F40A-F549-BE88-6545592B3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68633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A113F5D-37CA-FA49-8D3C-B0CF83821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44531054-1C45-944E-87A4-302DF86BD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67338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A113F5D-37CA-FA49-8D3C-B0CF83821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44531054-1C45-944E-87A4-302DF86BD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144894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21846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95750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5C21A37-D15C-6746-9140-65345828B3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FA38E01-56D1-3F44-81E7-E007A59509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9483D3-15C7-2B45-A0CC-BC335F950C8F}"/>
              </a:ext>
            </a:extLst>
          </p:cNvPr>
          <p:cNvSpPr>
            <a:spLocks noGrp="1" noChangeArrowheads="1"/>
          </p:cNvSpPr>
          <p:nvPr>
            <p:ph type="sldNum" sz="quarter" idx="12"/>
          </p:nvPr>
        </p:nvSpPr>
        <p:spPr>
          <a:ln/>
        </p:spPr>
        <p:txBody>
          <a:bodyPr/>
          <a:lstStyle>
            <a:lvl1pPr>
              <a:defRPr/>
            </a:lvl1pPr>
          </a:lstStyle>
          <a:p>
            <a:fld id="{18B98645-0723-5747-83A5-885F3885AB0A}" type="slidenum">
              <a:rPr lang="en-US" altLang="en-US"/>
              <a:pPr/>
              <a:t>‹#›</a:t>
            </a:fld>
            <a:endParaRPr lang="en-US" altLang="en-US"/>
          </a:p>
        </p:txBody>
      </p:sp>
    </p:spTree>
    <p:extLst>
      <p:ext uri="{BB962C8B-B14F-4D97-AF65-F5344CB8AC3E}">
        <p14:creationId xmlns:p14="http://schemas.microsoft.com/office/powerpoint/2010/main" val="33460937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295BCC-07CB-B740-83AF-3EE2838FF1E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25521FD-A827-E749-9F44-609212A698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08D7415-B29F-8446-9033-1546370619E4}"/>
              </a:ext>
            </a:extLst>
          </p:cNvPr>
          <p:cNvSpPr>
            <a:spLocks noGrp="1" noChangeArrowheads="1"/>
          </p:cNvSpPr>
          <p:nvPr>
            <p:ph type="sldNum" sz="quarter" idx="12"/>
          </p:nvPr>
        </p:nvSpPr>
        <p:spPr>
          <a:ln/>
        </p:spPr>
        <p:txBody>
          <a:bodyPr/>
          <a:lstStyle>
            <a:lvl1pPr>
              <a:defRPr/>
            </a:lvl1pPr>
          </a:lstStyle>
          <a:p>
            <a:fld id="{116A785C-7C9C-EF4E-9E0F-02E692DC6267}" type="slidenum">
              <a:rPr lang="en-US" altLang="en-US"/>
              <a:pPr/>
              <a:t>‹#›</a:t>
            </a:fld>
            <a:endParaRPr lang="en-US" altLang="en-US"/>
          </a:p>
        </p:txBody>
      </p:sp>
    </p:spTree>
    <p:extLst>
      <p:ext uri="{BB962C8B-B14F-4D97-AF65-F5344CB8AC3E}">
        <p14:creationId xmlns:p14="http://schemas.microsoft.com/office/powerpoint/2010/main" val="17295420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B5EF08D-F0C3-4642-ADAF-315F2609EB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E02554-F744-9A44-BCDB-BA66C6B88A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A596F9A-FBF3-6A45-BDEB-06E9690D6C41}"/>
              </a:ext>
            </a:extLst>
          </p:cNvPr>
          <p:cNvSpPr>
            <a:spLocks noGrp="1" noChangeArrowheads="1"/>
          </p:cNvSpPr>
          <p:nvPr>
            <p:ph type="sldNum" sz="quarter" idx="12"/>
          </p:nvPr>
        </p:nvSpPr>
        <p:spPr>
          <a:ln/>
        </p:spPr>
        <p:txBody>
          <a:bodyPr/>
          <a:lstStyle>
            <a:lvl1pPr>
              <a:defRPr/>
            </a:lvl1pPr>
          </a:lstStyle>
          <a:p>
            <a:fld id="{063C6EC4-0808-0F4A-96C2-7D03B93A706B}" type="slidenum">
              <a:rPr lang="en-US" altLang="en-US"/>
              <a:pPr/>
              <a:t>‹#›</a:t>
            </a:fld>
            <a:endParaRPr lang="en-US" altLang="en-US"/>
          </a:p>
        </p:txBody>
      </p:sp>
    </p:spTree>
    <p:extLst>
      <p:ext uri="{BB962C8B-B14F-4D97-AF65-F5344CB8AC3E}">
        <p14:creationId xmlns:p14="http://schemas.microsoft.com/office/powerpoint/2010/main" val="24715479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C0306A2-14FE-2247-BE22-C6894FAC24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4776217-8978-F348-BDEC-81C9C0AEAC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70DDBC-444E-8C4C-9743-FB249656CB34}"/>
              </a:ext>
            </a:extLst>
          </p:cNvPr>
          <p:cNvSpPr>
            <a:spLocks noGrp="1" noChangeArrowheads="1"/>
          </p:cNvSpPr>
          <p:nvPr>
            <p:ph type="sldNum" sz="quarter" idx="12"/>
          </p:nvPr>
        </p:nvSpPr>
        <p:spPr>
          <a:ln/>
        </p:spPr>
        <p:txBody>
          <a:bodyPr/>
          <a:lstStyle>
            <a:lvl1pPr>
              <a:defRPr/>
            </a:lvl1pPr>
          </a:lstStyle>
          <a:p>
            <a:fld id="{48FC0885-4CD5-7D45-B48B-C7E3F5BB8DFD}" type="slidenum">
              <a:rPr lang="en-US" altLang="en-US"/>
              <a:pPr/>
              <a:t>‹#›</a:t>
            </a:fld>
            <a:endParaRPr lang="en-US" altLang="en-US"/>
          </a:p>
        </p:txBody>
      </p:sp>
    </p:spTree>
    <p:extLst>
      <p:ext uri="{BB962C8B-B14F-4D97-AF65-F5344CB8AC3E}">
        <p14:creationId xmlns:p14="http://schemas.microsoft.com/office/powerpoint/2010/main" val="8114704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8543F97-2BBF-8848-AB34-F4ABD541BAA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6F64596-E395-C949-B02F-739720F047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28F5A37-6DC7-A04F-9462-7F3935A0BDDB}"/>
              </a:ext>
            </a:extLst>
          </p:cNvPr>
          <p:cNvSpPr>
            <a:spLocks noGrp="1" noChangeArrowheads="1"/>
          </p:cNvSpPr>
          <p:nvPr>
            <p:ph type="sldNum" sz="quarter" idx="12"/>
          </p:nvPr>
        </p:nvSpPr>
        <p:spPr>
          <a:ln/>
        </p:spPr>
        <p:txBody>
          <a:bodyPr/>
          <a:lstStyle>
            <a:lvl1pPr>
              <a:defRPr/>
            </a:lvl1pPr>
          </a:lstStyle>
          <a:p>
            <a:fld id="{5D82B931-C0F1-6C44-85BE-091DF4859737}" type="slidenum">
              <a:rPr lang="en-US" altLang="en-US"/>
              <a:pPr/>
              <a:t>‹#›</a:t>
            </a:fld>
            <a:endParaRPr lang="en-US" altLang="en-US"/>
          </a:p>
        </p:txBody>
      </p:sp>
    </p:spTree>
    <p:extLst>
      <p:ext uri="{BB962C8B-B14F-4D97-AF65-F5344CB8AC3E}">
        <p14:creationId xmlns:p14="http://schemas.microsoft.com/office/powerpoint/2010/main" val="11019674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AFA2263-DC3A-3845-83CB-CF52F7EA333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92BB397-B106-904F-8FE2-9180F2904B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377318C-D585-2141-9E41-9A42415ADCA5}"/>
              </a:ext>
            </a:extLst>
          </p:cNvPr>
          <p:cNvSpPr>
            <a:spLocks noGrp="1" noChangeArrowheads="1"/>
          </p:cNvSpPr>
          <p:nvPr>
            <p:ph type="sldNum" sz="quarter" idx="12"/>
          </p:nvPr>
        </p:nvSpPr>
        <p:spPr>
          <a:ln/>
        </p:spPr>
        <p:txBody>
          <a:bodyPr/>
          <a:lstStyle>
            <a:lvl1pPr>
              <a:defRPr/>
            </a:lvl1pPr>
          </a:lstStyle>
          <a:p>
            <a:fld id="{5A9C1459-E5DE-1544-AD35-AFB6E2EF7171}" type="slidenum">
              <a:rPr lang="en-US" altLang="en-US"/>
              <a:pPr/>
              <a:t>‹#›</a:t>
            </a:fld>
            <a:endParaRPr lang="en-US" altLang="en-US"/>
          </a:p>
        </p:txBody>
      </p:sp>
    </p:spTree>
    <p:extLst>
      <p:ext uri="{BB962C8B-B14F-4D97-AF65-F5344CB8AC3E}">
        <p14:creationId xmlns:p14="http://schemas.microsoft.com/office/powerpoint/2010/main" val="11094454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E94D94-12EA-EF47-A0FC-BF769752581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D54A007-3AAE-F04F-B092-B9498CD5B6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D0B218A-4381-D14C-9520-40A208AADC7D}"/>
              </a:ext>
            </a:extLst>
          </p:cNvPr>
          <p:cNvSpPr>
            <a:spLocks noGrp="1" noChangeArrowheads="1"/>
          </p:cNvSpPr>
          <p:nvPr>
            <p:ph type="sldNum" sz="quarter" idx="12"/>
          </p:nvPr>
        </p:nvSpPr>
        <p:spPr>
          <a:ln/>
        </p:spPr>
        <p:txBody>
          <a:bodyPr/>
          <a:lstStyle>
            <a:lvl1pPr>
              <a:defRPr/>
            </a:lvl1pPr>
          </a:lstStyle>
          <a:p>
            <a:fld id="{759AB85C-A657-2F4A-894E-C5733DCA459E}" type="slidenum">
              <a:rPr lang="en-US" altLang="en-US"/>
              <a:pPr/>
              <a:t>‹#›</a:t>
            </a:fld>
            <a:endParaRPr lang="en-US" altLang="en-US"/>
          </a:p>
        </p:txBody>
      </p:sp>
    </p:spTree>
    <p:extLst>
      <p:ext uri="{BB962C8B-B14F-4D97-AF65-F5344CB8AC3E}">
        <p14:creationId xmlns:p14="http://schemas.microsoft.com/office/powerpoint/2010/main" val="23392697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7B127E4-8599-324C-926D-FA41D54C3D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A9041DF-3FF5-FF4F-A74B-E029132123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6B0007B-3D85-6C46-920C-D2664101C9F8}"/>
              </a:ext>
            </a:extLst>
          </p:cNvPr>
          <p:cNvSpPr>
            <a:spLocks noGrp="1" noChangeArrowheads="1"/>
          </p:cNvSpPr>
          <p:nvPr>
            <p:ph type="sldNum" sz="quarter" idx="12"/>
          </p:nvPr>
        </p:nvSpPr>
        <p:spPr>
          <a:ln/>
        </p:spPr>
        <p:txBody>
          <a:bodyPr/>
          <a:lstStyle>
            <a:lvl1pPr>
              <a:defRPr/>
            </a:lvl1pPr>
          </a:lstStyle>
          <a:p>
            <a:fld id="{F2030971-A3D5-4346-B974-E6A96D451307}" type="slidenum">
              <a:rPr lang="en-US" altLang="en-US"/>
              <a:pPr/>
              <a:t>‹#›</a:t>
            </a:fld>
            <a:endParaRPr lang="en-US" altLang="en-US"/>
          </a:p>
        </p:txBody>
      </p:sp>
    </p:spTree>
    <p:extLst>
      <p:ext uri="{BB962C8B-B14F-4D97-AF65-F5344CB8AC3E}">
        <p14:creationId xmlns:p14="http://schemas.microsoft.com/office/powerpoint/2010/main" val="5479198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919941D-C956-AB49-B80F-4346086557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E3094AF-24A8-524B-A1DD-608140B29D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0A75785-4401-914D-91F9-8E19CDEF3641}"/>
              </a:ext>
            </a:extLst>
          </p:cNvPr>
          <p:cNvSpPr>
            <a:spLocks noGrp="1" noChangeArrowheads="1"/>
          </p:cNvSpPr>
          <p:nvPr>
            <p:ph type="sldNum" sz="quarter" idx="12"/>
          </p:nvPr>
        </p:nvSpPr>
        <p:spPr>
          <a:ln/>
        </p:spPr>
        <p:txBody>
          <a:bodyPr/>
          <a:lstStyle>
            <a:lvl1pPr>
              <a:defRPr/>
            </a:lvl1pPr>
          </a:lstStyle>
          <a:p>
            <a:fld id="{09B493D6-CF65-0044-A15C-40FE675FAFDF}" type="slidenum">
              <a:rPr lang="en-US" altLang="en-US"/>
              <a:pPr/>
              <a:t>‹#›</a:t>
            </a:fld>
            <a:endParaRPr lang="en-US" altLang="en-US"/>
          </a:p>
        </p:txBody>
      </p:sp>
    </p:spTree>
    <p:extLst>
      <p:ext uri="{BB962C8B-B14F-4D97-AF65-F5344CB8AC3E}">
        <p14:creationId xmlns:p14="http://schemas.microsoft.com/office/powerpoint/2010/main" val="1231441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3F8A3AC-754D-CD43-A19E-57912C4371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83EB08-0182-9046-8B0C-8DD378BEE8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FD7D3C-2808-FD49-BB57-BBD7E521CD36}"/>
              </a:ext>
            </a:extLst>
          </p:cNvPr>
          <p:cNvSpPr>
            <a:spLocks noGrp="1" noChangeArrowheads="1"/>
          </p:cNvSpPr>
          <p:nvPr>
            <p:ph type="sldNum" sz="quarter" idx="12"/>
          </p:nvPr>
        </p:nvSpPr>
        <p:spPr>
          <a:ln/>
        </p:spPr>
        <p:txBody>
          <a:bodyPr/>
          <a:lstStyle>
            <a:lvl1pPr>
              <a:defRPr/>
            </a:lvl1pPr>
          </a:lstStyle>
          <a:p>
            <a:fld id="{41872D94-7BD5-5A45-BD24-BF3F42190010}" type="slidenum">
              <a:rPr lang="en-US" altLang="en-US"/>
              <a:pPr/>
              <a:t>‹#›</a:t>
            </a:fld>
            <a:endParaRPr lang="en-US" altLang="en-US"/>
          </a:p>
        </p:txBody>
      </p:sp>
    </p:spTree>
    <p:extLst>
      <p:ext uri="{BB962C8B-B14F-4D97-AF65-F5344CB8AC3E}">
        <p14:creationId xmlns:p14="http://schemas.microsoft.com/office/powerpoint/2010/main" val="25225065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0A17F7D-C549-FD43-BA67-29A632639B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AD9F29-2A51-2F4E-9489-B2189A399E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A13D191-E2B6-9E43-9246-762EBB77208A}"/>
              </a:ext>
            </a:extLst>
          </p:cNvPr>
          <p:cNvSpPr>
            <a:spLocks noGrp="1" noChangeArrowheads="1"/>
          </p:cNvSpPr>
          <p:nvPr>
            <p:ph type="sldNum" sz="quarter" idx="12"/>
          </p:nvPr>
        </p:nvSpPr>
        <p:spPr>
          <a:ln/>
        </p:spPr>
        <p:txBody>
          <a:bodyPr/>
          <a:lstStyle>
            <a:lvl1pPr>
              <a:defRPr/>
            </a:lvl1pPr>
          </a:lstStyle>
          <a:p>
            <a:fld id="{7BBDA79A-B1E7-6243-83A0-0F14F5425D94}" type="slidenum">
              <a:rPr lang="en-US" altLang="en-US"/>
              <a:pPr/>
              <a:t>‹#›</a:t>
            </a:fld>
            <a:endParaRPr lang="en-US" altLang="en-US"/>
          </a:p>
        </p:txBody>
      </p:sp>
    </p:spTree>
    <p:extLst>
      <p:ext uri="{BB962C8B-B14F-4D97-AF65-F5344CB8AC3E}">
        <p14:creationId xmlns:p14="http://schemas.microsoft.com/office/powerpoint/2010/main" val="3255554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1/25/20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1/25/20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1/25/20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1/25/20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1/25/20</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1/25/20</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1/25/20</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1/25/20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1/25/20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1/25/20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1/25/20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11DFDA6-0843-994F-97F4-2B3516706FD7}"/>
              </a:ext>
            </a:extLst>
          </p:cNvPr>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E98F683-7EBC-3040-A33D-7923D4A64A0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FF38DA5-1357-474C-8C34-0912AF9B2C4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1BD596F1-BC40-614E-87F2-0FB009FADFFF}"/>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BD1A8496-4FCA-AB45-85B2-3BF5D13AD5F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panose="020B0604020202020204" pitchFamily="34" charset="0"/>
              </a:defRPr>
            </a:lvl1pPr>
          </a:lstStyle>
          <a:p>
            <a:fld id="{73913867-FFA2-B540-96E3-2662E056680B}" type="slidenum">
              <a:rPr lang="en-US" altLang="en-US"/>
              <a:pPr/>
              <a:t>‹#›</a:t>
            </a:fld>
            <a:endParaRPr lang="en-US" altLang="en-US"/>
          </a:p>
        </p:txBody>
      </p:sp>
    </p:spTree>
    <p:extLst>
      <p:ext uri="{BB962C8B-B14F-4D97-AF65-F5344CB8AC3E}">
        <p14:creationId xmlns:p14="http://schemas.microsoft.com/office/powerpoint/2010/main" val="3984020696"/>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rtl="0" eaLnBrk="0" fontAlgn="base" hangingPunct="0">
        <a:spcBef>
          <a:spcPct val="0"/>
        </a:spcBef>
        <a:spcAft>
          <a:spcPct val="0"/>
        </a:spcAft>
        <a:defRPr sz="4400">
          <a:solidFill>
            <a:srgbClr val="800000"/>
          </a:solidFill>
          <a:latin typeface="+mj-lt"/>
          <a:ea typeface="+mj-ea"/>
          <a:cs typeface="+mj-cs"/>
        </a:defRPr>
      </a:lvl1pPr>
      <a:lvl2pPr algn="ctr" rtl="0" eaLnBrk="0" fontAlgn="base" hangingPunct="0">
        <a:spcBef>
          <a:spcPct val="0"/>
        </a:spcBef>
        <a:spcAft>
          <a:spcPct val="0"/>
        </a:spcAft>
        <a:defRPr sz="4400">
          <a:solidFill>
            <a:srgbClr val="800000"/>
          </a:solidFill>
          <a:latin typeface="Eras Bold ITC" pitchFamily="34" charset="0"/>
          <a:cs typeface="Arial" charset="0"/>
        </a:defRPr>
      </a:lvl2pPr>
      <a:lvl3pPr algn="ctr" rtl="0" eaLnBrk="0" fontAlgn="base" hangingPunct="0">
        <a:spcBef>
          <a:spcPct val="0"/>
        </a:spcBef>
        <a:spcAft>
          <a:spcPct val="0"/>
        </a:spcAft>
        <a:defRPr sz="4400">
          <a:solidFill>
            <a:srgbClr val="800000"/>
          </a:solidFill>
          <a:latin typeface="Eras Bold ITC" pitchFamily="34" charset="0"/>
          <a:cs typeface="Arial" charset="0"/>
        </a:defRPr>
      </a:lvl3pPr>
      <a:lvl4pPr algn="ctr" rtl="0" eaLnBrk="0" fontAlgn="base" hangingPunct="0">
        <a:spcBef>
          <a:spcPct val="0"/>
        </a:spcBef>
        <a:spcAft>
          <a:spcPct val="0"/>
        </a:spcAft>
        <a:defRPr sz="4400">
          <a:solidFill>
            <a:srgbClr val="800000"/>
          </a:solidFill>
          <a:latin typeface="Eras Bold ITC" pitchFamily="34" charset="0"/>
          <a:cs typeface="Arial" charset="0"/>
        </a:defRPr>
      </a:lvl4pPr>
      <a:lvl5pPr algn="ctr" rtl="0" eaLnBrk="0" fontAlgn="base" hangingPunct="0">
        <a:spcBef>
          <a:spcPct val="0"/>
        </a:spcBef>
        <a:spcAft>
          <a:spcPct val="0"/>
        </a:spcAft>
        <a:defRPr sz="4400">
          <a:solidFill>
            <a:srgbClr val="800000"/>
          </a:solidFill>
          <a:latin typeface="Eras Bold ITC" pitchFamily="34"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1/25/20</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1993" y="381001"/>
            <a:ext cx="12130006" cy="380999"/>
          </a:xfrm>
        </p:spPr>
        <p:txBody>
          <a:bodyPr/>
          <a:lstStyle/>
          <a:p>
            <a:r>
              <a:rPr lang="en-US" sz="3200" b="1" spc="-60" dirty="0">
                <a:latin typeface="Candara" charset="0"/>
                <a:ea typeface="MS PGothic" charset="0"/>
                <a:cs typeface="Arial" charset="0"/>
              </a:rPr>
              <a:t>HOW CAN WE SEEK TO BE SPIRITUALLY VITAL IN THIS YEAR?</a:t>
            </a:r>
          </a:p>
        </p:txBody>
      </p:sp>
      <p:sp>
        <p:nvSpPr>
          <p:cNvPr id="5" name="Rectangle 3"/>
          <p:cNvSpPr txBox="1">
            <a:spLocks noChangeArrowheads="1"/>
          </p:cNvSpPr>
          <p:nvPr/>
        </p:nvSpPr>
        <p:spPr bwMode="auto">
          <a:xfrm>
            <a:off x="197224" y="899652"/>
            <a:ext cx="11869270" cy="589528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indent="-457200">
              <a:spcBef>
                <a:spcPct val="0"/>
              </a:spcBef>
              <a:buNone/>
            </a:pPr>
            <a:r>
              <a:rPr lang="en-US" sz="2800" b="1" i="0" dirty="0">
                <a:solidFill>
                  <a:srgbClr val="000000"/>
                </a:solidFill>
                <a:latin typeface="Candara" charset="0"/>
                <a:ea typeface="ＭＳ Ｐゴシック" charset="0"/>
                <a:cs typeface="MS PGothic" charset="0"/>
              </a:rPr>
              <a:t>2)  </a:t>
            </a:r>
            <a:r>
              <a:rPr lang="en-US" sz="2800" b="1" i="0" u="sng" dirty="0">
                <a:solidFill>
                  <a:srgbClr val="FF0000"/>
                </a:solidFill>
                <a:latin typeface="Candara" charset="0"/>
                <a:ea typeface="ＭＳ Ｐゴシック" charset="0"/>
                <a:cs typeface="MS PGothic" charset="0"/>
              </a:rPr>
              <a:t>CLING</a:t>
            </a:r>
            <a:r>
              <a:rPr lang="en-US" sz="2800" b="1" i="0" dirty="0">
                <a:solidFill>
                  <a:srgbClr val="FF0000"/>
                </a:solidFill>
                <a:latin typeface="Candara" charset="0"/>
                <a:ea typeface="ＭＳ Ｐゴシック" charset="0"/>
                <a:cs typeface="MS PGothic" charset="0"/>
              </a:rPr>
              <a:t> </a:t>
            </a:r>
            <a:r>
              <a:rPr lang="en-US" sz="2800" b="1" i="0" dirty="0">
                <a:latin typeface="Candara" charset="0"/>
                <a:ea typeface="ＭＳ Ｐゴシック" charset="0"/>
                <a:cs typeface="MS PGothic" charset="0"/>
              </a:rPr>
              <a:t>to God for your restoration and renewal through heartfelt repentance and fervent prayers</a:t>
            </a:r>
            <a:r>
              <a:rPr lang="en-US" sz="2800" b="1" i="0" dirty="0">
                <a:solidFill>
                  <a:srgbClr val="000000"/>
                </a:solidFill>
                <a:latin typeface="Candara" charset="0"/>
                <a:ea typeface="ＭＳ Ｐゴシック" charset="0"/>
                <a:cs typeface="MS PGothic" charset="0"/>
              </a:rPr>
              <a:t>.</a:t>
            </a:r>
          </a:p>
          <a:p>
            <a:pPr marL="0" lvl="0" indent="0" algn="ctr">
              <a:spcBef>
                <a:spcPts val="0"/>
              </a:spcBef>
              <a:buNone/>
              <a:defRPr/>
            </a:pPr>
            <a:endParaRPr lang="en-US" sz="500" spc="-10" dirty="0">
              <a:solidFill>
                <a:srgbClr val="000000"/>
              </a:solidFill>
              <a:latin typeface="Candara" charset="0"/>
              <a:ea typeface="ＭＳ Ｐゴシック" charset="0"/>
              <a:cs typeface="MS PGothic" charset="0"/>
            </a:endParaRPr>
          </a:p>
          <a:p>
            <a:pPr marL="0" lvl="0" indent="0" algn="ctr">
              <a:spcBef>
                <a:spcPts val="0"/>
              </a:spcBef>
              <a:buNone/>
            </a:pPr>
            <a:r>
              <a:rPr lang="en-US" sz="2600" spc="-10" baseline="30000" dirty="0">
                <a:solidFill>
                  <a:srgbClr val="000000"/>
                </a:solidFill>
                <a:latin typeface="Candara" charset="0"/>
                <a:ea typeface="ＭＳ Ｐゴシック" charset="0"/>
                <a:cs typeface="MS PGothic" charset="0"/>
              </a:rPr>
              <a:t>4</a:t>
            </a:r>
            <a:r>
              <a:rPr lang="en-US" sz="2600" spc="-10" dirty="0">
                <a:solidFill>
                  <a:srgbClr val="000000"/>
                </a:solidFill>
                <a:latin typeface="Candara" charset="0"/>
                <a:ea typeface="ＭＳ Ｐゴシック" charset="0"/>
                <a:cs typeface="MS PGothic" charset="0"/>
              </a:rPr>
              <a:t> Restore us again, O God of our salvation,</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and put away your indignation toward us!</a:t>
            </a:r>
            <a:br>
              <a:rPr lang="en-US" sz="2600" spc="-10" dirty="0">
                <a:solidFill>
                  <a:srgbClr val="000000"/>
                </a:solidFill>
                <a:latin typeface="Candara" charset="0"/>
                <a:ea typeface="ＭＳ Ｐゴシック" charset="0"/>
                <a:cs typeface="MS PGothic" charset="0"/>
              </a:rPr>
            </a:br>
            <a:r>
              <a:rPr lang="en-US" sz="2600" spc="-10" baseline="30000" dirty="0">
                <a:solidFill>
                  <a:srgbClr val="000000"/>
                </a:solidFill>
                <a:latin typeface="Candara" charset="0"/>
                <a:ea typeface="ＭＳ Ｐゴシック" charset="0"/>
                <a:cs typeface="MS PGothic" charset="0"/>
              </a:rPr>
              <a:t>5</a:t>
            </a:r>
            <a:r>
              <a:rPr lang="en-US" sz="2600" spc="-10" dirty="0">
                <a:solidFill>
                  <a:srgbClr val="000000"/>
                </a:solidFill>
                <a:latin typeface="Candara" charset="0"/>
                <a:ea typeface="ＭＳ Ｐゴシック" charset="0"/>
                <a:cs typeface="MS PGothic" charset="0"/>
              </a:rPr>
              <a:t> Will you be angry with us forever?</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Will you prolong your anger to all generations?</a:t>
            </a:r>
            <a:br>
              <a:rPr lang="en-US" sz="2600" spc="-10" dirty="0">
                <a:solidFill>
                  <a:srgbClr val="000000"/>
                </a:solidFill>
                <a:latin typeface="Candara" charset="0"/>
                <a:ea typeface="ＭＳ Ｐゴシック" charset="0"/>
                <a:cs typeface="MS PGothic" charset="0"/>
              </a:rPr>
            </a:br>
            <a:r>
              <a:rPr lang="en-US" sz="2600" spc="-10" baseline="30000" dirty="0">
                <a:solidFill>
                  <a:srgbClr val="000000"/>
                </a:solidFill>
                <a:latin typeface="Candara" charset="0"/>
                <a:ea typeface="ＭＳ Ｐゴシック" charset="0"/>
                <a:cs typeface="MS PGothic" charset="0"/>
              </a:rPr>
              <a:t>6</a:t>
            </a:r>
            <a:r>
              <a:rPr lang="en-US" sz="2600" spc="-10" dirty="0">
                <a:solidFill>
                  <a:srgbClr val="000000"/>
                </a:solidFill>
                <a:latin typeface="Candara" charset="0"/>
                <a:ea typeface="ＭＳ Ｐゴシック" charset="0"/>
                <a:cs typeface="MS PGothic" charset="0"/>
              </a:rPr>
              <a:t> Will you not revive us again,</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that your people may rejoice in you?</a:t>
            </a:r>
            <a:br>
              <a:rPr lang="en-US" sz="2600" spc="-10" dirty="0">
                <a:solidFill>
                  <a:srgbClr val="000000"/>
                </a:solidFill>
                <a:latin typeface="Candara" charset="0"/>
                <a:ea typeface="ＭＳ Ｐゴシック" charset="0"/>
                <a:cs typeface="MS PGothic" charset="0"/>
              </a:rPr>
            </a:br>
            <a:r>
              <a:rPr lang="en-US" sz="2600" spc="-10" baseline="30000" dirty="0">
                <a:solidFill>
                  <a:srgbClr val="000000"/>
                </a:solidFill>
                <a:latin typeface="Candara" charset="0"/>
                <a:ea typeface="ＭＳ Ｐゴシック" charset="0"/>
                <a:cs typeface="MS PGothic" charset="0"/>
              </a:rPr>
              <a:t>7</a:t>
            </a:r>
            <a:r>
              <a:rPr lang="en-US" sz="2600" spc="-10" dirty="0">
                <a:solidFill>
                  <a:srgbClr val="000000"/>
                </a:solidFill>
                <a:latin typeface="Candara" charset="0"/>
                <a:ea typeface="ＭＳ Ｐゴシック" charset="0"/>
                <a:cs typeface="MS PGothic" charset="0"/>
              </a:rPr>
              <a:t> Show us your steadfast love, O LORD,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and grant us your salvation. (vs. 4-7)</a:t>
            </a:r>
          </a:p>
          <a:p>
            <a:pPr marL="0" lvl="0" indent="0" algn="ctr">
              <a:spcBef>
                <a:spcPts val="0"/>
              </a:spcBef>
              <a:buNone/>
            </a:pPr>
            <a:endParaRPr lang="en-US" sz="5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The two sides of clinging to God in this (1) repentance and (2) prayer.</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Why? Renewal is God’s work but repentance/obedience is my part; we need to cry out to God as we repent of our sins and obey God’s will.</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We can CLING TO GOD because He is </a:t>
            </a:r>
            <a:r>
              <a:rPr lang="en-US" sz="2600" b="1" i="0" dirty="0">
                <a:solidFill>
                  <a:srgbClr val="FF0000"/>
                </a:solidFill>
                <a:latin typeface="Candara" charset="0"/>
                <a:ea typeface="ＭＳ Ｐゴシック" charset="0"/>
                <a:cs typeface="Candara" charset="0"/>
              </a:rPr>
              <a:t>our ULTIMATE joy and hope in Christ!</a:t>
            </a:r>
            <a:endParaRPr kumimoji="0" lang="en-US" sz="1400" b="0" i="1" u="none" strike="noStrike" kern="1200" cap="none" spc="-10" normalizeH="0" baseline="0" noProof="0" dirty="0">
              <a:ln>
                <a:noFill/>
              </a:ln>
              <a:solidFill>
                <a:srgbClr val="FF0000"/>
              </a:solidFill>
              <a:effectLst/>
              <a:uLnTx/>
              <a:uFillTx/>
              <a:latin typeface="Candara" charset="0"/>
              <a:ea typeface="ＭＳ Ｐゴシック" charset="0"/>
              <a:cs typeface="MS PGothic" charset="0"/>
            </a:endParaRPr>
          </a:p>
        </p:txBody>
      </p:sp>
    </p:spTree>
    <p:extLst>
      <p:ext uri="{BB962C8B-B14F-4D97-AF65-F5344CB8AC3E}">
        <p14:creationId xmlns:p14="http://schemas.microsoft.com/office/powerpoint/2010/main" val="59863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265470" y="147484"/>
            <a:ext cx="11697929" cy="6710516"/>
          </a:xfrm>
        </p:spPr>
        <p:txBody>
          <a:bodyPr/>
          <a:lstStyle/>
          <a:p>
            <a:pPr marL="0" indent="0" algn="just">
              <a:spcBef>
                <a:spcPts val="0"/>
              </a:spcBef>
              <a:buNone/>
            </a:pPr>
            <a:r>
              <a:rPr lang="en-US" sz="2800" b="1" dirty="0">
                <a:solidFill>
                  <a:srgbClr val="800000"/>
                </a:solidFill>
                <a:latin typeface="Candara" charset="0"/>
                <a:cs typeface="Arial" charset="0"/>
              </a:rPr>
              <a:t>The Ultimate Joy to a Christian</a:t>
            </a:r>
          </a:p>
          <a:p>
            <a:pPr marL="0" indent="0" algn="just">
              <a:spcBef>
                <a:spcPts val="0"/>
              </a:spcBef>
              <a:buNone/>
            </a:pPr>
            <a:r>
              <a:rPr lang="en-US" sz="2500" b="1" dirty="0">
                <a:latin typeface="Candara"/>
                <a:cs typeface="Candara"/>
              </a:rPr>
              <a:t>Well, first, I rejoice that there is a God. What a horrible world this would be to live in without God—the house all furnished and nobody at home! But my Lord is always at home and God is better than His world, beautiful as are the avenues of trees and yonder glistening river! God is always at home—that is the joy of our life. I love to see my Father’s flag on the top of the castle and to feel that He is at home. His presence makes everything so bright. And then what a joy it is to think that He is my God! Whatever I have, or have not, it does not matter, I have a God, and all that there is in God is mine! . . . There are many causes for joy to a Christian, but the great wellhead is God Himself. I can rejoice in His people, but then they have their faults. I can rejoice in His Word, but then I sometimes tremble at that Word. I can rejoice in God’s works, but then there is a certain terror even about them. But as for God, He Himself is perfect! And whether He is dressed in robes of war, or comes to me with words of peace, now that I am reconciled to Him by the death of His Son, He is altogether delightful under any aspect and in any place! It may seem a very little thing for us thus to delight in God, but it is the greatest thing of all! </a:t>
            </a:r>
          </a:p>
          <a:p>
            <a:pPr marL="0" indent="0" algn="r">
              <a:spcBef>
                <a:spcPts val="0"/>
              </a:spcBef>
              <a:buNone/>
            </a:pPr>
            <a:r>
              <a:rPr lang="en-US" sz="2500" b="1" dirty="0">
                <a:latin typeface="Candara"/>
                <a:cs typeface="Candara"/>
              </a:rPr>
              <a:t>— Charles H. Spurgeon</a:t>
            </a:r>
          </a:p>
        </p:txBody>
      </p:sp>
    </p:spTree>
    <p:extLst>
      <p:ext uri="{BB962C8B-B14F-4D97-AF65-F5344CB8AC3E}">
        <p14:creationId xmlns:p14="http://schemas.microsoft.com/office/powerpoint/2010/main" val="4261329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1993" y="381001"/>
            <a:ext cx="12130006" cy="380999"/>
          </a:xfrm>
        </p:spPr>
        <p:txBody>
          <a:bodyPr/>
          <a:lstStyle/>
          <a:p>
            <a:r>
              <a:rPr lang="en-US" sz="3200" b="1" spc="-60" dirty="0">
                <a:latin typeface="Candara" charset="0"/>
                <a:ea typeface="MS PGothic" charset="0"/>
                <a:cs typeface="Arial" charset="0"/>
              </a:rPr>
              <a:t>HOW CAN WE SEEK TO BE SPIRITUALLY VITAL IN THIS YEAR?</a:t>
            </a:r>
          </a:p>
        </p:txBody>
      </p:sp>
      <p:sp>
        <p:nvSpPr>
          <p:cNvPr id="5" name="Rectangle 3"/>
          <p:cNvSpPr txBox="1">
            <a:spLocks noChangeArrowheads="1"/>
          </p:cNvSpPr>
          <p:nvPr/>
        </p:nvSpPr>
        <p:spPr bwMode="auto">
          <a:xfrm>
            <a:off x="197224" y="899652"/>
            <a:ext cx="11869270" cy="589528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indent="-457200">
              <a:spcBef>
                <a:spcPct val="0"/>
              </a:spcBef>
              <a:buNone/>
            </a:pPr>
            <a:r>
              <a:rPr lang="en-US" sz="2800" b="1" i="0" dirty="0">
                <a:solidFill>
                  <a:srgbClr val="000000"/>
                </a:solidFill>
                <a:latin typeface="Candara" charset="0"/>
                <a:ea typeface="ＭＳ Ｐゴシック" charset="0"/>
                <a:cs typeface="MS PGothic" charset="0"/>
              </a:rPr>
              <a:t>3)  </a:t>
            </a:r>
            <a:r>
              <a:rPr lang="en-US" sz="2800" b="1" i="0" u="sng" dirty="0">
                <a:solidFill>
                  <a:srgbClr val="FF0000"/>
                </a:solidFill>
                <a:latin typeface="Candara" charset="0"/>
                <a:ea typeface="ＭＳ Ｐゴシック" charset="0"/>
                <a:cs typeface="MS PGothic" charset="0"/>
              </a:rPr>
              <a:t>DECLARE</a:t>
            </a:r>
            <a:r>
              <a:rPr lang="en-US" sz="2800" b="1" i="0" dirty="0">
                <a:solidFill>
                  <a:srgbClr val="FF0000"/>
                </a:solidFill>
                <a:latin typeface="Candara" charset="0"/>
                <a:ea typeface="ＭＳ Ｐゴシック" charset="0"/>
                <a:cs typeface="MS PGothic" charset="0"/>
              </a:rPr>
              <a:t> </a:t>
            </a:r>
            <a:r>
              <a:rPr lang="en-US" sz="2800" b="1" i="0" dirty="0">
                <a:latin typeface="Candara" charset="0"/>
                <a:ea typeface="ＭＳ Ｐゴシック" charset="0"/>
                <a:cs typeface="MS PGothic" charset="0"/>
              </a:rPr>
              <a:t>your childlike trust and confidence in God who is your ultimate joy and hope for restoration and spiritual vitality in Christ</a:t>
            </a:r>
            <a:r>
              <a:rPr lang="en-US" sz="2800" b="1" i="0" dirty="0">
                <a:solidFill>
                  <a:srgbClr val="000000"/>
                </a:solidFill>
                <a:latin typeface="Candara" charset="0"/>
                <a:ea typeface="ＭＳ Ｐゴシック" charset="0"/>
                <a:cs typeface="MS PGothic" charset="0"/>
              </a:rPr>
              <a:t>.</a:t>
            </a:r>
          </a:p>
          <a:p>
            <a:pPr marL="0" lvl="0" indent="0" algn="ctr">
              <a:spcBef>
                <a:spcPts val="0"/>
              </a:spcBef>
              <a:buNone/>
              <a:defRPr/>
            </a:pPr>
            <a:endParaRPr lang="en-US" sz="1400" spc="-10" dirty="0">
              <a:solidFill>
                <a:srgbClr val="000000"/>
              </a:solidFill>
              <a:latin typeface="Candara" charset="0"/>
              <a:ea typeface="ＭＳ Ｐゴシック" charset="0"/>
              <a:cs typeface="MS PGothic" charset="0"/>
            </a:endParaRPr>
          </a:p>
          <a:p>
            <a:pPr marL="0" lvl="0" indent="0" algn="ctr">
              <a:spcBef>
                <a:spcPts val="0"/>
              </a:spcBef>
              <a:buNone/>
            </a:pPr>
            <a:r>
              <a:rPr lang="en-US" sz="2600" spc="-10" baseline="30000" dirty="0">
                <a:solidFill>
                  <a:srgbClr val="000000"/>
                </a:solidFill>
                <a:latin typeface="Candara" charset="0"/>
                <a:ea typeface="ＭＳ Ｐゴシック" charset="0"/>
                <a:cs typeface="MS PGothic" charset="0"/>
              </a:rPr>
              <a:t>8</a:t>
            </a:r>
            <a:r>
              <a:rPr lang="en-US" sz="2600" spc="-10" dirty="0">
                <a:solidFill>
                  <a:srgbClr val="000000"/>
                </a:solidFill>
                <a:latin typeface="Candara" charset="0"/>
                <a:ea typeface="ＭＳ Ｐゴシック" charset="0"/>
                <a:cs typeface="MS PGothic" charset="0"/>
              </a:rPr>
              <a:t> Let me hear what God the LORD will speak,</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for he will speak peace to his people, to his saints;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but let them not turn back to folly.</a:t>
            </a:r>
            <a:br>
              <a:rPr lang="en-US" sz="2600" spc="-10" dirty="0">
                <a:solidFill>
                  <a:srgbClr val="000000"/>
                </a:solidFill>
                <a:latin typeface="Candara" charset="0"/>
                <a:ea typeface="ＭＳ Ｐゴシック" charset="0"/>
                <a:cs typeface="MS PGothic" charset="0"/>
              </a:rPr>
            </a:br>
            <a:r>
              <a:rPr lang="en-US" sz="2600" spc="-10" baseline="30000" dirty="0">
                <a:solidFill>
                  <a:srgbClr val="000000"/>
                </a:solidFill>
                <a:latin typeface="Candara" charset="0"/>
                <a:ea typeface="ＭＳ Ｐゴシック" charset="0"/>
                <a:cs typeface="MS PGothic" charset="0"/>
              </a:rPr>
              <a:t>9</a:t>
            </a:r>
            <a:r>
              <a:rPr lang="en-US" sz="2600" spc="-10" dirty="0">
                <a:solidFill>
                  <a:srgbClr val="000000"/>
                </a:solidFill>
                <a:latin typeface="Candara" charset="0"/>
                <a:ea typeface="ＭＳ Ｐゴシック" charset="0"/>
                <a:cs typeface="MS PGothic" charset="0"/>
              </a:rPr>
              <a:t> Surely his salvation is near to those who fear him,</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that glory may dwell in our land.</a:t>
            </a:r>
          </a:p>
          <a:p>
            <a:pPr marL="0" lvl="0" indent="0" algn="ctr">
              <a:spcBef>
                <a:spcPts val="0"/>
              </a:spcBef>
              <a:buNone/>
            </a:pPr>
            <a:r>
              <a:rPr lang="en-US" sz="2600" spc="-10" baseline="30000" dirty="0">
                <a:solidFill>
                  <a:srgbClr val="000000"/>
                </a:solidFill>
                <a:latin typeface="Candara" charset="0"/>
                <a:ea typeface="ＭＳ Ｐゴシック" charset="0"/>
                <a:cs typeface="MS PGothic" charset="0"/>
              </a:rPr>
              <a:t>10</a:t>
            </a:r>
            <a:r>
              <a:rPr lang="en-US" sz="2600" spc="-10" dirty="0">
                <a:solidFill>
                  <a:srgbClr val="000000"/>
                </a:solidFill>
                <a:latin typeface="Candara" charset="0"/>
                <a:ea typeface="ＭＳ Ｐゴシック" charset="0"/>
                <a:cs typeface="MS PGothic" charset="0"/>
              </a:rPr>
              <a:t> Steadfast love and faithfulness meet;</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righteousness and peace kiss each other.</a:t>
            </a:r>
          </a:p>
          <a:p>
            <a:pPr marL="0" lvl="0" indent="0" algn="ctr">
              <a:spcBef>
                <a:spcPts val="0"/>
              </a:spcBef>
              <a:buNone/>
            </a:pPr>
            <a:endParaRPr lang="en-US" sz="1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2711023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1993" y="381001"/>
            <a:ext cx="12130006" cy="380999"/>
          </a:xfrm>
        </p:spPr>
        <p:txBody>
          <a:bodyPr/>
          <a:lstStyle/>
          <a:p>
            <a:r>
              <a:rPr lang="en-US" sz="3200" b="1" spc="-60" dirty="0">
                <a:latin typeface="Candara" charset="0"/>
                <a:ea typeface="MS PGothic" charset="0"/>
                <a:cs typeface="Arial" charset="0"/>
              </a:rPr>
              <a:t>HOW CAN WE SEEK TO BE SPIRITUALLY VITAL IN THIS YEAR?</a:t>
            </a:r>
          </a:p>
        </p:txBody>
      </p:sp>
      <p:sp>
        <p:nvSpPr>
          <p:cNvPr id="5" name="Rectangle 3"/>
          <p:cNvSpPr txBox="1">
            <a:spLocks noChangeArrowheads="1"/>
          </p:cNvSpPr>
          <p:nvPr/>
        </p:nvSpPr>
        <p:spPr bwMode="auto">
          <a:xfrm>
            <a:off x="197224" y="899652"/>
            <a:ext cx="11869270" cy="589528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indent="-457200">
              <a:spcBef>
                <a:spcPct val="0"/>
              </a:spcBef>
              <a:buNone/>
            </a:pPr>
            <a:r>
              <a:rPr lang="en-US" sz="2800" b="1" i="0" dirty="0">
                <a:solidFill>
                  <a:srgbClr val="000000"/>
                </a:solidFill>
                <a:latin typeface="Candara" charset="0"/>
                <a:ea typeface="ＭＳ Ｐゴシック" charset="0"/>
                <a:cs typeface="MS PGothic" charset="0"/>
              </a:rPr>
              <a:t>3)  </a:t>
            </a:r>
            <a:r>
              <a:rPr lang="en-US" sz="2800" b="1" i="0" u="sng" dirty="0">
                <a:solidFill>
                  <a:srgbClr val="FF0000"/>
                </a:solidFill>
                <a:latin typeface="Candara" charset="0"/>
                <a:ea typeface="ＭＳ Ｐゴシック" charset="0"/>
                <a:cs typeface="MS PGothic" charset="0"/>
              </a:rPr>
              <a:t>DECLARE</a:t>
            </a:r>
            <a:r>
              <a:rPr lang="en-US" sz="2800" b="1" i="0" dirty="0">
                <a:solidFill>
                  <a:srgbClr val="FF0000"/>
                </a:solidFill>
                <a:latin typeface="Candara" charset="0"/>
                <a:ea typeface="ＭＳ Ｐゴシック" charset="0"/>
                <a:cs typeface="MS PGothic" charset="0"/>
              </a:rPr>
              <a:t> </a:t>
            </a:r>
            <a:r>
              <a:rPr lang="en-US" sz="2800" b="1" i="0" dirty="0">
                <a:latin typeface="Candara" charset="0"/>
                <a:ea typeface="ＭＳ Ｐゴシック" charset="0"/>
                <a:cs typeface="MS PGothic" charset="0"/>
              </a:rPr>
              <a:t>your childlike trust and confidence in God who is your ultimate joy and hope for restoration and spiritual vitality in Christ</a:t>
            </a:r>
            <a:r>
              <a:rPr lang="en-US" sz="2800" b="1" i="0" dirty="0">
                <a:solidFill>
                  <a:srgbClr val="000000"/>
                </a:solidFill>
                <a:latin typeface="Candara" charset="0"/>
                <a:ea typeface="ＭＳ Ｐゴシック" charset="0"/>
                <a:cs typeface="MS PGothic" charset="0"/>
              </a:rPr>
              <a:t>.</a:t>
            </a:r>
          </a:p>
          <a:p>
            <a:pPr marL="0" lvl="0" indent="0" algn="ctr">
              <a:spcBef>
                <a:spcPts val="0"/>
              </a:spcBef>
              <a:buNone/>
              <a:defRPr/>
            </a:pPr>
            <a:endParaRPr lang="en-US" sz="1400" spc="-10" dirty="0">
              <a:solidFill>
                <a:srgbClr val="000000"/>
              </a:solidFill>
              <a:latin typeface="Candara" charset="0"/>
              <a:ea typeface="ＭＳ Ｐゴシック" charset="0"/>
              <a:cs typeface="MS PGothic" charset="0"/>
            </a:endParaRPr>
          </a:p>
          <a:p>
            <a:pPr marL="0" lvl="0" indent="0" algn="ctr">
              <a:spcBef>
                <a:spcPts val="0"/>
              </a:spcBef>
              <a:buNone/>
            </a:pPr>
            <a:r>
              <a:rPr lang="en-US" sz="2600" spc="-10" baseline="30000" dirty="0">
                <a:solidFill>
                  <a:srgbClr val="000000"/>
                </a:solidFill>
                <a:latin typeface="Candara" charset="0"/>
                <a:ea typeface="ＭＳ Ｐゴシック" charset="0"/>
                <a:cs typeface="MS PGothic" charset="0"/>
              </a:rPr>
              <a:t>11</a:t>
            </a:r>
            <a:r>
              <a:rPr lang="en-US" sz="2600" spc="-10" dirty="0">
                <a:solidFill>
                  <a:srgbClr val="000000"/>
                </a:solidFill>
                <a:latin typeface="Candara" charset="0"/>
                <a:ea typeface="ＭＳ Ｐゴシック" charset="0"/>
                <a:cs typeface="MS PGothic" charset="0"/>
              </a:rPr>
              <a:t> Faithfulness springs up from the ground,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and righteousness looks down from the sky.</a:t>
            </a:r>
            <a:br>
              <a:rPr lang="en-US" sz="2600" spc="-10" dirty="0">
                <a:solidFill>
                  <a:srgbClr val="000000"/>
                </a:solidFill>
                <a:latin typeface="Candara" charset="0"/>
                <a:ea typeface="ＭＳ Ｐゴシック" charset="0"/>
                <a:cs typeface="MS PGothic" charset="0"/>
              </a:rPr>
            </a:br>
            <a:r>
              <a:rPr lang="en-US" sz="2600" spc="-10" baseline="30000" dirty="0">
                <a:solidFill>
                  <a:srgbClr val="000000"/>
                </a:solidFill>
                <a:latin typeface="Candara" charset="0"/>
                <a:ea typeface="ＭＳ Ｐゴシック" charset="0"/>
                <a:cs typeface="MS PGothic" charset="0"/>
              </a:rPr>
              <a:t>12</a:t>
            </a:r>
            <a:r>
              <a:rPr lang="en-US" sz="2600" spc="-10" dirty="0">
                <a:solidFill>
                  <a:srgbClr val="000000"/>
                </a:solidFill>
                <a:latin typeface="Candara" charset="0"/>
                <a:ea typeface="ＭＳ Ｐゴシック" charset="0"/>
                <a:cs typeface="MS PGothic" charset="0"/>
              </a:rPr>
              <a:t> Yes, the LORD will give what is good,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and our land will yield its increase.</a:t>
            </a:r>
            <a:br>
              <a:rPr lang="en-US" sz="2600" spc="-10" dirty="0">
                <a:solidFill>
                  <a:srgbClr val="000000"/>
                </a:solidFill>
                <a:latin typeface="Candara" charset="0"/>
                <a:ea typeface="ＭＳ Ｐゴシック" charset="0"/>
                <a:cs typeface="MS PGothic" charset="0"/>
              </a:rPr>
            </a:br>
            <a:r>
              <a:rPr lang="en-US" sz="2600" spc="-10" baseline="30000" dirty="0">
                <a:solidFill>
                  <a:srgbClr val="000000"/>
                </a:solidFill>
                <a:latin typeface="Candara" charset="0"/>
                <a:ea typeface="ＭＳ Ｐゴシック" charset="0"/>
                <a:cs typeface="MS PGothic" charset="0"/>
              </a:rPr>
              <a:t>13</a:t>
            </a:r>
            <a:r>
              <a:rPr lang="en-US" sz="2600" spc="-10" dirty="0">
                <a:solidFill>
                  <a:srgbClr val="000000"/>
                </a:solidFill>
                <a:latin typeface="Candara" charset="0"/>
                <a:ea typeface="ＭＳ Ｐゴシック" charset="0"/>
                <a:cs typeface="MS PGothic" charset="0"/>
              </a:rPr>
              <a:t> Righteousness will go before him</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and make his footsteps a way. (vs. 8-13)</a:t>
            </a:r>
          </a:p>
          <a:p>
            <a:pPr marL="0" lvl="0" indent="0" algn="ctr">
              <a:spcBef>
                <a:spcPts val="0"/>
              </a:spcBef>
              <a:buNone/>
            </a:pPr>
            <a:endParaRPr lang="en-US" sz="1400" spc="-10" dirty="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This portion of prayer is actually the psalmist’s prophecy—because of his absolute assurance of God’s sovereign plan, he </a:t>
            </a:r>
            <a:r>
              <a:rPr lang="en-US" sz="2600" b="1" i="0">
                <a:solidFill>
                  <a:srgbClr val="000000"/>
                </a:solidFill>
                <a:latin typeface="Candara" charset="0"/>
                <a:ea typeface="ＭＳ Ｐゴシック" charset="0"/>
                <a:cs typeface="Candara" charset="0"/>
              </a:rPr>
              <a:t>puts it in </a:t>
            </a:r>
            <a:r>
              <a:rPr lang="en-US" sz="2600" b="1" i="0" dirty="0">
                <a:solidFill>
                  <a:srgbClr val="000000"/>
                </a:solidFill>
                <a:latin typeface="Candara" charset="0"/>
                <a:ea typeface="ＭＳ Ｐゴシック" charset="0"/>
                <a:cs typeface="Candara" charset="0"/>
              </a:rPr>
              <a:t>the present tense.</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Why? The psalmist has childlike trust and confidence in God and he declares GOD as his ultimate joy and hope for the people of God, Israel.</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Childlike trust &amp; confidence in God </a:t>
            </a:r>
            <a:r>
              <a:rPr lang="en-US" sz="2600" b="1" i="0" dirty="0">
                <a:solidFill>
                  <a:srgbClr val="FF0000"/>
                </a:solidFill>
                <a:latin typeface="Candara" charset="0"/>
                <a:ea typeface="ＭＳ Ｐゴシック" charset="0"/>
                <a:cs typeface="Candara" charset="0"/>
              </a:rPr>
              <a:t>leads us to WAKE UP and TRUST IN GOD!</a:t>
            </a:r>
          </a:p>
          <a:p>
            <a:pPr marL="912813" lvl="2" indent="-457200" defTabSz="385763">
              <a:spcBef>
                <a:spcPts val="0"/>
              </a:spcBef>
              <a:buFont typeface="Wingdings" charset="0"/>
              <a:buChar char="Ø"/>
              <a:defRPr/>
            </a:pPr>
            <a:endParaRPr lang="en-US" sz="2600" b="1" i="0" dirty="0">
              <a:solidFill>
                <a:srgbClr val="FF0000"/>
              </a:solidFill>
              <a:latin typeface="Candara" charset="0"/>
              <a:ea typeface="ＭＳ Ｐゴシック" charset="0"/>
              <a:cs typeface="Candara" charset="0"/>
            </a:endParaRPr>
          </a:p>
          <a:p>
            <a:pPr marL="0" lvl="0" indent="0" algn="ctr">
              <a:spcBef>
                <a:spcPts val="0"/>
              </a:spcBef>
              <a:buNone/>
            </a:pPr>
            <a:endParaRPr kumimoji="0" lang="en-US" sz="14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p:txBody>
      </p:sp>
    </p:spTree>
    <p:extLst>
      <p:ext uri="{BB962C8B-B14F-4D97-AF65-F5344CB8AC3E}">
        <p14:creationId xmlns:p14="http://schemas.microsoft.com/office/powerpoint/2010/main" val="41363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11631A35-5B7D-4F45-9F4F-A0846A6FD54D}"/>
              </a:ext>
            </a:extLst>
          </p:cNvPr>
          <p:cNvSpPr>
            <a:spLocks noGrp="1" noChangeArrowheads="1"/>
          </p:cNvSpPr>
          <p:nvPr>
            <p:ph type="body" idx="1"/>
          </p:nvPr>
        </p:nvSpPr>
        <p:spPr>
          <a:xfrm>
            <a:off x="533400" y="838200"/>
            <a:ext cx="11277600" cy="5867400"/>
          </a:xfrm>
        </p:spPr>
        <p:txBody>
          <a:bodyPr/>
          <a:lstStyle/>
          <a:p>
            <a:pPr marL="0" indent="0" algn="ctr">
              <a:buNone/>
            </a:pPr>
            <a:r>
              <a:rPr lang="en-US" altLang="en-US" sz="2800" b="1" i="1" baseline="30000" dirty="0">
                <a:latin typeface="Candara" panose="020E0502030303020204" pitchFamily="34" charset="0"/>
              </a:rPr>
              <a:t>6 </a:t>
            </a:r>
            <a:r>
              <a:rPr lang="en-US" altLang="en-US" sz="2800" b="1" i="1" dirty="0">
                <a:latin typeface="Candara" panose="020E0502030303020204" pitchFamily="34" charset="0"/>
              </a:rPr>
              <a:t>So then let us not sleep, as others do, but let us keep </a:t>
            </a:r>
            <a:br>
              <a:rPr lang="en-US" altLang="en-US" sz="2800" b="1" i="1" dirty="0">
                <a:latin typeface="Candara" panose="020E0502030303020204" pitchFamily="34" charset="0"/>
              </a:rPr>
            </a:br>
            <a:r>
              <a:rPr lang="en-US" altLang="en-US" sz="2800" b="1" i="1" dirty="0">
                <a:latin typeface="Candara" panose="020E0502030303020204" pitchFamily="34" charset="0"/>
              </a:rPr>
              <a:t>awake and be sober. </a:t>
            </a:r>
            <a:r>
              <a:rPr lang="en-US" altLang="en-US" sz="2800" b="1" i="1" baseline="30000" dirty="0">
                <a:latin typeface="Candara" panose="020E0502030303020204" pitchFamily="34" charset="0"/>
              </a:rPr>
              <a:t>7 </a:t>
            </a:r>
            <a:r>
              <a:rPr lang="en-US" altLang="en-US" sz="2800" b="1" i="1" dirty="0">
                <a:latin typeface="Candara" panose="020E0502030303020204" pitchFamily="34" charset="0"/>
              </a:rPr>
              <a:t>For those who sleep, sleep at night, </a:t>
            </a:r>
            <a:br>
              <a:rPr lang="en-US" altLang="en-US" sz="2800" b="1" i="1" dirty="0">
                <a:latin typeface="Candara" panose="020E0502030303020204" pitchFamily="34" charset="0"/>
              </a:rPr>
            </a:br>
            <a:r>
              <a:rPr lang="en-US" altLang="en-US" sz="2800" b="1" i="1" dirty="0">
                <a:latin typeface="Candara" panose="020E0502030303020204" pitchFamily="34" charset="0"/>
              </a:rPr>
              <a:t>and those who get drunk, are drunk at night. </a:t>
            </a:r>
            <a:r>
              <a:rPr lang="en-US" altLang="en-US" sz="2800" b="1" i="1" baseline="30000" dirty="0">
                <a:latin typeface="Candara" panose="020E0502030303020204" pitchFamily="34" charset="0"/>
              </a:rPr>
              <a:t>8 </a:t>
            </a:r>
            <a:r>
              <a:rPr lang="en-US" altLang="en-US" sz="2800" b="1" i="1" dirty="0">
                <a:latin typeface="Candara" panose="020E0502030303020204" pitchFamily="34" charset="0"/>
              </a:rPr>
              <a:t>But since we belong </a:t>
            </a:r>
            <a:br>
              <a:rPr lang="en-US" altLang="en-US" sz="2800" b="1" i="1" dirty="0">
                <a:latin typeface="Candara" panose="020E0502030303020204" pitchFamily="34" charset="0"/>
              </a:rPr>
            </a:br>
            <a:r>
              <a:rPr lang="en-US" altLang="en-US" sz="2800" b="1" i="1" dirty="0">
                <a:latin typeface="Candara" panose="020E0502030303020204" pitchFamily="34" charset="0"/>
              </a:rPr>
              <a:t>to the day, let us be sober, having put on the breastplate of </a:t>
            </a:r>
            <a:br>
              <a:rPr lang="en-US" altLang="en-US" sz="2800" b="1" i="1" dirty="0">
                <a:latin typeface="Candara" panose="020E0502030303020204" pitchFamily="34" charset="0"/>
              </a:rPr>
            </a:br>
            <a:r>
              <a:rPr lang="en-US" altLang="en-US" sz="2800" b="1" i="1" dirty="0">
                <a:latin typeface="Candara" panose="020E0502030303020204" pitchFamily="34" charset="0"/>
              </a:rPr>
              <a:t>faith and love, and for a helmet the hope of salvation. </a:t>
            </a:r>
            <a:br>
              <a:rPr lang="en-US" altLang="en-US" sz="2800" b="1" i="1" dirty="0">
                <a:latin typeface="Candara" panose="020E0502030303020204" pitchFamily="34" charset="0"/>
              </a:rPr>
            </a:br>
            <a:r>
              <a:rPr lang="en-US" altLang="en-US" sz="2800" b="1" i="1" dirty="0">
                <a:latin typeface="Candara" panose="020E0502030303020204" pitchFamily="34" charset="0"/>
              </a:rPr>
              <a:t>1 Thessalonians 5:6-8</a:t>
            </a:r>
          </a:p>
          <a:p>
            <a:pPr marL="0" indent="0" algn="ctr">
              <a:buNone/>
            </a:pPr>
            <a:endParaRPr lang="en-US" altLang="en-US" sz="1400" b="1" i="1" dirty="0">
              <a:latin typeface="Candara" panose="020E0502030303020204" pitchFamily="34" charset="0"/>
            </a:endParaRPr>
          </a:p>
          <a:p>
            <a:pPr marL="0" indent="0" algn="ctr">
              <a:buNone/>
            </a:pPr>
            <a:r>
              <a:rPr lang="en-US" altLang="en-US" sz="2800" b="1" i="1" baseline="30000" dirty="0">
                <a:latin typeface="Candara" panose="020E0502030303020204" pitchFamily="34" charset="0"/>
              </a:rPr>
              <a:t>4</a:t>
            </a:r>
            <a:r>
              <a:rPr lang="en-US" altLang="en-US" sz="2800" b="1" i="1" dirty="0">
                <a:latin typeface="Candara" panose="020E0502030303020204" pitchFamily="34" charset="0"/>
              </a:rPr>
              <a:t> Such is the confidence that we have </a:t>
            </a:r>
            <a:br>
              <a:rPr lang="en-US" altLang="en-US" sz="2800" b="1" i="1" dirty="0">
                <a:latin typeface="Candara" panose="020E0502030303020204" pitchFamily="34" charset="0"/>
              </a:rPr>
            </a:br>
            <a:r>
              <a:rPr lang="en-US" altLang="en-US" sz="2800" b="1" i="1" dirty="0">
                <a:latin typeface="Candara" panose="020E0502030303020204" pitchFamily="34" charset="0"/>
              </a:rPr>
              <a:t>through Christ toward God. </a:t>
            </a:r>
            <a:r>
              <a:rPr lang="en-US" altLang="en-US" sz="2800" b="1" i="1" baseline="30000" dirty="0">
                <a:latin typeface="Candara" panose="020E0502030303020204" pitchFamily="34" charset="0"/>
              </a:rPr>
              <a:t>5</a:t>
            </a:r>
            <a:r>
              <a:rPr lang="en-US" altLang="en-US" sz="2800" b="1" i="1" dirty="0">
                <a:latin typeface="Candara" panose="020E0502030303020204" pitchFamily="34" charset="0"/>
              </a:rPr>
              <a:t> Not that we are </a:t>
            </a:r>
            <a:br>
              <a:rPr lang="en-US" altLang="en-US" sz="2800" b="1" i="1" dirty="0">
                <a:latin typeface="Candara" panose="020E0502030303020204" pitchFamily="34" charset="0"/>
              </a:rPr>
            </a:br>
            <a:r>
              <a:rPr lang="en-US" altLang="en-US" sz="2800" b="1" i="1" dirty="0">
                <a:latin typeface="Candara" panose="020E0502030303020204" pitchFamily="34" charset="0"/>
              </a:rPr>
              <a:t>sufficient in ourselves to claim anything as coming</a:t>
            </a:r>
            <a:br>
              <a:rPr lang="en-US" altLang="en-US" sz="2800" b="1" i="1" dirty="0">
                <a:latin typeface="Candara" panose="020E0502030303020204" pitchFamily="34" charset="0"/>
              </a:rPr>
            </a:br>
            <a:r>
              <a:rPr lang="en-US" altLang="en-US" sz="2800" b="1" i="1" dirty="0">
                <a:latin typeface="Candara" panose="020E0502030303020204" pitchFamily="34" charset="0"/>
              </a:rPr>
              <a:t> from us, but our sufficiency is from God.</a:t>
            </a:r>
            <a:br>
              <a:rPr lang="en-US" altLang="en-US" sz="2800" b="1" i="1" dirty="0">
                <a:latin typeface="Candara" panose="020E0502030303020204" pitchFamily="34" charset="0"/>
              </a:rPr>
            </a:br>
            <a:r>
              <a:rPr lang="en-US" altLang="en-US" sz="2800" b="1" i="1" dirty="0">
                <a:latin typeface="Candara" panose="020E0502030303020204" pitchFamily="34" charset="0"/>
              </a:rPr>
              <a:t>2 Corinthians 3:4-5</a:t>
            </a:r>
          </a:p>
        </p:txBody>
      </p:sp>
    </p:spTree>
    <p:extLst>
      <p:ext uri="{BB962C8B-B14F-4D97-AF65-F5344CB8AC3E}">
        <p14:creationId xmlns:p14="http://schemas.microsoft.com/office/powerpoint/2010/main" val="850416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0C378E5-E7FE-BE47-AC12-D8DA7B201CDE}"/>
              </a:ext>
            </a:extLst>
          </p:cNvPr>
          <p:cNvSpPr>
            <a:spLocks noGrp="1" noChangeArrowheads="1"/>
          </p:cNvSpPr>
          <p:nvPr>
            <p:ph type="title"/>
          </p:nvPr>
        </p:nvSpPr>
        <p:spPr>
          <a:xfrm>
            <a:off x="381000" y="457200"/>
            <a:ext cx="11506200" cy="533400"/>
          </a:xfrm>
        </p:spPr>
        <p:txBody>
          <a:bodyPr/>
          <a:lstStyle/>
          <a:p>
            <a:r>
              <a:rPr lang="en-US" altLang="en-US" sz="3200" b="1" dirty="0">
                <a:latin typeface="Candara" panose="020E0502030303020204" pitchFamily="34" charset="0"/>
              </a:rPr>
              <a:t>“SPRIRITUAL VITALITY”: OUR VISION FOR </a:t>
            </a:r>
            <a:r>
              <a:rPr lang="en-US" altLang="en-US" sz="3600" b="1" dirty="0">
                <a:latin typeface="Candara" panose="020E0502030303020204" pitchFamily="34" charset="0"/>
              </a:rPr>
              <a:t>2019</a:t>
            </a:r>
          </a:p>
        </p:txBody>
      </p:sp>
      <p:sp>
        <p:nvSpPr>
          <p:cNvPr id="7171" name="Rectangle 3">
            <a:extLst>
              <a:ext uri="{FF2B5EF4-FFF2-40B4-BE49-F238E27FC236}">
                <a16:creationId xmlns:a16="http://schemas.microsoft.com/office/drawing/2014/main" id="{8479EE38-1B26-8E4D-ADF4-8A12E53FC6F5}"/>
              </a:ext>
            </a:extLst>
          </p:cNvPr>
          <p:cNvSpPr>
            <a:spLocks noGrp="1" noChangeArrowheads="1"/>
          </p:cNvSpPr>
          <p:nvPr>
            <p:ph type="body" idx="1"/>
          </p:nvPr>
        </p:nvSpPr>
        <p:spPr>
          <a:xfrm>
            <a:off x="381000" y="1143000"/>
            <a:ext cx="11570368" cy="5562600"/>
          </a:xfrm>
        </p:spPr>
        <p:txBody>
          <a:bodyPr/>
          <a:lstStyle/>
          <a:p>
            <a:pPr marL="514350" indent="-514350">
              <a:buNone/>
              <a:defRPr/>
            </a:pPr>
            <a:r>
              <a:rPr lang="en-US" sz="2800" b="1" dirty="0">
                <a:latin typeface="Candara" pitchFamily="34" charset="0"/>
              </a:rPr>
              <a:t>In the year 2019, let’s envision us to be a church/Christ-followers who . . . </a:t>
            </a:r>
            <a:endParaRPr lang="en-US" sz="800" b="1" dirty="0">
              <a:latin typeface="Candara" pitchFamily="34" charset="0"/>
            </a:endParaRPr>
          </a:p>
          <a:p>
            <a:pPr marL="914400" lvl="1" indent="-514350">
              <a:buFont typeface="Wingdings" pitchFamily="2" charset="2"/>
              <a:buChar char="ü"/>
              <a:defRPr/>
            </a:pPr>
            <a:endParaRPr lang="en-US" sz="1200" b="1" dirty="0">
              <a:latin typeface="Candara" pitchFamily="34" charset="0"/>
            </a:endParaRPr>
          </a:p>
          <a:p>
            <a:pPr marL="914400" lvl="1" indent="-514350">
              <a:buFont typeface="Wingdings" pitchFamily="2" charset="2"/>
              <a:buChar char="ü"/>
              <a:defRPr/>
            </a:pPr>
            <a:endParaRPr lang="en-US" sz="800" b="1" dirty="0">
              <a:latin typeface="Candara" pitchFamily="34" charset="0"/>
            </a:endParaRPr>
          </a:p>
          <a:p>
            <a:pPr marL="914400" lvl="1" indent="-514350">
              <a:buFont typeface="Wingdings" pitchFamily="2" charset="2"/>
              <a:buChar char="§"/>
              <a:defRPr/>
            </a:pPr>
            <a:r>
              <a:rPr lang="en-US" b="1" i="1" dirty="0">
                <a:solidFill>
                  <a:srgbClr val="FF0000"/>
                </a:solidFill>
                <a:latin typeface="Candara" pitchFamily="34" charset="0"/>
              </a:rPr>
              <a:t>Recounts </a:t>
            </a:r>
            <a:r>
              <a:rPr lang="en-US" b="1" dirty="0">
                <a:latin typeface="Candara" pitchFamily="34" charset="0"/>
              </a:rPr>
              <a:t>how God has restored each of us &amp; </a:t>
            </a:r>
            <a:r>
              <a:rPr lang="en-US" b="1" dirty="0" err="1">
                <a:latin typeface="Candara" pitchFamily="34" charset="0"/>
              </a:rPr>
              <a:t>CrossWay</a:t>
            </a:r>
            <a:r>
              <a:rPr lang="en-US" b="1" dirty="0">
                <a:latin typeface="Candara" pitchFamily="34" charset="0"/>
              </a:rPr>
              <a:t> in the past.</a:t>
            </a:r>
          </a:p>
          <a:p>
            <a:pPr marL="914400" lvl="1" indent="-514350">
              <a:buFont typeface="Wingdings" pitchFamily="2" charset="2"/>
              <a:buChar char="§"/>
              <a:defRPr/>
            </a:pPr>
            <a:endParaRPr lang="en-US" sz="800" b="1" dirty="0">
              <a:latin typeface="Candara" pitchFamily="34" charset="0"/>
            </a:endParaRPr>
          </a:p>
          <a:p>
            <a:pPr marL="914400" lvl="1" indent="-514350">
              <a:buFont typeface="Wingdings" pitchFamily="2" charset="2"/>
              <a:buChar char="§"/>
              <a:defRPr/>
            </a:pPr>
            <a:r>
              <a:rPr lang="en-US" b="1" i="1" dirty="0">
                <a:solidFill>
                  <a:srgbClr val="FF0000"/>
                </a:solidFill>
                <a:latin typeface="Candara" pitchFamily="34" charset="0"/>
              </a:rPr>
              <a:t>Cling to</a:t>
            </a:r>
            <a:r>
              <a:rPr lang="en-US" b="1" dirty="0">
                <a:latin typeface="Candara" pitchFamily="34" charset="0"/>
              </a:rPr>
              <a:t> God for restoration &amp; renewal through repentance &amp; prayer.</a:t>
            </a:r>
          </a:p>
          <a:p>
            <a:pPr marL="914400" lvl="1" indent="-514350">
              <a:buFont typeface="Wingdings" pitchFamily="2" charset="2"/>
              <a:buChar char="§"/>
              <a:defRPr/>
            </a:pPr>
            <a:endParaRPr lang="en-US" sz="800" b="1" dirty="0">
              <a:latin typeface="Candara" pitchFamily="34" charset="0"/>
            </a:endParaRPr>
          </a:p>
          <a:p>
            <a:pPr marL="914400" lvl="1" indent="-514350">
              <a:buFont typeface="Wingdings" pitchFamily="2" charset="2"/>
              <a:buChar char="§"/>
              <a:defRPr/>
            </a:pPr>
            <a:r>
              <a:rPr lang="en-US" b="1" i="1" dirty="0">
                <a:solidFill>
                  <a:srgbClr val="FF0000"/>
                </a:solidFill>
                <a:latin typeface="Candara" pitchFamily="34" charset="0"/>
              </a:rPr>
              <a:t>Declare </a:t>
            </a:r>
            <a:r>
              <a:rPr lang="en-US" b="1" dirty="0">
                <a:latin typeface="Candara" pitchFamily="34" charset="0"/>
              </a:rPr>
              <a:t>our childlike trust and confidence in God, our ultimate joy.</a:t>
            </a:r>
          </a:p>
          <a:p>
            <a:pPr marL="914400" lvl="1" indent="-514350">
              <a:buFont typeface="Wingdings" pitchFamily="2" charset="2"/>
              <a:buChar char="ü"/>
              <a:defRPr/>
            </a:pPr>
            <a:endParaRPr lang="en-US" sz="2400" b="1" dirty="0">
              <a:latin typeface="Candara" pitchFamily="34" charset="0"/>
            </a:endParaRPr>
          </a:p>
          <a:p>
            <a:pPr marL="0" lvl="1" indent="0">
              <a:buNone/>
              <a:defRPr/>
            </a:pPr>
            <a:r>
              <a:rPr lang="en-US" b="1" dirty="0">
                <a:latin typeface="Candara" pitchFamily="34" charset="0"/>
              </a:rPr>
              <a:t>Then, we/</a:t>
            </a:r>
            <a:r>
              <a:rPr lang="en-US" b="1" dirty="0" err="1">
                <a:latin typeface="Candara" pitchFamily="34" charset="0"/>
              </a:rPr>
              <a:t>CrossWay</a:t>
            </a:r>
            <a:r>
              <a:rPr lang="en-US" b="1" dirty="0">
                <a:latin typeface="Candara" pitchFamily="34" charset="0"/>
              </a:rPr>
              <a:t> Church will be used by God for His purpose &amp; glory, being spiritually ready for whatever the reality of life brings us this year!</a:t>
            </a:r>
          </a:p>
          <a:p>
            <a:pPr marL="514350" indent="-514350">
              <a:buNone/>
              <a:defRPr/>
            </a:pPr>
            <a:endParaRPr lang="en-US" b="1" dirty="0">
              <a:latin typeface="Candara" pitchFamily="34" charset="0"/>
            </a:endParaRPr>
          </a:p>
        </p:txBody>
      </p:sp>
    </p:spTree>
    <p:extLst>
      <p:ext uri="{BB962C8B-B14F-4D97-AF65-F5344CB8AC3E}">
        <p14:creationId xmlns:p14="http://schemas.microsoft.com/office/powerpoint/2010/main" val="287295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610DB36-797A-EB40-81D5-3167F9EEAD04}"/>
              </a:ext>
            </a:extLst>
          </p:cNvPr>
          <p:cNvSpPr>
            <a:spLocks noGrp="1" noChangeArrowheads="1"/>
          </p:cNvSpPr>
          <p:nvPr>
            <p:ph type="body" idx="1"/>
          </p:nvPr>
        </p:nvSpPr>
        <p:spPr>
          <a:xfrm>
            <a:off x="1143000" y="304800"/>
            <a:ext cx="10134600" cy="6553200"/>
          </a:xfrm>
        </p:spPr>
        <p:txBody>
          <a:bodyPr/>
          <a:lstStyle/>
          <a:p>
            <a:pPr marL="0" indent="0">
              <a:spcBef>
                <a:spcPts val="0"/>
              </a:spcBef>
              <a:buNone/>
            </a:pPr>
            <a:r>
              <a:rPr lang="en-US" altLang="en-US" sz="3000" b="1" dirty="0">
                <a:solidFill>
                  <a:srgbClr val="800000"/>
                </a:solidFill>
                <a:latin typeface="Candara" panose="020E0502030303020204" pitchFamily="34" charset="0"/>
              </a:rPr>
              <a:t>O Lord, My Rock and My Redeemer</a:t>
            </a:r>
          </a:p>
          <a:p>
            <a:pPr marL="0" indent="0">
              <a:spcBef>
                <a:spcPts val="0"/>
              </a:spcBef>
              <a:buNone/>
            </a:pPr>
            <a:r>
              <a:rPr lang="en-US" altLang="en-US" sz="2000" b="1" i="1" dirty="0">
                <a:solidFill>
                  <a:srgbClr val="800000"/>
                </a:solidFill>
                <a:latin typeface="Candara" panose="020E0502030303020204" pitchFamily="34" charset="0"/>
              </a:rPr>
              <a:t>by Nathan Stiff (2017, </a:t>
            </a:r>
            <a:r>
              <a:rPr lang="en-US" altLang="en-US" sz="2000" b="1" i="1" dirty="0" err="1">
                <a:solidFill>
                  <a:srgbClr val="800000"/>
                </a:solidFill>
                <a:latin typeface="Candara" panose="020E0502030303020204" pitchFamily="34" charset="0"/>
              </a:rPr>
              <a:t>Soverein</a:t>
            </a:r>
            <a:r>
              <a:rPr lang="en-US" altLang="en-US" sz="2000" b="1" i="1" dirty="0">
                <a:solidFill>
                  <a:srgbClr val="800000"/>
                </a:solidFill>
                <a:latin typeface="Candara" panose="020E0502030303020204" pitchFamily="34" charset="0"/>
              </a:rPr>
              <a:t> Grace Music)</a:t>
            </a:r>
          </a:p>
          <a:p>
            <a:pPr marL="0" indent="0">
              <a:spcBef>
                <a:spcPts val="0"/>
              </a:spcBef>
              <a:buNone/>
            </a:pPr>
            <a:endParaRPr lang="en-US" altLang="en-US" sz="1100" b="1" baseline="30000" dirty="0">
              <a:solidFill>
                <a:srgbClr val="800000"/>
              </a:solidFill>
              <a:latin typeface="Candara" panose="020E0502030303020204" pitchFamily="34" charset="0"/>
            </a:endParaRPr>
          </a:p>
          <a:p>
            <a:pPr marL="0" indent="0">
              <a:buNone/>
            </a:pPr>
            <a:endParaRPr lang="en-US" sz="1400" b="1" dirty="0">
              <a:latin typeface="Candara" panose="020E0502030303020204" pitchFamily="34" charset="0"/>
            </a:endParaRPr>
          </a:p>
          <a:p>
            <a:pPr marL="0" indent="0">
              <a:buNone/>
            </a:pPr>
            <a:r>
              <a:rPr lang="en-US" sz="2800" b="1" dirty="0">
                <a:latin typeface="Candara" panose="020E0502030303020204" pitchFamily="34" charset="0"/>
              </a:rPr>
              <a:t>O Lord, my Rock and my Redeemer</a:t>
            </a:r>
          </a:p>
          <a:p>
            <a:pPr marL="0" indent="0">
              <a:buNone/>
            </a:pPr>
            <a:r>
              <a:rPr lang="en-US" sz="2800" b="1" dirty="0">
                <a:latin typeface="Candara" panose="020E0502030303020204" pitchFamily="34" charset="0"/>
              </a:rPr>
              <a:t>Greatest treasure of my longing soul</a:t>
            </a:r>
          </a:p>
          <a:p>
            <a:pPr marL="0" indent="0">
              <a:buNone/>
            </a:pPr>
            <a:r>
              <a:rPr lang="en-US" sz="2800" b="1" dirty="0">
                <a:latin typeface="Candara" panose="020E0502030303020204" pitchFamily="34" charset="0"/>
              </a:rPr>
              <a:t>My God, like You there is no other</a:t>
            </a:r>
          </a:p>
          <a:p>
            <a:pPr marL="0" indent="0">
              <a:buNone/>
            </a:pPr>
            <a:r>
              <a:rPr lang="en-US" sz="2800" b="1" dirty="0">
                <a:latin typeface="Candara" panose="020E0502030303020204" pitchFamily="34" charset="0"/>
              </a:rPr>
              <a:t>True delight is found in You alone</a:t>
            </a:r>
          </a:p>
          <a:p>
            <a:pPr marL="0" indent="0">
              <a:buNone/>
            </a:pPr>
            <a:r>
              <a:rPr lang="en-US" sz="2800" b="1" dirty="0">
                <a:latin typeface="Candara" panose="020E0502030303020204" pitchFamily="34" charset="0"/>
              </a:rPr>
              <a:t>Your grace, a well too deep to fathom</a:t>
            </a:r>
          </a:p>
          <a:p>
            <a:pPr marL="0" indent="0">
              <a:buNone/>
            </a:pPr>
            <a:r>
              <a:rPr lang="en-US" sz="2800" b="1" dirty="0">
                <a:latin typeface="Candara" panose="020E0502030303020204" pitchFamily="34" charset="0"/>
              </a:rPr>
              <a:t>Your love exceeds the heavens’ reach</a:t>
            </a:r>
          </a:p>
          <a:p>
            <a:pPr marL="0" indent="0">
              <a:buNone/>
            </a:pPr>
            <a:r>
              <a:rPr lang="en-US" sz="2800" b="1" dirty="0">
                <a:latin typeface="Candara" panose="020E0502030303020204" pitchFamily="34" charset="0"/>
              </a:rPr>
              <a:t>Your truth, a fount of perfect wisdom</a:t>
            </a:r>
          </a:p>
          <a:p>
            <a:pPr marL="0" indent="0">
              <a:buNone/>
            </a:pPr>
            <a:r>
              <a:rPr lang="en-US" sz="2800" b="1" dirty="0">
                <a:latin typeface="Candara" panose="020E0502030303020204" pitchFamily="34" charset="0"/>
              </a:rPr>
              <a:t>My highest good and my unending need</a:t>
            </a:r>
            <a:br>
              <a:rPr lang="en-US" sz="2800" b="1" dirty="0">
                <a:latin typeface="Candara" panose="020E0502030303020204" pitchFamily="34" charset="0"/>
              </a:rPr>
            </a:br>
            <a:endParaRPr lang="en-US" sz="2800" b="1" dirty="0">
              <a:latin typeface="Candara" panose="020E0502030303020204" pitchFamily="34" charset="0"/>
            </a:endParaRPr>
          </a:p>
          <a:p>
            <a:pPr marL="0" indent="0">
              <a:buNone/>
            </a:pPr>
            <a:br>
              <a:rPr lang="en-US" sz="2600" b="1" dirty="0">
                <a:latin typeface="Candara" panose="020E0502030303020204" pitchFamily="34" charset="0"/>
              </a:rPr>
            </a:br>
            <a:endParaRPr lang="en-US" sz="2600" b="1" dirty="0">
              <a:latin typeface="Candara" panose="020E0502030303020204" pitchFamily="34" charset="0"/>
            </a:endParaRPr>
          </a:p>
        </p:txBody>
      </p:sp>
    </p:spTree>
    <p:extLst>
      <p:ext uri="{BB962C8B-B14F-4D97-AF65-F5344CB8AC3E}">
        <p14:creationId xmlns:p14="http://schemas.microsoft.com/office/powerpoint/2010/main" val="1502742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610DB36-797A-EB40-81D5-3167F9EEAD04}"/>
              </a:ext>
            </a:extLst>
          </p:cNvPr>
          <p:cNvSpPr>
            <a:spLocks noGrp="1" noChangeArrowheads="1"/>
          </p:cNvSpPr>
          <p:nvPr>
            <p:ph type="body" idx="1"/>
          </p:nvPr>
        </p:nvSpPr>
        <p:spPr>
          <a:xfrm>
            <a:off x="1143000" y="304800"/>
            <a:ext cx="10134600" cy="6553200"/>
          </a:xfrm>
        </p:spPr>
        <p:txBody>
          <a:bodyPr/>
          <a:lstStyle/>
          <a:p>
            <a:pPr marL="0" indent="0">
              <a:spcBef>
                <a:spcPts val="0"/>
              </a:spcBef>
              <a:buNone/>
            </a:pPr>
            <a:r>
              <a:rPr lang="en-US" altLang="en-US" sz="3000" b="1" dirty="0">
                <a:solidFill>
                  <a:srgbClr val="800000"/>
                </a:solidFill>
                <a:latin typeface="Candara" panose="020E0502030303020204" pitchFamily="34" charset="0"/>
              </a:rPr>
              <a:t>O Lord, My Rock and My Redeemer</a:t>
            </a:r>
          </a:p>
          <a:p>
            <a:pPr marL="0" indent="0">
              <a:spcBef>
                <a:spcPts val="0"/>
              </a:spcBef>
              <a:buNone/>
            </a:pPr>
            <a:r>
              <a:rPr lang="en-US" altLang="en-US" sz="2000" b="1" i="1" dirty="0">
                <a:solidFill>
                  <a:srgbClr val="800000"/>
                </a:solidFill>
                <a:latin typeface="Candara" panose="020E0502030303020204" pitchFamily="34" charset="0"/>
              </a:rPr>
              <a:t>by Nathan Stiff (2017, </a:t>
            </a:r>
            <a:r>
              <a:rPr lang="en-US" altLang="en-US" sz="2000" b="1" i="1" dirty="0" err="1">
                <a:solidFill>
                  <a:srgbClr val="800000"/>
                </a:solidFill>
                <a:latin typeface="Candara" panose="020E0502030303020204" pitchFamily="34" charset="0"/>
              </a:rPr>
              <a:t>Soverein</a:t>
            </a:r>
            <a:r>
              <a:rPr lang="en-US" altLang="en-US" sz="2000" b="1" i="1" dirty="0">
                <a:solidFill>
                  <a:srgbClr val="800000"/>
                </a:solidFill>
                <a:latin typeface="Candara" panose="020E0502030303020204" pitchFamily="34" charset="0"/>
              </a:rPr>
              <a:t> Grace Music)</a:t>
            </a:r>
          </a:p>
          <a:p>
            <a:pPr marL="0" indent="0">
              <a:spcBef>
                <a:spcPts val="0"/>
              </a:spcBef>
              <a:buNone/>
            </a:pPr>
            <a:endParaRPr lang="en-US" altLang="en-US" sz="1100" b="1" baseline="30000" dirty="0">
              <a:solidFill>
                <a:srgbClr val="800000"/>
              </a:solidFill>
              <a:latin typeface="Candara" panose="020E0502030303020204" pitchFamily="34" charset="0"/>
            </a:endParaRPr>
          </a:p>
          <a:p>
            <a:pPr marL="0" indent="0">
              <a:buNone/>
            </a:pPr>
            <a:endParaRPr lang="en-US" sz="1400" b="1" dirty="0">
              <a:latin typeface="Candara" panose="020E0502030303020204" pitchFamily="34" charset="0"/>
            </a:endParaRPr>
          </a:p>
          <a:p>
            <a:pPr marL="0" indent="0">
              <a:buNone/>
            </a:pPr>
            <a:r>
              <a:rPr lang="en-US" sz="2800" b="1" dirty="0">
                <a:latin typeface="Candara" panose="020E0502030303020204" pitchFamily="34" charset="0"/>
              </a:rPr>
              <a:t>O Lord, my Rock and my Redeemer</a:t>
            </a:r>
          </a:p>
          <a:p>
            <a:pPr marL="0" indent="0">
              <a:buNone/>
            </a:pPr>
            <a:r>
              <a:rPr lang="en-US" sz="2800" b="1" dirty="0">
                <a:latin typeface="Candara" panose="020E0502030303020204" pitchFamily="34" charset="0"/>
              </a:rPr>
              <a:t>Strong defender of my weary heart</a:t>
            </a:r>
          </a:p>
          <a:p>
            <a:pPr marL="0" indent="0">
              <a:buNone/>
            </a:pPr>
            <a:r>
              <a:rPr lang="en-US" sz="2800" b="1" dirty="0">
                <a:latin typeface="Candara" panose="020E0502030303020204" pitchFamily="34" charset="0"/>
              </a:rPr>
              <a:t>My sword to fight the cruel deceiver</a:t>
            </a:r>
          </a:p>
          <a:p>
            <a:pPr marL="0" indent="0">
              <a:buNone/>
            </a:pPr>
            <a:r>
              <a:rPr lang="en-US" sz="2800" b="1" dirty="0">
                <a:latin typeface="Candara" panose="020E0502030303020204" pitchFamily="34" charset="0"/>
              </a:rPr>
              <a:t>And my shield against his hateful darts</a:t>
            </a:r>
          </a:p>
          <a:p>
            <a:pPr marL="0" indent="0">
              <a:buNone/>
            </a:pPr>
            <a:r>
              <a:rPr lang="en-US" sz="2800" b="1" dirty="0">
                <a:latin typeface="Candara" panose="020E0502030303020204" pitchFamily="34" charset="0"/>
              </a:rPr>
              <a:t>My song when enemies surround me</a:t>
            </a:r>
          </a:p>
          <a:p>
            <a:pPr marL="0" indent="0">
              <a:buNone/>
            </a:pPr>
            <a:r>
              <a:rPr lang="en-US" sz="2800" b="1" dirty="0">
                <a:latin typeface="Candara" panose="020E0502030303020204" pitchFamily="34" charset="0"/>
              </a:rPr>
              <a:t>My hope when tides of sorrow rise</a:t>
            </a:r>
          </a:p>
          <a:p>
            <a:pPr marL="0" indent="0">
              <a:buNone/>
            </a:pPr>
            <a:r>
              <a:rPr lang="en-US" sz="2800" b="1" dirty="0">
                <a:latin typeface="Candara" panose="020E0502030303020204" pitchFamily="34" charset="0"/>
              </a:rPr>
              <a:t>My joy when trials are abounding</a:t>
            </a:r>
          </a:p>
          <a:p>
            <a:pPr marL="0" indent="0">
              <a:buNone/>
            </a:pPr>
            <a:r>
              <a:rPr lang="en-US" sz="2800" b="1" dirty="0">
                <a:latin typeface="Candara" panose="020E0502030303020204" pitchFamily="34" charset="0"/>
              </a:rPr>
              <a:t>Your faithfulness, my refuge in the night</a:t>
            </a:r>
          </a:p>
        </p:txBody>
      </p:sp>
    </p:spTree>
    <p:extLst>
      <p:ext uri="{BB962C8B-B14F-4D97-AF65-F5344CB8AC3E}">
        <p14:creationId xmlns:p14="http://schemas.microsoft.com/office/powerpoint/2010/main" val="2461003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610DB36-797A-EB40-81D5-3167F9EEAD04}"/>
              </a:ext>
            </a:extLst>
          </p:cNvPr>
          <p:cNvSpPr>
            <a:spLocks noGrp="1" noChangeArrowheads="1"/>
          </p:cNvSpPr>
          <p:nvPr>
            <p:ph type="body" idx="1"/>
          </p:nvPr>
        </p:nvSpPr>
        <p:spPr>
          <a:xfrm>
            <a:off x="1143000" y="304800"/>
            <a:ext cx="10134600" cy="6553200"/>
          </a:xfrm>
        </p:spPr>
        <p:txBody>
          <a:bodyPr/>
          <a:lstStyle/>
          <a:p>
            <a:pPr marL="0" indent="0">
              <a:spcBef>
                <a:spcPts val="0"/>
              </a:spcBef>
              <a:buNone/>
            </a:pPr>
            <a:r>
              <a:rPr lang="en-US" altLang="en-US" sz="3000" b="1" dirty="0">
                <a:solidFill>
                  <a:srgbClr val="800000"/>
                </a:solidFill>
                <a:latin typeface="Candara" panose="020E0502030303020204" pitchFamily="34" charset="0"/>
              </a:rPr>
              <a:t>O Lord, My Rock and My Redeemer</a:t>
            </a:r>
          </a:p>
          <a:p>
            <a:pPr marL="0" indent="0">
              <a:spcBef>
                <a:spcPts val="0"/>
              </a:spcBef>
              <a:buNone/>
            </a:pPr>
            <a:r>
              <a:rPr lang="en-US" altLang="en-US" sz="2000" b="1" i="1" dirty="0">
                <a:solidFill>
                  <a:srgbClr val="800000"/>
                </a:solidFill>
                <a:latin typeface="Candara" panose="020E0502030303020204" pitchFamily="34" charset="0"/>
              </a:rPr>
              <a:t>by Nathan Stiff (2017, </a:t>
            </a:r>
            <a:r>
              <a:rPr lang="en-US" altLang="en-US" sz="2000" b="1" i="1" dirty="0" err="1">
                <a:solidFill>
                  <a:srgbClr val="800000"/>
                </a:solidFill>
                <a:latin typeface="Candara" panose="020E0502030303020204" pitchFamily="34" charset="0"/>
              </a:rPr>
              <a:t>Soverein</a:t>
            </a:r>
            <a:r>
              <a:rPr lang="en-US" altLang="en-US" sz="2000" b="1" i="1" dirty="0">
                <a:solidFill>
                  <a:srgbClr val="800000"/>
                </a:solidFill>
                <a:latin typeface="Candara" panose="020E0502030303020204" pitchFamily="34" charset="0"/>
              </a:rPr>
              <a:t> Grace Music)</a:t>
            </a:r>
          </a:p>
          <a:p>
            <a:pPr marL="0" indent="0">
              <a:spcBef>
                <a:spcPts val="0"/>
              </a:spcBef>
              <a:buNone/>
            </a:pPr>
            <a:endParaRPr lang="en-US" altLang="en-US" sz="1100" b="1" baseline="30000" dirty="0">
              <a:solidFill>
                <a:srgbClr val="800000"/>
              </a:solidFill>
              <a:latin typeface="Candara" panose="020E0502030303020204" pitchFamily="34" charset="0"/>
            </a:endParaRPr>
          </a:p>
          <a:p>
            <a:pPr marL="0" indent="0">
              <a:buNone/>
            </a:pPr>
            <a:endParaRPr lang="en-US" sz="1400" b="1" dirty="0">
              <a:latin typeface="Candara" panose="020E0502030303020204" pitchFamily="34" charset="0"/>
            </a:endParaRPr>
          </a:p>
          <a:p>
            <a:pPr marL="0" indent="0">
              <a:buNone/>
            </a:pPr>
            <a:r>
              <a:rPr lang="en-US" sz="2800" b="1" dirty="0">
                <a:latin typeface="Candara" panose="020E0502030303020204" pitchFamily="34" charset="0"/>
              </a:rPr>
              <a:t>O Lord, my Rock and my Redeemer</a:t>
            </a:r>
          </a:p>
          <a:p>
            <a:pPr marL="0" indent="0">
              <a:buNone/>
            </a:pPr>
            <a:r>
              <a:rPr lang="en-US" sz="2800" b="1" dirty="0">
                <a:latin typeface="Candara" panose="020E0502030303020204" pitchFamily="34" charset="0"/>
              </a:rPr>
              <a:t>Gracious Savior of my ruined life</a:t>
            </a:r>
          </a:p>
          <a:p>
            <a:pPr marL="0" indent="0">
              <a:buNone/>
            </a:pPr>
            <a:r>
              <a:rPr lang="en-US" sz="2800" b="1" dirty="0">
                <a:latin typeface="Candara" panose="020E0502030303020204" pitchFamily="34" charset="0"/>
              </a:rPr>
              <a:t>My guilt and cross laid on Your shoulders</a:t>
            </a:r>
          </a:p>
          <a:p>
            <a:pPr marL="0" indent="0">
              <a:buNone/>
            </a:pPr>
            <a:r>
              <a:rPr lang="en-US" sz="2800" b="1" dirty="0">
                <a:latin typeface="Candara" panose="020E0502030303020204" pitchFamily="34" charset="0"/>
              </a:rPr>
              <a:t>In my place You suffered bled and died</a:t>
            </a:r>
          </a:p>
          <a:p>
            <a:pPr marL="0" indent="0">
              <a:buNone/>
            </a:pPr>
            <a:r>
              <a:rPr lang="en-US" sz="2800" b="1" dirty="0">
                <a:latin typeface="Candara" panose="020E0502030303020204" pitchFamily="34" charset="0"/>
              </a:rPr>
              <a:t>You rose, the grave and death are conquered</a:t>
            </a:r>
          </a:p>
          <a:p>
            <a:pPr marL="0" indent="0">
              <a:buNone/>
            </a:pPr>
            <a:r>
              <a:rPr lang="en-US" sz="2800" b="1" dirty="0">
                <a:latin typeface="Candara" panose="020E0502030303020204" pitchFamily="34" charset="0"/>
              </a:rPr>
              <a:t>You broke my bonds of sin and shame</a:t>
            </a:r>
          </a:p>
          <a:p>
            <a:pPr marL="0" indent="0">
              <a:buNone/>
            </a:pPr>
            <a:r>
              <a:rPr lang="en-US" sz="2800" b="1" dirty="0">
                <a:latin typeface="Candara" panose="020E0502030303020204" pitchFamily="34" charset="0"/>
              </a:rPr>
              <a:t>O Lord, my Rock and my Redeemer</a:t>
            </a:r>
          </a:p>
          <a:p>
            <a:pPr marL="0" indent="0">
              <a:buNone/>
            </a:pPr>
            <a:r>
              <a:rPr lang="en-US" sz="2800" b="1" dirty="0">
                <a:latin typeface="Candara" panose="020E0502030303020204" pitchFamily="34" charset="0"/>
              </a:rPr>
              <a:t>May all my days bring glory to Your Name</a:t>
            </a:r>
          </a:p>
          <a:p>
            <a:pPr marL="0" indent="0">
              <a:buNone/>
            </a:pPr>
            <a:br>
              <a:rPr lang="en-US" sz="2600" b="1" dirty="0">
                <a:latin typeface="Candara" panose="020E0502030303020204" pitchFamily="34" charset="0"/>
              </a:rPr>
            </a:br>
            <a:endParaRPr lang="en-US" sz="2600" b="1" dirty="0">
              <a:latin typeface="Candara" panose="020E0502030303020204" pitchFamily="34" charset="0"/>
            </a:endParaRPr>
          </a:p>
          <a:p>
            <a:pPr marL="0" indent="0">
              <a:buNone/>
            </a:pPr>
            <a:br>
              <a:rPr lang="en-US" sz="2600" b="1" dirty="0">
                <a:latin typeface="Candara" panose="020E0502030303020204" pitchFamily="34" charset="0"/>
              </a:rPr>
            </a:br>
            <a:endParaRPr lang="en-US" sz="2600" b="1" dirty="0">
              <a:latin typeface="Candara" panose="020E0502030303020204" pitchFamily="34" charset="0"/>
            </a:endParaRPr>
          </a:p>
        </p:txBody>
      </p:sp>
    </p:spTree>
    <p:extLst>
      <p:ext uri="{BB962C8B-B14F-4D97-AF65-F5344CB8AC3E}">
        <p14:creationId xmlns:p14="http://schemas.microsoft.com/office/powerpoint/2010/main" val="1910802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381000"/>
            <a:ext cx="11582400" cy="914400"/>
          </a:xfrm>
        </p:spPr>
        <p:txBody>
          <a:bodyPr/>
          <a:lstStyle/>
          <a:p>
            <a:pPr eaLnBrk="1" hangingPunct="1"/>
            <a:r>
              <a:rPr lang="en-US" sz="3000" b="1" dirty="0">
                <a:latin typeface="Candara" charset="0"/>
                <a:cs typeface="MS PGothic" charset="0"/>
              </a:rPr>
              <a:t>THREE PRACTICAL QUESTIONS </a:t>
            </a:r>
            <a:br>
              <a:rPr lang="en-US" sz="3000" b="1" dirty="0">
                <a:latin typeface="Candara" charset="0"/>
                <a:cs typeface="MS PGothic" charset="0"/>
              </a:rPr>
            </a:br>
            <a:r>
              <a:rPr lang="en-US" sz="3000" b="1" dirty="0">
                <a:latin typeface="Candara" charset="0"/>
                <a:cs typeface="MS PGothic" charset="0"/>
              </a:rPr>
              <a:t>FOR OUR EVERYDAY LIFE</a:t>
            </a:r>
          </a:p>
        </p:txBody>
      </p:sp>
      <p:sp>
        <p:nvSpPr>
          <p:cNvPr id="140290" name="Rectangle 3"/>
          <p:cNvSpPr>
            <a:spLocks noGrp="1" noChangeArrowheads="1"/>
          </p:cNvSpPr>
          <p:nvPr>
            <p:ph idx="1"/>
          </p:nvPr>
        </p:nvSpPr>
        <p:spPr>
          <a:xfrm>
            <a:off x="406401" y="1524000"/>
            <a:ext cx="11480799" cy="5181600"/>
          </a:xfrm>
        </p:spPr>
        <p:txBody>
          <a:bodyPr/>
          <a:lstStyle/>
          <a:p>
            <a:pPr marL="457200" indent="-457200">
              <a:buFont typeface="Calibri" charset="0"/>
              <a:buAutoNum type="arabicPeriod"/>
            </a:pPr>
            <a:r>
              <a:rPr lang="en-US" sz="2800" b="1" dirty="0">
                <a:latin typeface="Candara" charset="0"/>
                <a:cs typeface="Candara" charset="0"/>
              </a:rPr>
              <a:t>In what ways are you now more convinced of your need for spiritual vitality in this year?</a:t>
            </a:r>
          </a:p>
          <a:p>
            <a:pPr marL="457200" indent="-457200">
              <a:buFont typeface="Calibri" charset="0"/>
              <a:buAutoNum type="arabicPeriod"/>
            </a:pPr>
            <a:endParaRPr lang="en-US" sz="2000" b="1" dirty="0">
              <a:latin typeface="Candara" charset="0"/>
              <a:cs typeface="Candara" charset="0"/>
            </a:endParaRPr>
          </a:p>
          <a:p>
            <a:pPr marL="457200" indent="-457200">
              <a:buFont typeface="Calibri" charset="0"/>
              <a:buAutoNum type="arabicPeriod"/>
            </a:pPr>
            <a:r>
              <a:rPr lang="en-US" sz="2800" b="1" dirty="0">
                <a:latin typeface="Candara" charset="0"/>
                <a:cs typeface="Candara" charset="0"/>
              </a:rPr>
              <a:t>What would it mean for you to recount what God has restored you and </a:t>
            </a:r>
            <a:r>
              <a:rPr lang="en-US" sz="2800" b="1" dirty="0" err="1">
                <a:latin typeface="Candara" charset="0"/>
                <a:cs typeface="Candara" charset="0"/>
              </a:rPr>
              <a:t>CrossWay</a:t>
            </a:r>
            <a:r>
              <a:rPr lang="en-US" sz="2800" b="1" dirty="0">
                <a:latin typeface="Candara" charset="0"/>
                <a:cs typeface="Candara" charset="0"/>
              </a:rPr>
              <a:t> (or your home church) in the past? How will you cling to the Lord for your spiritual vitality daily?</a:t>
            </a:r>
          </a:p>
          <a:p>
            <a:pPr marL="457200" indent="-457200">
              <a:buFont typeface="Calibri" charset="0"/>
              <a:buAutoNum type="arabicPeriod"/>
            </a:pPr>
            <a:endParaRPr lang="en-US" sz="2000" b="1" dirty="0">
              <a:latin typeface="Candara" charset="0"/>
              <a:cs typeface="Candara" charset="0"/>
            </a:endParaRPr>
          </a:p>
          <a:p>
            <a:pPr marL="457200" indent="-457200">
              <a:buFont typeface="Calibri" charset="0"/>
              <a:buAutoNum type="arabicPeriod"/>
            </a:pPr>
            <a:r>
              <a:rPr lang="en-US" sz="2800" b="1" dirty="0">
                <a:latin typeface="Candara" charset="0"/>
                <a:cs typeface="Candara" charset="0"/>
              </a:rPr>
              <a:t>What will be your first step in declaring your childlike trust and confidence in God who is your ultimate joy and hope for restoration and spiritual vitality in Christ?</a:t>
            </a:r>
          </a:p>
        </p:txBody>
      </p:sp>
    </p:spTree>
    <p:extLst>
      <p:ext uri="{BB962C8B-B14F-4D97-AF65-F5344CB8AC3E}">
        <p14:creationId xmlns:p14="http://schemas.microsoft.com/office/powerpoint/2010/main" val="755802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09800"/>
            <a:ext cx="11176000" cy="6858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A Vision for Spiritually Vital Community</a:t>
            </a:r>
          </a:p>
        </p:txBody>
      </p:sp>
      <p:sp>
        <p:nvSpPr>
          <p:cNvPr id="129027" name="Rectangle 3"/>
          <p:cNvSpPr>
            <a:spLocks noGrp="1" noChangeArrowheads="1"/>
          </p:cNvSpPr>
          <p:nvPr>
            <p:ph type="body" idx="4294967295"/>
          </p:nvPr>
        </p:nvSpPr>
        <p:spPr>
          <a:xfrm>
            <a:off x="508000" y="2895600"/>
            <a:ext cx="11074400" cy="2667000"/>
          </a:xfrm>
        </p:spPr>
        <p:txBody>
          <a:bodyPr/>
          <a:lstStyle/>
          <a:p>
            <a:pPr algn="ctr" eaLnBrk="1" hangingPunct="1">
              <a:buFontTx/>
              <a:buNone/>
              <a:defRPr/>
            </a:pPr>
            <a:r>
              <a:rPr lang="en-US" b="1" i="1" dirty="0">
                <a:effectLst>
                  <a:outerShdw blurRad="38100" dist="38100" dir="2700000" algn="tl">
                    <a:srgbClr val="DDDDDD"/>
                  </a:outerShdw>
                </a:effectLst>
                <a:latin typeface="Candara"/>
                <a:ea typeface="MS PGothic" charset="0"/>
                <a:cs typeface="Candara"/>
              </a:rPr>
              <a:t>A Special 2019 Vision Message on CW </a:t>
            </a:r>
            <a:r>
              <a:rPr lang="en-US" sz="3800" b="1" i="1" dirty="0">
                <a:effectLst>
                  <a:outerShdw blurRad="38100" dist="38100" dir="2700000" algn="tl">
                    <a:srgbClr val="DDDDDD"/>
                  </a:outerShdw>
                </a:effectLst>
                <a:latin typeface="Candara"/>
                <a:ea typeface="MS PGothic" charset="0"/>
                <a:cs typeface="Candara"/>
              </a:rPr>
              <a:t>11</a:t>
            </a:r>
            <a:r>
              <a:rPr lang="en-US" b="1" i="1" baseline="30000" dirty="0">
                <a:effectLst>
                  <a:outerShdw blurRad="38100" dist="38100" dir="2700000" algn="tl">
                    <a:srgbClr val="DDDDDD"/>
                  </a:outerShdw>
                </a:effectLst>
                <a:latin typeface="Candara"/>
                <a:ea typeface="MS PGothic" charset="0"/>
                <a:cs typeface="Candara"/>
              </a:rPr>
              <a:t>th</a:t>
            </a:r>
            <a:r>
              <a:rPr lang="en-US" b="1" i="1" dirty="0">
                <a:effectLst>
                  <a:outerShdw blurRad="38100" dist="38100" dir="2700000" algn="tl">
                    <a:srgbClr val="DDDDDD"/>
                  </a:outerShdw>
                </a:effectLst>
                <a:latin typeface="Candara"/>
                <a:ea typeface="MS PGothic" charset="0"/>
                <a:cs typeface="Candara"/>
              </a:rPr>
              <a:t> Anniversary Sunday</a:t>
            </a:r>
          </a:p>
          <a:p>
            <a:pPr algn="ctr" eaLnBrk="1" hangingPunct="1">
              <a:buFontTx/>
              <a:buNone/>
              <a:defRPr/>
            </a:pPr>
            <a:r>
              <a:rPr lang="en-US" i="1" dirty="0">
                <a:effectLst>
                  <a:outerShdw blurRad="38100" dist="38100" dir="2700000" algn="tl">
                    <a:srgbClr val="DDDDDD"/>
                  </a:outerShdw>
                </a:effectLst>
                <a:latin typeface="Candara"/>
                <a:ea typeface="MS PGothic" charset="0"/>
                <a:cs typeface="Candara"/>
              </a:rPr>
              <a:t>Psalm 85:1-13</a:t>
            </a:r>
          </a:p>
          <a:p>
            <a:pPr algn="ctr" eaLnBrk="1" hangingPunct="1">
              <a:buFontTx/>
              <a:buNone/>
              <a:defRPr/>
            </a:pPr>
            <a:r>
              <a:rPr lang="en-US" b="1" dirty="0">
                <a:latin typeface="Candara"/>
                <a:cs typeface="Candara"/>
              </a:rPr>
              <a:t>©</a:t>
            </a:r>
            <a:r>
              <a:rPr lang="en-US" dirty="0">
                <a:latin typeface="Candara"/>
                <a:cs typeface="Candara"/>
              </a:rPr>
              <a:t> </a:t>
            </a:r>
            <a:r>
              <a:rPr lang="en-US" b="1" dirty="0">
                <a:effectLst>
                  <a:outerShdw blurRad="38100" dist="38100" dir="2700000" algn="tl">
                    <a:srgbClr val="DDDDDD"/>
                  </a:outerShdw>
                </a:effectLst>
                <a:latin typeface="Candara"/>
                <a:ea typeface="MS PGothic" charset="0"/>
                <a:cs typeface="Candara"/>
              </a:rPr>
              <a:t>January 27, 2019</a:t>
            </a:r>
          </a:p>
          <a:p>
            <a:pPr algn="ctr">
              <a:buFontTx/>
              <a:buNone/>
              <a:defRPr/>
            </a:pPr>
            <a:r>
              <a:rPr lang="en-US" b="1" i="1" dirty="0">
                <a:effectLst>
                  <a:outerShdw blurRad="38100" dist="38100" dir="2700000" algn="tl">
                    <a:srgbClr val="DDDDDD"/>
                  </a:outerShdw>
                </a:effectLst>
                <a:latin typeface="Candara"/>
                <a:ea typeface="MS PGothic" charset="0"/>
                <a:cs typeface="Candara"/>
              </a:rPr>
              <a:t> 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922603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36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304800" y="2667000"/>
            <a:ext cx="11627370" cy="4038599"/>
          </a:xfrm>
        </p:spPr>
        <p:txBody>
          <a:bodyPr/>
          <a:lstStyle/>
          <a:p>
            <a:pPr marL="0" indent="0" algn="ctr">
              <a:spcBef>
                <a:spcPts val="720"/>
              </a:spcBef>
              <a:buFontTx/>
              <a:buNone/>
              <a:defRPr/>
            </a:pPr>
            <a:r>
              <a:rPr lang="en-US" b="1" dirty="0">
                <a:latin typeface="Candara" charset="0"/>
                <a:ea typeface="MS PGothic" charset="0"/>
              </a:rPr>
              <a:t>CrossWay’s spiritual direction [vision] for 2019 is:</a:t>
            </a:r>
          </a:p>
          <a:p>
            <a:pPr marL="0" indent="0" algn="ctr">
              <a:spcBef>
                <a:spcPts val="720"/>
              </a:spcBef>
              <a:buNone/>
              <a:defRPr/>
            </a:pPr>
            <a:r>
              <a:rPr lang="en-US" sz="3000" b="1" i="1" dirty="0">
                <a:solidFill>
                  <a:srgbClr val="FF0000"/>
                </a:solidFill>
                <a:latin typeface="Candara" charset="0"/>
                <a:ea typeface="MS PGothic" charset="0"/>
              </a:rPr>
              <a:t>“To seek to be spiritually vital in our everyday life, being ready </a:t>
            </a:r>
            <a:br>
              <a:rPr lang="en-US" sz="3000" b="1" i="1" dirty="0">
                <a:solidFill>
                  <a:srgbClr val="FF0000"/>
                </a:solidFill>
                <a:latin typeface="Candara" charset="0"/>
                <a:ea typeface="MS PGothic" charset="0"/>
              </a:rPr>
            </a:br>
            <a:r>
              <a:rPr lang="en-US" sz="3000" b="1" i="1" dirty="0">
                <a:solidFill>
                  <a:srgbClr val="FF0000"/>
                </a:solidFill>
                <a:latin typeface="Candara" charset="0"/>
                <a:ea typeface="MS PGothic" charset="0"/>
              </a:rPr>
              <a:t>to follow God’s guidance no matter what this year brings.” (Psalm 85:6)</a:t>
            </a:r>
          </a:p>
        </p:txBody>
      </p:sp>
      <p:sp>
        <p:nvSpPr>
          <p:cNvPr id="2" name="TextBox 1"/>
          <p:cNvSpPr txBox="1"/>
          <p:nvPr/>
        </p:nvSpPr>
        <p:spPr>
          <a:xfrm>
            <a:off x="7585364" y="6419273"/>
            <a:ext cx="184666"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8457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D9E632D-D194-084A-B2DB-7F24E28FF863}"/>
              </a:ext>
            </a:extLst>
          </p:cNvPr>
          <p:cNvSpPr>
            <a:spLocks noGrp="1" noChangeArrowheads="1"/>
          </p:cNvSpPr>
          <p:nvPr>
            <p:ph type="title"/>
          </p:nvPr>
        </p:nvSpPr>
        <p:spPr>
          <a:xfrm>
            <a:off x="0" y="457200"/>
            <a:ext cx="12192000" cy="457200"/>
          </a:xfrm>
        </p:spPr>
        <p:txBody>
          <a:bodyPr/>
          <a:lstStyle/>
          <a:p>
            <a:r>
              <a:rPr lang="en-US" altLang="en-US" sz="3600" b="1" dirty="0">
                <a:latin typeface="Candara" panose="020E0502030303020204" pitchFamily="34" charset="0"/>
              </a:rPr>
              <a:t>3</a:t>
            </a:r>
            <a:r>
              <a:rPr lang="en-US" altLang="en-US" sz="3200" b="1" dirty="0">
                <a:latin typeface="Candara" panose="020E0502030303020204" pitchFamily="34" charset="0"/>
              </a:rPr>
              <a:t> REFLECTIONS FOR THIS YEAR’S VISION, “SPIRITUAL VITALITY”</a:t>
            </a:r>
          </a:p>
        </p:txBody>
      </p:sp>
      <p:sp>
        <p:nvSpPr>
          <p:cNvPr id="7171" name="Rectangle 3">
            <a:extLst>
              <a:ext uri="{FF2B5EF4-FFF2-40B4-BE49-F238E27FC236}">
                <a16:creationId xmlns:a16="http://schemas.microsoft.com/office/drawing/2014/main" id="{073B26F3-B94D-D14E-97A8-C17DC09C2F3D}"/>
              </a:ext>
            </a:extLst>
          </p:cNvPr>
          <p:cNvSpPr>
            <a:spLocks noGrp="1" noChangeArrowheads="1"/>
          </p:cNvSpPr>
          <p:nvPr>
            <p:ph type="body" idx="1"/>
          </p:nvPr>
        </p:nvSpPr>
        <p:spPr>
          <a:xfrm>
            <a:off x="235974" y="1143000"/>
            <a:ext cx="11887200" cy="5715000"/>
          </a:xfrm>
        </p:spPr>
        <p:txBody>
          <a:bodyPr/>
          <a:lstStyle/>
          <a:p>
            <a:pPr algn="ctr">
              <a:spcBef>
                <a:spcPts val="0"/>
              </a:spcBef>
              <a:buFontTx/>
              <a:buNone/>
            </a:pPr>
            <a:r>
              <a:rPr lang="en-US" altLang="en-US" sz="2600" i="1" baseline="30000" dirty="0">
                <a:latin typeface="Candara" panose="020E0502030303020204" pitchFamily="34" charset="0"/>
              </a:rPr>
              <a:t>6</a:t>
            </a:r>
            <a:r>
              <a:rPr lang="en-US" altLang="en-US" sz="2600" i="1" dirty="0">
                <a:latin typeface="Candara" panose="020E0502030303020204" pitchFamily="34" charset="0"/>
              </a:rPr>
              <a:t> Will you not revive us again,</a:t>
            </a:r>
            <a:br>
              <a:rPr lang="en-US" altLang="en-US" sz="2600" i="1" dirty="0">
                <a:latin typeface="Candara" panose="020E0502030303020204" pitchFamily="34" charset="0"/>
              </a:rPr>
            </a:br>
            <a:r>
              <a:rPr lang="en-US" altLang="en-US" sz="2600" i="1" dirty="0">
                <a:latin typeface="Candara" panose="020E0502030303020204" pitchFamily="34" charset="0"/>
              </a:rPr>
              <a:t>that your people may rejoice in you? </a:t>
            </a:r>
          </a:p>
          <a:p>
            <a:pPr algn="ctr">
              <a:spcBef>
                <a:spcPts val="0"/>
              </a:spcBef>
              <a:buFontTx/>
              <a:buNone/>
            </a:pPr>
            <a:r>
              <a:rPr lang="en-US" altLang="en-US" sz="2600" i="1" dirty="0">
                <a:latin typeface="Candara" panose="020E0502030303020204" pitchFamily="34" charset="0"/>
              </a:rPr>
              <a:t>Psalm 85:6</a:t>
            </a:r>
          </a:p>
          <a:p>
            <a:pPr algn="ctr">
              <a:spcBef>
                <a:spcPts val="0"/>
              </a:spcBef>
              <a:buFontTx/>
              <a:buNone/>
            </a:pPr>
            <a:endParaRPr lang="en-US" altLang="en-US" sz="1000" i="1" dirty="0">
              <a:latin typeface="Candara" panose="020E0502030303020204" pitchFamily="34" charset="0"/>
            </a:endParaRPr>
          </a:p>
          <a:p>
            <a:pPr marL="466725" indent="-466725">
              <a:buFont typeface="+mj-lt"/>
              <a:buAutoNum type="arabicPeriod"/>
            </a:pPr>
            <a:r>
              <a:rPr lang="en-US" altLang="en-US" sz="2800" b="1" dirty="0">
                <a:latin typeface="Candara" panose="020E0502030303020204" pitchFamily="34" charset="0"/>
              </a:rPr>
              <a:t>What does it mean for us to be spiritually vital in this year?</a:t>
            </a:r>
          </a:p>
          <a:p>
            <a:pPr marL="466725" indent="-466725">
              <a:buFont typeface="+mj-lt"/>
              <a:buAutoNum type="arabicPeriod"/>
            </a:pPr>
            <a:endParaRPr lang="en-US" altLang="en-US" sz="2000" b="1" dirty="0">
              <a:latin typeface="Candara" panose="020E0502030303020204" pitchFamily="34" charset="0"/>
            </a:endParaRPr>
          </a:p>
          <a:p>
            <a:pPr marL="466725" indent="-466725">
              <a:buFont typeface="+mj-lt"/>
              <a:buAutoNum type="arabicPeriod"/>
            </a:pPr>
            <a:r>
              <a:rPr lang="en-US" altLang="en-US" sz="2800" b="1" dirty="0">
                <a:latin typeface="Candara" panose="020E0502030303020204" pitchFamily="34" charset="0"/>
              </a:rPr>
              <a:t>What four hindrances to spiritual vitality should we be watchful this year?</a:t>
            </a:r>
          </a:p>
          <a:p>
            <a:pPr marL="466725" indent="-466725">
              <a:buFont typeface="+mj-lt"/>
              <a:buAutoNum type="arabicPeriod"/>
            </a:pPr>
            <a:endParaRPr lang="en-US" altLang="en-US" sz="2000" b="1" dirty="0">
              <a:latin typeface="Candara" panose="020E0502030303020204" pitchFamily="34" charset="0"/>
            </a:endParaRPr>
          </a:p>
          <a:p>
            <a:pPr marL="466725" indent="-466725">
              <a:buFont typeface="+mj-lt"/>
              <a:buAutoNum type="arabicPeriod"/>
            </a:pPr>
            <a:r>
              <a:rPr lang="en-US" altLang="en-US" sz="2800" b="1" dirty="0">
                <a:latin typeface="Candara" panose="020E0502030303020204" pitchFamily="34" charset="0"/>
              </a:rPr>
              <a:t>How can we seek to be spiritually vital throughout this year?</a:t>
            </a:r>
          </a:p>
          <a:p>
            <a:pPr marL="514350" indent="-514350">
              <a:buFont typeface="+mj-lt"/>
              <a:buAutoNum type="arabicPeriod"/>
            </a:pPr>
            <a:endParaRPr lang="en-US" altLang="en-US" sz="2800" b="1" dirty="0">
              <a:latin typeface="Candara" panose="020E0502030303020204" pitchFamily="34" charset="0"/>
            </a:endParaRPr>
          </a:p>
          <a:p>
            <a:pPr marL="460375" indent="-460375"/>
            <a:endParaRPr lang="en-US" altLang="en-US" sz="2800" b="1" dirty="0">
              <a:latin typeface="Candara" panose="020E0502030303020204" pitchFamily="34" charset="0"/>
            </a:endParaRPr>
          </a:p>
          <a:p>
            <a:pPr algn="ctr">
              <a:buFontTx/>
              <a:buNone/>
            </a:pPr>
            <a:endParaRPr lang="en-US" altLang="en-US" sz="2800" i="1" dirty="0">
              <a:latin typeface="Candara" panose="020E0502030303020204" pitchFamily="34" charset="0"/>
            </a:endParaRPr>
          </a:p>
        </p:txBody>
      </p:sp>
    </p:spTree>
    <p:extLst>
      <p:ext uri="{BB962C8B-B14F-4D97-AF65-F5344CB8AC3E}">
        <p14:creationId xmlns:p14="http://schemas.microsoft.com/office/powerpoint/2010/main" val="194395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76200" y="533400"/>
            <a:ext cx="12115800" cy="609600"/>
          </a:xfrm>
        </p:spPr>
        <p:txBody>
          <a:bodyPr/>
          <a:lstStyle/>
          <a:p>
            <a:r>
              <a:rPr lang="en-US" altLang="en-US" sz="3200" b="1" dirty="0">
                <a:latin typeface="Candara" panose="020E0502030303020204" pitchFamily="34" charset="0"/>
              </a:rPr>
              <a:t>WHAT “SPIRITUAL VITALITY” MEANS IN THIS SPIRITUAL DIRECTION</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356852"/>
            <a:ext cx="11658600" cy="5348748"/>
          </a:xfrm>
        </p:spPr>
        <p:txBody>
          <a:bodyPr/>
          <a:lstStyle/>
          <a:p>
            <a:pPr marL="457200" indent="-457200"/>
            <a:r>
              <a:rPr lang="en-US" altLang="en-US" sz="2800" b="1" dirty="0">
                <a:latin typeface="Candara" panose="020E0502030303020204" pitchFamily="34" charset="0"/>
              </a:rPr>
              <a:t>It means to be spiritually renewed </a:t>
            </a:r>
            <a:r>
              <a:rPr lang="en-US" altLang="en-US" sz="2800" b="1" dirty="0">
                <a:solidFill>
                  <a:srgbClr val="FF0000"/>
                </a:solidFill>
                <a:latin typeface="Candara" panose="020E0502030303020204" pitchFamily="34" charset="0"/>
              </a:rPr>
              <a:t>by cleaning out our hearts and lives.</a:t>
            </a:r>
          </a:p>
          <a:p>
            <a:pPr marL="457200" indent="-457200"/>
            <a:endParaRPr lang="en-US" altLang="en-US" sz="2000" b="1" dirty="0">
              <a:latin typeface="Candara" panose="020E0502030303020204" pitchFamily="34" charset="0"/>
            </a:endParaRPr>
          </a:p>
          <a:p>
            <a:pPr marL="457200" indent="-457200"/>
            <a:r>
              <a:rPr lang="en-US" altLang="en-US" sz="2800" b="1" dirty="0">
                <a:latin typeface="Candara" panose="020E0502030303020204" pitchFamily="34" charset="0"/>
              </a:rPr>
              <a:t>It means to live </a:t>
            </a:r>
            <a:r>
              <a:rPr lang="en-US" altLang="en-US" sz="2800" b="1" dirty="0">
                <a:solidFill>
                  <a:srgbClr val="FF0000"/>
                </a:solidFill>
                <a:latin typeface="Candara" panose="020E0502030303020204" pitchFamily="34" charset="0"/>
              </a:rPr>
              <a:t>with life-giving joy and passionate love</a:t>
            </a:r>
            <a:r>
              <a:rPr lang="en-US" altLang="en-US" sz="2800" b="1" dirty="0">
                <a:latin typeface="Candara" panose="020E0502030303020204" pitchFamily="34" charset="0"/>
              </a:rPr>
              <a:t> </a:t>
            </a:r>
            <a:r>
              <a:rPr lang="en-US" altLang="en-US" sz="2800" b="1" dirty="0">
                <a:solidFill>
                  <a:srgbClr val="FF0000"/>
                </a:solidFill>
                <a:latin typeface="Candara" panose="020E0502030303020204" pitchFamily="34" charset="0"/>
              </a:rPr>
              <a:t>for the Lord.</a:t>
            </a:r>
          </a:p>
          <a:p>
            <a:pPr marL="457200" indent="-457200"/>
            <a:endParaRPr lang="en-US" altLang="en-US" sz="2000" b="1" dirty="0">
              <a:latin typeface="Candara" panose="020E0502030303020204" pitchFamily="34" charset="0"/>
            </a:endParaRPr>
          </a:p>
          <a:p>
            <a:pPr marL="457200" indent="-457200"/>
            <a:r>
              <a:rPr lang="en-US" altLang="en-US" sz="2800" b="1" dirty="0">
                <a:latin typeface="Candara" panose="020E0502030303020204" pitchFamily="34" charset="0"/>
              </a:rPr>
              <a:t>It means to be </a:t>
            </a:r>
            <a:r>
              <a:rPr lang="en-US" altLang="en-US" sz="2800" b="1" dirty="0">
                <a:solidFill>
                  <a:srgbClr val="FF0000"/>
                </a:solidFill>
                <a:latin typeface="Candara" panose="020E0502030303020204" pitchFamily="34" charset="0"/>
              </a:rPr>
              <a:t>spiritually ready for whatever the reality of life brings us,</a:t>
            </a:r>
            <a:r>
              <a:rPr lang="en-US" altLang="en-US" sz="2800" b="1" dirty="0">
                <a:latin typeface="Candara" panose="020E0502030303020204" pitchFamily="34" charset="0"/>
              </a:rPr>
              <a:t> desiring to be used by God for His purpose and glory.</a:t>
            </a:r>
          </a:p>
          <a:p>
            <a:pPr marL="457200" indent="-457200"/>
            <a:endParaRPr lang="en-US" altLang="en-US" sz="2000" b="1" dirty="0">
              <a:latin typeface="Candara" panose="020E0502030303020204" pitchFamily="34" charset="0"/>
            </a:endParaRPr>
          </a:p>
          <a:p>
            <a:pPr marL="457200" indent="-457200"/>
            <a:r>
              <a:rPr lang="en-US" altLang="en-US" sz="2800" b="1" dirty="0">
                <a:latin typeface="Candara" panose="020E0502030303020204" pitchFamily="34" charset="0"/>
              </a:rPr>
              <a:t>It means to be spiritually renewed individually, which </a:t>
            </a:r>
            <a:r>
              <a:rPr lang="en-US" altLang="en-US" sz="2800" b="1" dirty="0">
                <a:solidFill>
                  <a:srgbClr val="FF0000"/>
                </a:solidFill>
                <a:latin typeface="Candara" panose="020E0502030303020204" pitchFamily="34" charset="0"/>
              </a:rPr>
              <a:t>results in corporate spiritual vitality (and vice versa). </a:t>
            </a:r>
          </a:p>
        </p:txBody>
      </p:sp>
    </p:spTree>
    <p:extLst>
      <p:ext uri="{BB962C8B-B14F-4D97-AF65-F5344CB8AC3E}">
        <p14:creationId xmlns:p14="http://schemas.microsoft.com/office/powerpoint/2010/main" val="390202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6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6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6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1" name="Rectangle 2">
            <a:extLst>
              <a:ext uri="{FF2B5EF4-FFF2-40B4-BE49-F238E27FC236}">
                <a16:creationId xmlns:a16="http://schemas.microsoft.com/office/drawing/2014/main" id="{8496457D-B90A-7F45-9621-BAF7098E7C9F}"/>
              </a:ext>
            </a:extLst>
          </p:cNvPr>
          <p:cNvSpPr>
            <a:spLocks noGrp="1" noChangeArrowheads="1"/>
          </p:cNvSpPr>
          <p:nvPr>
            <p:ph type="title"/>
          </p:nvPr>
        </p:nvSpPr>
        <p:spPr>
          <a:xfrm>
            <a:off x="76200" y="533400"/>
            <a:ext cx="12115800" cy="609600"/>
          </a:xfrm>
        </p:spPr>
        <p:txBody>
          <a:bodyPr/>
          <a:lstStyle/>
          <a:p>
            <a:r>
              <a:rPr lang="en-US" altLang="en-US" sz="3200" b="1" dirty="0">
                <a:latin typeface="Candara" panose="020E0502030303020204" pitchFamily="34" charset="0"/>
              </a:rPr>
              <a:t>FOUR HIDRANCES TO SPIRITUAL VIATLITY</a:t>
            </a:r>
          </a:p>
        </p:txBody>
      </p:sp>
      <p:sp>
        <p:nvSpPr>
          <p:cNvPr id="157698" name="Rectangle 3">
            <a:extLst>
              <a:ext uri="{FF2B5EF4-FFF2-40B4-BE49-F238E27FC236}">
                <a16:creationId xmlns:a16="http://schemas.microsoft.com/office/drawing/2014/main" id="{1A27F78C-A54D-354F-9FBE-81126DA16E5A}"/>
              </a:ext>
            </a:extLst>
          </p:cNvPr>
          <p:cNvSpPr>
            <a:spLocks noGrp="1" noChangeArrowheads="1"/>
          </p:cNvSpPr>
          <p:nvPr>
            <p:ph type="body" idx="1"/>
          </p:nvPr>
        </p:nvSpPr>
        <p:spPr>
          <a:xfrm>
            <a:off x="304800" y="1295400"/>
            <a:ext cx="11734800" cy="5410200"/>
          </a:xfrm>
        </p:spPr>
        <p:txBody>
          <a:bodyPr/>
          <a:lstStyle/>
          <a:p>
            <a:pPr marL="457200" indent="-457200"/>
            <a:r>
              <a:rPr lang="en-US" altLang="en-US" sz="2800" b="1" dirty="0">
                <a:latin typeface="Candara" panose="020E0502030303020204" pitchFamily="34" charset="0"/>
              </a:rPr>
              <a:t>Hindrance #1: </a:t>
            </a:r>
            <a:r>
              <a:rPr lang="en-US" altLang="en-US" sz="2800" b="1" u="sng" dirty="0">
                <a:solidFill>
                  <a:srgbClr val="FF0000"/>
                </a:solidFill>
                <a:latin typeface="Candara" panose="020E0502030303020204" pitchFamily="34" charset="0"/>
              </a:rPr>
              <a:t>Distraction</a:t>
            </a:r>
            <a:r>
              <a:rPr lang="en-US" altLang="en-US" sz="2800" b="1" dirty="0">
                <a:latin typeface="Candara" panose="020E0502030303020204" pitchFamily="34" charset="0"/>
              </a:rPr>
              <a:t> – </a:t>
            </a:r>
            <a:r>
              <a:rPr lang="en-US" altLang="en-US" sz="2800" i="1" dirty="0">
                <a:latin typeface="Candara" panose="020E0502030303020204" pitchFamily="34" charset="0"/>
              </a:rPr>
              <a:t>“I want spiritual vitality, but I get pulled in so many directions that I lose focus.”</a:t>
            </a:r>
          </a:p>
          <a:p>
            <a:pPr marL="457200" indent="-457200"/>
            <a:endParaRPr lang="en-US" altLang="en-US" sz="1200" b="1" dirty="0">
              <a:latin typeface="Candara" panose="020E0502030303020204" pitchFamily="34" charset="0"/>
            </a:endParaRPr>
          </a:p>
          <a:p>
            <a:pPr marL="457200" indent="-457200"/>
            <a:r>
              <a:rPr lang="en-US" altLang="en-US" sz="2800" b="1" dirty="0">
                <a:latin typeface="Candara" panose="020E0502030303020204" pitchFamily="34" charset="0"/>
              </a:rPr>
              <a:t>Hindrance #2: </a:t>
            </a:r>
            <a:r>
              <a:rPr lang="en-US" altLang="en-US" sz="2800" b="1" u="sng" dirty="0">
                <a:solidFill>
                  <a:srgbClr val="FF0000"/>
                </a:solidFill>
                <a:latin typeface="Candara" panose="020E0502030303020204" pitchFamily="34" charset="0"/>
              </a:rPr>
              <a:t>Spiritual Sleep</a:t>
            </a:r>
            <a:r>
              <a:rPr lang="en-US" altLang="en-US" sz="2800" b="1" dirty="0">
                <a:latin typeface="Candara" panose="020E0502030303020204" pitchFamily="34" charset="0"/>
              </a:rPr>
              <a:t> – </a:t>
            </a:r>
            <a:r>
              <a:rPr lang="en-US" altLang="en-US" sz="2800" i="1" dirty="0">
                <a:latin typeface="Candara" panose="020E0502030303020204" pitchFamily="34" charset="0"/>
              </a:rPr>
              <a:t>“What? Am I asleep spiritually? I didn’t even know.” </a:t>
            </a:r>
          </a:p>
          <a:p>
            <a:pPr marL="457200" indent="-457200"/>
            <a:endParaRPr lang="en-US" altLang="en-US" sz="1200" b="1" dirty="0">
              <a:latin typeface="Candara" panose="020E0502030303020204" pitchFamily="34" charset="0"/>
            </a:endParaRPr>
          </a:p>
          <a:p>
            <a:pPr marL="457200" indent="-457200"/>
            <a:r>
              <a:rPr lang="en-US" altLang="en-US" sz="2800" b="1" dirty="0">
                <a:latin typeface="Candara" panose="020E0502030303020204" pitchFamily="34" charset="0"/>
              </a:rPr>
              <a:t>Hindrance #3: </a:t>
            </a:r>
            <a:r>
              <a:rPr lang="en-US" altLang="en-US" sz="2800" b="1" u="sng" dirty="0">
                <a:solidFill>
                  <a:srgbClr val="FF0000"/>
                </a:solidFill>
                <a:latin typeface="Candara" panose="020E0502030303020204" pitchFamily="34" charset="0"/>
              </a:rPr>
              <a:t>Worldliness/Idolatry</a:t>
            </a:r>
            <a:r>
              <a:rPr lang="en-US" altLang="en-US" sz="2800" b="1" dirty="0">
                <a:latin typeface="Candara" panose="020E0502030303020204" pitchFamily="34" charset="0"/>
              </a:rPr>
              <a:t> – </a:t>
            </a:r>
            <a:r>
              <a:rPr lang="en-US" altLang="en-US" sz="2800" i="1" dirty="0">
                <a:latin typeface="Candara" panose="020E0502030303020204" pitchFamily="34" charset="0"/>
              </a:rPr>
              <a:t>“I know I’m supposed to love God with all my heart, but frankly, I feel so in love with so many things in life.   So, loving God is too hard for me.”</a:t>
            </a:r>
          </a:p>
          <a:p>
            <a:pPr marL="457200" indent="-457200"/>
            <a:endParaRPr lang="en-US" altLang="en-US" sz="1200" b="1" dirty="0">
              <a:latin typeface="Candara" panose="020E0502030303020204" pitchFamily="34" charset="0"/>
            </a:endParaRPr>
          </a:p>
          <a:p>
            <a:pPr marL="457200" indent="-457200"/>
            <a:r>
              <a:rPr lang="en-US" altLang="en-US" sz="2800" b="1" dirty="0">
                <a:latin typeface="Candara" panose="020E0502030303020204" pitchFamily="34" charset="0"/>
              </a:rPr>
              <a:t>Hindrance #4: </a:t>
            </a:r>
            <a:r>
              <a:rPr lang="en-US" altLang="en-US" sz="2800" b="1" u="sng" dirty="0">
                <a:solidFill>
                  <a:srgbClr val="FF0000"/>
                </a:solidFill>
                <a:latin typeface="Candara" panose="020E0502030303020204" pitchFamily="34" charset="0"/>
              </a:rPr>
              <a:t>Complacency</a:t>
            </a:r>
            <a:r>
              <a:rPr lang="en-US" altLang="en-US" sz="2800" b="1" dirty="0">
                <a:latin typeface="Candara" panose="020E0502030303020204" pitchFamily="34" charset="0"/>
              </a:rPr>
              <a:t> – </a:t>
            </a:r>
            <a:r>
              <a:rPr lang="en-US" altLang="en-US" sz="2800" i="1" dirty="0">
                <a:latin typeface="Candara" panose="020E0502030303020204" pitchFamily="34" charset="0"/>
              </a:rPr>
              <a:t>“I think I’m doing okay spiritually; so frankly, I don’t really feel the urgency to gear up in my walk with God or to serve more actively.”   </a:t>
            </a:r>
          </a:p>
        </p:txBody>
      </p:sp>
    </p:spTree>
    <p:extLst>
      <p:ext uri="{BB962C8B-B14F-4D97-AF65-F5344CB8AC3E}">
        <p14:creationId xmlns:p14="http://schemas.microsoft.com/office/powerpoint/2010/main" val="363996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6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6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6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610DB36-797A-EB40-81D5-3167F9EEAD04}"/>
              </a:ext>
            </a:extLst>
          </p:cNvPr>
          <p:cNvSpPr>
            <a:spLocks noGrp="1" noChangeArrowheads="1"/>
          </p:cNvSpPr>
          <p:nvPr>
            <p:ph type="body" idx="1"/>
          </p:nvPr>
        </p:nvSpPr>
        <p:spPr>
          <a:xfrm>
            <a:off x="1143000" y="171450"/>
            <a:ext cx="10134600" cy="6686550"/>
          </a:xfrm>
        </p:spPr>
        <p:txBody>
          <a:bodyPr/>
          <a:lstStyle/>
          <a:p>
            <a:pPr marL="0" indent="0">
              <a:spcBef>
                <a:spcPts val="0"/>
              </a:spcBef>
              <a:buNone/>
            </a:pPr>
            <a:r>
              <a:rPr lang="en-US" altLang="en-US" sz="3000" b="1" dirty="0">
                <a:solidFill>
                  <a:srgbClr val="800000"/>
                </a:solidFill>
                <a:latin typeface="Candara" panose="020E0502030303020204" pitchFamily="34" charset="0"/>
              </a:rPr>
              <a:t>Psalm 85 [ESV]</a:t>
            </a:r>
          </a:p>
          <a:p>
            <a:pPr marL="0" indent="0">
              <a:spcBef>
                <a:spcPts val="0"/>
              </a:spcBef>
              <a:buNone/>
            </a:pPr>
            <a:endParaRPr lang="en-US" altLang="en-US" sz="1100" b="1" baseline="30000" dirty="0">
              <a:solidFill>
                <a:srgbClr val="800000"/>
              </a:solidFill>
              <a:latin typeface="Candara" panose="020E0502030303020204" pitchFamily="34" charset="0"/>
            </a:endParaRPr>
          </a:p>
          <a:p>
            <a:pPr marL="0" indent="0">
              <a:buNone/>
            </a:pPr>
            <a:r>
              <a:rPr lang="en-US" sz="2600" b="1" baseline="30000" dirty="0">
                <a:latin typeface="Candara" panose="020E0502030303020204" pitchFamily="34" charset="0"/>
              </a:rPr>
              <a:t>1 </a:t>
            </a:r>
            <a:r>
              <a:rPr lang="en-US" sz="2600" b="1" dirty="0">
                <a:latin typeface="Candara" panose="020E0502030303020204" pitchFamily="34" charset="0"/>
              </a:rPr>
              <a:t>LORD, you were favorable to your land;</a:t>
            </a:r>
            <a:br>
              <a:rPr lang="en-US" sz="2600" b="1" dirty="0">
                <a:latin typeface="Candara" panose="020E0502030303020204" pitchFamily="34" charset="0"/>
              </a:rPr>
            </a:br>
            <a:r>
              <a:rPr lang="en-US" sz="2600" b="1" dirty="0">
                <a:latin typeface="Candara" panose="020E0502030303020204" pitchFamily="34" charset="0"/>
              </a:rPr>
              <a:t>    you restored the fortunes of Jacob.</a:t>
            </a:r>
            <a:br>
              <a:rPr lang="en-US" sz="2600" b="1" dirty="0">
                <a:latin typeface="Candara" panose="020E0502030303020204" pitchFamily="34" charset="0"/>
              </a:rPr>
            </a:br>
            <a:r>
              <a:rPr lang="en-US" sz="2600" b="1" baseline="30000" dirty="0">
                <a:latin typeface="Candara" panose="020E0502030303020204" pitchFamily="34" charset="0"/>
              </a:rPr>
              <a:t>2 </a:t>
            </a:r>
            <a:r>
              <a:rPr lang="en-US" sz="2600" b="1" dirty="0">
                <a:latin typeface="Candara" panose="020E0502030303020204" pitchFamily="34" charset="0"/>
              </a:rPr>
              <a:t>You forgave the iniquity of your people;</a:t>
            </a:r>
            <a:br>
              <a:rPr lang="en-US" sz="2600" b="1" dirty="0">
                <a:latin typeface="Candara" panose="020E0502030303020204" pitchFamily="34" charset="0"/>
              </a:rPr>
            </a:br>
            <a:r>
              <a:rPr lang="en-US" sz="2600" b="1" dirty="0">
                <a:latin typeface="Candara" panose="020E0502030303020204" pitchFamily="34" charset="0"/>
              </a:rPr>
              <a:t>    you covered all their sin. </a:t>
            </a:r>
            <a:r>
              <a:rPr lang="en-US" sz="2600" b="1" i="1" dirty="0">
                <a:latin typeface="Candara" panose="020E0502030303020204" pitchFamily="34" charset="0"/>
              </a:rPr>
              <a:t>Selah</a:t>
            </a:r>
            <a:br>
              <a:rPr lang="en-US" sz="2600" b="1" dirty="0">
                <a:latin typeface="Candara" panose="020E0502030303020204" pitchFamily="34" charset="0"/>
              </a:rPr>
            </a:br>
            <a:r>
              <a:rPr lang="en-US" sz="2600" b="1" baseline="30000" dirty="0">
                <a:latin typeface="Candara" panose="020E0502030303020204" pitchFamily="34" charset="0"/>
              </a:rPr>
              <a:t>3 </a:t>
            </a:r>
            <a:r>
              <a:rPr lang="en-US" sz="2600" b="1" dirty="0">
                <a:latin typeface="Candara" panose="020E0502030303020204" pitchFamily="34" charset="0"/>
              </a:rPr>
              <a:t>You withdrew all your wrath;</a:t>
            </a:r>
            <a:br>
              <a:rPr lang="en-US" sz="2600" b="1" dirty="0">
                <a:latin typeface="Candara" panose="020E0502030303020204" pitchFamily="34" charset="0"/>
              </a:rPr>
            </a:br>
            <a:r>
              <a:rPr lang="en-US" sz="2600" b="1" dirty="0">
                <a:latin typeface="Candara" panose="020E0502030303020204" pitchFamily="34" charset="0"/>
              </a:rPr>
              <a:t>    you turned from your hot anger.</a:t>
            </a:r>
          </a:p>
          <a:p>
            <a:pPr marL="0" indent="0">
              <a:buNone/>
            </a:pPr>
            <a:endParaRPr lang="en-US" sz="1100" b="1" dirty="0">
              <a:latin typeface="Candara" panose="020E0502030303020204" pitchFamily="34" charset="0"/>
            </a:endParaRPr>
          </a:p>
          <a:p>
            <a:pPr marL="0" indent="0">
              <a:buNone/>
            </a:pPr>
            <a:r>
              <a:rPr lang="en-US" sz="2600" b="1" baseline="30000" dirty="0">
                <a:latin typeface="Candara" panose="020E0502030303020204" pitchFamily="34" charset="0"/>
              </a:rPr>
              <a:t>4 </a:t>
            </a:r>
            <a:r>
              <a:rPr lang="en-US" sz="2600" b="1" dirty="0">
                <a:latin typeface="Candara" panose="020E0502030303020204" pitchFamily="34" charset="0"/>
              </a:rPr>
              <a:t>Restore us again, O God of our salvation,</a:t>
            </a:r>
            <a:br>
              <a:rPr lang="en-US" sz="2600" b="1" dirty="0">
                <a:latin typeface="Candara" panose="020E0502030303020204" pitchFamily="34" charset="0"/>
              </a:rPr>
            </a:br>
            <a:r>
              <a:rPr lang="en-US" sz="2600" b="1" dirty="0">
                <a:latin typeface="Candara" panose="020E0502030303020204" pitchFamily="34" charset="0"/>
              </a:rPr>
              <a:t>    and put away your indignation toward us!</a:t>
            </a:r>
            <a:br>
              <a:rPr lang="en-US" sz="2600" b="1" dirty="0">
                <a:latin typeface="Candara" panose="020E0502030303020204" pitchFamily="34" charset="0"/>
              </a:rPr>
            </a:br>
            <a:r>
              <a:rPr lang="en-US" sz="2600" b="1" baseline="30000" dirty="0">
                <a:latin typeface="Candara" panose="020E0502030303020204" pitchFamily="34" charset="0"/>
              </a:rPr>
              <a:t>5 </a:t>
            </a:r>
            <a:r>
              <a:rPr lang="en-US" sz="2600" b="1" dirty="0">
                <a:latin typeface="Candara" panose="020E0502030303020204" pitchFamily="34" charset="0"/>
              </a:rPr>
              <a:t>Will you be angry with us forever?</a:t>
            </a:r>
            <a:br>
              <a:rPr lang="en-US" sz="2600" b="1" dirty="0">
                <a:latin typeface="Candara" panose="020E0502030303020204" pitchFamily="34" charset="0"/>
              </a:rPr>
            </a:br>
            <a:r>
              <a:rPr lang="en-US" sz="2600" b="1" dirty="0">
                <a:latin typeface="Candara" panose="020E0502030303020204" pitchFamily="34" charset="0"/>
              </a:rPr>
              <a:t>    Will you prolong your anger to all generations?</a:t>
            </a:r>
            <a:br>
              <a:rPr lang="en-US" sz="2600" b="1" dirty="0">
                <a:latin typeface="Candara" panose="020E0502030303020204" pitchFamily="34" charset="0"/>
              </a:rPr>
            </a:br>
            <a:r>
              <a:rPr lang="en-US" sz="2600" b="1" baseline="30000" dirty="0">
                <a:latin typeface="Candara" panose="020E0502030303020204" pitchFamily="34" charset="0"/>
              </a:rPr>
              <a:t>6 </a:t>
            </a:r>
            <a:r>
              <a:rPr lang="en-US" sz="2600" b="1" dirty="0">
                <a:latin typeface="Candara" panose="020E0502030303020204" pitchFamily="34" charset="0"/>
              </a:rPr>
              <a:t>Will you not revive us again,</a:t>
            </a:r>
            <a:br>
              <a:rPr lang="en-US" sz="2600" b="1" dirty="0">
                <a:latin typeface="Candara" panose="020E0502030303020204" pitchFamily="34" charset="0"/>
              </a:rPr>
            </a:br>
            <a:r>
              <a:rPr lang="en-US" sz="2600" b="1" dirty="0">
                <a:latin typeface="Candara" panose="020E0502030303020204" pitchFamily="34" charset="0"/>
              </a:rPr>
              <a:t>    that your people may rejoice in you?</a:t>
            </a:r>
            <a:br>
              <a:rPr lang="en-US" sz="2600" b="1" dirty="0">
                <a:latin typeface="Candara" panose="020E0502030303020204" pitchFamily="34" charset="0"/>
              </a:rPr>
            </a:br>
            <a:r>
              <a:rPr lang="en-US" sz="2600" b="1" baseline="30000" dirty="0">
                <a:latin typeface="Candara" panose="020E0502030303020204" pitchFamily="34" charset="0"/>
              </a:rPr>
              <a:t>7 </a:t>
            </a:r>
            <a:r>
              <a:rPr lang="en-US" sz="2600" b="1" dirty="0">
                <a:latin typeface="Candara" panose="020E0502030303020204" pitchFamily="34" charset="0"/>
              </a:rPr>
              <a:t>Show us your steadfast love, O LORD,</a:t>
            </a:r>
            <a:br>
              <a:rPr lang="en-US" sz="2600" b="1" dirty="0">
                <a:latin typeface="Candara" panose="020E0502030303020204" pitchFamily="34" charset="0"/>
              </a:rPr>
            </a:br>
            <a:r>
              <a:rPr lang="en-US" sz="2600" b="1" dirty="0">
                <a:latin typeface="Candara" panose="020E0502030303020204" pitchFamily="34" charset="0"/>
              </a:rPr>
              <a:t>    and grant us your salvation.</a:t>
            </a:r>
          </a:p>
        </p:txBody>
      </p:sp>
    </p:spTree>
    <p:extLst>
      <p:ext uri="{BB962C8B-B14F-4D97-AF65-F5344CB8AC3E}">
        <p14:creationId xmlns:p14="http://schemas.microsoft.com/office/powerpoint/2010/main" val="1393783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610DB36-797A-EB40-81D5-3167F9EEAD04}"/>
              </a:ext>
            </a:extLst>
          </p:cNvPr>
          <p:cNvSpPr>
            <a:spLocks noGrp="1" noChangeArrowheads="1"/>
          </p:cNvSpPr>
          <p:nvPr>
            <p:ph type="body" idx="1"/>
          </p:nvPr>
        </p:nvSpPr>
        <p:spPr>
          <a:xfrm>
            <a:off x="1143000" y="171450"/>
            <a:ext cx="10134600" cy="6686550"/>
          </a:xfrm>
        </p:spPr>
        <p:txBody>
          <a:bodyPr/>
          <a:lstStyle/>
          <a:p>
            <a:pPr marL="0" indent="0">
              <a:spcBef>
                <a:spcPts val="0"/>
              </a:spcBef>
              <a:buNone/>
            </a:pPr>
            <a:r>
              <a:rPr lang="en-US" altLang="en-US" sz="3000" b="1" dirty="0">
                <a:solidFill>
                  <a:srgbClr val="800000"/>
                </a:solidFill>
                <a:latin typeface="Candara" panose="020E0502030303020204" pitchFamily="34" charset="0"/>
              </a:rPr>
              <a:t>Psalm 85 [ESV]</a:t>
            </a:r>
          </a:p>
          <a:p>
            <a:pPr marL="0" indent="0">
              <a:spcBef>
                <a:spcPts val="0"/>
              </a:spcBef>
              <a:buNone/>
            </a:pPr>
            <a:endParaRPr lang="en-US" altLang="en-US" sz="1100" b="1" baseline="30000" dirty="0">
              <a:solidFill>
                <a:srgbClr val="800000"/>
              </a:solidFill>
              <a:latin typeface="Candara" panose="020E0502030303020204" pitchFamily="34" charset="0"/>
            </a:endParaRPr>
          </a:p>
          <a:p>
            <a:pPr marL="0" indent="0">
              <a:buNone/>
            </a:pPr>
            <a:r>
              <a:rPr lang="en-US" sz="2600" b="1" baseline="30000" dirty="0">
                <a:latin typeface="Candara" panose="020E0502030303020204" pitchFamily="34" charset="0"/>
              </a:rPr>
              <a:t>8 </a:t>
            </a:r>
            <a:r>
              <a:rPr lang="en-US" sz="2600" b="1" dirty="0">
                <a:latin typeface="Candara" panose="020E0502030303020204" pitchFamily="34" charset="0"/>
              </a:rPr>
              <a:t>Let me hear what God the LORD will speak,</a:t>
            </a:r>
            <a:br>
              <a:rPr lang="en-US" sz="2600" b="1" dirty="0">
                <a:latin typeface="Candara" panose="020E0502030303020204" pitchFamily="34" charset="0"/>
              </a:rPr>
            </a:br>
            <a:r>
              <a:rPr lang="en-US" sz="2600" b="1" dirty="0">
                <a:latin typeface="Candara" panose="020E0502030303020204" pitchFamily="34" charset="0"/>
              </a:rPr>
              <a:t>    for he will speak peace to his people, to his saints;</a:t>
            </a:r>
            <a:br>
              <a:rPr lang="en-US" sz="2600" b="1" dirty="0">
                <a:latin typeface="Candara" panose="020E0502030303020204" pitchFamily="34" charset="0"/>
              </a:rPr>
            </a:br>
            <a:r>
              <a:rPr lang="en-US" sz="2600" b="1" dirty="0">
                <a:latin typeface="Candara" panose="020E0502030303020204" pitchFamily="34" charset="0"/>
              </a:rPr>
              <a:t>    but let them not turn back to folly.</a:t>
            </a:r>
            <a:br>
              <a:rPr lang="en-US" sz="2600" b="1" dirty="0">
                <a:latin typeface="Candara" panose="020E0502030303020204" pitchFamily="34" charset="0"/>
              </a:rPr>
            </a:br>
            <a:r>
              <a:rPr lang="en-US" sz="2600" b="1" baseline="30000" dirty="0">
                <a:latin typeface="Candara" panose="020E0502030303020204" pitchFamily="34" charset="0"/>
              </a:rPr>
              <a:t>9 </a:t>
            </a:r>
            <a:r>
              <a:rPr lang="en-US" sz="2600" b="1" dirty="0">
                <a:latin typeface="Candara" panose="020E0502030303020204" pitchFamily="34" charset="0"/>
              </a:rPr>
              <a:t>Surely his salvation is near to those who fear him,</a:t>
            </a:r>
            <a:br>
              <a:rPr lang="en-US" sz="2600" b="1" dirty="0">
                <a:latin typeface="Candara" panose="020E0502030303020204" pitchFamily="34" charset="0"/>
              </a:rPr>
            </a:br>
            <a:r>
              <a:rPr lang="en-US" sz="2600" b="1" dirty="0">
                <a:latin typeface="Candara" panose="020E0502030303020204" pitchFamily="34" charset="0"/>
              </a:rPr>
              <a:t>    that glory may dwell in our land.</a:t>
            </a:r>
          </a:p>
          <a:p>
            <a:pPr marL="0" indent="0">
              <a:buNone/>
            </a:pPr>
            <a:r>
              <a:rPr lang="en-US" sz="2600" b="1" baseline="30000" dirty="0">
                <a:latin typeface="Candara" panose="020E0502030303020204" pitchFamily="34" charset="0"/>
              </a:rPr>
              <a:t>10 </a:t>
            </a:r>
            <a:r>
              <a:rPr lang="en-US" sz="2600" b="1" dirty="0">
                <a:latin typeface="Candara" panose="020E0502030303020204" pitchFamily="34" charset="0"/>
              </a:rPr>
              <a:t>Steadfast love and faithfulness meet;</a:t>
            </a:r>
            <a:br>
              <a:rPr lang="en-US" sz="2600" b="1" dirty="0">
                <a:latin typeface="Candara" panose="020E0502030303020204" pitchFamily="34" charset="0"/>
              </a:rPr>
            </a:br>
            <a:r>
              <a:rPr lang="en-US" sz="2600" b="1" dirty="0">
                <a:latin typeface="Candara" panose="020E0502030303020204" pitchFamily="34" charset="0"/>
              </a:rPr>
              <a:t>    righteousness and peace kiss each other.</a:t>
            </a:r>
          </a:p>
          <a:p>
            <a:pPr marL="0" indent="0">
              <a:buNone/>
            </a:pPr>
            <a:endParaRPr lang="en-US" sz="1100" b="1" dirty="0">
              <a:latin typeface="Candara" panose="020E0502030303020204" pitchFamily="34" charset="0"/>
            </a:endParaRPr>
          </a:p>
          <a:p>
            <a:pPr marL="0" indent="0">
              <a:buNone/>
            </a:pPr>
            <a:r>
              <a:rPr lang="en-US" sz="2600" b="1" baseline="30000" dirty="0">
                <a:latin typeface="Candara" panose="020E0502030303020204" pitchFamily="34" charset="0"/>
              </a:rPr>
              <a:t>11 </a:t>
            </a:r>
            <a:r>
              <a:rPr lang="en-US" sz="2600" b="1" dirty="0">
                <a:latin typeface="Candara" panose="020E0502030303020204" pitchFamily="34" charset="0"/>
              </a:rPr>
              <a:t>Faithfulness springs up from the ground,</a:t>
            </a:r>
            <a:br>
              <a:rPr lang="en-US" sz="2600" b="1" dirty="0">
                <a:latin typeface="Candara" panose="020E0502030303020204" pitchFamily="34" charset="0"/>
              </a:rPr>
            </a:br>
            <a:r>
              <a:rPr lang="en-US" sz="2600" b="1" dirty="0">
                <a:latin typeface="Candara" panose="020E0502030303020204" pitchFamily="34" charset="0"/>
              </a:rPr>
              <a:t>    and righteousness looks down from the sky.</a:t>
            </a:r>
            <a:br>
              <a:rPr lang="en-US" sz="2600" b="1" dirty="0">
                <a:latin typeface="Candara" panose="020E0502030303020204" pitchFamily="34" charset="0"/>
              </a:rPr>
            </a:br>
            <a:r>
              <a:rPr lang="en-US" sz="2600" b="1" baseline="30000" dirty="0">
                <a:latin typeface="Candara" panose="020E0502030303020204" pitchFamily="34" charset="0"/>
              </a:rPr>
              <a:t>12 </a:t>
            </a:r>
            <a:r>
              <a:rPr lang="en-US" sz="2600" b="1" dirty="0">
                <a:latin typeface="Candara" panose="020E0502030303020204" pitchFamily="34" charset="0"/>
              </a:rPr>
              <a:t>Yes, the LORD will give what is good,</a:t>
            </a:r>
            <a:br>
              <a:rPr lang="en-US" sz="2600" b="1" dirty="0">
                <a:latin typeface="Candara" panose="020E0502030303020204" pitchFamily="34" charset="0"/>
              </a:rPr>
            </a:br>
            <a:r>
              <a:rPr lang="en-US" sz="2600" b="1" dirty="0">
                <a:latin typeface="Candara" panose="020E0502030303020204" pitchFamily="34" charset="0"/>
              </a:rPr>
              <a:t>    and our land will yield its increase.</a:t>
            </a:r>
            <a:br>
              <a:rPr lang="en-US" sz="2600" b="1" dirty="0">
                <a:latin typeface="Candara" panose="020E0502030303020204" pitchFamily="34" charset="0"/>
              </a:rPr>
            </a:br>
            <a:r>
              <a:rPr lang="en-US" sz="2600" b="1" baseline="30000" dirty="0">
                <a:latin typeface="Candara" panose="020E0502030303020204" pitchFamily="34" charset="0"/>
              </a:rPr>
              <a:t>13 </a:t>
            </a:r>
            <a:r>
              <a:rPr lang="en-US" sz="2600" b="1" dirty="0">
                <a:latin typeface="Candara" panose="020E0502030303020204" pitchFamily="34" charset="0"/>
              </a:rPr>
              <a:t>Righteousness will go before him</a:t>
            </a:r>
            <a:br>
              <a:rPr lang="en-US" sz="2600" b="1" dirty="0">
                <a:latin typeface="Candara" panose="020E0502030303020204" pitchFamily="34" charset="0"/>
              </a:rPr>
            </a:br>
            <a:r>
              <a:rPr lang="en-US" sz="2600" b="1" dirty="0">
                <a:latin typeface="Candara" panose="020E0502030303020204" pitchFamily="34" charset="0"/>
              </a:rPr>
              <a:t>    and make his footsteps a way.</a:t>
            </a:r>
          </a:p>
        </p:txBody>
      </p:sp>
    </p:spTree>
    <p:extLst>
      <p:ext uri="{BB962C8B-B14F-4D97-AF65-F5344CB8AC3E}">
        <p14:creationId xmlns:p14="http://schemas.microsoft.com/office/powerpoint/2010/main" val="386608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61993" y="381001"/>
            <a:ext cx="12130006" cy="380999"/>
          </a:xfrm>
        </p:spPr>
        <p:txBody>
          <a:bodyPr/>
          <a:lstStyle/>
          <a:p>
            <a:r>
              <a:rPr lang="en-US" sz="3200" b="1" spc="-60" dirty="0">
                <a:latin typeface="Candara" charset="0"/>
                <a:ea typeface="MS PGothic" charset="0"/>
                <a:cs typeface="Arial" charset="0"/>
              </a:rPr>
              <a:t>HOW CAN WE SEEK TO BE SPIRITUALLY VITAL IN THIS YEAR?</a:t>
            </a:r>
          </a:p>
        </p:txBody>
      </p:sp>
      <p:sp>
        <p:nvSpPr>
          <p:cNvPr id="5" name="Rectangle 3"/>
          <p:cNvSpPr txBox="1">
            <a:spLocks noChangeArrowheads="1"/>
          </p:cNvSpPr>
          <p:nvPr/>
        </p:nvSpPr>
        <p:spPr bwMode="auto">
          <a:xfrm>
            <a:off x="197224" y="899652"/>
            <a:ext cx="11869270" cy="589528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57200" indent="-457200">
              <a:spcBef>
                <a:spcPct val="0"/>
              </a:spcBef>
              <a:buNone/>
            </a:pPr>
            <a:r>
              <a:rPr lang="en-US" sz="2800" b="1" i="0" dirty="0">
                <a:solidFill>
                  <a:srgbClr val="000000"/>
                </a:solidFill>
                <a:latin typeface="Candara" charset="0"/>
                <a:ea typeface="ＭＳ Ｐゴシック" charset="0"/>
                <a:cs typeface="MS PGothic" charset="0"/>
              </a:rPr>
              <a:t>1)   </a:t>
            </a:r>
            <a:r>
              <a:rPr lang="en-US" sz="2800" b="1" i="0" u="sng" dirty="0">
                <a:solidFill>
                  <a:srgbClr val="FF0000"/>
                </a:solidFill>
                <a:latin typeface="Candara" charset="0"/>
                <a:ea typeface="ＭＳ Ｐゴシック" charset="0"/>
                <a:cs typeface="MS PGothic" charset="0"/>
              </a:rPr>
              <a:t>RECOUNT</a:t>
            </a:r>
            <a:r>
              <a:rPr lang="en-US" sz="2800" b="1" i="0" dirty="0">
                <a:solidFill>
                  <a:srgbClr val="FF0000"/>
                </a:solidFill>
                <a:latin typeface="Candara" charset="0"/>
                <a:ea typeface="ＭＳ Ｐゴシック" charset="0"/>
                <a:cs typeface="MS PGothic" charset="0"/>
              </a:rPr>
              <a:t> </a:t>
            </a:r>
            <a:r>
              <a:rPr lang="en-US" sz="2800" b="1" i="0" dirty="0">
                <a:latin typeface="Candara" charset="0"/>
                <a:ea typeface="ＭＳ Ｐゴシック" charset="0"/>
                <a:cs typeface="MS PGothic" charset="0"/>
              </a:rPr>
              <a:t>how God has restored you and your community in the past</a:t>
            </a:r>
            <a:r>
              <a:rPr lang="en-US" sz="2800" b="1" i="0" dirty="0">
                <a:solidFill>
                  <a:srgbClr val="000000"/>
                </a:solidFill>
                <a:latin typeface="Candara" charset="0"/>
                <a:ea typeface="ＭＳ Ｐゴシック" charset="0"/>
                <a:cs typeface="MS PGothic" charset="0"/>
              </a:rPr>
              <a:t>.</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0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pPr>
            <a:r>
              <a:rPr lang="en-US" sz="2600" spc="-10" baseline="30000" dirty="0">
                <a:solidFill>
                  <a:srgbClr val="000000"/>
                </a:solidFill>
                <a:latin typeface="Candara" charset="0"/>
                <a:ea typeface="ＭＳ Ｐゴシック" charset="0"/>
                <a:cs typeface="MS PGothic" charset="0"/>
              </a:rPr>
              <a:t>1</a:t>
            </a:r>
            <a:r>
              <a:rPr lang="en-US" sz="2600" spc="-10" dirty="0">
                <a:solidFill>
                  <a:srgbClr val="000000"/>
                </a:solidFill>
                <a:latin typeface="Candara" charset="0"/>
                <a:ea typeface="ＭＳ Ｐゴシック" charset="0"/>
                <a:cs typeface="MS PGothic" charset="0"/>
              </a:rPr>
              <a:t> LORD, you were favorable to your land;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you restored the fortunes of Jacob.</a:t>
            </a:r>
            <a:br>
              <a:rPr lang="en-US" sz="2600" spc="-10" dirty="0">
                <a:solidFill>
                  <a:srgbClr val="000000"/>
                </a:solidFill>
                <a:latin typeface="Candara" charset="0"/>
                <a:ea typeface="ＭＳ Ｐゴシック" charset="0"/>
                <a:cs typeface="MS PGothic" charset="0"/>
              </a:rPr>
            </a:br>
            <a:r>
              <a:rPr lang="en-US" sz="2600" spc="-10" baseline="30000" dirty="0">
                <a:solidFill>
                  <a:srgbClr val="000000"/>
                </a:solidFill>
                <a:latin typeface="Candara" charset="0"/>
                <a:ea typeface="ＭＳ Ｐゴシック" charset="0"/>
                <a:cs typeface="MS PGothic" charset="0"/>
              </a:rPr>
              <a:t>2</a:t>
            </a:r>
            <a:r>
              <a:rPr lang="en-US" sz="2600" spc="-10" dirty="0">
                <a:solidFill>
                  <a:srgbClr val="000000"/>
                </a:solidFill>
                <a:latin typeface="Candara" charset="0"/>
                <a:ea typeface="ＭＳ Ｐゴシック" charset="0"/>
                <a:cs typeface="MS PGothic" charset="0"/>
              </a:rPr>
              <a:t> You forgave the iniquity of your people;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you covered all their sin. Selah</a:t>
            </a:r>
            <a:br>
              <a:rPr lang="en-US" sz="2600" spc="-10" dirty="0">
                <a:solidFill>
                  <a:srgbClr val="000000"/>
                </a:solidFill>
                <a:latin typeface="Candara" charset="0"/>
                <a:ea typeface="ＭＳ Ｐゴシック" charset="0"/>
                <a:cs typeface="MS PGothic" charset="0"/>
              </a:rPr>
            </a:br>
            <a:r>
              <a:rPr lang="en-US" sz="2600" spc="-10" baseline="30000" dirty="0">
                <a:solidFill>
                  <a:srgbClr val="000000"/>
                </a:solidFill>
                <a:latin typeface="Candara" charset="0"/>
                <a:ea typeface="ＭＳ Ｐゴシック" charset="0"/>
                <a:cs typeface="MS PGothic" charset="0"/>
              </a:rPr>
              <a:t>3</a:t>
            </a:r>
            <a:r>
              <a:rPr lang="en-US" sz="2600" spc="-10" dirty="0">
                <a:solidFill>
                  <a:srgbClr val="000000"/>
                </a:solidFill>
                <a:latin typeface="Candara" charset="0"/>
                <a:ea typeface="ＭＳ Ｐゴシック" charset="0"/>
                <a:cs typeface="MS PGothic" charset="0"/>
              </a:rPr>
              <a:t> You withdrew all your wrath;</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you turned from your hot anger. (vs. 1-3)</a:t>
            </a:r>
          </a:p>
          <a:p>
            <a:pPr marL="0" lvl="0" indent="0" algn="ctr">
              <a:spcBef>
                <a:spcPts val="0"/>
              </a:spcBef>
              <a:buNone/>
            </a:pPr>
            <a:endParaRPr kumimoji="0" lang="en-US" sz="10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Notice that all the verbs here are the past tense. They are recollecting and recounting what God has done for them--specifically how He restored them. </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Why? The aims are twofold: (1) to plead to God’s character (mercy) and (2) to remedy their default mode of “spiritual amnesia.”</a:t>
            </a: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We ought to recount God’s past restoration and renewal for us in spite of our sins and brokenness, which leads us </a:t>
            </a:r>
            <a:r>
              <a:rPr lang="en-US" sz="2600" b="1" i="0" dirty="0">
                <a:solidFill>
                  <a:srgbClr val="FF0000"/>
                </a:solidFill>
                <a:latin typeface="Candara" charset="0"/>
                <a:ea typeface="ＭＳ Ｐゴシック" charset="0"/>
                <a:cs typeface="Candara" charset="0"/>
              </a:rPr>
              <a:t>to the RIGHT SOURCE of hope, God.</a:t>
            </a:r>
          </a:p>
          <a:p>
            <a:pPr marL="0" lvl="0" indent="0" algn="ctr">
              <a:spcBef>
                <a:spcPts val="0"/>
              </a:spcBef>
              <a:buNone/>
            </a:pPr>
            <a:endParaRPr kumimoji="0" lang="en-US" sz="1400" b="0" i="1"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p:txBody>
      </p:sp>
    </p:spTree>
    <p:extLst>
      <p:ext uri="{BB962C8B-B14F-4D97-AF65-F5344CB8AC3E}">
        <p14:creationId xmlns:p14="http://schemas.microsoft.com/office/powerpoint/2010/main" val="127268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53083</TotalTime>
  <Words>2222</Words>
  <Application>Microsoft Macintosh PowerPoint</Application>
  <PresentationFormat>Widescreen</PresentationFormat>
  <Paragraphs>136</Paragraphs>
  <Slides>20</Slides>
  <Notes>18</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20</vt:i4>
      </vt:variant>
    </vt:vector>
  </HeadingPairs>
  <TitlesOfParts>
    <vt:vector size="38"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6_Default Design</vt:lpstr>
      <vt:lpstr>9_Default Design</vt:lpstr>
      <vt:lpstr>15_Default Design</vt:lpstr>
      <vt:lpstr>19_Default Design</vt:lpstr>
      <vt:lpstr>PowerPoint Presentation</vt:lpstr>
      <vt:lpstr>A Vision for Spiritually Vital Community</vt:lpstr>
      <vt:lpstr>PowerPoint Presentation</vt:lpstr>
      <vt:lpstr>3 REFLECTIONS FOR THIS YEAR’S VISION, “SPIRITUAL VITALITY”</vt:lpstr>
      <vt:lpstr>WHAT “SPIRITUAL VITALITY” MEANS IN THIS SPIRITUAL DIRECTION</vt:lpstr>
      <vt:lpstr>FOUR HIDRANCES TO SPIRITUAL VIATLITY</vt:lpstr>
      <vt:lpstr>PowerPoint Presentation</vt:lpstr>
      <vt:lpstr>PowerPoint Presentation</vt:lpstr>
      <vt:lpstr>HOW CAN WE SEEK TO BE SPIRITUALLY VITAL IN THIS YEAR?</vt:lpstr>
      <vt:lpstr>HOW CAN WE SEEK TO BE SPIRITUALLY VITAL IN THIS YEAR?</vt:lpstr>
      <vt:lpstr>PowerPoint Presentation</vt:lpstr>
      <vt:lpstr>HOW CAN WE SEEK TO BE SPIRITUALLY VITAL IN THIS YEAR?</vt:lpstr>
      <vt:lpstr>HOW CAN WE SEEK TO BE SPIRITUALLY VITAL IN THIS YEAR?</vt:lpstr>
      <vt:lpstr>PowerPoint Presentation</vt:lpstr>
      <vt:lpstr>“SPRIRITUAL VITALITY”: OUR VISION FOR 2019</vt:lpstr>
      <vt:lpstr>PowerPoint Presentation</vt:lpstr>
      <vt:lpstr>PowerPoint Presentation</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3331</cp:revision>
  <cp:lastPrinted>2016-07-24T15:50:28Z</cp:lastPrinted>
  <dcterms:created xsi:type="dcterms:W3CDTF">2007-10-20T20:09:35Z</dcterms:created>
  <dcterms:modified xsi:type="dcterms:W3CDTF">2020-01-26T03:36:06Z</dcterms:modified>
  <cp:category/>
</cp:coreProperties>
</file>