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327" r:id="rId11"/>
    <p:sldMasterId id="2147484375" r:id="rId12"/>
    <p:sldMasterId id="2147484399" r:id="rId13"/>
    <p:sldMasterId id="2147484411" r:id="rId14"/>
  </p:sldMasterIdLst>
  <p:notesMasterIdLst>
    <p:notesMasterId r:id="rId29"/>
  </p:notesMasterIdLst>
  <p:handoutMasterIdLst>
    <p:handoutMasterId r:id="rId30"/>
  </p:handoutMasterIdLst>
  <p:sldIdLst>
    <p:sldId id="281" r:id="rId15"/>
    <p:sldId id="713" r:id="rId16"/>
    <p:sldId id="837" r:id="rId17"/>
    <p:sldId id="3219" r:id="rId18"/>
    <p:sldId id="781" r:id="rId19"/>
    <p:sldId id="3222" r:id="rId20"/>
    <p:sldId id="3218" r:id="rId21"/>
    <p:sldId id="3223" r:id="rId22"/>
    <p:sldId id="3220" r:id="rId23"/>
    <p:sldId id="3217" r:id="rId24"/>
    <p:sldId id="3221" r:id="rId25"/>
    <p:sldId id="2390" r:id="rId26"/>
    <p:sldId id="730" r:id="rId27"/>
    <p:sldId id="283" r:id="rId28"/>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432FF"/>
    <a:srgbClr val="6600FF"/>
    <a:srgbClr val="006600"/>
    <a:srgbClr val="FFFF00"/>
    <a:srgbClr val="CC3300"/>
    <a:srgbClr val="8000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47" autoAdjust="0"/>
    <p:restoredTop sz="92787"/>
  </p:normalViewPr>
  <p:slideViewPr>
    <p:cSldViewPr>
      <p:cViewPr varScale="1">
        <p:scale>
          <a:sx n="91" d="100"/>
          <a:sy n="91" d="100"/>
        </p:scale>
        <p:origin x="224" y="1704"/>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handoutMaster" Target="handoutMasters/handoutMaster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5/27/19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5/27/19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951064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093889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747320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3907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38542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554642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0612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86251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74210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089357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111451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0808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5/27/19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5/27/19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5/27/19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5/27/19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5/27/19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5/27/19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5/27/19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5/27/19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5/27/19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5/27/19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5/27/19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5/27/19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5/27/19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5/27/19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5/27/19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5/27/19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5/27/19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5/27/19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5/27/19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5/27/19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5/27/19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5/27/19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5/27/19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5/27/19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0" y="1524000"/>
            <a:ext cx="12192000" cy="5307694"/>
          </a:xfrm>
        </p:spPr>
        <p:txBody>
          <a:bodyPr/>
          <a:lstStyle/>
          <a:p>
            <a:pPr marL="14288" indent="-14288" algn="ctr">
              <a:spcBef>
                <a:spcPts val="0"/>
              </a:spcBef>
              <a:buFontTx/>
              <a:buNone/>
            </a:pPr>
            <a:r>
              <a:rPr lang="en-US" altLang="x-none" sz="2800" b="1" i="1" baseline="30000" dirty="0">
                <a:latin typeface="Candara" charset="0"/>
              </a:rPr>
              <a:t>4</a:t>
            </a:r>
            <a:r>
              <a:rPr lang="en-US" altLang="x-none" sz="2800" b="1" i="1" dirty="0">
                <a:latin typeface="Candara" charset="0"/>
              </a:rPr>
              <a:t> In their case the god of this world has blinded the minds </a:t>
            </a:r>
            <a:br>
              <a:rPr lang="en-US" altLang="x-none" sz="2800" b="1" i="1" dirty="0">
                <a:latin typeface="Candara" charset="0"/>
              </a:rPr>
            </a:br>
            <a:r>
              <a:rPr lang="en-US" altLang="x-none" sz="2800" b="1" i="1" dirty="0">
                <a:latin typeface="Candara" charset="0"/>
              </a:rPr>
              <a:t>of the unbelievers, to keep them from seeing the light of the gospel </a:t>
            </a:r>
            <a:br>
              <a:rPr lang="en-US" altLang="x-none" sz="2800" b="1" i="1" dirty="0">
                <a:latin typeface="Candara" charset="0"/>
              </a:rPr>
            </a:br>
            <a:r>
              <a:rPr lang="en-US" altLang="x-none" sz="2800" b="1" i="1" dirty="0">
                <a:latin typeface="Candara" charset="0"/>
              </a:rPr>
              <a:t>of the glory of Christ, who is the image of God. </a:t>
            </a:r>
            <a:r>
              <a:rPr lang="en-US" altLang="x-none" sz="2800" b="1" i="1" baseline="30000" dirty="0">
                <a:latin typeface="Candara" charset="0"/>
              </a:rPr>
              <a:t>5</a:t>
            </a:r>
            <a:r>
              <a:rPr lang="en-US" altLang="x-none" sz="2800" b="1" i="1" dirty="0">
                <a:latin typeface="Candara" charset="0"/>
              </a:rPr>
              <a:t> For what we proclaim is </a:t>
            </a:r>
            <a:br>
              <a:rPr lang="en-US" altLang="x-none" sz="2800" b="1" i="1" dirty="0">
                <a:latin typeface="Candara" charset="0"/>
              </a:rPr>
            </a:br>
            <a:r>
              <a:rPr lang="en-US" altLang="x-none" sz="2800" b="1" i="1" dirty="0">
                <a:latin typeface="Candara" charset="0"/>
              </a:rPr>
              <a:t>not ourselves, but Jesus Christ as Lord, with ourselves as your servants for </a:t>
            </a:r>
            <a:br>
              <a:rPr lang="en-US" altLang="x-none" sz="2800" b="1" i="1" dirty="0">
                <a:latin typeface="Candara" charset="0"/>
              </a:rPr>
            </a:br>
            <a:r>
              <a:rPr lang="en-US" altLang="x-none" sz="2800" b="1" i="1" dirty="0">
                <a:latin typeface="Candara" charset="0"/>
              </a:rPr>
              <a:t>Jesus' sake. </a:t>
            </a:r>
            <a:r>
              <a:rPr lang="en-US" altLang="x-none" sz="2800" b="1" i="1" baseline="30000" dirty="0">
                <a:latin typeface="Candara" charset="0"/>
              </a:rPr>
              <a:t>6</a:t>
            </a:r>
            <a:r>
              <a:rPr lang="en-US" altLang="x-none" sz="2800" b="1" i="1" dirty="0">
                <a:latin typeface="Candara" charset="0"/>
              </a:rPr>
              <a:t> For God, who said, “Let light shine out of darkness,” </a:t>
            </a:r>
            <a:br>
              <a:rPr lang="en-US" altLang="x-none" sz="2800" b="1" i="1" dirty="0">
                <a:latin typeface="Candara" charset="0"/>
              </a:rPr>
            </a:br>
            <a:r>
              <a:rPr lang="en-US" altLang="x-none" sz="2800" b="1" i="1" dirty="0">
                <a:latin typeface="Candara" charset="0"/>
              </a:rPr>
              <a:t>has shone in our hearts to give the light of the knowledge </a:t>
            </a:r>
            <a:br>
              <a:rPr lang="en-US" altLang="x-none" sz="2800" b="1" i="1" dirty="0">
                <a:latin typeface="Candara" charset="0"/>
              </a:rPr>
            </a:br>
            <a:r>
              <a:rPr lang="en-US" altLang="x-none" sz="2800" b="1" i="1" dirty="0">
                <a:latin typeface="Candara" charset="0"/>
              </a:rPr>
              <a:t>of the glory of God in the face of Jesus Christ.</a:t>
            </a:r>
          </a:p>
          <a:p>
            <a:pPr marL="14288" indent="-14288" algn="ctr">
              <a:spcBef>
                <a:spcPts val="0"/>
              </a:spcBef>
              <a:buFontTx/>
              <a:buNone/>
            </a:pPr>
            <a:r>
              <a:rPr lang="en-US" altLang="x-none" sz="2800" b="1" i="1" dirty="0">
                <a:latin typeface="Candara" charset="0"/>
              </a:rPr>
              <a:t>2 Corinthians 4:4-6</a:t>
            </a:r>
          </a:p>
        </p:txBody>
      </p:sp>
    </p:spTree>
    <p:extLst>
      <p:ext uri="{BB962C8B-B14F-4D97-AF65-F5344CB8AC3E}">
        <p14:creationId xmlns:p14="http://schemas.microsoft.com/office/powerpoint/2010/main" val="2422083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JESUS, THE LIFE AND LIGHT WHO CAME INTO THE WORLD [1:4-13]</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pPr>
            <a:r>
              <a:rPr lang="en-US" sz="2800" b="1" i="0" spc="-10" dirty="0">
                <a:latin typeface="Candara" charset="0"/>
                <a:ea typeface="ＭＳ Ｐゴシック" charset="0"/>
                <a:cs typeface="MS PGothic" charset="0"/>
              </a:rPr>
              <a:t>4)  “But to all who did receive him…”: </a:t>
            </a:r>
            <a:r>
              <a:rPr lang="en-US" sz="2800" b="1" i="0" spc="-10" dirty="0">
                <a:solidFill>
                  <a:srgbClr val="FF0000"/>
                </a:solidFill>
                <a:latin typeface="Candara" charset="0"/>
                <a:ea typeface="ＭＳ Ｐゴシック" charset="0"/>
                <a:cs typeface="MS PGothic" charset="0"/>
              </a:rPr>
              <a:t>There are ONLY TWO RESPONSES to Jesus who came into the world.</a:t>
            </a:r>
          </a:p>
          <a:p>
            <a:pPr marL="0" indent="0" algn="ctr">
              <a:spcBef>
                <a:spcPts val="0"/>
              </a:spcBef>
              <a:buNone/>
            </a:pPr>
            <a:endParaRPr lang="en-US" sz="800" b="1" i="0" spc="-10" dirty="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10</a:t>
            </a:r>
            <a:r>
              <a:rPr lang="en-US" sz="2600" spc="-10" dirty="0">
                <a:solidFill>
                  <a:srgbClr val="000000"/>
                </a:solidFill>
                <a:latin typeface="Candara" charset="0"/>
                <a:ea typeface="ＭＳ Ｐゴシック" charset="0"/>
                <a:cs typeface="MS PGothic" charset="0"/>
              </a:rPr>
              <a:t> He was in the world, and the world was made through him,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yet the world did not know him. </a:t>
            </a:r>
            <a:r>
              <a:rPr lang="en-US" sz="2600" spc="-10" baseline="30000" dirty="0">
                <a:solidFill>
                  <a:srgbClr val="000000"/>
                </a:solidFill>
                <a:latin typeface="Candara" charset="0"/>
                <a:ea typeface="ＭＳ Ｐゴシック" charset="0"/>
                <a:cs typeface="MS PGothic" charset="0"/>
              </a:rPr>
              <a:t>11</a:t>
            </a:r>
            <a:r>
              <a:rPr lang="en-US" sz="2600" spc="-10" dirty="0">
                <a:solidFill>
                  <a:srgbClr val="000000"/>
                </a:solidFill>
                <a:latin typeface="Candara" charset="0"/>
                <a:ea typeface="ＭＳ Ｐゴシック" charset="0"/>
                <a:cs typeface="MS PGothic" charset="0"/>
              </a:rPr>
              <a:t> He came to his own, and his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own people did not receive him. </a:t>
            </a:r>
            <a:r>
              <a:rPr lang="en-US" sz="2600" spc="-10" baseline="30000" dirty="0">
                <a:solidFill>
                  <a:srgbClr val="000000"/>
                </a:solidFill>
                <a:latin typeface="Candara" charset="0"/>
                <a:ea typeface="ＭＳ Ｐゴシック" charset="0"/>
                <a:cs typeface="MS PGothic" charset="0"/>
              </a:rPr>
              <a:t>12</a:t>
            </a:r>
            <a:r>
              <a:rPr lang="en-US" sz="2600" spc="-10" dirty="0">
                <a:solidFill>
                  <a:srgbClr val="000000"/>
                </a:solidFill>
                <a:latin typeface="Candara" charset="0"/>
                <a:ea typeface="ＭＳ Ｐゴシック" charset="0"/>
                <a:cs typeface="MS PGothic" charset="0"/>
              </a:rPr>
              <a:t> But to all who did receive him,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who believed in his name, he gave the right to become children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of God, </a:t>
            </a:r>
            <a:r>
              <a:rPr lang="en-US" sz="2600" spc="-10" baseline="30000" dirty="0">
                <a:solidFill>
                  <a:srgbClr val="000000"/>
                </a:solidFill>
                <a:latin typeface="Candara" charset="0"/>
                <a:ea typeface="ＭＳ Ｐゴシック" charset="0"/>
                <a:cs typeface="MS PGothic" charset="0"/>
              </a:rPr>
              <a:t>13</a:t>
            </a:r>
            <a:r>
              <a:rPr lang="en-US" sz="2600" spc="-10" dirty="0">
                <a:solidFill>
                  <a:srgbClr val="000000"/>
                </a:solidFill>
                <a:latin typeface="Candara" charset="0"/>
                <a:ea typeface="ＭＳ Ｐゴシック" charset="0"/>
                <a:cs typeface="MS PGothic" charset="0"/>
              </a:rPr>
              <a:t> who were born, not of blood nor of the will of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 flesh nor of the will of man, but of God. (vs. 10-13)</a:t>
            </a:r>
          </a:p>
          <a:p>
            <a:pPr marL="0" indent="0" algn="ctr">
              <a:spcBef>
                <a:spcPts val="0"/>
              </a:spcBef>
              <a:buNone/>
            </a:pPr>
            <a:endParaRPr lang="en-US" sz="8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pPr>
            <a:r>
              <a:rPr lang="en-US" altLang="x-none" sz="2600" b="1" i="0" kern="0" dirty="0">
                <a:solidFill>
                  <a:srgbClr val="000000"/>
                </a:solidFill>
                <a:latin typeface="Candara" charset="0"/>
              </a:rPr>
              <a:t>Jesus the divine Word and came to his own but his own didn’t receive him.</a:t>
            </a:r>
          </a:p>
          <a:p>
            <a:pPr marL="971550" lvl="1" indent="-455613">
              <a:spcBef>
                <a:spcPts val="0"/>
              </a:spcBef>
              <a:buFont typeface="Wingdings" charset="2"/>
              <a:buChar char="Ø"/>
            </a:pPr>
            <a:r>
              <a:rPr lang="en-US" altLang="x-none" sz="2600" b="1" i="0" kern="0" dirty="0">
                <a:solidFill>
                  <a:srgbClr val="000000"/>
                </a:solidFill>
                <a:latin typeface="Candara" charset="0"/>
              </a:rPr>
              <a:t>Why not? It was (and still is) because of the blindness of the fallen hearts.</a:t>
            </a:r>
          </a:p>
          <a:p>
            <a:pPr marL="971550" lvl="1" indent="-455613">
              <a:spcBef>
                <a:spcPts val="0"/>
              </a:spcBef>
              <a:buFont typeface="Wingdings" charset="2"/>
              <a:buChar char="Ø"/>
            </a:pPr>
            <a:r>
              <a:rPr lang="en-US" altLang="x-none" sz="2600" b="1" i="0" kern="0" dirty="0">
                <a:solidFill>
                  <a:srgbClr val="000000"/>
                </a:solidFill>
                <a:latin typeface="Candara" charset="0"/>
              </a:rPr>
              <a:t>But there is a FREE OFFER of sovereign grace to all those who receive Jesus as Savior &amp; Lord (= believing in Jesus’ name for salvation by God’s grace)!</a:t>
            </a:r>
          </a:p>
          <a:p>
            <a:pPr marL="971550" lvl="1" indent="-455613">
              <a:spcBef>
                <a:spcPts val="0"/>
              </a:spcBef>
              <a:buFont typeface="Wingdings" charset="2"/>
              <a:buChar char="Ø"/>
            </a:pPr>
            <a:r>
              <a:rPr lang="en-US" altLang="x-none" sz="2600" b="1" i="0" kern="0" dirty="0">
                <a:solidFill>
                  <a:srgbClr val="000000"/>
                </a:solidFill>
                <a:latin typeface="Candara" charset="0"/>
              </a:rPr>
              <a:t>Have you received Jesus? Will you receive him as your Savior &amp; Lord today?</a:t>
            </a:r>
          </a:p>
        </p:txBody>
      </p:sp>
    </p:spTree>
    <p:extLst>
      <p:ext uri="{BB962C8B-B14F-4D97-AF65-F5344CB8AC3E}">
        <p14:creationId xmlns:p14="http://schemas.microsoft.com/office/powerpoint/2010/main" val="381367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228600" y="304800"/>
            <a:ext cx="11734800" cy="6553200"/>
          </a:xfrm>
        </p:spPr>
        <p:txBody>
          <a:bodyPr/>
          <a:lstStyle/>
          <a:p>
            <a:pPr marL="0" indent="0" algn="just">
              <a:spcBef>
                <a:spcPts val="0"/>
              </a:spcBef>
              <a:buNone/>
            </a:pPr>
            <a:r>
              <a:rPr lang="en-US" sz="2800" b="1" dirty="0">
                <a:solidFill>
                  <a:srgbClr val="800000"/>
                </a:solidFill>
                <a:latin typeface="Candara" charset="0"/>
                <a:cs typeface="Arial" charset="0"/>
              </a:rPr>
              <a:t>Rebirth: Born of God by a Free Act of Sovereign Grace</a:t>
            </a:r>
          </a:p>
          <a:p>
            <a:pPr marL="0" indent="0" algn="just">
              <a:spcBef>
                <a:spcPts val="0"/>
              </a:spcBef>
              <a:buNone/>
            </a:pPr>
            <a:r>
              <a:rPr lang="en-US" sz="2550" b="1" dirty="0">
                <a:latin typeface="Candara"/>
                <a:cs typeface="Candara"/>
              </a:rPr>
              <a:t>We need to be born. We need to have spiritual life. That is what God does according to John 1:13 without any help from us—"not of the will of the flesh, nor of the will of a man, but of God." We are born of God by a free act of sovereign grace. He chooses us before we choose him. But when God does that, what we now have is a newborn sinner. The spiritual life is present, but so is sin, and a whole history of sin! In this condition we would have no right to take our place in the house of God—no authority, no empowerment. Except for one thing. God not only provided the regeneration by which we are born again, but also the authorization by which we can lay claim to our inheritance as children, even though we are sinners. And that is precisely where Jesus comes in. The moment you believe in Jesus, the moment you receive him for who he really is, in that moment he gives you not only new birth, but the right and authority, as a sinner, to lay claim to your inheritance as a child of God—to become legally, as it were (with due authority), what you are by virtue of new birth—because you were "born of God."</a:t>
            </a:r>
          </a:p>
          <a:p>
            <a:pPr marL="0" indent="0" algn="r">
              <a:spcBef>
                <a:spcPts val="0"/>
              </a:spcBef>
              <a:buNone/>
            </a:pPr>
            <a:r>
              <a:rPr lang="en-US" sz="2550" b="1" dirty="0">
                <a:latin typeface="Candara"/>
                <a:cs typeface="Candara"/>
              </a:rPr>
              <a:t>— John Piper</a:t>
            </a:r>
          </a:p>
        </p:txBody>
      </p:sp>
    </p:spTree>
    <p:extLst>
      <p:ext uri="{BB962C8B-B14F-4D97-AF65-F5344CB8AC3E}">
        <p14:creationId xmlns:p14="http://schemas.microsoft.com/office/powerpoint/2010/main" val="156807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lvl="0" indent="-514350">
              <a:buFont typeface="+mj-lt"/>
              <a:buAutoNum type="arabicPeriod"/>
            </a:pPr>
            <a:r>
              <a:rPr lang="en-US" sz="2800" dirty="0"/>
              <a:t>What one thought about Jesus in this passage/message has helped you to have a fuller picture of who Jesus is? Who is Jesus? </a:t>
            </a:r>
          </a:p>
          <a:p>
            <a:pPr marL="514350" lvl="0" indent="-514350">
              <a:buFont typeface="+mj-lt"/>
              <a:buAutoNum type="arabicPeriod"/>
            </a:pPr>
            <a:endParaRPr lang="en-US" sz="2000" dirty="0"/>
          </a:p>
          <a:p>
            <a:pPr marL="514350" lvl="0" indent="-514350">
              <a:buFont typeface="+mj-lt"/>
              <a:buAutoNum type="arabicPeriod"/>
            </a:pPr>
            <a:r>
              <a:rPr lang="en-US" sz="2800" dirty="0"/>
              <a:t>What would it mean for you to admit your need for Jesus as the life and light of your salvation?</a:t>
            </a:r>
          </a:p>
          <a:p>
            <a:pPr marL="514350" lvl="0" indent="-514350">
              <a:buFont typeface="+mj-lt"/>
              <a:buAutoNum type="arabicPeriod"/>
            </a:pPr>
            <a:endParaRPr lang="en-US" sz="2000" dirty="0"/>
          </a:p>
          <a:p>
            <a:pPr marL="514350" lvl="0" indent="-514350">
              <a:buFont typeface="+mj-lt"/>
              <a:buAutoNum type="arabicPeriod"/>
            </a:pPr>
            <a:r>
              <a:rPr lang="en-US" sz="2800" dirty="0"/>
              <a:t>What is your response to Jesus? How will you respond to Jesus today?</a:t>
            </a:r>
          </a:p>
        </p:txBody>
      </p:sp>
    </p:spTree>
    <p:extLst>
      <p:ext uri="{BB962C8B-B14F-4D97-AF65-F5344CB8AC3E}">
        <p14:creationId xmlns:p14="http://schemas.microsoft.com/office/powerpoint/2010/main" val="1798050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In Him </a:t>
            </a:r>
            <a:r>
              <a:rPr lang="en-US" b="1" i="1">
                <a:effectLst>
                  <a:outerShdw blurRad="38100" dist="38100" dir="2700000" algn="tl">
                    <a:srgbClr val="DDDDDD"/>
                  </a:outerShdw>
                </a:effectLst>
                <a:latin typeface="Candara" charset="0"/>
                <a:ea typeface="MS PGothic" charset="0"/>
                <a:cs typeface="Arial" charset="0"/>
              </a:rPr>
              <a:t>Was Life</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Gospel of John Series [2]</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John 1:4-13</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May 26, 2019</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08331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 y="381000"/>
            <a:ext cx="12192000" cy="533400"/>
          </a:xfrm>
        </p:spPr>
        <p:txBody>
          <a:bodyPr/>
          <a:lstStyle/>
          <a:p>
            <a:r>
              <a:rPr lang="en-US" sz="3200" b="1" dirty="0">
                <a:latin typeface="Candara" charset="0"/>
                <a:ea typeface="Candara" charset="0"/>
                <a:cs typeface="Candara" charset="0"/>
              </a:rPr>
              <a:t>RECAP: PURPOSE, OVERVIEW, &amp; JESUS’ ETERNAL IDENTITY (1:1-3)</a:t>
            </a:r>
          </a:p>
        </p:txBody>
      </p:sp>
      <p:sp>
        <p:nvSpPr>
          <p:cNvPr id="27651" name="Rectangle 3"/>
          <p:cNvSpPr>
            <a:spLocks noGrp="1" noChangeArrowheads="1"/>
          </p:cNvSpPr>
          <p:nvPr>
            <p:ph type="body" idx="1"/>
          </p:nvPr>
        </p:nvSpPr>
        <p:spPr>
          <a:xfrm>
            <a:off x="228600" y="1066800"/>
            <a:ext cx="11811000" cy="5730879"/>
          </a:xfrm>
        </p:spPr>
        <p:txBody>
          <a:bodyPr/>
          <a:lstStyle/>
          <a:p>
            <a:pPr marL="463550" indent="-463550">
              <a:spcBef>
                <a:spcPts val="0"/>
              </a:spcBef>
              <a:defRPr/>
            </a:pPr>
            <a:r>
              <a:rPr lang="en-US" sz="2800" b="1" dirty="0">
                <a:solidFill>
                  <a:srgbClr val="FF0000"/>
                </a:solidFill>
                <a:latin typeface="Candara" charset="0"/>
                <a:cs typeface="Arial" charset="0"/>
              </a:rPr>
              <a:t>Purpose: </a:t>
            </a:r>
            <a:r>
              <a:rPr lang="en-US" sz="2600" b="1" i="1" dirty="0">
                <a:latin typeface="Candara" charset="0"/>
                <a:cs typeface="Arial" charset="0"/>
              </a:rPr>
              <a:t>“But these are written so that you may believe that Jesus is the Christ, the Son of God, and that by believing you may have life in his name” (John 20:31).</a:t>
            </a:r>
          </a:p>
          <a:p>
            <a:pPr marL="0" indent="0">
              <a:spcBef>
                <a:spcPts val="0"/>
              </a:spcBef>
              <a:buNone/>
              <a:defRPr/>
            </a:pPr>
            <a:endParaRPr lang="en-US" sz="1400" b="1" i="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Overview:</a:t>
            </a:r>
          </a:p>
          <a:p>
            <a:pPr marL="923925" lvl="1" indent="-466725">
              <a:spcBef>
                <a:spcPts val="0"/>
              </a:spcBef>
              <a:buFont typeface="Wingdings" pitchFamily="2" charset="2"/>
              <a:buChar char="Ø"/>
              <a:defRPr/>
            </a:pPr>
            <a:r>
              <a:rPr lang="en-US" sz="2600" b="1" dirty="0">
                <a:latin typeface="Candara" charset="0"/>
                <a:cs typeface="Arial" charset="0"/>
              </a:rPr>
              <a:t>Prologue: Jesus’ Eternal Identity and Incarnation (1:1-18)</a:t>
            </a:r>
          </a:p>
          <a:p>
            <a:pPr marL="923925" lvl="1" indent="-466725">
              <a:spcBef>
                <a:spcPts val="0"/>
              </a:spcBef>
              <a:buFont typeface="Wingdings" pitchFamily="2" charset="2"/>
              <a:buChar char="Ø"/>
              <a:defRPr/>
            </a:pPr>
            <a:r>
              <a:rPr lang="en-US" sz="2600" b="1" dirty="0">
                <a:latin typeface="Candara" charset="0"/>
                <a:cs typeface="Arial" charset="0"/>
              </a:rPr>
              <a:t>Public Ministry: Jesus’ Self-Disclosure to Israel (1:19-12:50)</a:t>
            </a:r>
          </a:p>
          <a:p>
            <a:pPr marL="923925" lvl="1" indent="-466725">
              <a:spcBef>
                <a:spcPts val="0"/>
              </a:spcBef>
              <a:buFont typeface="Wingdings" pitchFamily="2" charset="2"/>
              <a:buChar char="Ø"/>
              <a:defRPr/>
            </a:pPr>
            <a:r>
              <a:rPr lang="en-US" sz="2600" b="1" dirty="0">
                <a:latin typeface="Candara" charset="0"/>
                <a:cs typeface="Arial" charset="0"/>
              </a:rPr>
              <a:t>Private Ministry: Jesus’ Self-Disclosure to His Disciples (13:1-20:31)</a:t>
            </a:r>
          </a:p>
          <a:p>
            <a:pPr marL="923925" lvl="1" indent="-466725">
              <a:spcBef>
                <a:spcPts val="0"/>
              </a:spcBef>
              <a:buFont typeface="Wingdings" pitchFamily="2" charset="2"/>
              <a:buChar char="Ø"/>
              <a:defRPr/>
            </a:pPr>
            <a:r>
              <a:rPr lang="en-US" sz="2600" b="1" dirty="0">
                <a:latin typeface="Candara" charset="0"/>
                <a:cs typeface="Arial" charset="0"/>
              </a:rPr>
              <a:t>Epilogue: Jesus’ Recommissioning of the Disciples (21:1-25) </a:t>
            </a:r>
          </a:p>
          <a:p>
            <a:pPr marL="463550" indent="-463550">
              <a:spcBef>
                <a:spcPts val="0"/>
              </a:spcBef>
              <a:defRPr/>
            </a:pPr>
            <a:endParaRPr lang="en-US" sz="1400"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Jesus’ Eternal Identity (1:1-3):</a:t>
            </a:r>
          </a:p>
          <a:p>
            <a:pPr marL="463550" indent="-463550">
              <a:spcBef>
                <a:spcPts val="0"/>
              </a:spcBef>
              <a:defRPr/>
            </a:pPr>
            <a:endParaRPr lang="en-US" sz="800" b="1" dirty="0">
              <a:solidFill>
                <a:srgbClr val="FF0000"/>
              </a:solidFill>
              <a:latin typeface="Candara" charset="0"/>
              <a:cs typeface="Arial" charset="0"/>
            </a:endParaRPr>
          </a:p>
          <a:p>
            <a:pPr marL="0" lvl="0" indent="0" algn="ctr">
              <a:spcBef>
                <a:spcPts val="0"/>
              </a:spcBef>
              <a:buNone/>
            </a:pPr>
            <a:r>
              <a:rPr lang="en-US" sz="2600" i="1" kern="1200" spc="-10" baseline="30000" dirty="0">
                <a:solidFill>
                  <a:srgbClr val="000000"/>
                </a:solidFill>
                <a:latin typeface="Candara" charset="0"/>
                <a:cs typeface="MS PGothic" charset="0"/>
              </a:rPr>
              <a:t>1</a:t>
            </a:r>
            <a:r>
              <a:rPr lang="en-US" sz="2600" i="1" kern="1200" spc="-10" dirty="0">
                <a:solidFill>
                  <a:srgbClr val="000000"/>
                </a:solidFill>
                <a:latin typeface="Candara" charset="0"/>
                <a:cs typeface="MS PGothic" charset="0"/>
              </a:rPr>
              <a:t> In the beginning was the Word, and the Word was </a:t>
            </a:r>
            <a:br>
              <a:rPr lang="en-US" sz="2600" i="1" kern="1200" spc="-10" dirty="0">
                <a:solidFill>
                  <a:srgbClr val="000000"/>
                </a:solidFill>
                <a:latin typeface="Candara" charset="0"/>
                <a:cs typeface="MS PGothic" charset="0"/>
              </a:rPr>
            </a:br>
            <a:r>
              <a:rPr lang="en-US" sz="2600" i="1" kern="1200" spc="-10" dirty="0">
                <a:solidFill>
                  <a:srgbClr val="000000"/>
                </a:solidFill>
                <a:latin typeface="Candara" charset="0"/>
                <a:cs typeface="MS PGothic" charset="0"/>
              </a:rPr>
              <a:t>with God, and the Word was God. </a:t>
            </a:r>
            <a:r>
              <a:rPr lang="en-US" sz="2600" i="1" kern="1200" spc="-10" baseline="30000" dirty="0">
                <a:solidFill>
                  <a:srgbClr val="000000"/>
                </a:solidFill>
                <a:latin typeface="Candara" charset="0"/>
                <a:cs typeface="MS PGothic" charset="0"/>
              </a:rPr>
              <a:t>2</a:t>
            </a:r>
            <a:r>
              <a:rPr lang="en-US" sz="2600" i="1" kern="1200" spc="-10" dirty="0">
                <a:solidFill>
                  <a:srgbClr val="000000"/>
                </a:solidFill>
                <a:latin typeface="Candara" charset="0"/>
                <a:cs typeface="MS PGothic" charset="0"/>
              </a:rPr>
              <a:t> He was in the beginning </a:t>
            </a:r>
            <a:br>
              <a:rPr lang="en-US" sz="2600" i="1" kern="1200" spc="-10" dirty="0">
                <a:solidFill>
                  <a:srgbClr val="000000"/>
                </a:solidFill>
                <a:latin typeface="Candara" charset="0"/>
                <a:cs typeface="MS PGothic" charset="0"/>
              </a:rPr>
            </a:br>
            <a:r>
              <a:rPr lang="en-US" sz="2600" i="1" kern="1200" spc="-10" dirty="0">
                <a:solidFill>
                  <a:srgbClr val="000000"/>
                </a:solidFill>
                <a:latin typeface="Candara" charset="0"/>
                <a:cs typeface="MS PGothic" charset="0"/>
              </a:rPr>
              <a:t>with God. </a:t>
            </a:r>
            <a:r>
              <a:rPr lang="en-US" sz="2600" i="1" kern="1200" spc="-10" baseline="30000" dirty="0">
                <a:solidFill>
                  <a:srgbClr val="000000"/>
                </a:solidFill>
                <a:latin typeface="Candara" charset="0"/>
                <a:cs typeface="MS PGothic" charset="0"/>
              </a:rPr>
              <a:t>3</a:t>
            </a:r>
            <a:r>
              <a:rPr lang="en-US" sz="2600" i="1" kern="1200" spc="-10" dirty="0">
                <a:solidFill>
                  <a:srgbClr val="000000"/>
                </a:solidFill>
                <a:latin typeface="Candara" charset="0"/>
                <a:cs typeface="MS PGothic" charset="0"/>
              </a:rPr>
              <a:t> All things were made through him, and without </a:t>
            </a:r>
            <a:br>
              <a:rPr lang="en-US" sz="2600" i="1" kern="1200" spc="-10" dirty="0">
                <a:solidFill>
                  <a:srgbClr val="000000"/>
                </a:solidFill>
                <a:latin typeface="Candara" charset="0"/>
                <a:cs typeface="MS PGothic" charset="0"/>
              </a:rPr>
            </a:br>
            <a:r>
              <a:rPr lang="en-US" sz="2600" i="1" kern="1200" spc="-10" dirty="0">
                <a:solidFill>
                  <a:srgbClr val="000000"/>
                </a:solidFill>
                <a:latin typeface="Candara" charset="0"/>
                <a:cs typeface="MS PGothic" charset="0"/>
              </a:rPr>
              <a:t>him was not any thing made that was made. (vs. 1-3)</a:t>
            </a:r>
          </a:p>
        </p:txBody>
      </p:sp>
    </p:spTree>
    <p:extLst>
      <p:ext uri="{BB962C8B-B14F-4D97-AF65-F5344CB8AC3E}">
        <p14:creationId xmlns:p14="http://schemas.microsoft.com/office/powerpoint/2010/main" val="420654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 y="381000"/>
            <a:ext cx="12192000" cy="533400"/>
          </a:xfrm>
        </p:spPr>
        <p:txBody>
          <a:bodyPr/>
          <a:lstStyle/>
          <a:p>
            <a:r>
              <a:rPr lang="en-US" sz="3200" b="1" dirty="0">
                <a:latin typeface="Candara" charset="0"/>
                <a:ea typeface="Candara" charset="0"/>
                <a:cs typeface="Candara" charset="0"/>
              </a:rPr>
              <a:t>RECAP: PURPOSE, OVERVIEW, &amp; JESUS’ ETERNAL IDENTITY [1:1-3]</a:t>
            </a:r>
          </a:p>
        </p:txBody>
      </p:sp>
      <p:sp>
        <p:nvSpPr>
          <p:cNvPr id="27651" name="Rectangle 3"/>
          <p:cNvSpPr>
            <a:spLocks noGrp="1" noChangeArrowheads="1"/>
          </p:cNvSpPr>
          <p:nvPr>
            <p:ph type="body" idx="1"/>
          </p:nvPr>
        </p:nvSpPr>
        <p:spPr>
          <a:xfrm>
            <a:off x="228600" y="1066800"/>
            <a:ext cx="11811000" cy="5730879"/>
          </a:xfrm>
        </p:spPr>
        <p:txBody>
          <a:bodyPr/>
          <a:lstStyle/>
          <a:p>
            <a:pPr marL="463550" indent="-463550">
              <a:spcBef>
                <a:spcPts val="0"/>
              </a:spcBef>
              <a:defRPr/>
            </a:pPr>
            <a:r>
              <a:rPr lang="en-US" sz="2800" b="1" dirty="0">
                <a:solidFill>
                  <a:srgbClr val="FF0000"/>
                </a:solidFill>
                <a:latin typeface="Candara" charset="0"/>
                <a:cs typeface="Arial" charset="0"/>
              </a:rPr>
              <a:t>Purpose: </a:t>
            </a:r>
            <a:r>
              <a:rPr lang="en-US" sz="2600" b="1" i="1" dirty="0">
                <a:latin typeface="Candara" charset="0"/>
                <a:cs typeface="Arial" charset="0"/>
              </a:rPr>
              <a:t>“But these are written so that you may believe that Jesus is the Christ, the Son of God, and that by believing you may have life in his name” (John 20:31).</a:t>
            </a:r>
          </a:p>
          <a:p>
            <a:pPr marL="0" indent="0">
              <a:spcBef>
                <a:spcPts val="0"/>
              </a:spcBef>
              <a:buNone/>
              <a:defRPr/>
            </a:pPr>
            <a:endParaRPr lang="en-US" sz="14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Overview:</a:t>
            </a:r>
          </a:p>
          <a:p>
            <a:pPr marL="923925" lvl="1" indent="-466725">
              <a:spcBef>
                <a:spcPts val="0"/>
              </a:spcBef>
              <a:buFont typeface="Wingdings" pitchFamily="2" charset="2"/>
              <a:buChar char="Ø"/>
              <a:defRPr/>
            </a:pPr>
            <a:r>
              <a:rPr lang="en-US" sz="2600" b="1" dirty="0">
                <a:latin typeface="Candara" charset="0"/>
                <a:cs typeface="Arial" charset="0"/>
              </a:rPr>
              <a:t>Prologue: Jesus’ Eternal Identity and Incarnation (1:1-18)</a:t>
            </a:r>
          </a:p>
          <a:p>
            <a:pPr marL="923925" lvl="1" indent="-466725">
              <a:spcBef>
                <a:spcPts val="0"/>
              </a:spcBef>
              <a:buFont typeface="Wingdings" pitchFamily="2" charset="2"/>
              <a:buChar char="Ø"/>
              <a:defRPr/>
            </a:pPr>
            <a:r>
              <a:rPr lang="en-US" sz="2600" b="1" dirty="0">
                <a:latin typeface="Candara" charset="0"/>
                <a:cs typeface="Arial" charset="0"/>
              </a:rPr>
              <a:t>Public Ministry: Jesus’ Self-Disclosure to Israel (1:19-12:50)</a:t>
            </a:r>
          </a:p>
          <a:p>
            <a:pPr marL="923925" lvl="1" indent="-466725">
              <a:spcBef>
                <a:spcPts val="0"/>
              </a:spcBef>
              <a:buFont typeface="Wingdings" pitchFamily="2" charset="2"/>
              <a:buChar char="Ø"/>
              <a:defRPr/>
            </a:pPr>
            <a:r>
              <a:rPr lang="en-US" sz="2600" b="1" dirty="0">
                <a:latin typeface="Candara" charset="0"/>
                <a:cs typeface="Arial" charset="0"/>
              </a:rPr>
              <a:t>Private Ministry: Jesus’ Self-Disclosure to His Disciples (13:1-20:31)</a:t>
            </a:r>
          </a:p>
          <a:p>
            <a:pPr marL="923925" lvl="1" indent="-466725">
              <a:spcBef>
                <a:spcPts val="0"/>
              </a:spcBef>
              <a:buFont typeface="Wingdings" pitchFamily="2" charset="2"/>
              <a:buChar char="Ø"/>
              <a:defRPr/>
            </a:pPr>
            <a:r>
              <a:rPr lang="en-US" sz="2600" b="1" dirty="0">
                <a:latin typeface="Candara" charset="0"/>
                <a:cs typeface="Arial" charset="0"/>
              </a:rPr>
              <a:t>Epilogue: Jesus’ Recommissioning of the Disciples (21:1-25) </a:t>
            </a:r>
          </a:p>
          <a:p>
            <a:pPr marL="463550" indent="-463550">
              <a:spcBef>
                <a:spcPts val="0"/>
              </a:spcBef>
              <a:defRPr/>
            </a:pPr>
            <a:endParaRPr lang="en-US" sz="14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Jesus’ Eternal Identity (1:1-3):</a:t>
            </a:r>
          </a:p>
          <a:p>
            <a:pPr marL="923925" lvl="1" indent="-455613">
              <a:spcBef>
                <a:spcPts val="0"/>
              </a:spcBef>
              <a:buFont typeface="Wingdings" pitchFamily="2" charset="2"/>
              <a:buChar char="Ø"/>
              <a:defRPr/>
            </a:pPr>
            <a:r>
              <a:rPr lang="en-US" sz="2600" b="1" dirty="0">
                <a:latin typeface="Candara" charset="0"/>
                <a:cs typeface="Arial" charset="0"/>
              </a:rPr>
              <a:t>Jesus is the</a:t>
            </a:r>
            <a:r>
              <a:rPr lang="en-US" sz="2600" b="1" i="1" dirty="0">
                <a:latin typeface="Candara" charset="0"/>
                <a:cs typeface="Arial" charset="0"/>
              </a:rPr>
              <a:t> pre-existent Word </a:t>
            </a:r>
            <a:r>
              <a:rPr lang="en-US" sz="2600" b="1" dirty="0">
                <a:latin typeface="Candara" charset="0"/>
                <a:cs typeface="Arial" charset="0"/>
              </a:rPr>
              <a:t>(uncreated Being).</a:t>
            </a:r>
          </a:p>
          <a:p>
            <a:pPr marL="923925" lvl="1" indent="-455613">
              <a:spcBef>
                <a:spcPts val="0"/>
              </a:spcBef>
              <a:buFont typeface="Wingdings" pitchFamily="2" charset="2"/>
              <a:buChar char="Ø"/>
              <a:defRPr/>
            </a:pPr>
            <a:r>
              <a:rPr lang="en-US" sz="2600" b="1" dirty="0">
                <a:latin typeface="Candara" charset="0"/>
                <a:cs typeface="Arial" charset="0"/>
              </a:rPr>
              <a:t>Jesus is the eternal Word and </a:t>
            </a:r>
            <a:r>
              <a:rPr lang="en-US" sz="2600" b="1" i="1" dirty="0">
                <a:latin typeface="Candara" charset="0"/>
                <a:cs typeface="Arial" charset="0"/>
              </a:rPr>
              <a:t>co-existent God </a:t>
            </a:r>
            <a:r>
              <a:rPr lang="en-US" sz="2600" b="1" dirty="0">
                <a:latin typeface="Candara" charset="0"/>
                <a:cs typeface="Arial" charset="0"/>
              </a:rPr>
              <a:t>(Trinity).</a:t>
            </a:r>
          </a:p>
          <a:p>
            <a:pPr marL="923925" lvl="1" indent="-455613">
              <a:spcBef>
                <a:spcPts val="0"/>
              </a:spcBef>
              <a:buFont typeface="Wingdings" pitchFamily="2" charset="2"/>
              <a:buChar char="Ø"/>
              <a:defRPr/>
            </a:pPr>
            <a:r>
              <a:rPr lang="en-US" sz="2600" b="1" dirty="0">
                <a:latin typeface="Candara" charset="0"/>
                <a:cs typeface="Arial" charset="0"/>
              </a:rPr>
              <a:t>Jesus is the </a:t>
            </a:r>
            <a:r>
              <a:rPr lang="en-US" sz="2600" b="1" i="1" dirty="0">
                <a:latin typeface="Candara" charset="0"/>
                <a:cs typeface="Arial" charset="0"/>
              </a:rPr>
              <a:t>divine agent </a:t>
            </a:r>
            <a:r>
              <a:rPr lang="en-US" sz="2600" b="1" dirty="0">
                <a:latin typeface="Candara" charset="0"/>
                <a:cs typeface="Arial" charset="0"/>
              </a:rPr>
              <a:t>in creating all things (Creator).</a:t>
            </a:r>
          </a:p>
        </p:txBody>
      </p:sp>
    </p:spTree>
    <p:extLst>
      <p:ext uri="{BB962C8B-B14F-4D97-AF65-F5344CB8AC3E}">
        <p14:creationId xmlns:p14="http://schemas.microsoft.com/office/powerpoint/2010/main" val="8097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JESUS, THE LIFE AND LIGHT WHO CAME INTO THE WORLD [1:4-13]</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pPr>
            <a:r>
              <a:rPr lang="en-US" sz="2800" b="1" i="0" spc="-10" dirty="0">
                <a:latin typeface="Candara" charset="0"/>
                <a:ea typeface="ＭＳ Ｐゴシック" charset="0"/>
                <a:cs typeface="MS PGothic" charset="0"/>
              </a:rPr>
              <a:t>1)   “In him was life”: </a:t>
            </a:r>
            <a:r>
              <a:rPr lang="en-US" sz="2800" b="1" i="0" spc="-10" dirty="0">
                <a:solidFill>
                  <a:srgbClr val="FF0000"/>
                </a:solidFill>
                <a:latin typeface="Candara" charset="0"/>
                <a:ea typeface="ＭＳ Ｐゴシック" charset="0"/>
                <a:cs typeface="MS PGothic" charset="0"/>
              </a:rPr>
              <a:t>Jesus is the </a:t>
            </a:r>
            <a:r>
              <a:rPr lang="en-US" sz="2800" b="1" spc="-10" dirty="0">
                <a:solidFill>
                  <a:srgbClr val="FF0000"/>
                </a:solidFill>
                <a:latin typeface="Candara" charset="0"/>
                <a:ea typeface="ＭＳ Ｐゴシック" charset="0"/>
                <a:cs typeface="MS PGothic" charset="0"/>
              </a:rPr>
              <a:t>self-existent source </a:t>
            </a:r>
            <a:r>
              <a:rPr lang="en-US" sz="2800" b="1" i="0" spc="-10" dirty="0">
                <a:solidFill>
                  <a:srgbClr val="FF0000"/>
                </a:solidFill>
                <a:latin typeface="Candara" charset="0"/>
                <a:ea typeface="ＭＳ Ｐゴシック" charset="0"/>
                <a:cs typeface="MS PGothic" charset="0"/>
              </a:rPr>
              <a:t>of LIFE.</a:t>
            </a:r>
          </a:p>
          <a:p>
            <a:pPr marL="0" indent="0" algn="ctr">
              <a:spcBef>
                <a:spcPts val="0"/>
              </a:spcBef>
              <a:buNone/>
            </a:pPr>
            <a:endParaRPr lang="en-US" sz="800" b="1" i="0" spc="-10" dirty="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4</a:t>
            </a:r>
            <a:r>
              <a:rPr lang="en-US" sz="2600" spc="-10" dirty="0">
                <a:solidFill>
                  <a:srgbClr val="000000"/>
                </a:solidFill>
                <a:latin typeface="Candara" charset="0"/>
                <a:ea typeface="ＭＳ Ｐゴシック" charset="0"/>
                <a:cs typeface="MS PGothic" charset="0"/>
              </a:rPr>
              <a:t> In him was life, and the life was the light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of men. </a:t>
            </a:r>
            <a:r>
              <a:rPr lang="en-US" sz="2600" spc="-10" baseline="30000" dirty="0">
                <a:solidFill>
                  <a:srgbClr val="000000"/>
                </a:solidFill>
                <a:latin typeface="Candara" charset="0"/>
                <a:ea typeface="ＭＳ Ｐゴシック" charset="0"/>
                <a:cs typeface="MS PGothic" charset="0"/>
              </a:rPr>
              <a:t>5</a:t>
            </a:r>
            <a:r>
              <a:rPr lang="en-US" sz="2600" spc="-10" dirty="0">
                <a:solidFill>
                  <a:srgbClr val="000000"/>
                </a:solidFill>
                <a:latin typeface="Candara" charset="0"/>
                <a:ea typeface="ＭＳ Ｐゴシック" charset="0"/>
                <a:cs typeface="MS PGothic" charset="0"/>
              </a:rPr>
              <a:t> The light shines in the darkness, and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 darkness has not overcome it. (vs. 4-5)</a:t>
            </a:r>
          </a:p>
          <a:p>
            <a:pPr marL="0" indent="0" algn="ctr">
              <a:spcBef>
                <a:spcPts val="0"/>
              </a:spcBef>
              <a:buNone/>
            </a:pPr>
            <a:endParaRPr lang="en-US" sz="8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pPr>
            <a:r>
              <a:rPr lang="en-US" altLang="x-none" sz="2600" b="1" i="0" kern="0" dirty="0">
                <a:solidFill>
                  <a:srgbClr val="000000"/>
                </a:solidFill>
                <a:latin typeface="Candara" charset="0"/>
              </a:rPr>
              <a:t>This statement means much more than Jesus had life (i.e., alive); it means Jesus himself is the </a:t>
            </a:r>
            <a:r>
              <a:rPr lang="en-US" altLang="x-none" sz="2600" b="1" kern="0" dirty="0">
                <a:solidFill>
                  <a:srgbClr val="000000"/>
                </a:solidFill>
                <a:latin typeface="Candara" charset="0"/>
              </a:rPr>
              <a:t>self-existing Life</a:t>
            </a:r>
            <a:r>
              <a:rPr lang="en-US" altLang="x-none" sz="2600" b="1" i="0" kern="0" dirty="0">
                <a:solidFill>
                  <a:srgbClr val="000000"/>
                </a:solidFill>
                <a:latin typeface="Candara" charset="0"/>
              </a:rPr>
              <a:t>—the source of all life.</a:t>
            </a:r>
          </a:p>
          <a:p>
            <a:pPr marL="971550" lvl="1" indent="-455613">
              <a:spcBef>
                <a:spcPts val="0"/>
              </a:spcBef>
              <a:buFont typeface="Wingdings" charset="2"/>
              <a:buChar char="Ø"/>
            </a:pPr>
            <a:r>
              <a:rPr lang="en-US" altLang="x-none" sz="2600" b="1" i="0" kern="0" dirty="0">
                <a:solidFill>
                  <a:srgbClr val="000000"/>
                </a:solidFill>
                <a:latin typeface="Candara" charset="0"/>
              </a:rPr>
              <a:t>There is a double meaning in this word, LIFE [</a:t>
            </a:r>
            <a:r>
              <a:rPr lang="en-US" altLang="x-none" sz="2600" kern="0" dirty="0">
                <a:solidFill>
                  <a:srgbClr val="000000"/>
                </a:solidFill>
                <a:latin typeface="Candara" charset="0"/>
              </a:rPr>
              <a:t>Gk. zoe</a:t>
            </a:r>
            <a:r>
              <a:rPr lang="en-US" altLang="x-none" sz="2600" b="1" i="0" kern="0" dirty="0">
                <a:solidFill>
                  <a:srgbClr val="000000"/>
                </a:solidFill>
                <a:latin typeface="Candara" charset="0"/>
              </a:rPr>
              <a:t>]: </a:t>
            </a:r>
            <a:r>
              <a:rPr lang="en-US" altLang="x-none" sz="2600" b="1" i="0" kern="0" dirty="0">
                <a:solidFill>
                  <a:srgbClr val="FF0000"/>
                </a:solidFill>
                <a:latin typeface="Candara" charset="0"/>
              </a:rPr>
              <a:t>(1)</a:t>
            </a:r>
            <a:r>
              <a:rPr lang="en-US" altLang="x-none" sz="2600" b="1" i="0" kern="0" dirty="0">
                <a:solidFill>
                  <a:srgbClr val="000000"/>
                </a:solidFill>
                <a:latin typeface="Candara" charset="0"/>
              </a:rPr>
              <a:t> </a:t>
            </a:r>
            <a:r>
              <a:rPr lang="en-US" altLang="x-none" sz="2600" b="1" kern="0" dirty="0">
                <a:solidFill>
                  <a:srgbClr val="FF0000"/>
                </a:solidFill>
                <a:latin typeface="Candara" charset="0"/>
              </a:rPr>
              <a:t>physical life </a:t>
            </a:r>
            <a:r>
              <a:rPr lang="en-US" altLang="x-none" sz="2600" b="1" i="0" kern="0" dirty="0">
                <a:solidFill>
                  <a:srgbClr val="000000"/>
                </a:solidFill>
                <a:latin typeface="Candara" charset="0"/>
              </a:rPr>
              <a:t>(in this context of “creation” from v. 3) and </a:t>
            </a:r>
            <a:r>
              <a:rPr lang="en-US" altLang="x-none" sz="2600" b="1" i="0" kern="0" dirty="0">
                <a:solidFill>
                  <a:srgbClr val="FF0000"/>
                </a:solidFill>
                <a:latin typeface="Candara" charset="0"/>
              </a:rPr>
              <a:t>(2) </a:t>
            </a:r>
            <a:r>
              <a:rPr lang="en-US" altLang="x-none" sz="2600" b="1" kern="0" dirty="0">
                <a:solidFill>
                  <a:srgbClr val="FF0000"/>
                </a:solidFill>
                <a:latin typeface="Candara" charset="0"/>
              </a:rPr>
              <a:t>spiritual life </a:t>
            </a:r>
            <a:r>
              <a:rPr lang="en-US" altLang="x-none" sz="2600" b="1" i="0" kern="0" dirty="0">
                <a:solidFill>
                  <a:srgbClr val="000000"/>
                </a:solidFill>
                <a:latin typeface="Candara" charset="0"/>
              </a:rPr>
              <a:t>(in a key theme of eternal life/salvation in John’s Gospel).</a:t>
            </a:r>
          </a:p>
          <a:p>
            <a:pPr marL="971550" lvl="1" indent="-455613">
              <a:spcBef>
                <a:spcPts val="0"/>
              </a:spcBef>
              <a:buFont typeface="Wingdings" charset="2"/>
              <a:buChar char="Ø"/>
            </a:pPr>
            <a:r>
              <a:rPr lang="en-US" altLang="x-none" sz="2600" b="1" i="0" kern="0" dirty="0">
                <a:solidFill>
                  <a:srgbClr val="000000"/>
                </a:solidFill>
                <a:latin typeface="Candara" charset="0"/>
              </a:rPr>
              <a:t>In other words, Jesus is the source not only of all living creatures but also of all salvation. Those who are in Jesus Christ has eternal life. </a:t>
            </a:r>
          </a:p>
        </p:txBody>
      </p:sp>
    </p:spTree>
    <p:extLst>
      <p:ext uri="{BB962C8B-B14F-4D97-AF65-F5344CB8AC3E}">
        <p14:creationId xmlns:p14="http://schemas.microsoft.com/office/powerpoint/2010/main" val="150217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0" y="533400"/>
            <a:ext cx="12192000" cy="6298294"/>
          </a:xfrm>
        </p:spPr>
        <p:txBody>
          <a:bodyPr/>
          <a:lstStyle/>
          <a:p>
            <a:pPr marL="14288" indent="-14288" algn="ctr">
              <a:spcBef>
                <a:spcPts val="0"/>
              </a:spcBef>
              <a:buFontTx/>
              <a:buNone/>
            </a:pPr>
            <a:r>
              <a:rPr lang="en-US" altLang="x-none" sz="2800" b="1" i="1" baseline="30000" dirty="0">
                <a:latin typeface="Candara" charset="0"/>
              </a:rPr>
              <a:t>“</a:t>
            </a:r>
            <a:r>
              <a:rPr lang="en-US" altLang="x-none" sz="2800" b="1" i="1" dirty="0">
                <a:latin typeface="Candara" charset="0"/>
              </a:rPr>
              <a:t>Truly, truly, I say to you, whoever hears my word </a:t>
            </a:r>
            <a:br>
              <a:rPr lang="en-US" altLang="x-none" sz="2800" b="1" i="1" dirty="0">
                <a:latin typeface="Candara" charset="0"/>
              </a:rPr>
            </a:br>
            <a:r>
              <a:rPr lang="en-US" altLang="x-none" sz="2800" b="1" i="1" dirty="0">
                <a:latin typeface="Candara" charset="0"/>
              </a:rPr>
              <a:t>and believes him who sent me has eternal</a:t>
            </a:r>
            <a:r>
              <a:rPr lang="en-US" altLang="x-none" sz="2800" b="1" i="1" dirty="0">
                <a:solidFill>
                  <a:srgbClr val="FF0000"/>
                </a:solidFill>
                <a:latin typeface="Candara" charset="0"/>
              </a:rPr>
              <a:t> life</a:t>
            </a:r>
            <a:r>
              <a:rPr lang="en-US" altLang="x-none" sz="2800" b="1" i="1" dirty="0">
                <a:latin typeface="Candara" charset="0"/>
              </a:rPr>
              <a:t>. He does not </a:t>
            </a:r>
            <a:br>
              <a:rPr lang="en-US" altLang="x-none" sz="2800" b="1" i="1" dirty="0">
                <a:latin typeface="Candara" charset="0"/>
              </a:rPr>
            </a:br>
            <a:r>
              <a:rPr lang="en-US" altLang="x-none" sz="2800" b="1" i="1" dirty="0">
                <a:latin typeface="Candara" charset="0"/>
              </a:rPr>
              <a:t>come into judgment, but has passed from death to</a:t>
            </a:r>
            <a:r>
              <a:rPr lang="en-US" altLang="x-none" sz="2800" b="1" i="1" dirty="0">
                <a:solidFill>
                  <a:srgbClr val="FF0000"/>
                </a:solidFill>
                <a:latin typeface="Candara" charset="0"/>
              </a:rPr>
              <a:t> life</a:t>
            </a:r>
            <a:r>
              <a:rPr lang="en-US" altLang="x-none" sz="2800" b="1" i="1" dirty="0">
                <a:latin typeface="Candara" charset="0"/>
              </a:rPr>
              <a:t>.” (5:24)</a:t>
            </a:r>
            <a:br>
              <a:rPr lang="en-US" altLang="x-none" sz="2800" b="1" i="1" dirty="0">
                <a:latin typeface="Candara" charset="0"/>
              </a:rPr>
            </a:br>
            <a:endParaRPr lang="en-US" altLang="x-none" sz="1400" b="1" i="1" dirty="0">
              <a:latin typeface="Candara" charset="0"/>
            </a:endParaRPr>
          </a:p>
          <a:p>
            <a:pPr marL="14288" indent="-14288" algn="ctr">
              <a:spcBef>
                <a:spcPts val="0"/>
              </a:spcBef>
              <a:buFontTx/>
              <a:buNone/>
            </a:pPr>
            <a:r>
              <a:rPr lang="en-US" altLang="x-none" sz="2800" b="1" i="1" dirty="0">
                <a:latin typeface="Candara" charset="0"/>
              </a:rPr>
              <a:t>“I am the bread of </a:t>
            </a:r>
            <a:r>
              <a:rPr lang="en-US" altLang="x-none" sz="2800" b="1" i="1" dirty="0">
                <a:solidFill>
                  <a:srgbClr val="FF0000"/>
                </a:solidFill>
                <a:latin typeface="Candara" charset="0"/>
              </a:rPr>
              <a:t>life</a:t>
            </a:r>
            <a:r>
              <a:rPr lang="en-US" altLang="x-none" sz="2800" b="1" i="1" dirty="0">
                <a:latin typeface="Candara" charset="0"/>
              </a:rPr>
              <a:t>; whoever comes to me shall not</a:t>
            </a:r>
            <a:br>
              <a:rPr lang="en-US" altLang="x-none" sz="2800" b="1" i="1" dirty="0">
                <a:latin typeface="Candara" charset="0"/>
              </a:rPr>
            </a:br>
            <a:r>
              <a:rPr lang="en-US" altLang="x-none" sz="2800" b="1" i="1" dirty="0">
                <a:latin typeface="Candara" charset="0"/>
              </a:rPr>
              <a:t> hunger, and whoever believes in me shall never thirst.” (6:35) </a:t>
            </a:r>
            <a:br>
              <a:rPr lang="en-US" altLang="x-none" sz="2800" b="1" i="1" dirty="0">
                <a:latin typeface="Candara" charset="0"/>
              </a:rPr>
            </a:br>
            <a:endParaRPr lang="en-US" altLang="x-none" sz="1400" b="1" i="1" dirty="0">
              <a:latin typeface="Candara" charset="0"/>
            </a:endParaRPr>
          </a:p>
          <a:p>
            <a:pPr marL="14288" indent="-14288" algn="ctr">
              <a:spcBef>
                <a:spcPts val="0"/>
              </a:spcBef>
              <a:buNone/>
            </a:pPr>
            <a:r>
              <a:rPr lang="en-US" altLang="x-none" sz="2800" b="1" i="1" dirty="0">
                <a:latin typeface="Candara" charset="0"/>
              </a:rPr>
              <a:t>“The thief comes only to steal and kill and destroy. </a:t>
            </a:r>
            <a:br>
              <a:rPr lang="en-US" altLang="x-none" sz="2800" b="1" i="1" dirty="0">
                <a:latin typeface="Candara" charset="0"/>
              </a:rPr>
            </a:br>
            <a:r>
              <a:rPr lang="en-US" altLang="x-none" sz="2800" b="1" i="1" dirty="0">
                <a:latin typeface="Candara" charset="0"/>
              </a:rPr>
              <a:t>I came that they may have</a:t>
            </a:r>
            <a:r>
              <a:rPr lang="en-US" altLang="x-none" sz="2800" b="1" i="1" dirty="0">
                <a:solidFill>
                  <a:srgbClr val="FF0000"/>
                </a:solidFill>
                <a:latin typeface="Candara" charset="0"/>
              </a:rPr>
              <a:t> life </a:t>
            </a:r>
            <a:r>
              <a:rPr lang="en-US" altLang="x-none" sz="2800" b="1" i="1" dirty="0">
                <a:latin typeface="Candara" charset="0"/>
              </a:rPr>
              <a:t>and have it abundantly.” (10:10)</a:t>
            </a:r>
          </a:p>
          <a:p>
            <a:pPr marL="14288" indent="-14288" algn="ctr">
              <a:spcBef>
                <a:spcPts val="0"/>
              </a:spcBef>
              <a:buFontTx/>
              <a:buNone/>
            </a:pPr>
            <a:endParaRPr lang="en-US" altLang="x-none" sz="1400" b="1" i="1" dirty="0">
              <a:latin typeface="Candara" charset="0"/>
            </a:endParaRPr>
          </a:p>
          <a:p>
            <a:pPr marL="14288" indent="-14288" algn="ctr">
              <a:spcBef>
                <a:spcPts val="0"/>
              </a:spcBef>
              <a:buNone/>
            </a:pPr>
            <a:r>
              <a:rPr lang="en-US" altLang="x-none" sz="2800" b="1" i="1" dirty="0">
                <a:latin typeface="Candara" charset="0"/>
              </a:rPr>
              <a:t>“I am the resurrection and the </a:t>
            </a:r>
            <a:r>
              <a:rPr lang="en-US" altLang="x-none" sz="2800" b="1" i="1" dirty="0">
                <a:solidFill>
                  <a:srgbClr val="FF0000"/>
                </a:solidFill>
                <a:latin typeface="Candara" charset="0"/>
              </a:rPr>
              <a:t>life</a:t>
            </a:r>
            <a:r>
              <a:rPr lang="en-US" altLang="x-none" sz="2800" b="1" i="1" dirty="0">
                <a:latin typeface="Candara" charset="0"/>
              </a:rPr>
              <a:t>. Whoever </a:t>
            </a:r>
            <a:br>
              <a:rPr lang="en-US" altLang="x-none" sz="2800" b="1" i="1" dirty="0">
                <a:latin typeface="Candara" charset="0"/>
              </a:rPr>
            </a:br>
            <a:r>
              <a:rPr lang="en-US" altLang="x-none" sz="2800" b="1" i="1" dirty="0">
                <a:latin typeface="Candara" charset="0"/>
              </a:rPr>
              <a:t>believes in me, though he die, yet shall he live” (11:25)</a:t>
            </a:r>
          </a:p>
          <a:p>
            <a:pPr marL="14288" indent="-14288" algn="ctr">
              <a:spcBef>
                <a:spcPts val="0"/>
              </a:spcBef>
              <a:buFontTx/>
              <a:buNone/>
            </a:pPr>
            <a:endParaRPr lang="en-US" altLang="x-none" sz="1400" b="1" i="1" dirty="0">
              <a:latin typeface="Candara" charset="0"/>
            </a:endParaRPr>
          </a:p>
          <a:p>
            <a:pPr marL="14288" indent="-14288" algn="ctr">
              <a:spcBef>
                <a:spcPts val="0"/>
              </a:spcBef>
              <a:buNone/>
            </a:pPr>
            <a:r>
              <a:rPr lang="en-US" altLang="x-none" sz="2800" b="1" i="1" dirty="0">
                <a:latin typeface="Candara" charset="0"/>
              </a:rPr>
              <a:t>“I am the way, and the truth, and the</a:t>
            </a:r>
            <a:r>
              <a:rPr lang="en-US" altLang="x-none" sz="2800" b="1" i="1" dirty="0">
                <a:solidFill>
                  <a:srgbClr val="FF0000"/>
                </a:solidFill>
                <a:latin typeface="Candara" charset="0"/>
              </a:rPr>
              <a:t> life</a:t>
            </a:r>
            <a:r>
              <a:rPr lang="en-US" altLang="x-none" sz="2800" b="1" i="1" dirty="0">
                <a:latin typeface="Candara" charset="0"/>
              </a:rPr>
              <a:t>. </a:t>
            </a:r>
            <a:br>
              <a:rPr lang="en-US" altLang="x-none" sz="2800" b="1" i="1" dirty="0">
                <a:latin typeface="Candara" charset="0"/>
              </a:rPr>
            </a:br>
            <a:r>
              <a:rPr lang="en-US" altLang="x-none" sz="2800" b="1" i="1" dirty="0">
                <a:latin typeface="Candara" charset="0"/>
              </a:rPr>
              <a:t>No one comes to the Father except through me.” (14:6)</a:t>
            </a:r>
          </a:p>
        </p:txBody>
      </p:sp>
    </p:spTree>
    <p:extLst>
      <p:ext uri="{BB962C8B-B14F-4D97-AF65-F5344CB8AC3E}">
        <p14:creationId xmlns:p14="http://schemas.microsoft.com/office/powerpoint/2010/main" val="974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JESUS, THE LIFE AND LIGHT WHO CAME INTO THE WORLD [1:4-13]</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pPr>
            <a:r>
              <a:rPr lang="en-US" sz="2800" b="1" i="0" spc="-10" dirty="0">
                <a:latin typeface="Candara" charset="0"/>
                <a:ea typeface="ＭＳ Ｐゴシック" charset="0"/>
                <a:cs typeface="MS PGothic" charset="0"/>
              </a:rPr>
              <a:t>2)   “The life was the light of men”: </a:t>
            </a:r>
            <a:r>
              <a:rPr lang="en-US" sz="2800" b="1" i="0" spc="-10" dirty="0">
                <a:solidFill>
                  <a:srgbClr val="FF0000"/>
                </a:solidFill>
                <a:latin typeface="Candara" charset="0"/>
                <a:ea typeface="ＭＳ Ｐゴシック" charset="0"/>
                <a:cs typeface="MS PGothic" charset="0"/>
              </a:rPr>
              <a:t>Jesus is the LIGHT of salvation.</a:t>
            </a:r>
          </a:p>
          <a:p>
            <a:pPr marL="0" indent="0" algn="ctr">
              <a:spcBef>
                <a:spcPts val="0"/>
              </a:spcBef>
              <a:buNone/>
            </a:pPr>
            <a:endParaRPr lang="en-US" sz="800" b="1" i="0" spc="-10" dirty="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4</a:t>
            </a:r>
            <a:r>
              <a:rPr lang="en-US" sz="2600" spc="-10" dirty="0">
                <a:solidFill>
                  <a:srgbClr val="000000"/>
                </a:solidFill>
                <a:latin typeface="Candara" charset="0"/>
                <a:ea typeface="ＭＳ Ｐゴシック" charset="0"/>
                <a:cs typeface="MS PGothic" charset="0"/>
              </a:rPr>
              <a:t> In him was life, and the life was the light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of men. </a:t>
            </a:r>
            <a:r>
              <a:rPr lang="en-US" sz="2600" spc="-10" baseline="30000" dirty="0">
                <a:solidFill>
                  <a:srgbClr val="000000"/>
                </a:solidFill>
                <a:latin typeface="Candara" charset="0"/>
                <a:ea typeface="ＭＳ Ｐゴシック" charset="0"/>
                <a:cs typeface="MS PGothic" charset="0"/>
              </a:rPr>
              <a:t>5</a:t>
            </a:r>
            <a:r>
              <a:rPr lang="en-US" sz="2600" spc="-10" dirty="0">
                <a:solidFill>
                  <a:srgbClr val="000000"/>
                </a:solidFill>
                <a:latin typeface="Candara" charset="0"/>
                <a:ea typeface="ＭＳ Ｐゴシック" charset="0"/>
                <a:cs typeface="MS PGothic" charset="0"/>
              </a:rPr>
              <a:t> The light shines in the darkness, and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 darkness has not overcome it. (vs. 4-5)</a:t>
            </a:r>
          </a:p>
          <a:p>
            <a:pPr marL="0" indent="0" algn="ctr">
              <a:spcBef>
                <a:spcPts val="0"/>
              </a:spcBef>
              <a:buNone/>
            </a:pPr>
            <a:endParaRPr lang="en-US" sz="8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pPr>
            <a:r>
              <a:rPr lang="en-US" altLang="x-none" sz="2600" b="1" i="0" kern="0" dirty="0">
                <a:solidFill>
                  <a:srgbClr val="000000"/>
                </a:solidFill>
                <a:latin typeface="Candara" charset="0"/>
              </a:rPr>
              <a:t>In the same way of the double meaning for </a:t>
            </a:r>
            <a:r>
              <a:rPr lang="en-US" altLang="x-none" sz="2600" b="1" kern="0" dirty="0">
                <a:solidFill>
                  <a:srgbClr val="000000"/>
                </a:solidFill>
                <a:latin typeface="Candara" charset="0"/>
              </a:rPr>
              <a:t>life</a:t>
            </a:r>
            <a:r>
              <a:rPr lang="en-US" altLang="x-none" sz="2600" b="1" i="0" kern="0" dirty="0">
                <a:solidFill>
                  <a:srgbClr val="000000"/>
                </a:solidFill>
                <a:latin typeface="Candara" charset="0"/>
              </a:rPr>
              <a:t>, the word, </a:t>
            </a:r>
            <a:r>
              <a:rPr lang="en-US" altLang="x-none" sz="2600" b="1" kern="0" dirty="0">
                <a:solidFill>
                  <a:srgbClr val="000000"/>
                </a:solidFill>
                <a:latin typeface="Candara" charset="0"/>
              </a:rPr>
              <a:t>light </a:t>
            </a:r>
            <a:r>
              <a:rPr lang="en-US" altLang="x-none" sz="2600" b="1" i="0" kern="0" dirty="0">
                <a:solidFill>
                  <a:srgbClr val="000000"/>
                </a:solidFill>
                <a:latin typeface="Candara" charset="0"/>
              </a:rPr>
              <a:t>also has a double meaning here—i.e., “planned ambiguity” [D. A. Carson]: </a:t>
            </a:r>
            <a:r>
              <a:rPr lang="en-US" altLang="x-none" sz="2600" b="1" i="0" kern="0" dirty="0">
                <a:solidFill>
                  <a:srgbClr val="FF0000"/>
                </a:solidFill>
                <a:latin typeface="Candara" charset="0"/>
              </a:rPr>
              <a:t>(1) </a:t>
            </a:r>
            <a:r>
              <a:rPr lang="en-US" altLang="x-none" sz="2600" b="1" kern="0" dirty="0">
                <a:solidFill>
                  <a:srgbClr val="FF0000"/>
                </a:solidFill>
                <a:latin typeface="Candara" charset="0"/>
              </a:rPr>
              <a:t>physical light</a:t>
            </a:r>
            <a:r>
              <a:rPr lang="en-US" altLang="x-none" sz="2600" b="1" i="0" kern="0" dirty="0">
                <a:solidFill>
                  <a:srgbClr val="000000"/>
                </a:solidFill>
                <a:latin typeface="Candara" charset="0"/>
              </a:rPr>
              <a:t> (creation) and </a:t>
            </a:r>
            <a:r>
              <a:rPr lang="en-US" altLang="x-none" sz="2600" b="1" i="0" kern="0" dirty="0">
                <a:solidFill>
                  <a:srgbClr val="FF0000"/>
                </a:solidFill>
                <a:latin typeface="Candara" charset="0"/>
              </a:rPr>
              <a:t>(2) </a:t>
            </a:r>
            <a:r>
              <a:rPr lang="en-US" altLang="x-none" sz="2600" b="1" kern="0" dirty="0">
                <a:solidFill>
                  <a:srgbClr val="FF0000"/>
                </a:solidFill>
                <a:latin typeface="Candara" charset="0"/>
              </a:rPr>
              <a:t>spiritual light </a:t>
            </a:r>
            <a:r>
              <a:rPr lang="en-US" altLang="x-none" sz="2600" b="1" i="0" kern="0" dirty="0">
                <a:solidFill>
                  <a:srgbClr val="000000"/>
                </a:solidFill>
                <a:latin typeface="Candara" charset="0"/>
              </a:rPr>
              <a:t>(a key theme of John’s Gospel).</a:t>
            </a:r>
          </a:p>
          <a:p>
            <a:pPr marL="971550" lvl="1" indent="-455613">
              <a:spcBef>
                <a:spcPts val="0"/>
              </a:spcBef>
              <a:buFont typeface="Wingdings" charset="2"/>
              <a:buChar char="Ø"/>
            </a:pPr>
            <a:r>
              <a:rPr lang="en-US" altLang="x-none" sz="2600" b="1" i="0" kern="0" dirty="0">
                <a:solidFill>
                  <a:srgbClr val="000000"/>
                </a:solidFill>
                <a:latin typeface="Candara" charset="0"/>
              </a:rPr>
              <a:t>In other words, John uses the word as spiritual light to reveal sins and guiding way back to God, and opening eyes to saving knowledge in Christ. </a:t>
            </a:r>
          </a:p>
          <a:p>
            <a:pPr marL="971550" lvl="1" indent="-455613">
              <a:spcBef>
                <a:spcPts val="0"/>
              </a:spcBef>
              <a:buFont typeface="Wingdings" charset="2"/>
              <a:buChar char="Ø"/>
            </a:pPr>
            <a:r>
              <a:rPr lang="en-US" altLang="x-none" sz="2600" b="1" i="0" kern="0" dirty="0">
                <a:solidFill>
                  <a:srgbClr val="000000"/>
                </a:solidFill>
                <a:latin typeface="Candara" charset="0"/>
              </a:rPr>
              <a:t>Therefore, the opposite [</a:t>
            </a:r>
            <a:r>
              <a:rPr lang="en-US" altLang="x-none" sz="2600" b="1" kern="0" dirty="0">
                <a:solidFill>
                  <a:srgbClr val="000000"/>
                </a:solidFill>
                <a:latin typeface="Candara" charset="0"/>
              </a:rPr>
              <a:t>darkness</a:t>
            </a:r>
            <a:r>
              <a:rPr lang="en-US" altLang="x-none" sz="2600" b="1" i="0" kern="0" dirty="0">
                <a:solidFill>
                  <a:srgbClr val="000000"/>
                </a:solidFill>
                <a:latin typeface="Candara" charset="0"/>
              </a:rPr>
              <a:t>]</a:t>
            </a:r>
            <a:r>
              <a:rPr lang="en-US" altLang="x-none" sz="2600" b="1" kern="0" dirty="0">
                <a:solidFill>
                  <a:srgbClr val="000000"/>
                </a:solidFill>
                <a:latin typeface="Candara" charset="0"/>
              </a:rPr>
              <a:t> </a:t>
            </a:r>
            <a:r>
              <a:rPr lang="en-US" altLang="x-none" sz="2600" b="1" i="0" kern="0" dirty="0">
                <a:solidFill>
                  <a:srgbClr val="000000"/>
                </a:solidFill>
                <a:latin typeface="Candara" charset="0"/>
              </a:rPr>
              <a:t>means evil, sins, and blindness which belongs to the domain of Satan as the Evil One and the default condition which all fallen human beings are in </a:t>
            </a:r>
            <a:r>
              <a:rPr lang="en-US" altLang="x-none" sz="2600" b="1" u="sng" kern="0" dirty="0">
                <a:solidFill>
                  <a:srgbClr val="000000"/>
                </a:solidFill>
                <a:latin typeface="Candara" charset="0"/>
              </a:rPr>
              <a:t>without</a:t>
            </a:r>
            <a:r>
              <a:rPr lang="en-US" altLang="x-none" sz="2600" b="1" i="0" kern="0" dirty="0">
                <a:solidFill>
                  <a:srgbClr val="000000"/>
                </a:solidFill>
                <a:latin typeface="Candara" charset="0"/>
              </a:rPr>
              <a:t> Christ. </a:t>
            </a:r>
          </a:p>
        </p:txBody>
      </p:sp>
    </p:spTree>
    <p:extLst>
      <p:ext uri="{BB962C8B-B14F-4D97-AF65-F5344CB8AC3E}">
        <p14:creationId xmlns:p14="http://schemas.microsoft.com/office/powerpoint/2010/main" val="351072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0" y="533400"/>
            <a:ext cx="12192000" cy="6298294"/>
          </a:xfrm>
        </p:spPr>
        <p:txBody>
          <a:bodyPr/>
          <a:lstStyle/>
          <a:p>
            <a:pPr marL="14288" indent="-14288" algn="ctr">
              <a:spcBef>
                <a:spcPts val="0"/>
              </a:spcBef>
              <a:buNone/>
            </a:pPr>
            <a:r>
              <a:rPr lang="en-US" altLang="x-none" sz="2800" b="1" i="1" dirty="0">
                <a:latin typeface="Candara" charset="0"/>
              </a:rPr>
              <a:t>And this is the judgment: the </a:t>
            </a:r>
            <a:r>
              <a:rPr lang="en-US" altLang="x-none" sz="2800" b="1" i="1" dirty="0">
                <a:solidFill>
                  <a:srgbClr val="FF0000"/>
                </a:solidFill>
                <a:latin typeface="Candara" charset="0"/>
              </a:rPr>
              <a:t>light</a:t>
            </a:r>
            <a:r>
              <a:rPr lang="en-US" altLang="x-none" sz="2800" b="1" i="1" dirty="0">
                <a:latin typeface="Candara" charset="0"/>
              </a:rPr>
              <a:t> has come into</a:t>
            </a:r>
            <a:br>
              <a:rPr lang="en-US" altLang="x-none" sz="2800" b="1" i="1" dirty="0">
                <a:latin typeface="Candara" charset="0"/>
              </a:rPr>
            </a:br>
            <a:r>
              <a:rPr lang="en-US" altLang="x-none" sz="2800" b="1" i="1" dirty="0">
                <a:latin typeface="Candara" charset="0"/>
              </a:rPr>
              <a:t> the world, and people loved the darkness rather than</a:t>
            </a:r>
            <a:br>
              <a:rPr lang="en-US" altLang="x-none" sz="2800" b="1" i="1" dirty="0">
                <a:latin typeface="Candara" charset="0"/>
              </a:rPr>
            </a:br>
            <a:r>
              <a:rPr lang="en-US" altLang="x-none" sz="2800" b="1" i="1" dirty="0">
                <a:latin typeface="Candara" charset="0"/>
              </a:rPr>
              <a:t> the </a:t>
            </a:r>
            <a:r>
              <a:rPr lang="en-US" altLang="x-none" sz="2800" b="1" i="1" dirty="0">
                <a:solidFill>
                  <a:srgbClr val="FF0000"/>
                </a:solidFill>
                <a:latin typeface="Candara" charset="0"/>
              </a:rPr>
              <a:t>light</a:t>
            </a:r>
            <a:r>
              <a:rPr lang="en-US" altLang="x-none" sz="2800" b="1" i="1" dirty="0">
                <a:latin typeface="Candara" charset="0"/>
              </a:rPr>
              <a:t> because their works were evil. (3:19)</a:t>
            </a:r>
            <a:br>
              <a:rPr lang="en-US" altLang="x-none" sz="2800" b="1" i="1" dirty="0">
                <a:latin typeface="Candara" charset="0"/>
              </a:rPr>
            </a:br>
            <a:endParaRPr lang="en-US" altLang="x-none" sz="1400" b="1" i="1" dirty="0">
              <a:latin typeface="Candara" charset="0"/>
            </a:endParaRPr>
          </a:p>
          <a:p>
            <a:pPr marL="14288" indent="-14288" algn="ctr">
              <a:spcBef>
                <a:spcPts val="0"/>
              </a:spcBef>
              <a:buNone/>
            </a:pPr>
            <a:r>
              <a:rPr lang="en-US" altLang="x-none" sz="2800" b="1" i="1" dirty="0">
                <a:latin typeface="Candara" charset="0"/>
              </a:rPr>
              <a:t>“I am the </a:t>
            </a:r>
            <a:r>
              <a:rPr lang="en-US" altLang="x-none" sz="2800" b="1" i="1" dirty="0">
                <a:solidFill>
                  <a:srgbClr val="FF0000"/>
                </a:solidFill>
                <a:latin typeface="Candara" charset="0"/>
              </a:rPr>
              <a:t>light</a:t>
            </a:r>
            <a:r>
              <a:rPr lang="en-US" altLang="x-none" sz="2800" b="1" i="1" dirty="0">
                <a:latin typeface="Candara" charset="0"/>
              </a:rPr>
              <a:t> of the world. Whoever follows me </a:t>
            </a:r>
            <a:br>
              <a:rPr lang="en-US" altLang="x-none" sz="2800" b="1" i="1" dirty="0">
                <a:latin typeface="Candara" charset="0"/>
              </a:rPr>
            </a:br>
            <a:r>
              <a:rPr lang="en-US" altLang="x-none" sz="2800" b="1" i="1" dirty="0">
                <a:latin typeface="Candara" charset="0"/>
              </a:rPr>
              <a:t>will not walk in darkness, but will have the </a:t>
            </a:r>
            <a:r>
              <a:rPr lang="en-US" altLang="x-none" sz="2800" b="1" i="1" dirty="0">
                <a:solidFill>
                  <a:srgbClr val="FF0000"/>
                </a:solidFill>
                <a:latin typeface="Candara" charset="0"/>
              </a:rPr>
              <a:t>light</a:t>
            </a:r>
            <a:r>
              <a:rPr lang="en-US" altLang="x-none" sz="2800" b="1" i="1" dirty="0">
                <a:latin typeface="Candara" charset="0"/>
              </a:rPr>
              <a:t> of life.” (8:12) </a:t>
            </a:r>
            <a:br>
              <a:rPr lang="en-US" altLang="x-none" sz="2800" b="1" i="1" dirty="0">
                <a:latin typeface="Candara" charset="0"/>
              </a:rPr>
            </a:br>
            <a:endParaRPr lang="en-US" altLang="x-none" sz="1400" b="1" i="1" dirty="0">
              <a:latin typeface="Candara" charset="0"/>
            </a:endParaRPr>
          </a:p>
          <a:p>
            <a:pPr marL="14288" indent="-14288" algn="ctr">
              <a:spcBef>
                <a:spcPts val="0"/>
              </a:spcBef>
              <a:buNone/>
            </a:pPr>
            <a:r>
              <a:rPr lang="en-US" altLang="x-none" sz="2800" b="1" i="1" dirty="0">
                <a:latin typeface="Candara" charset="0"/>
              </a:rPr>
              <a:t>“I have come into the world as </a:t>
            </a:r>
            <a:r>
              <a:rPr lang="en-US" altLang="x-none" sz="2800" b="1" i="1" dirty="0">
                <a:solidFill>
                  <a:srgbClr val="FF0000"/>
                </a:solidFill>
                <a:latin typeface="Candara" charset="0"/>
              </a:rPr>
              <a:t>light</a:t>
            </a:r>
            <a:r>
              <a:rPr lang="en-US" altLang="x-none" sz="2800" b="1" i="1" dirty="0">
                <a:latin typeface="Candara" charset="0"/>
              </a:rPr>
              <a:t>, so that whoever </a:t>
            </a:r>
            <a:br>
              <a:rPr lang="en-US" altLang="x-none" sz="2800" b="1" i="1" dirty="0">
                <a:latin typeface="Candara" charset="0"/>
              </a:rPr>
            </a:br>
            <a:r>
              <a:rPr lang="en-US" altLang="x-none" sz="2800" b="1" i="1" dirty="0">
                <a:latin typeface="Candara" charset="0"/>
              </a:rPr>
              <a:t>believes in me may not remain in darkness.” (12:46)</a:t>
            </a:r>
          </a:p>
          <a:p>
            <a:pPr marL="14288" indent="-14288" algn="ctr">
              <a:spcBef>
                <a:spcPts val="0"/>
              </a:spcBef>
              <a:buFontTx/>
              <a:buNone/>
            </a:pPr>
            <a:endParaRPr lang="en-US" altLang="x-none" sz="1400" b="1" i="1" dirty="0">
              <a:latin typeface="Candara" charset="0"/>
            </a:endParaRPr>
          </a:p>
          <a:p>
            <a:pPr marL="14288" indent="-14288" algn="ctr">
              <a:spcBef>
                <a:spcPts val="0"/>
              </a:spcBef>
              <a:buNone/>
            </a:pPr>
            <a:r>
              <a:rPr lang="en-US" altLang="x-none" sz="2800" b="1" i="1" dirty="0">
                <a:latin typeface="Candara" charset="0"/>
              </a:rPr>
              <a:t>God is </a:t>
            </a:r>
            <a:r>
              <a:rPr lang="en-US" altLang="x-none" sz="2800" b="1" i="1" dirty="0">
                <a:solidFill>
                  <a:srgbClr val="FF0000"/>
                </a:solidFill>
                <a:latin typeface="Candara" charset="0"/>
              </a:rPr>
              <a:t>light</a:t>
            </a:r>
            <a:r>
              <a:rPr lang="en-US" altLang="x-none" sz="2800" b="1" i="1" dirty="0">
                <a:latin typeface="Candara" charset="0"/>
              </a:rPr>
              <a:t>, and in him is no darkness at all . . . </a:t>
            </a:r>
          </a:p>
          <a:p>
            <a:pPr marL="14288" indent="-14288" algn="ctr">
              <a:spcBef>
                <a:spcPts val="0"/>
              </a:spcBef>
              <a:buNone/>
            </a:pPr>
            <a:r>
              <a:rPr lang="en-US" altLang="x-none" sz="2800" b="1" i="1" dirty="0">
                <a:latin typeface="Candara" charset="0"/>
              </a:rPr>
              <a:t>But if we walk in the </a:t>
            </a:r>
            <a:r>
              <a:rPr lang="en-US" altLang="x-none" sz="2800" b="1" i="1" dirty="0">
                <a:solidFill>
                  <a:srgbClr val="FF0000"/>
                </a:solidFill>
                <a:latin typeface="Candara" charset="0"/>
              </a:rPr>
              <a:t>light</a:t>
            </a:r>
            <a:r>
              <a:rPr lang="en-US" altLang="x-none" sz="2800" b="1" i="1" dirty="0">
                <a:latin typeface="Candara" charset="0"/>
              </a:rPr>
              <a:t>, as he is in the </a:t>
            </a:r>
            <a:r>
              <a:rPr lang="en-US" altLang="x-none" sz="2800" b="1" i="1" dirty="0">
                <a:solidFill>
                  <a:srgbClr val="FF0000"/>
                </a:solidFill>
                <a:latin typeface="Candara" charset="0"/>
              </a:rPr>
              <a:t>light</a:t>
            </a:r>
            <a:r>
              <a:rPr lang="en-US" altLang="x-none" sz="2800" b="1" i="1" dirty="0">
                <a:latin typeface="Candara" charset="0"/>
              </a:rPr>
              <a:t>, we have </a:t>
            </a:r>
            <a:br>
              <a:rPr lang="en-US" altLang="x-none" sz="2800" b="1" i="1" dirty="0">
                <a:latin typeface="Candara" charset="0"/>
              </a:rPr>
            </a:br>
            <a:r>
              <a:rPr lang="en-US" altLang="x-none" sz="2800" b="1" i="1" dirty="0">
                <a:latin typeface="Candara" charset="0"/>
              </a:rPr>
              <a:t>fellowship with one another, and the blood of </a:t>
            </a:r>
            <a:br>
              <a:rPr lang="en-US" altLang="x-none" sz="2800" b="1" i="1" dirty="0">
                <a:latin typeface="Candara" charset="0"/>
              </a:rPr>
            </a:br>
            <a:r>
              <a:rPr lang="en-US" altLang="x-none" sz="2800" b="1" i="1" dirty="0">
                <a:latin typeface="Candara" charset="0"/>
              </a:rPr>
              <a:t>Jesus his Son cleanses us from all sin.</a:t>
            </a:r>
          </a:p>
          <a:p>
            <a:pPr marL="14288" indent="-14288" algn="ctr">
              <a:spcBef>
                <a:spcPts val="0"/>
              </a:spcBef>
              <a:buNone/>
            </a:pPr>
            <a:r>
              <a:rPr lang="en-US" altLang="x-none" sz="2800" b="1" i="1" dirty="0">
                <a:latin typeface="Candara" charset="0"/>
              </a:rPr>
              <a:t>1 John 1:7, 9</a:t>
            </a:r>
          </a:p>
        </p:txBody>
      </p:sp>
    </p:spTree>
    <p:extLst>
      <p:ext uri="{BB962C8B-B14F-4D97-AF65-F5344CB8AC3E}">
        <p14:creationId xmlns:p14="http://schemas.microsoft.com/office/powerpoint/2010/main" val="2516007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JESUS, THE LIFE AND LIGHT WHO CAME INTO THE WORLD [1:4-13]</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pPr>
            <a:r>
              <a:rPr lang="en-US" sz="2800" b="1" i="0" spc="-10" dirty="0">
                <a:latin typeface="Candara" charset="0"/>
                <a:ea typeface="ＭＳ Ｐゴシック" charset="0"/>
                <a:cs typeface="MS PGothic" charset="0"/>
              </a:rPr>
              <a:t>3)   “John… came to bear witness about the light”: </a:t>
            </a:r>
            <a:r>
              <a:rPr lang="en-US" sz="2800" b="1" i="0" spc="-10" dirty="0">
                <a:solidFill>
                  <a:srgbClr val="FF0000"/>
                </a:solidFill>
                <a:latin typeface="Candara" charset="0"/>
                <a:ea typeface="ＭＳ Ｐゴシック" charset="0"/>
                <a:cs typeface="MS PGothic" charset="0"/>
              </a:rPr>
              <a:t>John the Baptist’s MISSION was to point to Jesus, the true light of salvation.</a:t>
            </a:r>
          </a:p>
          <a:p>
            <a:pPr marL="0" indent="0" algn="ctr">
              <a:spcBef>
                <a:spcPts val="0"/>
              </a:spcBef>
              <a:buNone/>
            </a:pPr>
            <a:endParaRPr lang="en-US" sz="800" b="1" i="0" spc="-10" dirty="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6</a:t>
            </a:r>
            <a:r>
              <a:rPr lang="en-US" sz="2600" spc="-10" dirty="0">
                <a:solidFill>
                  <a:srgbClr val="000000"/>
                </a:solidFill>
                <a:latin typeface="Candara" charset="0"/>
                <a:ea typeface="ＭＳ Ｐゴシック" charset="0"/>
                <a:cs typeface="MS PGothic" charset="0"/>
              </a:rPr>
              <a:t> There was a man sent from God, whose name was John.</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t>
            </a:r>
            <a:r>
              <a:rPr lang="en-US" sz="2600" spc="-10" baseline="30000" dirty="0">
                <a:solidFill>
                  <a:srgbClr val="000000"/>
                </a:solidFill>
                <a:latin typeface="Candara" charset="0"/>
                <a:ea typeface="ＭＳ Ｐゴシック" charset="0"/>
                <a:cs typeface="MS PGothic" charset="0"/>
              </a:rPr>
              <a:t>7</a:t>
            </a:r>
            <a:r>
              <a:rPr lang="en-US" sz="2600" spc="-10" dirty="0">
                <a:solidFill>
                  <a:srgbClr val="000000"/>
                </a:solidFill>
                <a:latin typeface="Candara" charset="0"/>
                <a:ea typeface="ＭＳ Ｐゴシック" charset="0"/>
                <a:cs typeface="MS PGothic" charset="0"/>
              </a:rPr>
              <a:t> He came as a witness, to bear witness about the light, that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all might believe through him. </a:t>
            </a:r>
            <a:r>
              <a:rPr lang="en-US" sz="2600" spc="-10" baseline="30000" dirty="0">
                <a:solidFill>
                  <a:srgbClr val="000000"/>
                </a:solidFill>
                <a:latin typeface="Candara" charset="0"/>
                <a:ea typeface="ＭＳ Ｐゴシック" charset="0"/>
                <a:cs typeface="MS PGothic" charset="0"/>
              </a:rPr>
              <a:t>8</a:t>
            </a:r>
            <a:r>
              <a:rPr lang="en-US" sz="2600" spc="-10" dirty="0">
                <a:solidFill>
                  <a:srgbClr val="000000"/>
                </a:solidFill>
                <a:latin typeface="Candara" charset="0"/>
                <a:ea typeface="ＭＳ Ｐゴシック" charset="0"/>
                <a:cs typeface="MS PGothic" charset="0"/>
              </a:rPr>
              <a:t> He was not the light, but came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to bear witness about the light. </a:t>
            </a:r>
            <a:r>
              <a:rPr lang="en-US" sz="2600" spc="-10" baseline="30000" dirty="0">
                <a:solidFill>
                  <a:srgbClr val="000000"/>
                </a:solidFill>
                <a:latin typeface="Candara" charset="0"/>
                <a:ea typeface="ＭＳ Ｐゴシック" charset="0"/>
                <a:cs typeface="MS PGothic" charset="0"/>
              </a:rPr>
              <a:t>9</a:t>
            </a:r>
            <a:r>
              <a:rPr lang="en-US" sz="2600" spc="-10" dirty="0">
                <a:solidFill>
                  <a:srgbClr val="000000"/>
                </a:solidFill>
                <a:latin typeface="Candara" charset="0"/>
                <a:ea typeface="ＭＳ Ｐゴシック" charset="0"/>
                <a:cs typeface="MS PGothic" charset="0"/>
              </a:rPr>
              <a:t> The true light, which gives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light to everyone, was coming into the world. (vs. 6-9)</a:t>
            </a:r>
          </a:p>
          <a:p>
            <a:pPr marL="0" indent="0" algn="ctr">
              <a:spcBef>
                <a:spcPts val="0"/>
              </a:spcBef>
              <a:buNone/>
            </a:pPr>
            <a:endParaRPr lang="en-US" sz="8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pPr>
            <a:r>
              <a:rPr lang="en-US" altLang="x-none" sz="2600" b="1" i="0" kern="0" dirty="0">
                <a:solidFill>
                  <a:srgbClr val="000000"/>
                </a:solidFill>
                <a:latin typeface="Candara" charset="0"/>
              </a:rPr>
              <a:t>John the Baptist along with the OT prophets came to point to the Light (the promised Messiah/Christ). With this mission John was </a:t>
            </a:r>
            <a:r>
              <a:rPr lang="en-US" altLang="x-none" sz="2600" b="1" i="0" kern="0" dirty="0" err="1">
                <a:solidFill>
                  <a:srgbClr val="000000"/>
                </a:solidFill>
                <a:latin typeface="Candara" charset="0"/>
              </a:rPr>
              <a:t>senr</a:t>
            </a:r>
            <a:r>
              <a:rPr lang="en-US" altLang="x-none" sz="2600" b="1" i="0" kern="0" dirty="0">
                <a:solidFill>
                  <a:srgbClr val="000000"/>
                </a:solidFill>
                <a:latin typeface="Candara" charset="0"/>
              </a:rPr>
              <a:t> from God.</a:t>
            </a:r>
          </a:p>
          <a:p>
            <a:pPr marL="971550" lvl="1" indent="-455613">
              <a:spcBef>
                <a:spcPts val="0"/>
              </a:spcBef>
              <a:buFont typeface="Wingdings" charset="2"/>
              <a:buChar char="Ø"/>
            </a:pPr>
            <a:r>
              <a:rPr lang="en-US" altLang="x-none" sz="2600" b="1" i="0" kern="0" dirty="0">
                <a:solidFill>
                  <a:srgbClr val="000000"/>
                </a:solidFill>
                <a:latin typeface="Candara" charset="0"/>
              </a:rPr>
              <a:t>This ought to be also our mission as Christ’s witnesses to the world about the true light that leads those who hear and believe to eternal life in Jesus.</a:t>
            </a:r>
          </a:p>
          <a:p>
            <a:pPr marL="971550" lvl="1" indent="-455613">
              <a:spcBef>
                <a:spcPts val="0"/>
              </a:spcBef>
              <a:buFont typeface="Wingdings" charset="2"/>
              <a:buChar char="Ø"/>
            </a:pPr>
            <a:r>
              <a:rPr lang="en-US" altLang="x-none" sz="2600" b="1" i="0" kern="0" dirty="0">
                <a:solidFill>
                  <a:srgbClr val="000000"/>
                </a:solidFill>
                <a:latin typeface="Candara" charset="0"/>
              </a:rPr>
              <a:t>Without this true light, everyone cannot see because of spiritual blindness and will not come to true saving knowledge of Christ (2 Cor. 4:4-6).</a:t>
            </a:r>
          </a:p>
        </p:txBody>
      </p:sp>
    </p:spTree>
    <p:extLst>
      <p:ext uri="{BB962C8B-B14F-4D97-AF65-F5344CB8AC3E}">
        <p14:creationId xmlns:p14="http://schemas.microsoft.com/office/powerpoint/2010/main" val="47170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54954</TotalTime>
  <Words>777</Words>
  <Application>Microsoft Macintosh PowerPoint</Application>
  <PresentationFormat>Widescreen</PresentationFormat>
  <Paragraphs>89</Paragraphs>
  <Slides>14</Slides>
  <Notes>12</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14</vt:i4>
      </vt:variant>
    </vt:vector>
  </HeadingPairs>
  <TitlesOfParts>
    <vt:vector size="35"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2_Normal</vt:lpstr>
      <vt:lpstr>7_Default Design</vt:lpstr>
      <vt:lpstr>19_Default Design</vt:lpstr>
      <vt:lpstr>PowerPoint Presentation</vt:lpstr>
      <vt:lpstr>In Him Was Life</vt:lpstr>
      <vt:lpstr>RECAP: PURPOSE, OVERVIEW, &amp; JESUS’ ETERNAL IDENTITY (1:1-3)</vt:lpstr>
      <vt:lpstr>RECAP: PURPOSE, OVERVIEW, &amp; JESUS’ ETERNAL IDENTITY [1:1-3]</vt:lpstr>
      <vt:lpstr>JESUS, THE LIFE AND LIGHT WHO CAME INTO THE WORLD [1:4-13]</vt:lpstr>
      <vt:lpstr>PowerPoint Presentation</vt:lpstr>
      <vt:lpstr>JESUS, THE LIFE AND LIGHT WHO CAME INTO THE WORLD [1:4-13]</vt:lpstr>
      <vt:lpstr>PowerPoint Presentation</vt:lpstr>
      <vt:lpstr>JESUS, THE LIFE AND LIGHT WHO CAME INTO THE WORLD [1:4-13]</vt:lpstr>
      <vt:lpstr>PowerPoint Presentation</vt:lpstr>
      <vt:lpstr>JESUS, THE LIFE AND LIGHT WHO CAME INTO THE WORLD [1:4-13]</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3406</cp:revision>
  <cp:lastPrinted>2017-02-12T17:19:19Z</cp:lastPrinted>
  <dcterms:created xsi:type="dcterms:W3CDTF">2007-10-20T20:09:35Z</dcterms:created>
  <dcterms:modified xsi:type="dcterms:W3CDTF">2019-05-27T18:29:35Z</dcterms:modified>
  <cp:category/>
</cp:coreProperties>
</file>