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59" r:id="rId10"/>
    <p:sldMasterId id="2147484327" r:id="rId11"/>
    <p:sldMasterId id="2147484387" r:id="rId12"/>
    <p:sldMasterId id="2147484399" r:id="rId13"/>
  </p:sldMasterIdLst>
  <p:notesMasterIdLst>
    <p:notesMasterId r:id="rId27"/>
  </p:notesMasterIdLst>
  <p:handoutMasterIdLst>
    <p:handoutMasterId r:id="rId28"/>
  </p:handoutMasterIdLst>
  <p:sldIdLst>
    <p:sldId id="281" r:id="rId14"/>
    <p:sldId id="807" r:id="rId15"/>
    <p:sldId id="792" r:id="rId16"/>
    <p:sldId id="2636" r:id="rId17"/>
    <p:sldId id="2637" r:id="rId18"/>
    <p:sldId id="781" r:id="rId19"/>
    <p:sldId id="2641" r:id="rId20"/>
    <p:sldId id="2639" r:id="rId21"/>
    <p:sldId id="1760" r:id="rId22"/>
    <p:sldId id="2640" r:id="rId23"/>
    <p:sldId id="2403" r:id="rId24"/>
    <p:sldId id="944" r:id="rId25"/>
    <p:sldId id="283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CC00"/>
    <a:srgbClr val="800000"/>
    <a:srgbClr val="6600FF"/>
    <a:srgbClr val="011893"/>
    <a:srgbClr val="006600"/>
    <a:srgbClr val="0432FF"/>
    <a:srgbClr val="FFFF00"/>
    <a:srgbClr val="CC3300"/>
    <a:srgbClr val="CC99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90" autoAdjust="0"/>
    <p:restoredTop sz="92837"/>
  </p:normalViewPr>
  <p:slideViewPr>
    <p:cSldViewPr>
      <p:cViewPr varScale="1">
        <p:scale>
          <a:sx n="50" d="100"/>
          <a:sy n="50" d="100"/>
        </p:scale>
        <p:origin x="192" y="1464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5/12/19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63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08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3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5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2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3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7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>
            <a:extLst>
              <a:ext uri="{FF2B5EF4-FFF2-40B4-BE49-F238E27FC236}">
                <a16:creationId xmlns:a16="http://schemas.microsoft.com/office/drawing/2014/main" id="{74B40504-AC93-F041-8796-DD7919BFF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4" name="Rectangle 3">
            <a:extLst>
              <a:ext uri="{FF2B5EF4-FFF2-40B4-BE49-F238E27FC236}">
                <a16:creationId xmlns:a16="http://schemas.microsoft.com/office/drawing/2014/main" id="{314D33A1-87F9-BC47-8855-F18A6E7B0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89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73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>
            <a:extLst>
              <a:ext uri="{FF2B5EF4-FFF2-40B4-BE49-F238E27FC236}">
                <a16:creationId xmlns:a16="http://schemas.microsoft.com/office/drawing/2014/main" id="{74B40504-AC93-F041-8796-DD7919BFF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4" name="Rectangle 3">
            <a:extLst>
              <a:ext uri="{FF2B5EF4-FFF2-40B4-BE49-F238E27FC236}">
                <a16:creationId xmlns:a16="http://schemas.microsoft.com/office/drawing/2014/main" id="{314D33A1-87F9-BC47-8855-F18A6E7B0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878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2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621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82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822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279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755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353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204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816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613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933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163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486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751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362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134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928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805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181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907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42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eaLnBrk="1" hangingPunct="1">
              <a:defRPr/>
            </a:pPr>
            <a:fld id="{B84F0A5A-A96B-4048-9348-360DF1EE3319}" type="slidenum">
              <a:rPr lang="en-US" i="0">
                <a:latin typeface="Arial" charset="0"/>
              </a:rPr>
              <a:pPr eaLnBrk="1" hangingPunct="1"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5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2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THE HIGH/FULLER CALLING OF MOTHERHOOD FOR CHRISTIANS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827330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63550">
              <a:spcBef>
                <a:spcPts val="0"/>
              </a:spcBef>
              <a:buNone/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3) </a:t>
            </a:r>
            <a:r>
              <a:rPr lang="en-US" sz="2000" b="1" i="0" spc="-10" dirty="0">
                <a:latin typeface="Candara" charset="0"/>
                <a:ea typeface="ＭＳ Ｐゴシック" charset="0"/>
                <a:cs typeface="MS PGothic" charset="0"/>
              </a:rPr>
              <a:t> 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A mother’s high calling is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to train her children to be godly men/women of God who are equipped for every good work.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b="1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But as for you, continue in what you have learned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and have firmly believed . . . 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16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All Scripture is breathed out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by God and profitable for teaching, for reproof, for correction,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and for training in righteousness, 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17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that the man of God 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may be complete, equipped for every good work.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 Timothy 3:14, 16-17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28688" lvl="1" indent="-465138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We have the most powerful tool given by God in training our children in their spiritual development/readiness for every good work.</a:t>
            </a:r>
          </a:p>
          <a:p>
            <a:pPr marL="928688" lvl="1" indent="-465138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This means moms (&amp; dads) must be serious about using this tool for parenting in all aspects of values, worldview, &amp; character.</a:t>
            </a:r>
          </a:p>
          <a:p>
            <a:pPr marL="928688" lvl="1" indent="-465138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Hence, a mother’s high calling involves raising godly men &amp; women of God!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1" y="381000"/>
            <a:ext cx="11887200" cy="64769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O dear mothers, you have a very sacred trust reposed in you by God!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He hath in effect said to you, “Take this child and nurse it for Me, and I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will give thee thy wages.” You are called to equip the future man of God, that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he may be thoroughly furnished unto every good work. If God spares you, you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may live to hear that pretty boy speak to thousands, and you will have the sweet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reflection in your heart that the quiet teachings of the nursery led the man to love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his God and serve Him. Those who think that a woman detained at home by her little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family is doing nothing, think the reverse of what is true. Scarcely can the godly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mother quit her home for a place of worship, but dream not that she is lost to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work of the church; far from it, she is doing the best possible service for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her Lord. Mothers, the godly training of your offspring is your first and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most pressing duty. Christian women, by teaching children the Holy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Scriptures, are as much fulfilling their part for the Lord, as Moses </a:t>
            </a:r>
            <a:b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in judging Israel, or Solomon in building the temple.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Charles Spurgeon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600" b="1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2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200" dirty="0">
                <a:latin typeface="Candara" charset="0"/>
                <a:cs typeface="MS PGothic" charset="0"/>
              </a:rPr>
            </a:br>
            <a:r>
              <a:rPr lang="en-US" sz="32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326572" y="1600200"/>
            <a:ext cx="11652068" cy="5105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one word would you use to describe your mom in honoring her? What are you most thankful for on this Mother’s Day?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In what ways are you convinced more of the high calling of motherhood? How will you encourage and affirm moms at </a:t>
            </a:r>
            <a:r>
              <a:rPr lang="en-US" sz="2800" dirty="0" err="1"/>
              <a:t>CrossWay</a:t>
            </a:r>
            <a:r>
              <a:rPr lang="en-US" sz="2800" dirty="0"/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In what ways will you impart your faith to your children as a mom/dad (or as an uncle/aunt to the children at CW)? What is your first step?</a:t>
            </a:r>
          </a:p>
        </p:txBody>
      </p:sp>
    </p:spTree>
    <p:extLst>
      <p:ext uri="{BB962C8B-B14F-4D97-AF65-F5344CB8AC3E}">
        <p14:creationId xmlns:p14="http://schemas.microsoft.com/office/powerpoint/2010/main" val="3128549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133600"/>
            <a:ext cx="11176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Mother’s High Calling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Special Mother’s Day Message</a:t>
            </a:r>
          </a:p>
          <a:p>
            <a:pPr algn="ctr" eaLnBrk="1" hangingPunct="1"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Selected Scriptures</a:t>
            </a:r>
          </a:p>
          <a:p>
            <a:pPr algn="ctr" eaLnBrk="1" hangingPunct="1"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May 12, 2019</a:t>
            </a:r>
          </a:p>
          <a:p>
            <a:pPr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3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533400"/>
            <a:ext cx="12192000" cy="457200"/>
          </a:xfrm>
        </p:spPr>
        <p:txBody>
          <a:bodyPr/>
          <a:lstStyle/>
          <a:p>
            <a:r>
              <a:rPr lang="en-US" altLang="en-US" sz="3200" b="1" dirty="0">
                <a:latin typeface="Candara" panose="020E0502030303020204" pitchFamily="34" charset="0"/>
              </a:rPr>
              <a:t>MOTHERHOOD IN TODAY’S CHANGING PERSPECTIVE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996" y="1295400"/>
            <a:ext cx="11556404" cy="5502279"/>
          </a:xfrm>
        </p:spPr>
        <p:txBody>
          <a:bodyPr/>
          <a:lstStyle/>
          <a:p>
            <a:pPr marL="463550" indent="-463550"/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Question #1: </a:t>
            </a:r>
            <a:r>
              <a:rPr lang="en-US" altLang="en-US" sz="2800" b="1" dirty="0">
                <a:latin typeface="Candara" panose="020E0502030303020204" pitchFamily="34" charset="0"/>
              </a:rPr>
              <a:t>Is it a </a:t>
            </a:r>
            <a:r>
              <a:rPr lang="en-US" altLang="en-US" sz="2800" b="1" i="1" dirty="0">
                <a:latin typeface="Candara" panose="020E0502030303020204" pitchFamily="34" charset="0"/>
              </a:rPr>
              <a:t>burden or sacrifice imposed </a:t>
            </a:r>
            <a:r>
              <a:rPr lang="en-US" altLang="en-US" sz="2800" b="1" dirty="0">
                <a:latin typeface="Candara" panose="020E0502030303020204" pitchFamily="34" charset="0"/>
              </a:rPr>
              <a:t>by patriarchal society?</a:t>
            </a:r>
          </a:p>
          <a:p>
            <a:pPr marL="463550" indent="-463550"/>
            <a:endParaRPr lang="en-US" altLang="en-US" sz="2400" b="1" dirty="0">
              <a:latin typeface="Candara" panose="020E0502030303020204" pitchFamily="34" charset="0"/>
            </a:endParaRPr>
          </a:p>
          <a:p>
            <a:pPr marL="463550" indent="-463550"/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Question #2: </a:t>
            </a:r>
            <a:r>
              <a:rPr lang="en-US" altLang="en-US" sz="2800" b="1" dirty="0">
                <a:latin typeface="Candara" panose="020E0502030303020204" pitchFamily="34" charset="0"/>
              </a:rPr>
              <a:t>Is it a </a:t>
            </a:r>
            <a:r>
              <a:rPr lang="en-US" altLang="en-US" sz="2800" b="1" i="1" dirty="0">
                <a:latin typeface="Candara" panose="020E0502030303020204" pitchFamily="34" charset="0"/>
              </a:rPr>
              <a:t>hindrance</a:t>
            </a:r>
            <a:r>
              <a:rPr lang="en-US" altLang="en-US" sz="2800" b="1" dirty="0">
                <a:latin typeface="Candara" panose="020E0502030303020204" pitchFamily="34" charset="0"/>
              </a:rPr>
              <a:t> to a woman’s career advancement or self-actualization?</a:t>
            </a:r>
          </a:p>
          <a:p>
            <a:pPr marL="463550" indent="-463550"/>
            <a:endParaRPr lang="en-US" altLang="en-US" sz="2400" b="1" dirty="0">
              <a:latin typeface="Candara" panose="020E0502030303020204" pitchFamily="34" charset="0"/>
            </a:endParaRPr>
          </a:p>
          <a:p>
            <a:pPr marL="463550" indent="-463550"/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Question #3: </a:t>
            </a:r>
            <a:r>
              <a:rPr lang="en-US" altLang="en-US" sz="2800" b="1" dirty="0">
                <a:latin typeface="Candara" panose="020E0502030303020204" pitchFamily="34" charset="0"/>
              </a:rPr>
              <a:t>Is it a </a:t>
            </a:r>
            <a:r>
              <a:rPr lang="en-US" altLang="en-US" sz="2800" b="1" i="1" dirty="0">
                <a:latin typeface="Candara" panose="020E0502030303020204" pitchFamily="34" charset="0"/>
              </a:rPr>
              <a:t>role filled with unachievable expectations </a:t>
            </a:r>
            <a:r>
              <a:rPr lang="en-US" altLang="en-US" sz="2800" b="1" dirty="0">
                <a:latin typeface="Candara" panose="020E0502030303020204" pitchFamily="34" charset="0"/>
              </a:rPr>
              <a:t>in the real world?</a:t>
            </a:r>
          </a:p>
        </p:txBody>
      </p:sp>
    </p:spTree>
    <p:extLst>
      <p:ext uri="{BB962C8B-B14F-4D97-AF65-F5344CB8AC3E}">
        <p14:creationId xmlns:p14="http://schemas.microsoft.com/office/powerpoint/2010/main" val="196987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MOTHERHOOD IN GOD’S UNCHANGING PERSPECTIVE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990600"/>
            <a:ext cx="11789229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15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“Can a woman forget her nursing child,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that she should have no compassion on the son of her womb?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Even these may forget, yet I will not forget you.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16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Behold, I have engraved you on the palms of my hands;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your walls are continually before me.”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Isaiah 49:15-16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63550" indent="-449263">
              <a:spcBef>
                <a:spcPts val="0"/>
              </a:spcBef>
            </a:pP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GOD’S PERSPECTIVE: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Unlike the changing world, God’s perspective holds motherhood [mother’s love/role] in such high esteem.</a:t>
            </a:r>
          </a:p>
          <a:p>
            <a:pPr marL="463550" indent="-449263">
              <a:spcBef>
                <a:spcPts val="0"/>
              </a:spcBef>
            </a:pPr>
            <a:endParaRPr lang="en-US" sz="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63550" indent="-449263">
              <a:spcBef>
                <a:spcPts val="0"/>
              </a:spcBef>
            </a:pP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ALIKE: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Mother’s love is like God’s undying love. Hence, </a:t>
            </a:r>
            <a:r>
              <a:rPr lang="en-US" sz="2800" b="1" i="0" u="sng" spc="-10" dirty="0">
                <a:latin typeface="Candara" charset="0"/>
                <a:ea typeface="ＭＳ Ｐゴシック" charset="0"/>
                <a:cs typeface="MS PGothic" charset="0"/>
              </a:rPr>
              <a:t>a mother’s high calling begins with </a:t>
            </a:r>
            <a:r>
              <a:rPr lang="en-US" sz="2800" b="1" u="sng" spc="-10" dirty="0">
                <a:latin typeface="Candara" charset="0"/>
                <a:ea typeface="ＭＳ Ｐゴシック" charset="0"/>
                <a:cs typeface="MS PGothic" charset="0"/>
              </a:rPr>
              <a:t>loving her children with her “innate” motherly love. </a:t>
            </a:r>
          </a:p>
          <a:p>
            <a:pPr marL="463550" indent="-449263">
              <a:spcBef>
                <a:spcPts val="0"/>
              </a:spcBef>
            </a:pPr>
            <a:endParaRPr lang="en-US" sz="800" b="1" u="sng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63550" indent="-449263">
              <a:spcBef>
                <a:spcPts val="0"/>
              </a:spcBef>
            </a:pP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UNLIKE: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Yet, even when mother’s innate love fails, God’s love never fails. Hence, a mother’s high calling also involves leading her children to be shaped by God who loves him/her </a:t>
            </a:r>
            <a:r>
              <a:rPr lang="en-US" sz="2800" b="1" u="sng" spc="-10" dirty="0">
                <a:latin typeface="Candara" charset="0"/>
                <a:ea typeface="ＭＳ Ｐゴシック" charset="0"/>
                <a:cs typeface="MS PGothic" charset="0"/>
              </a:rPr>
              <a:t>far beyond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 her motherly love.</a:t>
            </a:r>
          </a:p>
        </p:txBody>
      </p:sp>
    </p:spTree>
    <p:extLst>
      <p:ext uri="{BB962C8B-B14F-4D97-AF65-F5344CB8AC3E}">
        <p14:creationId xmlns:p14="http://schemas.microsoft.com/office/powerpoint/2010/main" val="10953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MOTHERHOOD IN GOD’S UNCHANGING PERSPECTIVE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49263">
              <a:spcBef>
                <a:spcPts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Who were behind these godly leaders in the Bible? </a:t>
            </a:r>
          </a:p>
          <a:p>
            <a:pPr marL="928688" lvl="1" indent="-465138">
              <a:spcBef>
                <a:spcPts val="0"/>
              </a:spcBef>
              <a:buFont typeface="Wingdings" pitchFamily="2" charset="2"/>
              <a:buChar char="ü"/>
            </a:pPr>
            <a:r>
              <a:rPr lang="en-US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Godly mothers who loved their children</a:t>
            </a:r>
            <a:r>
              <a:rPr lang="en-US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b="1" u="sng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beyond</a:t>
            </a:r>
            <a:r>
              <a:rPr lang="en-US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their motherly love.</a:t>
            </a:r>
          </a:p>
          <a:p>
            <a:pPr marL="927100" lvl="1" indent="-463550">
              <a:spcBef>
                <a:spcPts val="0"/>
              </a:spcBef>
              <a:buFont typeface="+mj-lt"/>
              <a:buAutoNum type="arabicPeriod"/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1377950" lvl="2" indent="-449263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Jochebed – Mother of Moses</a:t>
            </a:r>
          </a:p>
          <a:p>
            <a:pPr marL="1377950" lvl="2" indent="-449263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Hannah – Mother of Samuel</a:t>
            </a:r>
          </a:p>
          <a:p>
            <a:pPr marL="1377950" lvl="2" indent="-449263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Bathsheba – Mother of Solomon</a:t>
            </a:r>
          </a:p>
          <a:p>
            <a:pPr marL="1377950" lvl="2" indent="-449263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Mary – Mother of Jesus</a:t>
            </a:r>
          </a:p>
          <a:p>
            <a:pPr marL="1377950" lvl="2" indent="-449263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Elizabeth – Mother of John the Baptist</a:t>
            </a:r>
          </a:p>
          <a:p>
            <a:pPr marL="1377950" lvl="2" indent="-449263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i="0" spc="-10" dirty="0">
                <a:highlight>
                  <a:srgbClr val="FFFF00"/>
                </a:highlight>
                <a:latin typeface="Candara" charset="0"/>
                <a:ea typeface="ＭＳ Ｐゴシック" charset="0"/>
                <a:cs typeface="MS PGothic" charset="0"/>
              </a:rPr>
              <a:t>Eunice – Mother of Timothy</a:t>
            </a:r>
          </a:p>
          <a:p>
            <a:pPr marL="1377950" lvl="2" indent="-449263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i="0" spc="-10" dirty="0">
                <a:highlight>
                  <a:srgbClr val="FFFF00"/>
                </a:highlight>
                <a:latin typeface="Candara" charset="0"/>
                <a:ea typeface="ＭＳ Ｐゴシック" charset="0"/>
                <a:cs typeface="MS PGothic" charset="0"/>
              </a:rPr>
              <a:t>Lois – Mother of Eunice (Grandmother of Timothy)</a:t>
            </a:r>
          </a:p>
          <a:p>
            <a:pPr marL="1377950" lvl="2" indent="-449263">
              <a:spcBef>
                <a:spcPts val="0"/>
              </a:spcBef>
              <a:buFont typeface="Wingdings" pitchFamily="2" charset="2"/>
              <a:buChar char="Ø"/>
            </a:pPr>
            <a:endParaRPr lang="en-US" sz="2600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1377950" lvl="2" indent="-449263">
              <a:spcBef>
                <a:spcPts val="0"/>
              </a:spcBef>
              <a:buFont typeface="Wingdings" pitchFamily="2" charset="2"/>
              <a:buChar char="Ø"/>
            </a:pPr>
            <a:endParaRPr lang="en-US" sz="2600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927100" lvl="1" indent="-463550">
              <a:spcBef>
                <a:spcPts val="0"/>
              </a:spcBef>
              <a:buFont typeface="+mj-lt"/>
              <a:buAutoNum type="arabicPeriod"/>
            </a:pPr>
            <a:endParaRPr lang="en-US" sz="2600" i="0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5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THE HIGH/FULLER CALLING OF MOTHERHOOD FOR CHRISTIANS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63550">
              <a:spcBef>
                <a:spcPts val="0"/>
              </a:spcBef>
              <a:buNone/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1)   A mother’s high calling is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to impart her faith to her children by modeling  and prayer in everyday life.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b="1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3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I thank God whom I serve, as did my ancestors, with a clear conscience,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as I remember you constantly in my prayers night and day.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As I remember your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tears, I long to see you, that I may be filled with joy.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5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I am reminded of your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sincere faith, a faith that dwelt first in your grandmother Lois and 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your mother Eunice and now, I am sure, dwells in you as well.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 Timothy 1:3-5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28688" lvl="1" indent="-465138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This legacy of sincere faith is far more valuable in God’s eyes for growing children—it is ignited by a mother’s modeling and prayer for her children. </a:t>
            </a:r>
          </a:p>
          <a:p>
            <a:pPr marL="928688" lvl="1" indent="-465138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Why? Faith and godliness are more caught than taught. That means our own pursuit of God and godliness as a mom is deeply impactful for the children.</a:t>
            </a:r>
          </a:p>
          <a:p>
            <a:pPr marL="928688" lvl="1" indent="-465138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This does NOT mean moms have to be perfect—but to be SINCERE in faith.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3">
            <a:extLst>
              <a:ext uri="{FF2B5EF4-FFF2-40B4-BE49-F238E27FC236}">
                <a16:creationId xmlns:a16="http://schemas.microsoft.com/office/drawing/2014/main" id="{9726A79E-080F-A241-A7D5-D5BE67649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11430000" cy="5399088"/>
          </a:xfrm>
        </p:spPr>
        <p:txBody>
          <a:bodyPr/>
          <a:lstStyle/>
          <a:p>
            <a:pPr marL="14288" indent="-14288" algn="ctr">
              <a:spcBef>
                <a:spcPct val="0"/>
              </a:spcBef>
              <a:buNone/>
            </a:pPr>
            <a:r>
              <a:rPr lang="en-US" altLang="en-US" sz="2800" b="1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3</a:t>
            </a: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 Older women likewise are to be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reverent in behavior, not slanderers or slaves to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much wine. They are to teach what is good, </a:t>
            </a:r>
            <a:r>
              <a:rPr lang="en-US" altLang="en-US" sz="2800" b="1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4</a:t>
            </a: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 and so train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the young women to love their husbands and children, 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5</a:t>
            </a: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 to be self-controlled, pure, working at home, kind,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and submissive to their own husbands, that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the word of God may not be reviled. 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Titus 2:3-5</a:t>
            </a:r>
            <a:endParaRPr lang="en-US" altLang="en-US" sz="24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marL="450850" indent="-450850" algn="ctr">
              <a:spcBef>
                <a:spcPct val="0"/>
              </a:spcBef>
              <a:buNone/>
            </a:pPr>
            <a:endParaRPr lang="en-US" altLang="en-US" sz="24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7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THE HIGH/FULLER CALLING OF MOTHERHOOD FOR CHRISTIANS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827330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63550">
              <a:spcBef>
                <a:spcPts val="0"/>
              </a:spcBef>
              <a:buNone/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2) </a:t>
            </a:r>
            <a:r>
              <a:rPr lang="en-US" sz="2000" b="1" i="0" spc="-10" dirty="0">
                <a:latin typeface="Candara" charset="0"/>
                <a:ea typeface="ＭＳ Ｐゴシック" charset="0"/>
                <a:cs typeface="MS PGothic" charset="0"/>
              </a:rPr>
              <a:t> 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A mother’s high calling is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to saturate her children with the Word of God from their early childhood.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b="1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But as for you, continue in what you have learned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and have firmly believed, knowing from whom you learned it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15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and how from childhood you have been acquainted with 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sacred writings, which are able to make you wise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for salvation through faith in Christ Jesus.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 Timothy 3:14-15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28688" lvl="1" indent="-465138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Eunice &amp; Lois (mother/grandmother) taught Timothy Scripture from infancy.</a:t>
            </a:r>
          </a:p>
          <a:p>
            <a:pPr marL="928688" lvl="1" indent="-465138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It was to intentionally saturate Timothy’ childhood with the Word of God—in a planned way and as a way of everyday life.</a:t>
            </a:r>
          </a:p>
          <a:p>
            <a:pPr marL="928688" lvl="1" indent="-465138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If Scripture is indeed God’s inspired Word that supersedes all authorities, this is such a crucial part of a mother’s high calling in following Christ. 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3">
            <a:extLst>
              <a:ext uri="{FF2B5EF4-FFF2-40B4-BE49-F238E27FC236}">
                <a16:creationId xmlns:a16="http://schemas.microsoft.com/office/drawing/2014/main" id="{9726A79E-080F-A241-A7D5-D5BE67649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11430000" cy="5399088"/>
          </a:xfrm>
        </p:spPr>
        <p:txBody>
          <a:bodyPr/>
          <a:lstStyle/>
          <a:p>
            <a:pPr marL="14288" indent="-14288" algn="ctr">
              <a:spcBef>
                <a:spcPct val="0"/>
              </a:spcBef>
              <a:buNone/>
            </a:pPr>
            <a:r>
              <a:rPr lang="en-US" altLang="en-US" sz="2800" b="1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5</a:t>
            </a: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 You shall love the Lord your God with all your heart and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with all your soul and with all your might. </a:t>
            </a:r>
            <a:r>
              <a:rPr lang="en-US" altLang="en-US" sz="2800" b="1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6</a:t>
            </a: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 And these words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that I command you today shall be on your heart. </a:t>
            </a:r>
            <a:r>
              <a:rPr lang="en-US" altLang="en-US" sz="2800" b="1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7</a:t>
            </a: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 You shall teach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them diligently to your children, and shall talk of them when you sit in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your house, and when you walk by the way, and when you lie down, and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 when you rise. </a:t>
            </a:r>
            <a:r>
              <a:rPr lang="en-US" altLang="en-US" sz="2800" b="1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8</a:t>
            </a: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 You shall bind them as a sign on your hand, and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they shall be as frontlets between your eyes. </a:t>
            </a:r>
            <a:r>
              <a:rPr lang="en-US" altLang="en-US" sz="2800" b="1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9</a:t>
            </a: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 You shall write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them on the doorposts of your house and on your gates.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Deuteronomy 6:5-9</a:t>
            </a:r>
            <a:endParaRPr lang="en-US" altLang="en-US" sz="24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marL="450850" indent="-450850" algn="ctr">
              <a:spcBef>
                <a:spcPct val="0"/>
              </a:spcBef>
              <a:buNone/>
            </a:pPr>
            <a:endParaRPr lang="en-US" altLang="en-US" sz="24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510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56506</TotalTime>
  <Words>355</Words>
  <Application>Microsoft Macintosh PowerPoint</Application>
  <PresentationFormat>Widescreen</PresentationFormat>
  <Paragraphs>70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Arial</vt:lpstr>
      <vt:lpstr>Calibri</vt:lpstr>
      <vt:lpstr>Calibri Light</vt:lpstr>
      <vt:lpstr>Candara</vt:lpstr>
      <vt:lpstr>Eras Bold ITC</vt:lpstr>
      <vt:lpstr>Eras Medium ITC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9_Default Design</vt:lpstr>
      <vt:lpstr>15_Default Design</vt:lpstr>
      <vt:lpstr>18_Default Design</vt:lpstr>
      <vt:lpstr>2_Normal</vt:lpstr>
      <vt:lpstr>PowerPoint Presentation</vt:lpstr>
      <vt:lpstr>A Mother’s High Calling</vt:lpstr>
      <vt:lpstr>MOTHERHOOD IN TODAY’S CHANGING PERSPECTIVE</vt:lpstr>
      <vt:lpstr>MOTHERHOOD IN GOD’S UNCHANGING PERSPECTIVE</vt:lpstr>
      <vt:lpstr>MOTHERHOOD IN GOD’S UNCHANGING PERSPECTIVE</vt:lpstr>
      <vt:lpstr>THE HIGH/FULLER CALLING OF MOTHERHOOD FOR CHRISTIANS</vt:lpstr>
      <vt:lpstr>PowerPoint Presentation</vt:lpstr>
      <vt:lpstr>THE HIGH/FULLER CALLING OF MOTHERHOOD FOR CHRISTIANS</vt:lpstr>
      <vt:lpstr>PowerPoint Presentation</vt:lpstr>
      <vt:lpstr>THE HIGH/FULLER CALLING OF MOTHERHOOD FOR CHRISTIANS</vt:lpstr>
      <vt:lpstr>PowerPoint Presentation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3437</cp:revision>
  <cp:lastPrinted>2019-04-21T17:06:18Z</cp:lastPrinted>
  <dcterms:created xsi:type="dcterms:W3CDTF">2007-10-20T20:09:35Z</dcterms:created>
  <dcterms:modified xsi:type="dcterms:W3CDTF">2019-05-12T21:18:08Z</dcterms:modified>
  <cp:category/>
</cp:coreProperties>
</file>