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33" r:id="rId7"/>
    <p:sldMasterId id="2147484111" r:id="rId8"/>
    <p:sldMasterId id="2147484159" r:id="rId9"/>
    <p:sldMasterId id="2147484327" r:id="rId10"/>
    <p:sldMasterId id="2147484375" r:id="rId11"/>
    <p:sldMasterId id="2147484387" r:id="rId12"/>
  </p:sldMasterIdLst>
  <p:notesMasterIdLst>
    <p:notesMasterId r:id="rId38"/>
  </p:notesMasterIdLst>
  <p:handoutMasterIdLst>
    <p:handoutMasterId r:id="rId39"/>
  </p:handoutMasterIdLst>
  <p:sldIdLst>
    <p:sldId id="283" r:id="rId13"/>
    <p:sldId id="285" r:id="rId14"/>
    <p:sldId id="2064" r:id="rId15"/>
    <p:sldId id="2068" r:id="rId16"/>
    <p:sldId id="2069" r:id="rId17"/>
    <p:sldId id="2070" r:id="rId18"/>
    <p:sldId id="2071" r:id="rId19"/>
    <p:sldId id="2072" r:id="rId20"/>
    <p:sldId id="2075" r:id="rId21"/>
    <p:sldId id="2073" r:id="rId22"/>
    <p:sldId id="2076" r:id="rId23"/>
    <p:sldId id="2077" r:id="rId24"/>
    <p:sldId id="2078" r:id="rId25"/>
    <p:sldId id="2079" r:id="rId26"/>
    <p:sldId id="2074" r:id="rId27"/>
    <p:sldId id="2081" r:id="rId28"/>
    <p:sldId id="2088" r:id="rId29"/>
    <p:sldId id="2082" r:id="rId30"/>
    <p:sldId id="2083" r:id="rId31"/>
    <p:sldId id="2084" r:id="rId32"/>
    <p:sldId id="2085" r:id="rId33"/>
    <p:sldId id="2086" r:id="rId34"/>
    <p:sldId id="2087" r:id="rId35"/>
    <p:sldId id="293" r:id="rId36"/>
    <p:sldId id="284" r:id="rId37"/>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6600"/>
    <a:srgbClr val="800000"/>
    <a:srgbClr val="FFFF00"/>
    <a:srgbClr val="CC33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85" autoAdjust="0"/>
    <p:restoredTop sz="92697"/>
  </p:normalViewPr>
  <p:slideViewPr>
    <p:cSldViewPr>
      <p:cViewPr varScale="1">
        <p:scale>
          <a:sx n="84" d="100"/>
          <a:sy n="84" d="100"/>
        </p:scale>
        <p:origin x="200" y="744"/>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handoutMaster" Target="handoutMasters/handoutMaster1.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pPr/>
              <a:t>3/17/19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pPr/>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3/17/19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3673487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869282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287731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89926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021954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7391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033876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77615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490551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787323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64099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99649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204356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772549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411130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83780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797174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508838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107539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84332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7997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71263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812131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47E8EB7-24A6-C04F-BB85-4B2C96272D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64913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8DA376-00D2-3649-8A0C-E5B2F249D0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37794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065C21B-D13A-BC40-8F06-2C5292D17B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34529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171D065-DB86-8A47-94B2-C41B18A34F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96042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C1C20F9-EFF8-D041-89F2-A5BF266CBF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28070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EEA385C-4037-8043-8AFF-4BF356BD99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64847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E73F159-5812-8C46-B098-98E9B63F36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9351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69130EE-C8E5-DE48-B3C9-3191B3620B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56770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06EE60B-3049-F54F-9C97-BA8C2F82C9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7664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DF1CA7-CA3C-1A49-920C-7194CF691B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84793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2"/>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2"/>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F896CE7-AACA-E540-A436-87669B3686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0770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15825860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41545133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28632070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34513098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4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4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291094064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41646838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367373484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1332875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32122193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11028898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3343529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3/17/19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3/17/19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2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3/17/19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3/17/19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3/17/19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3/17/19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3/17/19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3/17/19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3"/>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3/17/19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3/17/19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3/17/19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1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7"/>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7"/>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eaLnBrk="1" hangingPunct="1">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eaLnBrk="1" hangingPunct="1">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F771AE-8F94-4F46-AFA6-FBBDC96160D0}"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45262479"/>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8"/>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8"/>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8"/>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771155275"/>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3/17/19</a:t>
            </a:fld>
            <a:endParaRPr lang="en-US"/>
          </a:p>
        </p:txBody>
      </p:sp>
      <p:sp>
        <p:nvSpPr>
          <p:cNvPr id="5" name="Footer Placeholder 4"/>
          <p:cNvSpPr>
            <a:spLocks noGrp="1"/>
          </p:cNvSpPr>
          <p:nvPr>
            <p:ph type="ftr" sz="quarter" idx="3"/>
          </p:nvPr>
        </p:nvSpPr>
        <p:spPr>
          <a:xfrm>
            <a:off x="4038600" y="635670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r>
              <a:rPr lang="en-US" altLang="en-US" sz="3200" b="1" dirty="0">
                <a:latin typeface="Candara" panose="020E0502030303020204" pitchFamily="34" charset="0"/>
              </a:rPr>
              <a:t>3. How we are to pray (V. 38)</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689080" cy="5105400"/>
          </a:xfrm>
        </p:spPr>
        <p:txBody>
          <a:bodyPr/>
          <a:lstStyle/>
          <a:p>
            <a:pPr marL="14288" marR="0" lvl="0" indent="-14288" defTabSz="914400" eaLnBrk="1" fontAlgn="auto" latinLnBrk="0" hangingPunct="1">
              <a:lnSpc>
                <a:spcPct val="100000"/>
              </a:lnSpc>
              <a:spcBef>
                <a:spcPts val="1200"/>
              </a:spcBef>
              <a:spcAft>
                <a:spcPts val="0"/>
              </a:spcAft>
              <a:buClrTx/>
              <a:buSzTx/>
              <a:buNone/>
              <a:defRPr/>
            </a:pPr>
            <a:r>
              <a:rPr lang="en-US" sz="2800" i="1" baseline="30000" dirty="0">
                <a:latin typeface="Candara" pitchFamily="34" charset="0"/>
              </a:rPr>
              <a:t>38 </a:t>
            </a:r>
            <a:r>
              <a:rPr lang="en-US" sz="2800" i="1" dirty="0">
                <a:latin typeface="Candara" pitchFamily="34" charset="0"/>
              </a:rPr>
              <a:t>therefore pray earnestly to the Lord of the harvest to send out laborers into his harvest.”</a:t>
            </a:r>
          </a:p>
          <a:p>
            <a:pPr marL="514350" marR="0" lvl="0" indent="-514350" defTabSz="914400" eaLnBrk="1" fontAlgn="auto" latinLnBrk="0" hangingPunct="1">
              <a:lnSpc>
                <a:spcPct val="100000"/>
              </a:lnSpc>
              <a:spcBef>
                <a:spcPts val="1200"/>
              </a:spcBef>
              <a:spcAft>
                <a:spcPts val="0"/>
              </a:spcAft>
              <a:buClrTx/>
              <a:buSzTx/>
              <a:buFont typeface="+mj-lt"/>
              <a:buAutoNum type="arabicPeriod"/>
              <a:tabLst/>
              <a:defRPr/>
            </a:pPr>
            <a:r>
              <a:rPr lang="en-US" altLang="en-US" sz="2800" b="1" dirty="0">
                <a:latin typeface="Candara" pitchFamily="34" charset="0"/>
              </a:rPr>
              <a:t>Therefore what: Pray earnestly</a:t>
            </a:r>
          </a:p>
          <a:p>
            <a:pPr marL="514350" marR="0" lvl="0" indent="-514350" defTabSz="914400" eaLnBrk="1" fontAlgn="auto" latinLnBrk="0" hangingPunct="1">
              <a:lnSpc>
                <a:spcPct val="100000"/>
              </a:lnSpc>
              <a:spcBef>
                <a:spcPts val="1200"/>
              </a:spcBef>
              <a:spcAft>
                <a:spcPts val="0"/>
              </a:spcAft>
              <a:buClrTx/>
              <a:buSzTx/>
              <a:buFont typeface="+mj-lt"/>
              <a:buAutoNum type="arabicPeriod"/>
              <a:tabLst/>
              <a:defRPr/>
            </a:pPr>
            <a:r>
              <a:rPr lang="en-US" altLang="en-US" sz="2800" b="1" dirty="0">
                <a:latin typeface="Candara" pitchFamily="34" charset="0"/>
              </a:rPr>
              <a:t>To whom: To the Lord of the Harvest</a:t>
            </a:r>
          </a:p>
          <a:p>
            <a:pPr marL="514350" indent="-514350" eaLnBrk="1" fontAlgn="auto" hangingPunct="1">
              <a:spcBef>
                <a:spcPts val="1200"/>
              </a:spcBef>
              <a:spcAft>
                <a:spcPts val="0"/>
              </a:spcAft>
              <a:buFont typeface="+mj-lt"/>
              <a:buAutoNum type="arabicPeriod"/>
              <a:defRPr/>
            </a:pPr>
            <a:endParaRPr lang="en-US" altLang="en-US" sz="2800" b="1" dirty="0">
              <a:latin typeface="Candara" pitchFamily="34" charset="0"/>
            </a:endParaRPr>
          </a:p>
        </p:txBody>
      </p:sp>
    </p:spTree>
    <p:extLst>
      <p:ext uri="{BB962C8B-B14F-4D97-AF65-F5344CB8AC3E}">
        <p14:creationId xmlns:p14="http://schemas.microsoft.com/office/powerpoint/2010/main" val="1925705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r>
              <a:rPr lang="en-US" altLang="en-US" sz="3200" b="1" dirty="0">
                <a:latin typeface="Candara" panose="020E0502030303020204" pitchFamily="34" charset="0"/>
              </a:rPr>
              <a:t>1 Corinthians 3:6-7</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689080" cy="5105400"/>
          </a:xfrm>
        </p:spPr>
        <p:txBody>
          <a:bodyPr/>
          <a:lstStyle/>
          <a:p>
            <a:pPr marL="14288" lvl="1" indent="0">
              <a:buNone/>
            </a:pPr>
            <a:r>
              <a:rPr lang="en-US" i="1" dirty="0">
                <a:latin typeface="Candara" pitchFamily="34" charset="0"/>
              </a:rPr>
              <a:t>“I planted, </a:t>
            </a:r>
            <a:r>
              <a:rPr lang="en-US" i="1" dirty="0" err="1">
                <a:latin typeface="Candara" pitchFamily="34" charset="0"/>
              </a:rPr>
              <a:t>Apollos</a:t>
            </a:r>
            <a:r>
              <a:rPr lang="en-US" i="1" dirty="0">
                <a:latin typeface="Candara" pitchFamily="34" charset="0"/>
              </a:rPr>
              <a:t> watered, but God gave the growth. So neither he who plants nor he who waters is anything, but only God who gives the growth.”</a:t>
            </a:r>
            <a:endParaRPr lang="en-US" altLang="en-US" sz="2800" b="1" i="1" dirty="0">
              <a:latin typeface="Candara" pitchFamily="34" charset="0"/>
            </a:endParaRPr>
          </a:p>
        </p:txBody>
      </p:sp>
    </p:spTree>
    <p:extLst>
      <p:ext uri="{BB962C8B-B14F-4D97-AF65-F5344CB8AC3E}">
        <p14:creationId xmlns:p14="http://schemas.microsoft.com/office/powerpoint/2010/main" val="2201827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r>
              <a:rPr lang="en-US" altLang="en-US" sz="3200" b="1" dirty="0">
                <a:latin typeface="Candara" panose="020E0502030303020204" pitchFamily="34" charset="0"/>
              </a:rPr>
              <a:t>John Piper</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430000" cy="5105400"/>
          </a:xfrm>
        </p:spPr>
        <p:txBody>
          <a:bodyPr/>
          <a:lstStyle/>
          <a:p>
            <a:pPr marL="468313" lvl="1" indent="-11113">
              <a:buNone/>
            </a:pPr>
            <a:r>
              <a:rPr lang="en-US" dirty="0">
                <a:latin typeface="Candara" pitchFamily="34" charset="0"/>
              </a:rPr>
              <a:t>“Prayer puts God in the place of the all-sufficient Benefactor and puts us in the place of the needy beneficiaries. So when the missions of the church moves forward by prayer, the supremacy of God is manifest and the needs of the Christian troops are met” </a:t>
            </a:r>
          </a:p>
        </p:txBody>
      </p:sp>
    </p:spTree>
    <p:extLst>
      <p:ext uri="{BB962C8B-B14F-4D97-AF65-F5344CB8AC3E}">
        <p14:creationId xmlns:p14="http://schemas.microsoft.com/office/powerpoint/2010/main" val="330792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r>
              <a:rPr lang="en-US" altLang="en-US" sz="3200" b="1" dirty="0">
                <a:latin typeface="Candara" panose="020E0502030303020204" pitchFamily="34" charset="0"/>
              </a:rPr>
              <a:t>Election &amp; Predestination</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689080" cy="5105400"/>
          </a:xfrm>
        </p:spPr>
        <p:txBody>
          <a:bodyPr/>
          <a:lstStyle/>
          <a:p>
            <a:pPr marL="450850" lvl="1">
              <a:buNone/>
            </a:pPr>
            <a:r>
              <a:rPr lang="en-US" b="1" dirty="0">
                <a:latin typeface="Candara" pitchFamily="34" charset="0"/>
              </a:rPr>
              <a:t>Why do we have to pray when God is the Lord of the Harvest and has already elected His chosen people? </a:t>
            </a:r>
          </a:p>
          <a:p>
            <a:pPr marL="450850" lvl="1">
              <a:buNone/>
            </a:pPr>
            <a:endParaRPr lang="en-US" b="1" dirty="0">
              <a:latin typeface="Candara" pitchFamily="34" charset="0"/>
            </a:endParaRPr>
          </a:p>
          <a:p>
            <a:r>
              <a:rPr lang="en-US" sz="2800" b="1" dirty="0">
                <a:latin typeface="Candara" pitchFamily="34" charset="0"/>
              </a:rPr>
              <a:t>Piper says, </a:t>
            </a:r>
          </a:p>
          <a:p>
            <a:pPr lvl="1"/>
            <a:r>
              <a:rPr lang="en-US" dirty="0">
                <a:latin typeface="Candara" pitchFamily="34" charset="0"/>
              </a:rPr>
              <a:t>“...the doctrine of election makes missions... hopeful.” </a:t>
            </a:r>
          </a:p>
          <a:p>
            <a:pPr marL="450850" lvl="1">
              <a:buNone/>
            </a:pPr>
            <a:endParaRPr lang="en-US" dirty="0">
              <a:latin typeface="Candara" pitchFamily="34" charset="0"/>
            </a:endParaRPr>
          </a:p>
        </p:txBody>
      </p:sp>
    </p:spTree>
    <p:extLst>
      <p:ext uri="{BB962C8B-B14F-4D97-AF65-F5344CB8AC3E}">
        <p14:creationId xmlns:p14="http://schemas.microsoft.com/office/powerpoint/2010/main" val="211324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r>
              <a:rPr lang="en-US" altLang="en-US" sz="3200" b="1" dirty="0">
                <a:latin typeface="Candara" panose="020E0502030303020204" pitchFamily="34" charset="0"/>
              </a:rPr>
              <a:t>Election &amp; Predestination</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689080" cy="5105400"/>
          </a:xfrm>
        </p:spPr>
        <p:txBody>
          <a:bodyPr/>
          <a:lstStyle/>
          <a:p>
            <a:pPr lvl="1"/>
            <a:r>
              <a:rPr lang="en-US" b="1" dirty="0">
                <a:latin typeface="Candara" pitchFamily="34" charset="0"/>
              </a:rPr>
              <a:t>John </a:t>
            </a:r>
            <a:r>
              <a:rPr lang="en-US" b="1" dirty="0" err="1">
                <a:latin typeface="Candara" pitchFamily="34" charset="0"/>
              </a:rPr>
              <a:t>Alexandar</a:t>
            </a:r>
            <a:r>
              <a:rPr lang="en-US" b="1" dirty="0">
                <a:latin typeface="Candara" pitchFamily="34" charset="0"/>
              </a:rPr>
              <a:t>: </a:t>
            </a:r>
            <a:r>
              <a:rPr lang="en-US" dirty="0">
                <a:latin typeface="Candara" pitchFamily="34" charset="0"/>
              </a:rPr>
              <a:t>“At the beginning of my missionary career I said that if predestination were true I could not be a missionary. Now after twenty some years of struggling with the hardness of the human heart, I say I could never be a missionary unless I believed in the doctrine of predestination.”</a:t>
            </a:r>
          </a:p>
          <a:p>
            <a:pPr marL="457200" lvl="1" indent="0">
              <a:buNone/>
            </a:pPr>
            <a:endParaRPr lang="en-US" sz="1200" dirty="0">
              <a:latin typeface="Candara" pitchFamily="34" charset="0"/>
            </a:endParaRPr>
          </a:p>
          <a:p>
            <a:pPr lvl="1"/>
            <a:r>
              <a:rPr lang="en-US" b="1" dirty="0">
                <a:latin typeface="Candara" pitchFamily="34" charset="0"/>
              </a:rPr>
              <a:t>Piper: </a:t>
            </a:r>
            <a:r>
              <a:rPr lang="en-US" dirty="0">
                <a:latin typeface="Candara" pitchFamily="34" charset="0"/>
              </a:rPr>
              <a:t>"God has willed that his miraculous work of harvesting be preceded by prayer. He loves to bless the world. But even more, he loves to bless the world in answer to prayer."</a:t>
            </a:r>
          </a:p>
          <a:p>
            <a:pPr marL="450850" lvl="1">
              <a:buNone/>
            </a:pPr>
            <a:endParaRPr lang="en-US" dirty="0">
              <a:latin typeface="Candara" pitchFamily="34" charset="0"/>
            </a:endParaRPr>
          </a:p>
        </p:txBody>
      </p:sp>
    </p:spTree>
    <p:extLst>
      <p:ext uri="{BB962C8B-B14F-4D97-AF65-F5344CB8AC3E}">
        <p14:creationId xmlns:p14="http://schemas.microsoft.com/office/powerpoint/2010/main" val="1269599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r>
              <a:rPr lang="en-US" altLang="en-US" sz="3200" b="1" dirty="0">
                <a:latin typeface="Candara" panose="020E0502030303020204" pitchFamily="34" charset="0"/>
              </a:rPr>
              <a:t>3. How we are to pray (V. 38)</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689080" cy="5105400"/>
          </a:xfrm>
        </p:spPr>
        <p:txBody>
          <a:bodyPr/>
          <a:lstStyle/>
          <a:p>
            <a:pPr marL="514350" marR="0" lvl="0" indent="-514350" defTabSz="914400" eaLnBrk="1" fontAlgn="auto" latinLnBrk="0" hangingPunct="1">
              <a:lnSpc>
                <a:spcPct val="100000"/>
              </a:lnSpc>
              <a:spcBef>
                <a:spcPts val="1200"/>
              </a:spcBef>
              <a:spcAft>
                <a:spcPts val="0"/>
              </a:spcAft>
              <a:buClrTx/>
              <a:buSzTx/>
              <a:buNone/>
              <a:tabLst/>
              <a:defRPr/>
            </a:pPr>
            <a:r>
              <a:rPr lang="en-US" sz="2800" i="1" baseline="30000" dirty="0">
                <a:latin typeface="Candara" pitchFamily="34" charset="0"/>
              </a:rPr>
              <a:t>38 </a:t>
            </a:r>
            <a:r>
              <a:rPr lang="en-US" sz="2800" i="1" dirty="0">
                <a:latin typeface="Candara" pitchFamily="34" charset="0"/>
              </a:rPr>
              <a:t>therefore pray earnestly to the Lord of the harvest to send out laborers into his harvest.”</a:t>
            </a:r>
          </a:p>
          <a:p>
            <a:pPr marL="514350" marR="0" lvl="0" indent="-514350" defTabSz="914400" eaLnBrk="1" fontAlgn="auto" latinLnBrk="0" hangingPunct="1">
              <a:lnSpc>
                <a:spcPct val="100000"/>
              </a:lnSpc>
              <a:spcBef>
                <a:spcPts val="1200"/>
              </a:spcBef>
              <a:spcAft>
                <a:spcPts val="0"/>
              </a:spcAft>
              <a:buClrTx/>
              <a:buSzTx/>
              <a:buFont typeface="+mj-lt"/>
              <a:buAutoNum type="arabicPeriod"/>
              <a:tabLst/>
              <a:defRPr/>
            </a:pPr>
            <a:r>
              <a:rPr lang="en-US" altLang="en-US" sz="2800" b="1" dirty="0">
                <a:latin typeface="Candara" pitchFamily="34" charset="0"/>
              </a:rPr>
              <a:t>Therefore what: Pray earnestly</a:t>
            </a:r>
          </a:p>
          <a:p>
            <a:pPr marL="514350" marR="0" lvl="0" indent="-514350" defTabSz="914400" eaLnBrk="1" fontAlgn="auto" latinLnBrk="0" hangingPunct="1">
              <a:lnSpc>
                <a:spcPct val="100000"/>
              </a:lnSpc>
              <a:spcBef>
                <a:spcPts val="1200"/>
              </a:spcBef>
              <a:spcAft>
                <a:spcPts val="0"/>
              </a:spcAft>
              <a:buClrTx/>
              <a:buSzTx/>
              <a:buFont typeface="+mj-lt"/>
              <a:buAutoNum type="arabicPeriod"/>
              <a:tabLst/>
              <a:defRPr/>
            </a:pPr>
            <a:r>
              <a:rPr lang="en-US" altLang="en-US" sz="2800" b="1" dirty="0">
                <a:latin typeface="Candara" pitchFamily="34" charset="0"/>
              </a:rPr>
              <a:t>To whom: To the Lord of the Harvest</a:t>
            </a:r>
          </a:p>
          <a:p>
            <a:pPr marL="514350" marR="0" lvl="0" indent="-514350" defTabSz="914400" eaLnBrk="1" fontAlgn="auto" latinLnBrk="0" hangingPunct="1">
              <a:lnSpc>
                <a:spcPct val="100000"/>
              </a:lnSpc>
              <a:spcBef>
                <a:spcPts val="1200"/>
              </a:spcBef>
              <a:spcAft>
                <a:spcPts val="0"/>
              </a:spcAft>
              <a:buClrTx/>
              <a:buSzTx/>
              <a:buFont typeface="+mj-lt"/>
              <a:buAutoNum type="arabicPeriod"/>
              <a:tabLst/>
              <a:defRPr/>
            </a:pPr>
            <a:r>
              <a:rPr lang="en-US" altLang="en-US" sz="2800" b="1" dirty="0">
                <a:latin typeface="Candara" pitchFamily="34" charset="0"/>
              </a:rPr>
              <a:t>Purpose: To send out laborers into his harvest</a:t>
            </a:r>
          </a:p>
          <a:p>
            <a:pPr marL="514350" indent="-514350" eaLnBrk="1" fontAlgn="auto" hangingPunct="1">
              <a:spcBef>
                <a:spcPts val="1200"/>
              </a:spcBef>
              <a:spcAft>
                <a:spcPts val="0"/>
              </a:spcAft>
              <a:buFont typeface="+mj-lt"/>
              <a:buAutoNum type="arabicPeriod"/>
              <a:defRPr/>
            </a:pPr>
            <a:endParaRPr lang="en-US" altLang="en-US" sz="2800" b="1" dirty="0">
              <a:latin typeface="Candara" pitchFamily="34" charset="0"/>
            </a:endParaRPr>
          </a:p>
        </p:txBody>
      </p:sp>
    </p:spTree>
    <p:extLst>
      <p:ext uri="{BB962C8B-B14F-4D97-AF65-F5344CB8AC3E}">
        <p14:creationId xmlns:p14="http://schemas.microsoft.com/office/powerpoint/2010/main" val="1858272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r>
              <a:rPr lang="en-US" altLang="en-US" sz="3200" b="1" dirty="0">
                <a:latin typeface="Candara" panose="020E0502030303020204" pitchFamily="34" charset="0"/>
              </a:rPr>
              <a:t>Prayer = Walkie-talkie to God</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689080" cy="5105400"/>
          </a:xfrm>
        </p:spPr>
        <p:txBody>
          <a:bodyPr/>
          <a:lstStyle/>
          <a:p>
            <a:pPr marL="514350" marR="0" lvl="0" indent="-514350" defTabSz="914400" eaLnBrk="1" fontAlgn="auto" latinLnBrk="0" hangingPunct="1">
              <a:lnSpc>
                <a:spcPct val="100000"/>
              </a:lnSpc>
              <a:spcBef>
                <a:spcPts val="1200"/>
              </a:spcBef>
              <a:spcAft>
                <a:spcPts val="0"/>
              </a:spcAft>
              <a:buClrTx/>
              <a:buSzTx/>
              <a:buNone/>
              <a:tabLst/>
              <a:defRPr/>
            </a:pPr>
            <a:r>
              <a:rPr lang="en-US" sz="2800" b="1" dirty="0">
                <a:latin typeface="Candara" pitchFamily="34" charset="0"/>
              </a:rPr>
              <a:t>John Piper: </a:t>
            </a:r>
          </a:p>
          <a:p>
            <a:pPr marL="514350" indent="-514350" eaLnBrk="1" fontAlgn="auto" hangingPunct="1">
              <a:spcBef>
                <a:spcPts val="1200"/>
              </a:spcBef>
              <a:spcAft>
                <a:spcPts val="0"/>
              </a:spcAft>
              <a:defRPr/>
            </a:pPr>
            <a:r>
              <a:rPr lang="en-US" sz="2800" dirty="0">
                <a:latin typeface="Candara" pitchFamily="34" charset="0"/>
              </a:rPr>
              <a:t>“Prayer is the walkie-talkie of the church on the battlefield of the world in the service of the Word. It is not a domestic intercom to increase the temporal comforts of the saints. It malfunctions in the hands of soldiers who have gone AWOL. It is for those on active duty. And in their hands it proves the supremacy of God in the pursuit of the nations. When missions moves forward by prayer, it magnifies the power of God. When it moves by human management, it magnifies man.”</a:t>
            </a:r>
            <a:endParaRPr lang="en-US" altLang="en-US" sz="2800" b="1" dirty="0">
              <a:latin typeface="Candara" pitchFamily="34" charset="0"/>
            </a:endParaRPr>
          </a:p>
        </p:txBody>
      </p:sp>
    </p:spTree>
    <p:extLst>
      <p:ext uri="{BB962C8B-B14F-4D97-AF65-F5344CB8AC3E}">
        <p14:creationId xmlns:p14="http://schemas.microsoft.com/office/powerpoint/2010/main" val="1005154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609600"/>
          </a:xfrm>
        </p:spPr>
        <p:txBody>
          <a:bodyPr/>
          <a:lstStyle/>
          <a:p>
            <a:r>
              <a:rPr lang="en-US" altLang="en-US" sz="3200" b="1" dirty="0">
                <a:latin typeface="Candara" panose="020E0502030303020204" pitchFamily="34" charset="0"/>
              </a:rPr>
              <a:t>Prayer = Walkie-talkie to God</a:t>
            </a:r>
          </a:p>
        </p:txBody>
      </p:sp>
      <p:pic>
        <p:nvPicPr>
          <p:cNvPr id="4" name="Picture 3" descr="Prayer.jpg"/>
          <p:cNvPicPr>
            <a:picLocks noChangeAspect="1"/>
          </p:cNvPicPr>
          <p:nvPr/>
        </p:nvPicPr>
        <p:blipFill>
          <a:blip r:embed="rId3" cstate="print"/>
          <a:stretch>
            <a:fillRect/>
          </a:stretch>
        </p:blipFill>
        <p:spPr>
          <a:xfrm>
            <a:off x="990600" y="1352550"/>
            <a:ext cx="9944100" cy="5505450"/>
          </a:xfrm>
          <a:prstGeom prst="rect">
            <a:avLst/>
          </a:prstGeom>
        </p:spPr>
      </p:pic>
      <p:sp>
        <p:nvSpPr>
          <p:cNvPr id="5" name="TextBox 4"/>
          <p:cNvSpPr txBox="1"/>
          <p:nvPr/>
        </p:nvSpPr>
        <p:spPr>
          <a:xfrm>
            <a:off x="7162800" y="5562600"/>
            <a:ext cx="41910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Candara" panose="020E0502030303020204" pitchFamily="34" charset="0"/>
                <a:ea typeface="ＭＳ Ｐゴシック" charset="0"/>
              </a:rPr>
              <a:t>Target: The Lost and the Enemy</a:t>
            </a:r>
          </a:p>
        </p:txBody>
      </p:sp>
      <p:sp>
        <p:nvSpPr>
          <p:cNvPr id="6" name="TextBox 5"/>
          <p:cNvSpPr txBox="1"/>
          <p:nvPr/>
        </p:nvSpPr>
        <p:spPr>
          <a:xfrm>
            <a:off x="3962400" y="5562600"/>
            <a:ext cx="43434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Candara" pitchFamily="34" charset="0"/>
                <a:ea typeface="ＭＳ Ｐゴシック" charset="0"/>
              </a:rPr>
              <a:t>Prayer</a:t>
            </a:r>
            <a:endParaRPr kumimoji="0" lang="en-US" sz="2000" b="0" i="1" u="none" strike="noStrike" kern="1200" cap="none" spc="0" normalizeH="0" baseline="0" noProof="0" dirty="0">
              <a:ln>
                <a:noFill/>
              </a:ln>
              <a:solidFill>
                <a:srgbClr val="000000"/>
              </a:solidFill>
              <a:effectLst/>
              <a:uLnTx/>
              <a:uFillTx/>
              <a:latin typeface="Candara" pitchFamily="34" charset="0"/>
              <a:ea typeface="ＭＳ Ｐゴシック" charset="0"/>
            </a:endParaRPr>
          </a:p>
        </p:txBody>
      </p:sp>
      <p:sp>
        <p:nvSpPr>
          <p:cNvPr id="7" name="TextBox 6"/>
          <p:cNvSpPr txBox="1"/>
          <p:nvPr/>
        </p:nvSpPr>
        <p:spPr>
          <a:xfrm>
            <a:off x="1219200" y="5562600"/>
            <a:ext cx="434340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Candara" panose="020E0502030303020204" pitchFamily="34" charset="0"/>
                <a:ea typeface="ＭＳ Ｐゴシック" charset="0"/>
              </a:rPr>
              <a:t>God’s Answers</a:t>
            </a:r>
          </a:p>
        </p:txBody>
      </p:sp>
    </p:spTree>
    <p:extLst>
      <p:ext uri="{BB962C8B-B14F-4D97-AF65-F5344CB8AC3E}">
        <p14:creationId xmlns:p14="http://schemas.microsoft.com/office/powerpoint/2010/main" val="348677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r>
              <a:rPr lang="en-US" altLang="en-US" sz="3200" b="1" dirty="0">
                <a:latin typeface="Candara" panose="020E0502030303020204" pitchFamily="34" charset="0"/>
              </a:rPr>
              <a:t>4. The Result (Matthew 10)</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689080" cy="5105400"/>
          </a:xfrm>
        </p:spPr>
        <p:txBody>
          <a:bodyPr/>
          <a:lstStyle/>
          <a:p>
            <a:pPr marL="514350" indent="-514350" eaLnBrk="1" fontAlgn="auto" hangingPunct="1">
              <a:spcBef>
                <a:spcPts val="1200"/>
              </a:spcBef>
              <a:spcAft>
                <a:spcPts val="0"/>
              </a:spcAft>
              <a:buNone/>
              <a:defRPr/>
            </a:pPr>
            <a:r>
              <a:rPr lang="en-US" sz="2800" b="1" dirty="0">
                <a:latin typeface="Candara" pitchFamily="34" charset="0"/>
              </a:rPr>
              <a:t>Prayer leads us to be part of the solution to our prayers!</a:t>
            </a:r>
            <a:endParaRPr lang="en-US" altLang="en-US" sz="2800" b="1" dirty="0">
              <a:latin typeface="Candara" pitchFamily="34" charset="0"/>
            </a:endParaRPr>
          </a:p>
        </p:txBody>
      </p:sp>
    </p:spTree>
    <p:extLst>
      <p:ext uri="{BB962C8B-B14F-4D97-AF65-F5344CB8AC3E}">
        <p14:creationId xmlns:p14="http://schemas.microsoft.com/office/powerpoint/2010/main" val="412796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r>
              <a:rPr lang="en-US" altLang="en-US" sz="3200" b="1" dirty="0">
                <a:latin typeface="Candara" panose="020E0502030303020204" pitchFamily="34" charset="0"/>
              </a:rPr>
              <a:t>4. The Result (Matthew 10)</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689080" cy="5105400"/>
          </a:xfrm>
        </p:spPr>
        <p:txBody>
          <a:bodyPr/>
          <a:lstStyle/>
          <a:p>
            <a:pPr marL="514350" indent="-514350" eaLnBrk="1" fontAlgn="auto" hangingPunct="1">
              <a:spcBef>
                <a:spcPts val="1200"/>
              </a:spcBef>
              <a:spcAft>
                <a:spcPts val="0"/>
              </a:spcAft>
              <a:buNone/>
              <a:defRPr/>
            </a:pPr>
            <a:r>
              <a:rPr lang="en-US" sz="2800" b="1" dirty="0">
                <a:latin typeface="Candara" pitchFamily="34" charset="0"/>
              </a:rPr>
              <a:t>Prayer leads us to be part of the solution to our prayers!</a:t>
            </a:r>
          </a:p>
          <a:p>
            <a:pPr marL="514350" indent="-514350" eaLnBrk="1" fontAlgn="auto" hangingPunct="1">
              <a:spcBef>
                <a:spcPts val="1200"/>
              </a:spcBef>
              <a:spcAft>
                <a:spcPts val="0"/>
              </a:spcAft>
              <a:buNone/>
              <a:defRPr/>
            </a:pPr>
            <a:endParaRPr lang="en-US" altLang="en-US" sz="2800" b="1" dirty="0">
              <a:latin typeface="Candara" pitchFamily="34" charset="0"/>
            </a:endParaRPr>
          </a:p>
          <a:p>
            <a:pPr marL="514350" indent="-514350" eaLnBrk="1" fontAlgn="auto" hangingPunct="1">
              <a:spcBef>
                <a:spcPts val="1200"/>
              </a:spcBef>
              <a:spcAft>
                <a:spcPts val="0"/>
              </a:spcAft>
              <a:buNone/>
              <a:defRPr/>
            </a:pPr>
            <a:r>
              <a:rPr lang="en-US" altLang="en-US" sz="2800" b="1" dirty="0">
                <a:latin typeface="Candara" pitchFamily="34" charset="0"/>
              </a:rPr>
              <a:t>Conclusion: </a:t>
            </a:r>
            <a:r>
              <a:rPr lang="en-US" sz="2800" b="1" dirty="0">
                <a:solidFill>
                  <a:srgbClr val="FF0000"/>
                </a:solidFill>
                <a:latin typeface="Candara" pitchFamily="34" charset="0"/>
              </a:rPr>
              <a:t>Therefore, missions without prayer is impossible.</a:t>
            </a:r>
            <a:endParaRPr lang="en-US" altLang="en-US" sz="2800" b="1" dirty="0">
              <a:solidFill>
                <a:srgbClr val="FF0000"/>
              </a:solidFill>
              <a:latin typeface="Candara" pitchFamily="34" charset="0"/>
            </a:endParaRPr>
          </a:p>
        </p:txBody>
      </p:sp>
    </p:spTree>
    <p:extLst>
      <p:ext uri="{BB962C8B-B14F-4D97-AF65-F5344CB8AC3E}">
        <p14:creationId xmlns:p14="http://schemas.microsoft.com/office/powerpoint/2010/main" val="49325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64425" y="2133600"/>
            <a:ext cx="11263149" cy="10668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The Supremacy of God </a:t>
            </a:r>
            <a:br>
              <a:rPr lang="en-US" b="1" i="1" dirty="0">
                <a:effectLst>
                  <a:outerShdw blurRad="38100" dist="38100" dir="2700000" algn="tl">
                    <a:srgbClr val="DDDDDD"/>
                  </a:outerShdw>
                </a:effectLst>
                <a:latin typeface="Candara" charset="0"/>
                <a:ea typeface="MS PGothic" charset="0"/>
                <a:cs typeface="Arial" charset="0"/>
              </a:rPr>
            </a:br>
            <a:r>
              <a:rPr lang="en-US" b="1" i="1" dirty="0">
                <a:effectLst>
                  <a:outerShdw blurRad="38100" dist="38100" dir="2700000" algn="tl">
                    <a:srgbClr val="DDDDDD"/>
                  </a:outerShdw>
                </a:effectLst>
                <a:latin typeface="Candara" charset="0"/>
                <a:ea typeface="MS PGothic" charset="0"/>
                <a:cs typeface="Arial" charset="0"/>
              </a:rPr>
              <a:t>in Missions through Prayer</a:t>
            </a:r>
          </a:p>
        </p:txBody>
      </p:sp>
      <p:sp>
        <p:nvSpPr>
          <p:cNvPr id="129027" name="Rectangle 3"/>
          <p:cNvSpPr>
            <a:spLocks noGrp="1" noChangeArrowheads="1"/>
          </p:cNvSpPr>
          <p:nvPr>
            <p:ph type="body" idx="4294967295"/>
          </p:nvPr>
        </p:nvSpPr>
        <p:spPr>
          <a:xfrm>
            <a:off x="914400" y="3372787"/>
            <a:ext cx="10417359" cy="2503358"/>
          </a:xfrm>
        </p:spPr>
        <p:txBody>
          <a:bodyPr/>
          <a:lstStyle/>
          <a:p>
            <a:pPr algn="ctr" eaLnBrk="1" hangingPunct="1">
              <a:spcBef>
                <a:spcPts val="168"/>
              </a:spcBef>
              <a:buNone/>
              <a:defRPr/>
            </a:pPr>
            <a:r>
              <a:rPr lang="en-US" i="1">
                <a:effectLst>
                  <a:outerShdw blurRad="38100" dist="38100" dir="2700000" algn="tl">
                    <a:srgbClr val="DDDDDD"/>
                  </a:outerShdw>
                </a:effectLst>
                <a:latin typeface="Candara" charset="0"/>
                <a:ea typeface="MS PGothic" charset="0"/>
                <a:cs typeface="Arial" charset="0"/>
              </a:rPr>
              <a:t>Matthew 9:35-38 </a:t>
            </a:r>
          </a:p>
          <a:p>
            <a:pPr algn="ctr">
              <a:spcBef>
                <a:spcPts val="168"/>
              </a:spcBef>
              <a:buFontTx/>
              <a:buNone/>
              <a:defRPr/>
            </a:pPr>
            <a:r>
              <a:rPr lang="en-US">
                <a:effectLst>
                  <a:outerShdw blurRad="38100" dist="38100" dir="2700000" algn="tl">
                    <a:srgbClr val="DDDDDD"/>
                  </a:outerShdw>
                </a:effectLst>
                <a:latin typeface="Candara" charset="0"/>
                <a:ea typeface="MS PGothic" charset="0"/>
                <a:cs typeface="Arial" charset="0"/>
              </a:rPr>
              <a:t>Missions </a:t>
            </a:r>
            <a:r>
              <a:rPr lang="en-US" dirty="0">
                <a:effectLst>
                  <a:outerShdw blurRad="38100" dist="38100" dir="2700000" algn="tl">
                    <a:srgbClr val="DDDDDD"/>
                  </a:outerShdw>
                </a:effectLst>
                <a:latin typeface="Candara" charset="0"/>
                <a:ea typeface="MS PGothic" charset="0"/>
                <a:cs typeface="Arial" charset="0"/>
              </a:rPr>
              <a:t>Month Week #3 Message</a:t>
            </a:r>
            <a:r>
              <a:rPr lang="en-US" b="1" dirty="0">
                <a:effectLst>
                  <a:outerShdw blurRad="38100" dist="38100" dir="2700000" algn="tl">
                    <a:srgbClr val="DDDDDD"/>
                  </a:outerShdw>
                </a:effectLst>
                <a:latin typeface="Candara" charset="0"/>
                <a:ea typeface="MS PGothic" charset="0"/>
                <a:cs typeface="Arial" charset="0"/>
              </a:rPr>
              <a:t> </a:t>
            </a:r>
          </a:p>
          <a:p>
            <a:pPr algn="ctr">
              <a:spcBef>
                <a:spcPts val="168"/>
              </a:spcBef>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March 17, 2019</a:t>
            </a:r>
          </a:p>
          <a:p>
            <a:pPr algn="ctr">
              <a:spcBef>
                <a:spcPts val="168"/>
              </a:spcBef>
              <a:buFontTx/>
              <a:buNone/>
              <a:defRPr/>
            </a:pPr>
            <a:r>
              <a:rPr lang="en-US" b="1" i="1" dirty="0">
                <a:effectLst>
                  <a:outerShdw blurRad="38100" dist="38100" dir="2700000" algn="tl">
                    <a:srgbClr val="DDDDDD"/>
                  </a:outerShdw>
                </a:effectLst>
                <a:latin typeface="Candara" charset="0"/>
                <a:ea typeface="MS PGothic" charset="0"/>
                <a:cs typeface="Arial" charset="0"/>
              </a:rPr>
              <a:t>Einston Han</a:t>
            </a:r>
            <a:endParaRPr lang="en-US" i="1" dirty="0">
              <a:effectLst>
                <a:outerShdw blurRad="38100" dist="38100" dir="2700000" algn="tl">
                  <a:srgbClr val="DDDDDD"/>
                </a:outerShdw>
              </a:effectLst>
              <a:latin typeface="Candara" charset="0"/>
              <a:ea typeface="MS PGothic" charset="0"/>
              <a:cs typeface="Arial" charset="0"/>
            </a:endParaRPr>
          </a:p>
        </p:txBody>
      </p:sp>
      <p:sp>
        <p:nvSpPr>
          <p:cNvPr id="3" name="TextBox 2">
            <a:extLst>
              <a:ext uri="{FF2B5EF4-FFF2-40B4-BE49-F238E27FC236}">
                <a16:creationId xmlns:a16="http://schemas.microsoft.com/office/drawing/2014/main" id="{C4DC0FAA-EFF8-EA47-AB85-978412D2796B}"/>
              </a:ext>
            </a:extLst>
          </p:cNvPr>
          <p:cNvSpPr txBox="1"/>
          <p:nvPr/>
        </p:nvSpPr>
        <p:spPr>
          <a:xfrm>
            <a:off x="6775554" y="6445770"/>
            <a:ext cx="184731"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1" u="none" strike="noStrike" kern="1200" cap="none" spc="0" normalizeH="0" baseline="0" noProof="0" dirty="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381407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r>
              <a:rPr lang="en-US" altLang="en-US" sz="3200" b="1" dirty="0">
                <a:latin typeface="Candara" panose="020E0502030303020204" pitchFamily="34" charset="0"/>
              </a:rPr>
              <a:t>5. Applications</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689080" cy="5105400"/>
          </a:xfrm>
        </p:spPr>
        <p:txBody>
          <a:bodyPr/>
          <a:lstStyle/>
          <a:p>
            <a:pPr marL="514350" indent="-514350" eaLnBrk="1" fontAlgn="auto" hangingPunct="1">
              <a:spcBef>
                <a:spcPts val="1200"/>
              </a:spcBef>
              <a:spcAft>
                <a:spcPts val="0"/>
              </a:spcAft>
              <a:buFont typeface="+mj-lt"/>
              <a:buAutoNum type="arabicPeriod"/>
              <a:defRPr/>
            </a:pPr>
            <a:r>
              <a:rPr lang="en-US" altLang="en-US" sz="2800" b="1" dirty="0">
                <a:latin typeface="Candara" panose="020E0502030303020204" pitchFamily="34" charset="0"/>
              </a:rPr>
              <a:t>Pray</a:t>
            </a:r>
          </a:p>
          <a:p>
            <a:pPr marL="514350" indent="-514350" eaLnBrk="1" fontAlgn="auto" hangingPunct="1">
              <a:spcBef>
                <a:spcPts val="1200"/>
              </a:spcBef>
              <a:spcAft>
                <a:spcPts val="0"/>
              </a:spcAft>
              <a:buFont typeface="+mj-lt"/>
              <a:buAutoNum type="arabicPeriod"/>
              <a:defRPr/>
            </a:pPr>
            <a:r>
              <a:rPr lang="en-US" altLang="en-US" sz="2800" b="1" dirty="0">
                <a:latin typeface="Candara" panose="020E0502030303020204" pitchFamily="34" charset="0"/>
              </a:rPr>
              <a:t>Remind yourselves that you’re in war!</a:t>
            </a:r>
          </a:p>
          <a:p>
            <a:pPr marL="514350" indent="-514350" eaLnBrk="1" fontAlgn="auto" hangingPunct="1">
              <a:spcBef>
                <a:spcPts val="1200"/>
              </a:spcBef>
              <a:spcAft>
                <a:spcPts val="0"/>
              </a:spcAft>
              <a:buFont typeface="+mj-lt"/>
              <a:buAutoNum type="arabicPeriod"/>
              <a:defRPr/>
            </a:pPr>
            <a:r>
              <a:rPr lang="en-US" altLang="en-US" sz="2800" b="1" dirty="0">
                <a:latin typeface="Candara" panose="020E0502030303020204" pitchFamily="34" charset="0"/>
              </a:rPr>
              <a:t>Actively participate in Saturday Prayer Meetings</a:t>
            </a:r>
          </a:p>
        </p:txBody>
      </p:sp>
    </p:spTree>
    <p:extLst>
      <p:ext uri="{BB962C8B-B14F-4D97-AF65-F5344CB8AC3E}">
        <p14:creationId xmlns:p14="http://schemas.microsoft.com/office/powerpoint/2010/main" val="711990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endParaRPr lang="en-US" altLang="en-US" sz="3200" b="1" dirty="0">
              <a:latin typeface="Candara" panose="020E0502030303020204" pitchFamily="34" charset="0"/>
            </a:endParaRP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689080" cy="5105400"/>
          </a:xfrm>
        </p:spPr>
        <p:txBody>
          <a:bodyPr/>
          <a:lstStyle/>
          <a:p>
            <a:pPr marL="514350" indent="-514350" eaLnBrk="1" fontAlgn="auto" hangingPunct="1">
              <a:spcBef>
                <a:spcPts val="1200"/>
              </a:spcBef>
              <a:spcAft>
                <a:spcPts val="0"/>
              </a:spcAft>
              <a:buNone/>
              <a:defRPr/>
            </a:pPr>
            <a:endParaRPr lang="en-US" altLang="en-US" sz="2800" b="1" dirty="0">
              <a:latin typeface="Candara" panose="020E0502030303020204" pitchFamily="34" charset="0"/>
            </a:endParaRPr>
          </a:p>
        </p:txBody>
      </p:sp>
      <p:pic>
        <p:nvPicPr>
          <p:cNvPr id="4" name="Picture 3" descr="228553.jpg"/>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401004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endParaRPr lang="en-US" altLang="en-US" sz="3200" b="1" dirty="0">
              <a:latin typeface="Candara" panose="020E0502030303020204" pitchFamily="34" charset="0"/>
            </a:endParaRP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689080" cy="5105400"/>
          </a:xfrm>
        </p:spPr>
        <p:txBody>
          <a:bodyPr/>
          <a:lstStyle/>
          <a:p>
            <a:pPr marL="514350" indent="-514350" eaLnBrk="1" fontAlgn="auto" hangingPunct="1">
              <a:spcBef>
                <a:spcPts val="1200"/>
              </a:spcBef>
              <a:spcAft>
                <a:spcPts val="0"/>
              </a:spcAft>
              <a:buNone/>
              <a:defRPr/>
            </a:pPr>
            <a:endParaRPr lang="en-US" altLang="en-US" sz="2800" b="1" dirty="0">
              <a:latin typeface="Candara" panose="020E0502030303020204" pitchFamily="34" charset="0"/>
            </a:endParaRPr>
          </a:p>
        </p:txBody>
      </p:sp>
      <p:pic>
        <p:nvPicPr>
          <p:cNvPr id="6" name="Picture 5" descr="Arrow.jpg"/>
          <p:cNvPicPr>
            <a:picLocks noChangeAspect="1"/>
          </p:cNvPicPr>
          <p:nvPr/>
        </p:nvPicPr>
        <p:blipFill>
          <a:blip r:embed="rId3" cstate="print"/>
          <a:stretch>
            <a:fillRect/>
          </a:stretch>
        </p:blipFill>
        <p:spPr>
          <a:xfrm>
            <a:off x="0" y="884499"/>
            <a:ext cx="12192000" cy="5089001"/>
          </a:xfrm>
          <a:prstGeom prst="rect">
            <a:avLst/>
          </a:prstGeom>
        </p:spPr>
      </p:pic>
    </p:spTree>
    <p:extLst>
      <p:ext uri="{BB962C8B-B14F-4D97-AF65-F5344CB8AC3E}">
        <p14:creationId xmlns:p14="http://schemas.microsoft.com/office/powerpoint/2010/main" val="290794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endParaRPr lang="en-US" altLang="en-US" sz="3200" b="1" dirty="0">
              <a:latin typeface="Candara" panose="020E0502030303020204" pitchFamily="34" charset="0"/>
            </a:endParaRP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689080" cy="5105400"/>
          </a:xfrm>
        </p:spPr>
        <p:txBody>
          <a:bodyPr/>
          <a:lstStyle/>
          <a:p>
            <a:pPr marL="514350" indent="-514350" eaLnBrk="1" fontAlgn="auto" hangingPunct="1">
              <a:spcBef>
                <a:spcPts val="1200"/>
              </a:spcBef>
              <a:spcAft>
                <a:spcPts val="0"/>
              </a:spcAft>
              <a:buNone/>
              <a:defRPr/>
            </a:pPr>
            <a:endParaRPr lang="en-US" altLang="en-US" sz="2800" b="1" dirty="0">
              <a:latin typeface="Candara" panose="020E0502030303020204" pitchFamily="34" charset="0"/>
            </a:endParaRPr>
          </a:p>
        </p:txBody>
      </p:sp>
      <p:pic>
        <p:nvPicPr>
          <p:cNvPr id="7" name="Picture 6" descr="Wall.jpg"/>
          <p:cNvPicPr>
            <a:picLocks noChangeAspect="1"/>
          </p:cNvPicPr>
          <p:nvPr/>
        </p:nvPicPr>
        <p:blipFill>
          <a:blip r:embed="rId3" cstate="print"/>
          <a:stretch>
            <a:fillRect/>
          </a:stretch>
        </p:blipFill>
        <p:spPr>
          <a:xfrm>
            <a:off x="0" y="884499"/>
            <a:ext cx="12192000" cy="5089001"/>
          </a:xfrm>
          <a:prstGeom prst="rect">
            <a:avLst/>
          </a:prstGeom>
        </p:spPr>
      </p:pic>
    </p:spTree>
    <p:extLst>
      <p:ext uri="{BB962C8B-B14F-4D97-AF65-F5344CB8AC3E}">
        <p14:creationId xmlns:p14="http://schemas.microsoft.com/office/powerpoint/2010/main" val="3259563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TWO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480740" cy="5105400"/>
          </a:xfrm>
        </p:spPr>
        <p:txBody>
          <a:bodyPr/>
          <a:lstStyle/>
          <a:p>
            <a:pPr marL="514350" lvl="0" indent="-514350">
              <a:buFont typeface="+mj-lt"/>
              <a:buAutoNum type="arabicPeriod"/>
            </a:pPr>
            <a:r>
              <a:rPr lang="en-US" sz="2800" dirty="0"/>
              <a:t>Who are some lost people that God is asking you to pray for?</a:t>
            </a:r>
            <a:br>
              <a:rPr lang="en-US" sz="2800" dirty="0"/>
            </a:br>
            <a:endParaRPr lang="en-US" sz="2800" dirty="0"/>
          </a:p>
          <a:p>
            <a:pPr marL="514350" lvl="0" indent="-514350">
              <a:buFont typeface="+mj-lt"/>
              <a:buAutoNum type="arabicPeriod"/>
            </a:pPr>
            <a:r>
              <a:rPr lang="en-US" sz="2800" dirty="0"/>
              <a:t>Where are some areas in the world or even here in our church that we can pray to the Lord of the Harvest to send workers into His harvest field? </a:t>
            </a:r>
          </a:p>
          <a:p>
            <a:pPr marL="514350" lvl="0" indent="-514350">
              <a:buFont typeface="+mj-lt"/>
              <a:buAutoNum type="arabicPeriod"/>
            </a:pPr>
            <a:endParaRPr lang="en-US" dirty="0"/>
          </a:p>
          <a:p>
            <a:pPr lvl="0"/>
            <a:r>
              <a:rPr lang="en-US" sz="2800" dirty="0"/>
              <a:t>*** Let’s spend some time praying for these specific things (2-3 minutes). </a:t>
            </a:r>
          </a:p>
          <a:p>
            <a:pPr marL="514350" lvl="0" indent="-514350">
              <a:buFont typeface="+mj-lt"/>
              <a:buAutoNum type="arabicPeriod"/>
            </a:pPr>
            <a:endParaRPr lang="en-US" sz="2800" dirty="0"/>
          </a:p>
          <a:p>
            <a:pPr marL="125413" lvl="0" indent="-111125">
              <a:buFont typeface="+mj-lt"/>
              <a:buAutoNum type="arabicPeriod"/>
            </a:pPr>
            <a:endParaRPr lang="en-US" sz="2800" dirty="0"/>
          </a:p>
          <a:p>
            <a:pPr marL="14288" lvl="0"/>
            <a:endParaRPr lang="en-US" sz="2800" dirty="0"/>
          </a:p>
          <a:p>
            <a:pPr marL="125413" lvl="0" indent="-111125" algn="ctr"/>
            <a:endParaRPr lang="en-US" dirty="0"/>
          </a:p>
          <a:p>
            <a:pPr lvl="0"/>
            <a:endParaRPr lang="en-US" dirty="0"/>
          </a:p>
        </p:txBody>
      </p:sp>
    </p:spTree>
    <p:extLst>
      <p:ext uri="{BB962C8B-B14F-4D97-AF65-F5344CB8AC3E}">
        <p14:creationId xmlns:p14="http://schemas.microsoft.com/office/powerpoint/2010/main" val="3688560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10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r>
              <a:rPr lang="en-US" altLang="en-US" sz="3200" b="1" dirty="0">
                <a:latin typeface="Candara" panose="020E0502030303020204" pitchFamily="34" charset="0"/>
              </a:rPr>
              <a:t>Why Is Prayer So Important When Thinking </a:t>
            </a:r>
            <a:br>
              <a:rPr lang="en-US" altLang="en-US" sz="3200" b="1" dirty="0">
                <a:latin typeface="Candara" panose="020E0502030303020204" pitchFamily="34" charset="0"/>
              </a:rPr>
            </a:br>
            <a:r>
              <a:rPr lang="en-US" altLang="en-US" sz="3200" b="1" dirty="0">
                <a:latin typeface="Candara" panose="020E0502030303020204" pitchFamily="34" charset="0"/>
              </a:rPr>
              <a:t>about the Supremacy of God in Missions? </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689080" cy="5105400"/>
          </a:xfrm>
        </p:spPr>
        <p:txBody>
          <a:bodyPr/>
          <a:lstStyle/>
          <a:p>
            <a:pPr marL="514350" marR="0" lvl="0" indent="-514350" defTabSz="914400" eaLnBrk="1" fontAlgn="auto" latinLnBrk="0" hangingPunct="1">
              <a:lnSpc>
                <a:spcPct val="100000"/>
              </a:lnSpc>
              <a:spcBef>
                <a:spcPts val="1200"/>
              </a:spcBef>
              <a:spcAft>
                <a:spcPts val="0"/>
              </a:spcAft>
              <a:buClrTx/>
              <a:buSzTx/>
              <a:buFontTx/>
              <a:buAutoNum type="arabicPeriod"/>
              <a:tabLst/>
              <a:defRPr/>
            </a:pPr>
            <a:r>
              <a:rPr lang="en-US" altLang="en-US" sz="2800" b="1" dirty="0">
                <a:latin typeface="Candara" panose="020E0502030303020204" pitchFamily="34" charset="0"/>
              </a:rPr>
              <a:t>Background Summary of Chapters 5-9 (v. 35)</a:t>
            </a:r>
          </a:p>
          <a:p>
            <a:pPr marL="514350" marR="0" lvl="0" indent="-514350" defTabSz="914400" eaLnBrk="1" fontAlgn="auto" latinLnBrk="0" hangingPunct="1">
              <a:lnSpc>
                <a:spcPct val="100000"/>
              </a:lnSpc>
              <a:spcBef>
                <a:spcPts val="1200"/>
              </a:spcBef>
              <a:spcAft>
                <a:spcPts val="0"/>
              </a:spcAft>
              <a:buClrTx/>
              <a:buSzTx/>
              <a:buFontTx/>
              <a:buAutoNum type="arabicPeriod"/>
              <a:tabLst/>
              <a:defRPr/>
            </a:pPr>
            <a:r>
              <a:rPr lang="en-US" altLang="en-US" sz="2800" b="1" dirty="0">
                <a:latin typeface="Candara" panose="020E0502030303020204" pitchFamily="34" charset="0"/>
              </a:rPr>
              <a:t>Why we need to pray (v. 36-37)</a:t>
            </a:r>
          </a:p>
          <a:p>
            <a:pPr marL="514350" marR="0" lvl="0" indent="-514350" defTabSz="914400" eaLnBrk="1" fontAlgn="auto" latinLnBrk="0" hangingPunct="1">
              <a:lnSpc>
                <a:spcPct val="100000"/>
              </a:lnSpc>
              <a:spcBef>
                <a:spcPts val="1200"/>
              </a:spcBef>
              <a:spcAft>
                <a:spcPts val="0"/>
              </a:spcAft>
              <a:buClrTx/>
              <a:buSzTx/>
              <a:buFontTx/>
              <a:buAutoNum type="arabicPeriod"/>
              <a:tabLst/>
              <a:defRPr/>
            </a:pPr>
            <a:r>
              <a:rPr lang="en-US" altLang="en-US" sz="2800" b="1" dirty="0">
                <a:latin typeface="Candara" panose="020E0502030303020204" pitchFamily="34" charset="0"/>
              </a:rPr>
              <a:t>How we are to pray (v. 38)</a:t>
            </a:r>
          </a:p>
          <a:p>
            <a:pPr marL="514350" marR="0" lvl="0" indent="-514350" defTabSz="914400" eaLnBrk="1" fontAlgn="auto" latinLnBrk="0" hangingPunct="1">
              <a:lnSpc>
                <a:spcPct val="100000"/>
              </a:lnSpc>
              <a:spcBef>
                <a:spcPts val="1200"/>
              </a:spcBef>
              <a:spcAft>
                <a:spcPts val="0"/>
              </a:spcAft>
              <a:buClrTx/>
              <a:buSzTx/>
              <a:buFontTx/>
              <a:buAutoNum type="arabicPeriod"/>
              <a:tabLst/>
              <a:defRPr/>
            </a:pPr>
            <a:r>
              <a:rPr lang="en-US" altLang="en-US" sz="2800" b="1" dirty="0">
                <a:latin typeface="Candara" panose="020E0502030303020204" pitchFamily="34" charset="0"/>
              </a:rPr>
              <a:t>The Result (Matt. 10) </a:t>
            </a:r>
          </a:p>
          <a:p>
            <a:pPr marL="514350" marR="0" lvl="0" indent="-514350" defTabSz="914400" eaLnBrk="1" fontAlgn="auto" latinLnBrk="0" hangingPunct="1">
              <a:lnSpc>
                <a:spcPct val="100000"/>
              </a:lnSpc>
              <a:spcBef>
                <a:spcPts val="1200"/>
              </a:spcBef>
              <a:spcAft>
                <a:spcPts val="0"/>
              </a:spcAft>
              <a:buClrTx/>
              <a:buSzTx/>
              <a:buFontTx/>
              <a:buAutoNum type="arabicPeriod"/>
              <a:tabLst/>
              <a:defRPr/>
            </a:pPr>
            <a:r>
              <a:rPr lang="en-US" altLang="en-US" sz="2800" b="1" dirty="0">
                <a:latin typeface="Candara" panose="020E0502030303020204" pitchFamily="34" charset="0"/>
              </a:rPr>
              <a:t>Applications</a:t>
            </a:r>
          </a:p>
        </p:txBody>
      </p:sp>
    </p:spTree>
    <p:extLst>
      <p:ext uri="{BB962C8B-B14F-4D97-AF65-F5344CB8AC3E}">
        <p14:creationId xmlns:p14="http://schemas.microsoft.com/office/powerpoint/2010/main" val="108870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r>
              <a:rPr lang="en-US" altLang="en-US" sz="3200" b="1" dirty="0">
                <a:latin typeface="Candara" panose="020E0502030303020204" pitchFamily="34" charset="0"/>
              </a:rPr>
              <a:t>1. Background Summary of Chapters 5-9 (v.35)</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689080" cy="5105400"/>
          </a:xfrm>
        </p:spPr>
        <p:txBody>
          <a:bodyPr/>
          <a:lstStyle/>
          <a:p>
            <a:pPr marL="14288" marR="0" lvl="0" indent="-14288" defTabSz="914400" eaLnBrk="1" fontAlgn="auto" latinLnBrk="0" hangingPunct="1">
              <a:lnSpc>
                <a:spcPct val="100000"/>
              </a:lnSpc>
              <a:spcBef>
                <a:spcPts val="1200"/>
              </a:spcBef>
              <a:spcAft>
                <a:spcPts val="0"/>
              </a:spcAft>
              <a:buClrTx/>
              <a:buSzTx/>
              <a:buNone/>
              <a:defRPr/>
            </a:pPr>
            <a:r>
              <a:rPr lang="en-US" sz="2800" baseline="30000" dirty="0">
                <a:latin typeface="Candara" pitchFamily="34" charset="0"/>
              </a:rPr>
              <a:t>35</a:t>
            </a:r>
            <a:r>
              <a:rPr lang="en-US" sz="2800" dirty="0">
                <a:latin typeface="Candara" pitchFamily="34" charset="0"/>
              </a:rPr>
              <a:t> </a:t>
            </a:r>
            <a:r>
              <a:rPr lang="en-US" sz="2800" i="1" dirty="0">
                <a:latin typeface="Candara" pitchFamily="34" charset="0"/>
              </a:rPr>
              <a:t>And Jesus went throughout all the cities and villages, teaching in their synagogues and proclaiming the gospel of the kingdom and healing every disease and every affliction. </a:t>
            </a:r>
          </a:p>
          <a:p>
            <a:pPr marL="514350" marR="0" lvl="0" indent="-514350" defTabSz="914400" eaLnBrk="1" fontAlgn="auto" latinLnBrk="0" hangingPunct="1">
              <a:lnSpc>
                <a:spcPct val="100000"/>
              </a:lnSpc>
              <a:spcBef>
                <a:spcPts val="1200"/>
              </a:spcBef>
              <a:spcAft>
                <a:spcPts val="0"/>
              </a:spcAft>
              <a:buClrTx/>
              <a:buSzTx/>
              <a:buNone/>
              <a:tabLst/>
              <a:defRPr/>
            </a:pPr>
            <a:endParaRPr lang="en-US" altLang="en-US" sz="2800" b="1" i="1" dirty="0">
              <a:latin typeface="Candara" pitchFamily="34" charset="0"/>
            </a:endParaRPr>
          </a:p>
          <a:p>
            <a:pPr marL="514350" indent="-514350" eaLnBrk="1" fontAlgn="auto" hangingPunct="1">
              <a:spcBef>
                <a:spcPts val="1200"/>
              </a:spcBef>
              <a:spcAft>
                <a:spcPts val="0"/>
              </a:spcAft>
              <a:defRPr/>
            </a:pPr>
            <a:r>
              <a:rPr lang="en-US" altLang="en-US" sz="2800" b="1" dirty="0">
                <a:latin typeface="Candara" pitchFamily="34" charset="0"/>
              </a:rPr>
              <a:t>Matthew 5-7: Jesus’ Teachings</a:t>
            </a:r>
          </a:p>
          <a:p>
            <a:pPr marL="514350" indent="-514350" eaLnBrk="1" fontAlgn="auto" hangingPunct="1">
              <a:spcBef>
                <a:spcPts val="1200"/>
              </a:spcBef>
              <a:spcAft>
                <a:spcPts val="0"/>
              </a:spcAft>
              <a:defRPr/>
            </a:pPr>
            <a:r>
              <a:rPr lang="en-US" altLang="en-US" sz="2800" b="1" dirty="0">
                <a:latin typeface="Candara" pitchFamily="34" charset="0"/>
              </a:rPr>
              <a:t>Matthew 8-9: Jesus’ miracles and healings </a:t>
            </a:r>
          </a:p>
          <a:p>
            <a:pPr marL="514350" indent="-514350" eaLnBrk="1" fontAlgn="auto" hangingPunct="1">
              <a:spcBef>
                <a:spcPts val="1200"/>
              </a:spcBef>
              <a:spcAft>
                <a:spcPts val="0"/>
              </a:spcAft>
              <a:defRPr/>
            </a:pPr>
            <a:endParaRPr lang="en-US" altLang="en-US" sz="2800" b="1" dirty="0">
              <a:latin typeface="Candara" pitchFamily="34" charset="0"/>
            </a:endParaRPr>
          </a:p>
        </p:txBody>
      </p:sp>
    </p:spTree>
    <p:extLst>
      <p:ext uri="{BB962C8B-B14F-4D97-AF65-F5344CB8AC3E}">
        <p14:creationId xmlns:p14="http://schemas.microsoft.com/office/powerpoint/2010/main" val="172145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r>
              <a:rPr lang="en-US" altLang="en-US" sz="3200" b="1" dirty="0">
                <a:latin typeface="Candara" panose="020E0502030303020204" pitchFamily="34" charset="0"/>
              </a:rPr>
              <a:t>2. Why we need to pray (v. 36-37)</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689080" cy="5105400"/>
          </a:xfrm>
        </p:spPr>
        <p:txBody>
          <a:bodyPr/>
          <a:lstStyle/>
          <a:p>
            <a:pPr marL="14288" marR="0" lvl="0" indent="-14288" defTabSz="914400" eaLnBrk="1" fontAlgn="auto" latinLnBrk="0" hangingPunct="1">
              <a:lnSpc>
                <a:spcPct val="100000"/>
              </a:lnSpc>
              <a:spcBef>
                <a:spcPts val="1200"/>
              </a:spcBef>
              <a:spcAft>
                <a:spcPts val="0"/>
              </a:spcAft>
              <a:buClrTx/>
              <a:buSzTx/>
              <a:buNone/>
              <a:defRPr/>
            </a:pPr>
            <a:r>
              <a:rPr lang="en-US" sz="2800" i="1" baseline="30000" dirty="0">
                <a:latin typeface="Candara" pitchFamily="34" charset="0"/>
              </a:rPr>
              <a:t>36 </a:t>
            </a:r>
            <a:r>
              <a:rPr lang="en-US" sz="2800" i="1" dirty="0">
                <a:latin typeface="Candara" pitchFamily="34" charset="0"/>
              </a:rPr>
              <a:t>When he saw the crowds, he had compassion for them, because they were harassed and helpless, like sheep without a shepherd. </a:t>
            </a:r>
            <a:r>
              <a:rPr lang="en-US" sz="2800" i="1" baseline="30000" dirty="0">
                <a:latin typeface="Candara" pitchFamily="34" charset="0"/>
              </a:rPr>
              <a:t>37</a:t>
            </a:r>
            <a:r>
              <a:rPr lang="en-US" sz="2800" b="1" i="1" dirty="0">
                <a:latin typeface="Candara" pitchFamily="34" charset="0"/>
              </a:rPr>
              <a:t> </a:t>
            </a:r>
            <a:r>
              <a:rPr lang="en-US" sz="2800" i="1" dirty="0">
                <a:latin typeface="Candara" pitchFamily="34" charset="0"/>
              </a:rPr>
              <a:t>Then he said to his disciples, “The harvest is plentiful, but the laborers are few;</a:t>
            </a:r>
          </a:p>
          <a:p>
            <a:pPr marL="514350" marR="0" lvl="0" indent="-514350" defTabSz="914400" eaLnBrk="1" fontAlgn="auto" latinLnBrk="0" hangingPunct="1">
              <a:lnSpc>
                <a:spcPct val="100000"/>
              </a:lnSpc>
              <a:spcBef>
                <a:spcPts val="1200"/>
              </a:spcBef>
              <a:spcAft>
                <a:spcPts val="0"/>
              </a:spcAft>
              <a:buClrTx/>
              <a:buSzTx/>
              <a:buNone/>
              <a:tabLst/>
              <a:defRPr/>
            </a:pPr>
            <a:r>
              <a:rPr lang="en-US" altLang="en-US" sz="2800" b="1" dirty="0">
                <a:latin typeface="Candara" pitchFamily="34" charset="0"/>
              </a:rPr>
              <a:t>We need to pray because…</a:t>
            </a:r>
          </a:p>
          <a:p>
            <a:pPr marL="514350" marR="0" lvl="0" indent="-514350" defTabSz="914400" eaLnBrk="1" fontAlgn="auto" latinLnBrk="0" hangingPunct="1">
              <a:lnSpc>
                <a:spcPct val="100000"/>
              </a:lnSpc>
              <a:spcBef>
                <a:spcPts val="1200"/>
              </a:spcBef>
              <a:spcAft>
                <a:spcPts val="0"/>
              </a:spcAft>
              <a:buClrTx/>
              <a:buSzTx/>
              <a:buFont typeface="+mj-lt"/>
              <a:buAutoNum type="arabicPeriod"/>
              <a:tabLst/>
              <a:defRPr/>
            </a:pPr>
            <a:r>
              <a:rPr lang="en-US" altLang="en-US" sz="2800" b="1" dirty="0">
                <a:latin typeface="Candara" pitchFamily="34" charset="0"/>
              </a:rPr>
              <a:t>There’s many that are lost</a:t>
            </a:r>
          </a:p>
          <a:p>
            <a:pPr marL="514350" marR="0" lvl="0" indent="-514350" defTabSz="914400" eaLnBrk="1" fontAlgn="auto" latinLnBrk="0" hangingPunct="1">
              <a:lnSpc>
                <a:spcPct val="100000"/>
              </a:lnSpc>
              <a:spcBef>
                <a:spcPts val="1200"/>
              </a:spcBef>
              <a:spcAft>
                <a:spcPts val="0"/>
              </a:spcAft>
              <a:buClrTx/>
              <a:buSzTx/>
              <a:buFont typeface="+mj-lt"/>
              <a:buAutoNum type="arabicPeriod"/>
              <a:tabLst/>
              <a:defRPr/>
            </a:pPr>
            <a:endParaRPr lang="en-US" altLang="en-US" sz="2800" b="1" i="1" dirty="0">
              <a:latin typeface="Candara" pitchFamily="34" charset="0"/>
            </a:endParaRPr>
          </a:p>
          <a:p>
            <a:pPr marL="514350" indent="-514350" eaLnBrk="1" fontAlgn="auto" hangingPunct="1">
              <a:spcBef>
                <a:spcPts val="1200"/>
              </a:spcBef>
              <a:spcAft>
                <a:spcPts val="0"/>
              </a:spcAft>
              <a:buFont typeface="+mj-lt"/>
              <a:buAutoNum type="arabicPeriod"/>
              <a:defRPr/>
            </a:pPr>
            <a:endParaRPr lang="en-US" altLang="en-US" sz="2800" b="1" dirty="0">
              <a:latin typeface="Candara" pitchFamily="34" charset="0"/>
            </a:endParaRPr>
          </a:p>
        </p:txBody>
      </p:sp>
    </p:spTree>
    <p:extLst>
      <p:ext uri="{BB962C8B-B14F-4D97-AF65-F5344CB8AC3E}">
        <p14:creationId xmlns:p14="http://schemas.microsoft.com/office/powerpoint/2010/main" val="323003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r>
              <a:rPr lang="en-US" altLang="en-US" sz="3200" b="1" dirty="0">
                <a:latin typeface="Candara" panose="020E0502030303020204" pitchFamily="34" charset="0"/>
              </a:rPr>
              <a:t>2. Why we need to pray (v. 36-37)</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689080" cy="5105400"/>
          </a:xfrm>
        </p:spPr>
        <p:txBody>
          <a:bodyPr/>
          <a:lstStyle/>
          <a:p>
            <a:pPr marL="14288" lvl="0" indent="-14288" eaLnBrk="1" fontAlgn="auto" hangingPunct="1">
              <a:spcBef>
                <a:spcPts val="1200"/>
              </a:spcBef>
              <a:spcAft>
                <a:spcPts val="0"/>
              </a:spcAft>
              <a:buNone/>
              <a:defRPr/>
            </a:pPr>
            <a:r>
              <a:rPr lang="en-US" sz="2800" i="1" baseline="30000" dirty="0">
                <a:solidFill>
                  <a:srgbClr val="000000"/>
                </a:solidFill>
                <a:latin typeface="Candara" pitchFamily="34" charset="0"/>
              </a:rPr>
              <a:t>36 </a:t>
            </a:r>
            <a:r>
              <a:rPr lang="en-US" sz="2800" i="1" dirty="0">
                <a:solidFill>
                  <a:srgbClr val="000000"/>
                </a:solidFill>
                <a:latin typeface="Candara" pitchFamily="34" charset="0"/>
              </a:rPr>
              <a:t>When he saw the crowds, he had compassion for them, because they were harassed and helpless, like sheep without a shepherd. </a:t>
            </a:r>
            <a:r>
              <a:rPr lang="en-US" sz="2800" i="1" baseline="30000" dirty="0">
                <a:solidFill>
                  <a:srgbClr val="000000"/>
                </a:solidFill>
                <a:latin typeface="Candara" pitchFamily="34" charset="0"/>
              </a:rPr>
              <a:t>37</a:t>
            </a:r>
            <a:r>
              <a:rPr lang="en-US" sz="2800" b="1" i="1" dirty="0">
                <a:solidFill>
                  <a:srgbClr val="000000"/>
                </a:solidFill>
                <a:latin typeface="Candara" pitchFamily="34" charset="0"/>
              </a:rPr>
              <a:t> </a:t>
            </a:r>
            <a:r>
              <a:rPr lang="en-US" sz="2800" i="1" dirty="0">
                <a:solidFill>
                  <a:srgbClr val="000000"/>
                </a:solidFill>
                <a:latin typeface="Candara" pitchFamily="34" charset="0"/>
              </a:rPr>
              <a:t>Then he said to his disciples, “The harvest is plentiful, but the laborers are few;</a:t>
            </a:r>
          </a:p>
          <a:p>
            <a:pPr marL="514350" marR="0" lvl="0" indent="-514350" defTabSz="914400" eaLnBrk="1" fontAlgn="auto" latinLnBrk="0" hangingPunct="1">
              <a:lnSpc>
                <a:spcPct val="100000"/>
              </a:lnSpc>
              <a:spcBef>
                <a:spcPts val="1200"/>
              </a:spcBef>
              <a:spcAft>
                <a:spcPts val="0"/>
              </a:spcAft>
              <a:buClrTx/>
              <a:buSzTx/>
              <a:buNone/>
              <a:tabLst/>
              <a:defRPr/>
            </a:pPr>
            <a:r>
              <a:rPr lang="en-US" altLang="en-US" sz="2800" b="1" dirty="0">
                <a:latin typeface="Candara" pitchFamily="34" charset="0"/>
              </a:rPr>
              <a:t>We need to pray because…</a:t>
            </a:r>
          </a:p>
          <a:p>
            <a:pPr marL="514350" marR="0" lvl="0" indent="-514350" defTabSz="914400" eaLnBrk="1" fontAlgn="auto" latinLnBrk="0" hangingPunct="1">
              <a:lnSpc>
                <a:spcPct val="100000"/>
              </a:lnSpc>
              <a:spcBef>
                <a:spcPts val="1200"/>
              </a:spcBef>
              <a:spcAft>
                <a:spcPts val="0"/>
              </a:spcAft>
              <a:buClrTx/>
              <a:buSzTx/>
              <a:buFont typeface="+mj-lt"/>
              <a:buAutoNum type="arabicPeriod"/>
              <a:tabLst/>
              <a:defRPr/>
            </a:pPr>
            <a:r>
              <a:rPr lang="en-US" altLang="en-US" sz="2800" b="1" dirty="0">
                <a:latin typeface="Candara" pitchFamily="34" charset="0"/>
              </a:rPr>
              <a:t>There’s many that are lost</a:t>
            </a:r>
          </a:p>
          <a:p>
            <a:pPr marL="514350" marR="0" lvl="0" indent="-514350" defTabSz="914400" eaLnBrk="1" fontAlgn="auto" latinLnBrk="0" hangingPunct="1">
              <a:lnSpc>
                <a:spcPct val="100000"/>
              </a:lnSpc>
              <a:spcBef>
                <a:spcPts val="1200"/>
              </a:spcBef>
              <a:spcAft>
                <a:spcPts val="0"/>
              </a:spcAft>
              <a:buClrTx/>
              <a:buSzTx/>
              <a:buFont typeface="+mj-lt"/>
              <a:buAutoNum type="arabicPeriod"/>
              <a:tabLst/>
              <a:defRPr/>
            </a:pPr>
            <a:r>
              <a:rPr lang="en-US" altLang="en-US" sz="2800" b="1" dirty="0">
                <a:latin typeface="Candara" pitchFamily="34" charset="0"/>
              </a:rPr>
              <a:t>Prayer helps us increase our compassion for the lost </a:t>
            </a:r>
          </a:p>
          <a:p>
            <a:pPr marL="514350" indent="-514350" eaLnBrk="1" fontAlgn="auto" hangingPunct="1">
              <a:spcBef>
                <a:spcPts val="1200"/>
              </a:spcBef>
              <a:spcAft>
                <a:spcPts val="0"/>
              </a:spcAft>
              <a:buFont typeface="+mj-lt"/>
              <a:buAutoNum type="arabicPeriod"/>
              <a:defRPr/>
            </a:pPr>
            <a:endParaRPr lang="en-US" altLang="en-US" sz="2800" b="1" dirty="0">
              <a:latin typeface="Candara" pitchFamily="34" charset="0"/>
            </a:endParaRPr>
          </a:p>
        </p:txBody>
      </p:sp>
    </p:spTree>
    <p:extLst>
      <p:ext uri="{BB962C8B-B14F-4D97-AF65-F5344CB8AC3E}">
        <p14:creationId xmlns:p14="http://schemas.microsoft.com/office/powerpoint/2010/main" val="1930173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r>
              <a:rPr lang="en-US" altLang="en-US" sz="3200" b="1" dirty="0">
                <a:latin typeface="Candara" panose="020E0502030303020204" pitchFamily="34" charset="0"/>
              </a:rPr>
              <a:t>2. Why we need to pray (v. 36-37)</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689080" cy="5105400"/>
          </a:xfrm>
        </p:spPr>
        <p:txBody>
          <a:bodyPr/>
          <a:lstStyle/>
          <a:p>
            <a:pPr marL="14288" lvl="0" indent="-14288" eaLnBrk="1" fontAlgn="auto" hangingPunct="1">
              <a:spcBef>
                <a:spcPts val="1200"/>
              </a:spcBef>
              <a:spcAft>
                <a:spcPts val="0"/>
              </a:spcAft>
              <a:buNone/>
              <a:defRPr/>
            </a:pPr>
            <a:r>
              <a:rPr lang="en-US" sz="2800" i="1" baseline="30000" dirty="0">
                <a:solidFill>
                  <a:srgbClr val="000000"/>
                </a:solidFill>
                <a:latin typeface="Candara" pitchFamily="34" charset="0"/>
              </a:rPr>
              <a:t>36 </a:t>
            </a:r>
            <a:r>
              <a:rPr lang="en-US" sz="2800" i="1" dirty="0">
                <a:solidFill>
                  <a:srgbClr val="000000"/>
                </a:solidFill>
                <a:latin typeface="Candara" pitchFamily="34" charset="0"/>
              </a:rPr>
              <a:t>When he saw the crowds, he had compassion for them, because they were harassed and helpless, like sheep without a shepherd. </a:t>
            </a:r>
            <a:r>
              <a:rPr lang="en-US" sz="2800" i="1" baseline="30000" dirty="0">
                <a:solidFill>
                  <a:srgbClr val="000000"/>
                </a:solidFill>
                <a:latin typeface="Candara" pitchFamily="34" charset="0"/>
              </a:rPr>
              <a:t>37</a:t>
            </a:r>
            <a:r>
              <a:rPr lang="en-US" sz="2800" b="1" i="1" dirty="0">
                <a:solidFill>
                  <a:srgbClr val="000000"/>
                </a:solidFill>
                <a:latin typeface="Candara" pitchFamily="34" charset="0"/>
              </a:rPr>
              <a:t> </a:t>
            </a:r>
            <a:r>
              <a:rPr lang="en-US" sz="2800" i="1" dirty="0">
                <a:solidFill>
                  <a:srgbClr val="000000"/>
                </a:solidFill>
                <a:latin typeface="Candara" pitchFamily="34" charset="0"/>
              </a:rPr>
              <a:t>Then he said to his disciples, “The harvest is plentiful, but the laborers are few;</a:t>
            </a:r>
          </a:p>
          <a:p>
            <a:pPr marL="514350" marR="0" lvl="0" indent="-514350" defTabSz="914400" eaLnBrk="1" fontAlgn="auto" latinLnBrk="0" hangingPunct="1">
              <a:lnSpc>
                <a:spcPct val="100000"/>
              </a:lnSpc>
              <a:spcBef>
                <a:spcPts val="1200"/>
              </a:spcBef>
              <a:spcAft>
                <a:spcPts val="0"/>
              </a:spcAft>
              <a:buClrTx/>
              <a:buSzTx/>
              <a:buNone/>
              <a:tabLst/>
              <a:defRPr/>
            </a:pPr>
            <a:r>
              <a:rPr lang="en-US" altLang="en-US" sz="2800" b="1" dirty="0">
                <a:latin typeface="Candara" pitchFamily="34" charset="0"/>
              </a:rPr>
              <a:t>We need to pray because…</a:t>
            </a:r>
          </a:p>
          <a:p>
            <a:pPr marL="514350" marR="0" lvl="0" indent="-514350" defTabSz="914400" eaLnBrk="1" fontAlgn="auto" latinLnBrk="0" hangingPunct="1">
              <a:lnSpc>
                <a:spcPct val="100000"/>
              </a:lnSpc>
              <a:spcBef>
                <a:spcPts val="1200"/>
              </a:spcBef>
              <a:spcAft>
                <a:spcPts val="0"/>
              </a:spcAft>
              <a:buClrTx/>
              <a:buSzTx/>
              <a:buFont typeface="+mj-lt"/>
              <a:buAutoNum type="arabicPeriod"/>
              <a:tabLst/>
              <a:defRPr/>
            </a:pPr>
            <a:r>
              <a:rPr lang="en-US" altLang="en-US" sz="2800" b="1" dirty="0">
                <a:latin typeface="Candara" pitchFamily="34" charset="0"/>
              </a:rPr>
              <a:t>There’s many that are lost</a:t>
            </a:r>
          </a:p>
          <a:p>
            <a:pPr marL="514350" marR="0" lvl="0" indent="-514350" defTabSz="914400" eaLnBrk="1" fontAlgn="auto" latinLnBrk="0" hangingPunct="1">
              <a:lnSpc>
                <a:spcPct val="100000"/>
              </a:lnSpc>
              <a:spcBef>
                <a:spcPts val="1200"/>
              </a:spcBef>
              <a:spcAft>
                <a:spcPts val="0"/>
              </a:spcAft>
              <a:buClrTx/>
              <a:buSzTx/>
              <a:buFont typeface="+mj-lt"/>
              <a:buAutoNum type="arabicPeriod"/>
              <a:tabLst/>
              <a:defRPr/>
            </a:pPr>
            <a:r>
              <a:rPr lang="en-US" altLang="en-US" sz="2800" b="1" dirty="0">
                <a:latin typeface="Candara" pitchFamily="34" charset="0"/>
              </a:rPr>
              <a:t>Prayer helps us increase our compassion for the lost </a:t>
            </a:r>
          </a:p>
          <a:p>
            <a:pPr marL="514350" marR="0" lvl="0" indent="-514350" defTabSz="914400" eaLnBrk="1" fontAlgn="auto" latinLnBrk="0" hangingPunct="1">
              <a:lnSpc>
                <a:spcPct val="100000"/>
              </a:lnSpc>
              <a:spcBef>
                <a:spcPts val="1200"/>
              </a:spcBef>
              <a:spcAft>
                <a:spcPts val="0"/>
              </a:spcAft>
              <a:buClrTx/>
              <a:buSzTx/>
              <a:buFont typeface="+mj-lt"/>
              <a:buAutoNum type="arabicPeriod"/>
              <a:tabLst/>
              <a:defRPr/>
            </a:pPr>
            <a:r>
              <a:rPr lang="en-US" altLang="en-US" sz="2800" b="1" dirty="0">
                <a:latin typeface="Candara" pitchFamily="34" charset="0"/>
              </a:rPr>
              <a:t>There’s a shortage of workers </a:t>
            </a:r>
          </a:p>
          <a:p>
            <a:pPr marL="514350" indent="-514350" eaLnBrk="1" fontAlgn="auto" hangingPunct="1">
              <a:spcBef>
                <a:spcPts val="1200"/>
              </a:spcBef>
              <a:spcAft>
                <a:spcPts val="0"/>
              </a:spcAft>
              <a:buFont typeface="+mj-lt"/>
              <a:buAutoNum type="arabicPeriod"/>
              <a:defRPr/>
            </a:pPr>
            <a:endParaRPr lang="en-US" altLang="en-US" sz="2800" b="1" dirty="0">
              <a:latin typeface="Candara" pitchFamily="34" charset="0"/>
            </a:endParaRPr>
          </a:p>
        </p:txBody>
      </p:sp>
    </p:spTree>
    <p:extLst>
      <p:ext uri="{BB962C8B-B14F-4D97-AF65-F5344CB8AC3E}">
        <p14:creationId xmlns:p14="http://schemas.microsoft.com/office/powerpoint/2010/main" val="2299781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r>
              <a:rPr lang="en-US" altLang="en-US" sz="3200" b="1" dirty="0">
                <a:latin typeface="Candara" panose="020E0502030303020204" pitchFamily="34" charset="0"/>
              </a:rPr>
              <a:t>3. How we are to pray (V. 38)</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689080" cy="5105400"/>
          </a:xfrm>
        </p:spPr>
        <p:txBody>
          <a:bodyPr/>
          <a:lstStyle/>
          <a:p>
            <a:pPr marL="14288" marR="0" lvl="0" indent="-14288" defTabSz="914400" eaLnBrk="1" fontAlgn="auto" latinLnBrk="0" hangingPunct="1">
              <a:lnSpc>
                <a:spcPct val="100000"/>
              </a:lnSpc>
              <a:spcBef>
                <a:spcPts val="1200"/>
              </a:spcBef>
              <a:spcAft>
                <a:spcPts val="0"/>
              </a:spcAft>
              <a:buClrTx/>
              <a:buSzTx/>
              <a:buNone/>
              <a:defRPr/>
            </a:pPr>
            <a:r>
              <a:rPr lang="en-US" sz="2800" i="1" baseline="30000" dirty="0">
                <a:latin typeface="Candara" pitchFamily="34" charset="0"/>
              </a:rPr>
              <a:t>38 </a:t>
            </a:r>
            <a:r>
              <a:rPr lang="en-US" sz="2800" i="1" dirty="0">
                <a:latin typeface="Candara" pitchFamily="34" charset="0"/>
              </a:rPr>
              <a:t>therefore pray earnestly to the Lord of the harvest to send out laborers into his harvest.”</a:t>
            </a:r>
          </a:p>
          <a:p>
            <a:pPr marL="514350" marR="0" lvl="0" indent="-514350" defTabSz="914400" eaLnBrk="1" fontAlgn="auto" latinLnBrk="0" hangingPunct="1">
              <a:lnSpc>
                <a:spcPct val="100000"/>
              </a:lnSpc>
              <a:spcBef>
                <a:spcPts val="1200"/>
              </a:spcBef>
              <a:spcAft>
                <a:spcPts val="0"/>
              </a:spcAft>
              <a:buClrTx/>
              <a:buSzTx/>
              <a:buFont typeface="+mj-lt"/>
              <a:buAutoNum type="arabicPeriod"/>
              <a:tabLst/>
              <a:defRPr/>
            </a:pPr>
            <a:r>
              <a:rPr lang="en-US" altLang="en-US" sz="2800" b="1" dirty="0">
                <a:latin typeface="Candara" pitchFamily="34" charset="0"/>
              </a:rPr>
              <a:t>Therefore what: Pray earnestly</a:t>
            </a:r>
          </a:p>
          <a:p>
            <a:pPr marL="514350" indent="-514350" eaLnBrk="1" fontAlgn="auto" hangingPunct="1">
              <a:spcBef>
                <a:spcPts val="1200"/>
              </a:spcBef>
              <a:spcAft>
                <a:spcPts val="0"/>
              </a:spcAft>
              <a:buFont typeface="+mj-lt"/>
              <a:buAutoNum type="arabicPeriod"/>
              <a:defRPr/>
            </a:pPr>
            <a:endParaRPr lang="en-US" altLang="en-US" sz="2800" b="1" dirty="0">
              <a:latin typeface="Candara" pitchFamily="34" charset="0"/>
            </a:endParaRPr>
          </a:p>
        </p:txBody>
      </p:sp>
    </p:spTree>
    <p:extLst>
      <p:ext uri="{BB962C8B-B14F-4D97-AF65-F5344CB8AC3E}">
        <p14:creationId xmlns:p14="http://schemas.microsoft.com/office/powerpoint/2010/main" val="942698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0" y="533400"/>
            <a:ext cx="12192000" cy="762000"/>
          </a:xfrm>
        </p:spPr>
        <p:txBody>
          <a:bodyPr/>
          <a:lstStyle/>
          <a:p>
            <a:r>
              <a:rPr lang="en-US" altLang="en-US" sz="3200" b="1" dirty="0">
                <a:latin typeface="Candara" panose="020E0502030303020204" pitchFamily="34" charset="0"/>
              </a:rPr>
              <a:t>Quotes from John Piper</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600200"/>
            <a:ext cx="11689080" cy="5105400"/>
          </a:xfrm>
        </p:spPr>
        <p:txBody>
          <a:bodyPr/>
          <a:lstStyle/>
          <a:p>
            <a:pPr marL="457200" lvl="1" indent="-292100">
              <a:buNone/>
            </a:pPr>
            <a:r>
              <a:rPr lang="en-US" dirty="0">
                <a:latin typeface="Candara" pitchFamily="34" charset="0"/>
              </a:rPr>
              <a:t>“Until you know that life is war, you cannot know what prayer is for.”</a:t>
            </a:r>
          </a:p>
          <a:p>
            <a:pPr marL="450850" lvl="1">
              <a:buNone/>
            </a:pPr>
            <a:r>
              <a:rPr lang="en-US" dirty="0">
                <a:latin typeface="Candara" pitchFamily="34" charset="0"/>
              </a:rPr>
              <a:t>“Before we can even engage in the mission of the church, we have to fight against ‘the deceitfulness of riches’ and ‘desires for other things.’ We must fight to cherish the kingdom above all ‘other things’ -- that is our first and most constant battle. That is the fight of faith.”</a:t>
            </a:r>
          </a:p>
          <a:p>
            <a:pPr marL="450850" lvl="1">
              <a:buNone/>
            </a:pPr>
            <a:r>
              <a:rPr lang="en-US" dirty="0">
                <a:latin typeface="Candara" pitchFamily="34" charset="0"/>
              </a:rPr>
              <a:t>“One of [Satan’s] key strategies is to start battles in the world that draw our attention away from the real battle for the salvation of the lost and the perseverance of the saints. He knows that the real battle, as Paul says, is not against flesh and blood. So the more wars and conflicts and revolutions of ‘flesh and blood’ he can start, the better, as far as he is concerned.”</a:t>
            </a:r>
          </a:p>
          <a:p>
            <a:pPr marL="514350" marR="0" lvl="0" indent="-514350" defTabSz="914400" eaLnBrk="1" fontAlgn="auto" latinLnBrk="0" hangingPunct="1">
              <a:lnSpc>
                <a:spcPct val="100000"/>
              </a:lnSpc>
              <a:spcBef>
                <a:spcPts val="1200"/>
              </a:spcBef>
              <a:spcAft>
                <a:spcPts val="0"/>
              </a:spcAft>
              <a:buClrTx/>
              <a:buSzTx/>
              <a:buNone/>
              <a:tabLst/>
              <a:defRPr/>
            </a:pPr>
            <a:endParaRPr lang="en-US" altLang="en-US" sz="2800" b="1" i="1" dirty="0">
              <a:latin typeface="Candara" pitchFamily="34" charset="0"/>
            </a:endParaRPr>
          </a:p>
        </p:txBody>
      </p:sp>
    </p:spTree>
    <p:extLst>
      <p:ext uri="{BB962C8B-B14F-4D97-AF65-F5344CB8AC3E}">
        <p14:creationId xmlns:p14="http://schemas.microsoft.com/office/powerpoint/2010/main" val="344617679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58685</TotalTime>
  <Words>1080</Words>
  <Application>Microsoft Macintosh PowerPoint</Application>
  <PresentationFormat>Widescreen</PresentationFormat>
  <Paragraphs>86</Paragraphs>
  <Slides>25</Slides>
  <Notes>23</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25</vt:i4>
      </vt:variant>
    </vt:vector>
  </HeadingPairs>
  <TitlesOfParts>
    <vt:vector size="44"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2_Office Theme</vt:lpstr>
      <vt:lpstr>6_Default Design</vt:lpstr>
      <vt:lpstr>9_Default Design</vt:lpstr>
      <vt:lpstr>15_Default Design</vt:lpstr>
      <vt:lpstr>19_Default Design</vt:lpstr>
      <vt:lpstr>2_Normal</vt:lpstr>
      <vt:lpstr>PowerPoint Presentation</vt:lpstr>
      <vt:lpstr>The Supremacy of God  in Missions through Prayer</vt:lpstr>
      <vt:lpstr>Why Is Prayer So Important When Thinking  about the Supremacy of God in Missions? </vt:lpstr>
      <vt:lpstr>1. Background Summary of Chapters 5-9 (v.35)</vt:lpstr>
      <vt:lpstr>2. Why we need to pray (v. 36-37)</vt:lpstr>
      <vt:lpstr>2. Why we need to pray (v. 36-37)</vt:lpstr>
      <vt:lpstr>2. Why we need to pray (v. 36-37)</vt:lpstr>
      <vt:lpstr>3. How we are to pray (V. 38)</vt:lpstr>
      <vt:lpstr>Quotes from John Piper</vt:lpstr>
      <vt:lpstr>3. How we are to pray (V. 38)</vt:lpstr>
      <vt:lpstr>1 Corinthians 3:6-7</vt:lpstr>
      <vt:lpstr>John Piper</vt:lpstr>
      <vt:lpstr>Election &amp; Predestination</vt:lpstr>
      <vt:lpstr>Election &amp; Predestination</vt:lpstr>
      <vt:lpstr>3. How we are to pray (V. 38)</vt:lpstr>
      <vt:lpstr>Prayer = Walkie-talkie to God</vt:lpstr>
      <vt:lpstr>Prayer = Walkie-talkie to God</vt:lpstr>
      <vt:lpstr>4. The Result (Matthew 10)</vt:lpstr>
      <vt:lpstr>4. The Result (Matthew 10)</vt:lpstr>
      <vt:lpstr>5. Applications</vt:lpstr>
      <vt:lpstr>PowerPoint Presentation</vt:lpstr>
      <vt:lpstr>PowerPoint Presentation</vt:lpstr>
      <vt:lpstr>PowerPoint Presentation</vt:lpstr>
      <vt:lpstr>TWO PRACTICAL QUESTIONS  FOR OUR EVERYDAY LIFE</vt:lpstr>
      <vt:lpstr>PowerPoint Presentation</vt:lpstr>
    </vt:vector>
  </TitlesOfParts>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K. Kim</dc:creator>
  <cp:lastModifiedBy>Paul Kim</cp:lastModifiedBy>
  <cp:revision>3259</cp:revision>
  <cp:lastPrinted>2016-10-16T14:21:14Z</cp:lastPrinted>
  <dcterms:created xsi:type="dcterms:W3CDTF">2007-10-20T20:09:35Z</dcterms:created>
  <dcterms:modified xsi:type="dcterms:W3CDTF">2019-03-17T21:57:57Z</dcterms:modified>
</cp:coreProperties>
</file>