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4111" r:id="rId8"/>
    <p:sldMasterId id="2147484159" r:id="rId9"/>
    <p:sldMasterId id="2147484327" r:id="rId10"/>
    <p:sldMasterId id="2147484447" r:id="rId11"/>
    <p:sldMasterId id="2147484531" r:id="rId12"/>
    <p:sldMasterId id="2147484567" r:id="rId13"/>
    <p:sldMasterId id="2147484579" r:id="rId14"/>
    <p:sldMasterId id="2147484639" r:id="rId15"/>
    <p:sldMasterId id="2147484651" r:id="rId16"/>
    <p:sldMasterId id="2147484663" r:id="rId17"/>
    <p:sldMasterId id="2147484675" r:id="rId18"/>
  </p:sldMasterIdLst>
  <p:notesMasterIdLst>
    <p:notesMasterId r:id="rId29"/>
  </p:notesMasterIdLst>
  <p:handoutMasterIdLst>
    <p:handoutMasterId r:id="rId30"/>
  </p:handoutMasterIdLst>
  <p:sldIdLst>
    <p:sldId id="281" r:id="rId19"/>
    <p:sldId id="713" r:id="rId20"/>
    <p:sldId id="2064" r:id="rId21"/>
    <p:sldId id="1017" r:id="rId22"/>
    <p:sldId id="2648" r:id="rId23"/>
    <p:sldId id="2403" r:id="rId24"/>
    <p:sldId id="2649" r:id="rId25"/>
    <p:sldId id="2390" r:id="rId26"/>
    <p:sldId id="944" r:id="rId27"/>
    <p:sldId id="1067" r:id="rId28"/>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6600"/>
    <a:srgbClr val="800000"/>
    <a:srgbClr val="CC3300"/>
    <a:srgbClr val="FFFF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74" autoAdjust="0"/>
    <p:restoredTop sz="95339"/>
  </p:normalViewPr>
  <p:slideViewPr>
    <p:cSldViewPr>
      <p:cViewPr varScale="1">
        <p:scale>
          <a:sx n="84" d="100"/>
          <a:sy n="84" d="100"/>
        </p:scale>
        <p:origin x="184" y="800"/>
      </p:cViewPr>
      <p:guideLst>
        <p:guide orient="horz" pos="96"/>
        <p:guide pos="3840"/>
        <p:guide pos="7152"/>
        <p:guide pos="528"/>
      </p:guideLst>
    </p:cSldViewPr>
  </p:slideViewPr>
  <p:outlineViewPr>
    <p:cViewPr>
      <p:scale>
        <a:sx n="33" d="100"/>
        <a:sy n="33" d="100"/>
      </p:scale>
      <p:origin x="0" y="-145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59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handoutMaster" Target="handoutMasters/handoutMaster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2/24/19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2/24/19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93539" name="Slide Number Placeholder 3"/>
          <p:cNvSpPr txBox="1">
            <a:spLocks noGrp="1"/>
          </p:cNvSpPr>
          <p:nvPr/>
        </p:nvSpPr>
        <p:spPr bwMode="auto">
          <a:xfrm>
            <a:off x="5179484" y="6513910"/>
            <a:ext cx="39624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marL="0" marR="0" lvl="0" indent="0" algn="r" defTabSz="914400" rtl="0" eaLnBrk="1" fontAlgn="base" latinLnBrk="0" hangingPunct="1">
              <a:lnSpc>
                <a:spcPct val="90000"/>
              </a:lnSpc>
              <a:spcBef>
                <a:spcPct val="20000"/>
              </a:spcBef>
              <a:spcAft>
                <a:spcPct val="0"/>
              </a:spcAft>
              <a:buClrTx/>
              <a:buSzTx/>
              <a:buFontTx/>
              <a:buNone/>
              <a:tabLst/>
              <a:defRPr/>
            </a:pPr>
            <a:fld id="{DA7BB0C5-7562-894C-AF30-61FF206C61BB}" type="slidenum">
              <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rPr>
              <a:pPr marL="0" marR="0" lvl="0" indent="0" algn="r" defTabSz="914400" rtl="0" eaLnBrk="1" fontAlgn="base" latinLnBrk="0" hangingPunct="1">
                <a:lnSpc>
                  <a:spcPct val="90000"/>
                </a:lnSpc>
                <a:spcBef>
                  <a:spcPct val="20000"/>
                </a:spcBef>
                <a:spcAft>
                  <a:spcPct val="0"/>
                </a:spcAft>
                <a:buClrTx/>
                <a:buSzTx/>
                <a:buFontTx/>
                <a:buNone/>
                <a:tabLst/>
                <a:defRPr/>
              </a:pPr>
              <a:t>2</a:t>
            </a:fld>
            <a:endPar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endParaRPr>
          </a:p>
        </p:txBody>
      </p:sp>
    </p:spTree>
    <p:extLst>
      <p:ext uri="{BB962C8B-B14F-4D97-AF65-F5344CB8AC3E}">
        <p14:creationId xmlns:p14="http://schemas.microsoft.com/office/powerpoint/2010/main" val="134293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6F6EC284-3DBC-F844-90C8-27D153C0D6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Rectangle 3">
            <a:extLst>
              <a:ext uri="{FF2B5EF4-FFF2-40B4-BE49-F238E27FC236}">
                <a16:creationId xmlns:a16="http://schemas.microsoft.com/office/drawing/2014/main" id="{F020F108-F40A-F549-BE88-6545592B32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242860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698736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4281963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806143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392156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6563"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407132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4000171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99B7BA6-5363-0A4F-87B0-C580B070D85D}" type="slidenum">
              <a:rPr lang="en-US" altLang="en-US"/>
              <a:pPr/>
              <a:t>‹#›</a:t>
            </a:fld>
            <a:endParaRPr lang="en-US" alt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AF5F59A-342E-F747-AC72-E36B41D1E15B}" type="slidenum">
              <a:rPr lang="en-US" altLang="en-US"/>
              <a:pPr/>
              <a:t>‹#›</a:t>
            </a:fld>
            <a:endParaRPr lang="en-US" alt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8D48CC5-6834-B645-A19E-83B6354C997C}" type="slidenum">
              <a:rPr lang="en-US" altLang="en-US"/>
              <a:pPr/>
              <a:t>‹#›</a:t>
            </a:fld>
            <a:endParaRPr lang="en-US" alt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ABE973F-1395-2547-87C3-1EC44324603B}" type="slidenum">
              <a:rPr lang="en-US" altLang="en-US"/>
              <a:pPr/>
              <a:t>‹#›</a:t>
            </a:fld>
            <a:endParaRPr lang="en-US" alt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08FE289-C21B-4045-97F7-106818C75610}" type="slidenum">
              <a:rPr lang="en-US" altLang="en-US"/>
              <a:pPr/>
              <a:t>‹#›</a:t>
            </a:fld>
            <a:endParaRPr lang="en-US" alt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0CB1CB9-9E44-3D41-AF3B-B7D0B02B7AE4}" type="slidenum">
              <a:rPr lang="en-US" altLang="en-US"/>
              <a:pPr/>
              <a:t>‹#›</a:t>
            </a:fld>
            <a:endParaRPr lang="en-US" alt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7279D4D-4214-AD4B-8FF9-822D6312D081}" type="slidenum">
              <a:rPr lang="en-US" altLang="en-US"/>
              <a:pPr/>
              <a:t>‹#›</a:t>
            </a:fld>
            <a:endParaRPr lang="en-US" alt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EC9CDD7-473C-BE40-9828-2CE8BE98F645}" type="slidenum">
              <a:rPr lang="en-US" altLang="en-US"/>
              <a:pPr/>
              <a:t>‹#›</a:t>
            </a:fld>
            <a:endParaRPr lang="en-US" alt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6B5034D-DCEB-AB43-BFE8-243C6B825D22}"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B83220-785F-3D47-AE0C-019F5CE1C901}" type="slidenum">
              <a:rPr lang="en-US" altLang="en-US"/>
              <a:pPr/>
              <a:t>‹#›</a:t>
            </a:fld>
            <a:endParaRPr lang="en-US" alt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FC4ED53-2CDE-5140-BF55-EE37EB35B60F}" type="slidenum">
              <a:rPr lang="en-US" altLang="en-US"/>
              <a:pPr/>
              <a:t>‹#›</a:t>
            </a:fld>
            <a:endParaRPr lang="en-US" alt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2/24/19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2/24/19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2/24/19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2/24/19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2/24/19</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2/24/19</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2/24/19</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2/24/19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2/24/19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2/24/19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2/24/19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400" y="228600"/>
            <a:ext cx="11887200" cy="91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ext Placeholder 3"/>
          <p:cNvSpPr>
            <a:spLocks noGrp="1"/>
          </p:cNvSpPr>
          <p:nvPr>
            <p:ph type="body" sz="half" idx="10"/>
          </p:nvPr>
        </p:nvSpPr>
        <p:spPr>
          <a:xfrm>
            <a:off x="152400" y="1447800"/>
            <a:ext cx="11887200" cy="5257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1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849DE59-381F-C341-963E-ED97FCD1F20C}" type="slidenum">
              <a:rPr lang="en-US" altLang="en-US"/>
              <a:pPr/>
              <a:t>‹#›</a:t>
            </a:fld>
            <a:endParaRPr lang="en-US" alt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74112F9-1233-B644-998A-EF090C0AA501}" type="slidenum">
              <a:rPr lang="en-US" altLang="en-US"/>
              <a:pPr/>
              <a:t>‹#›</a:t>
            </a:fld>
            <a:endParaRPr lang="en-US" alt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D21C5DD-CE88-7C47-912E-E50E6656EF09}" type="slidenum">
              <a:rPr lang="en-US" altLang="en-US"/>
              <a:pPr/>
              <a:t>‹#›</a:t>
            </a:fld>
            <a:endParaRPr lang="en-US" alt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2A44689-68DD-5045-8964-1121B9B3865B}" type="slidenum">
              <a:rPr lang="en-US" altLang="en-US"/>
              <a:pPr/>
              <a:t>‹#›</a:t>
            </a:fld>
            <a:endParaRPr lang="en-US" alt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A7A7491-E2B4-854C-960A-D23EFEA5DB8E}" type="slidenum">
              <a:rPr lang="en-US" altLang="en-US"/>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E72A9E6-3E6D-0B4E-AE8B-178A0AB23D44}" type="slidenum">
              <a:rPr lang="en-US" altLang="en-US"/>
              <a:pPr/>
              <a:t>‹#›</a:t>
            </a:fld>
            <a:endParaRPr lang="en-US" alt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C382507-EFFC-A542-950F-74E7C0EEF687}" type="slidenum">
              <a:rPr lang="en-US" altLang="en-US"/>
              <a:pPr/>
              <a:t>‹#›</a:t>
            </a:fld>
            <a:endParaRPr lang="en-US" alt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6D818F3-F08B-B74B-9EC4-4CBDB4795294}" type="slidenum">
              <a:rPr lang="en-US" altLang="en-US"/>
              <a:pPr/>
              <a:t>‹#›</a:t>
            </a:fld>
            <a:endParaRPr lang="en-US" alt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C7A83E1-6362-D849-AA02-B00B3FD831E6}" type="slidenum">
              <a:rPr lang="en-US" altLang="en-US"/>
              <a:pPr/>
              <a:t>‹#›</a:t>
            </a:fld>
            <a:endParaRPr lang="en-US" alt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5A61E5E-D7B0-2E44-AF5D-B4E78335E07C}" type="slidenum">
              <a:rPr lang="en-US" altLang="en-US"/>
              <a:pPr/>
              <a:t>‹#›</a:t>
            </a:fld>
            <a:endParaRPr lang="en-US" alt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C93D829-AB39-9E46-97C0-20A85BA60EE6}" type="slidenum">
              <a:rPr lang="en-US" altLang="en-US"/>
              <a:pPr/>
              <a:t>‹#›</a:t>
            </a:fld>
            <a:endParaRPr lang="en-US" alt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04966252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78466955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15162067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1998265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81799154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71404638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77340867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15005218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406837535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86163077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85461374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855225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232811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630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52396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088786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693665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995961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96713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930355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674486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786880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5C21A37-D15C-6746-9140-65345828B3F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FA38E01-56D1-3F44-81E7-E007A59509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09483D3-15C7-2B45-A0CC-BC335F950C8F}"/>
              </a:ext>
            </a:extLst>
          </p:cNvPr>
          <p:cNvSpPr>
            <a:spLocks noGrp="1" noChangeArrowheads="1"/>
          </p:cNvSpPr>
          <p:nvPr>
            <p:ph type="sldNum" sz="quarter" idx="12"/>
          </p:nvPr>
        </p:nvSpPr>
        <p:spPr>
          <a:ln/>
        </p:spPr>
        <p:txBody>
          <a:bodyPr/>
          <a:lstStyle>
            <a:lvl1pPr>
              <a:defRPr/>
            </a:lvl1pPr>
          </a:lstStyle>
          <a:p>
            <a:fld id="{18B98645-0723-5747-83A5-885F3885AB0A}" type="slidenum">
              <a:rPr lang="en-US" altLang="en-US"/>
              <a:pPr/>
              <a:t>‹#›</a:t>
            </a:fld>
            <a:endParaRPr lang="en-US" altLang="en-US"/>
          </a:p>
        </p:txBody>
      </p:sp>
    </p:spTree>
    <p:extLst>
      <p:ext uri="{BB962C8B-B14F-4D97-AF65-F5344CB8AC3E}">
        <p14:creationId xmlns:p14="http://schemas.microsoft.com/office/powerpoint/2010/main" val="24773200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295BCC-07CB-B740-83AF-3EE2838FF1E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25521FD-A827-E749-9F44-609212A698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08D7415-B29F-8446-9033-1546370619E4}"/>
              </a:ext>
            </a:extLst>
          </p:cNvPr>
          <p:cNvSpPr>
            <a:spLocks noGrp="1" noChangeArrowheads="1"/>
          </p:cNvSpPr>
          <p:nvPr>
            <p:ph type="sldNum" sz="quarter" idx="12"/>
          </p:nvPr>
        </p:nvSpPr>
        <p:spPr>
          <a:ln/>
        </p:spPr>
        <p:txBody>
          <a:bodyPr/>
          <a:lstStyle>
            <a:lvl1pPr>
              <a:defRPr/>
            </a:lvl1pPr>
          </a:lstStyle>
          <a:p>
            <a:fld id="{116A785C-7C9C-EF4E-9E0F-02E692DC6267}" type="slidenum">
              <a:rPr lang="en-US" altLang="en-US"/>
              <a:pPr/>
              <a:t>‹#›</a:t>
            </a:fld>
            <a:endParaRPr lang="en-US" altLang="en-US"/>
          </a:p>
        </p:txBody>
      </p:sp>
    </p:spTree>
    <p:extLst>
      <p:ext uri="{BB962C8B-B14F-4D97-AF65-F5344CB8AC3E}">
        <p14:creationId xmlns:p14="http://schemas.microsoft.com/office/powerpoint/2010/main" val="2374632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B5EF08D-F0C3-4642-ADAF-315F2609EBD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E02554-F744-9A44-BCDB-BA66C6B88A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A596F9A-FBF3-6A45-BDEB-06E9690D6C41}"/>
              </a:ext>
            </a:extLst>
          </p:cNvPr>
          <p:cNvSpPr>
            <a:spLocks noGrp="1" noChangeArrowheads="1"/>
          </p:cNvSpPr>
          <p:nvPr>
            <p:ph type="sldNum" sz="quarter" idx="12"/>
          </p:nvPr>
        </p:nvSpPr>
        <p:spPr>
          <a:ln/>
        </p:spPr>
        <p:txBody>
          <a:bodyPr/>
          <a:lstStyle>
            <a:lvl1pPr>
              <a:defRPr/>
            </a:lvl1pPr>
          </a:lstStyle>
          <a:p>
            <a:fld id="{063C6EC4-0808-0F4A-96C2-7D03B93A706B}" type="slidenum">
              <a:rPr lang="en-US" altLang="en-US"/>
              <a:pPr/>
              <a:t>‹#›</a:t>
            </a:fld>
            <a:endParaRPr lang="en-US" altLang="en-US"/>
          </a:p>
        </p:txBody>
      </p:sp>
    </p:spTree>
    <p:extLst>
      <p:ext uri="{BB962C8B-B14F-4D97-AF65-F5344CB8AC3E}">
        <p14:creationId xmlns:p14="http://schemas.microsoft.com/office/powerpoint/2010/main" val="217136803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C0306A2-14FE-2247-BE22-C6894FAC24F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4776217-8978-F348-BDEC-81C9C0AEAC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D70DDBC-444E-8C4C-9743-FB249656CB34}"/>
              </a:ext>
            </a:extLst>
          </p:cNvPr>
          <p:cNvSpPr>
            <a:spLocks noGrp="1" noChangeArrowheads="1"/>
          </p:cNvSpPr>
          <p:nvPr>
            <p:ph type="sldNum" sz="quarter" idx="12"/>
          </p:nvPr>
        </p:nvSpPr>
        <p:spPr>
          <a:ln/>
        </p:spPr>
        <p:txBody>
          <a:bodyPr/>
          <a:lstStyle>
            <a:lvl1pPr>
              <a:defRPr/>
            </a:lvl1pPr>
          </a:lstStyle>
          <a:p>
            <a:fld id="{48FC0885-4CD5-7D45-B48B-C7E3F5BB8DFD}" type="slidenum">
              <a:rPr lang="en-US" altLang="en-US"/>
              <a:pPr/>
              <a:t>‹#›</a:t>
            </a:fld>
            <a:endParaRPr lang="en-US" altLang="en-US"/>
          </a:p>
        </p:txBody>
      </p:sp>
    </p:spTree>
    <p:extLst>
      <p:ext uri="{BB962C8B-B14F-4D97-AF65-F5344CB8AC3E}">
        <p14:creationId xmlns:p14="http://schemas.microsoft.com/office/powerpoint/2010/main" val="309535127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8543F97-2BBF-8848-AB34-F4ABD541BAA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6F64596-E395-C949-B02F-739720F047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28F5A37-6DC7-A04F-9462-7F3935A0BDDB}"/>
              </a:ext>
            </a:extLst>
          </p:cNvPr>
          <p:cNvSpPr>
            <a:spLocks noGrp="1" noChangeArrowheads="1"/>
          </p:cNvSpPr>
          <p:nvPr>
            <p:ph type="sldNum" sz="quarter" idx="12"/>
          </p:nvPr>
        </p:nvSpPr>
        <p:spPr>
          <a:ln/>
        </p:spPr>
        <p:txBody>
          <a:bodyPr/>
          <a:lstStyle>
            <a:lvl1pPr>
              <a:defRPr/>
            </a:lvl1pPr>
          </a:lstStyle>
          <a:p>
            <a:fld id="{5D82B931-C0F1-6C44-85BE-091DF4859737}" type="slidenum">
              <a:rPr lang="en-US" altLang="en-US"/>
              <a:pPr/>
              <a:t>‹#›</a:t>
            </a:fld>
            <a:endParaRPr lang="en-US" altLang="en-US"/>
          </a:p>
        </p:txBody>
      </p:sp>
    </p:spTree>
    <p:extLst>
      <p:ext uri="{BB962C8B-B14F-4D97-AF65-F5344CB8AC3E}">
        <p14:creationId xmlns:p14="http://schemas.microsoft.com/office/powerpoint/2010/main" val="303089009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AFA2263-DC3A-3845-83CB-CF52F7EA333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92BB397-B106-904F-8FE2-9180F2904B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377318C-D585-2141-9E41-9A42415ADCA5}"/>
              </a:ext>
            </a:extLst>
          </p:cNvPr>
          <p:cNvSpPr>
            <a:spLocks noGrp="1" noChangeArrowheads="1"/>
          </p:cNvSpPr>
          <p:nvPr>
            <p:ph type="sldNum" sz="quarter" idx="12"/>
          </p:nvPr>
        </p:nvSpPr>
        <p:spPr>
          <a:ln/>
        </p:spPr>
        <p:txBody>
          <a:bodyPr/>
          <a:lstStyle>
            <a:lvl1pPr>
              <a:defRPr/>
            </a:lvl1pPr>
          </a:lstStyle>
          <a:p>
            <a:fld id="{5A9C1459-E5DE-1544-AD35-AFB6E2EF7171}" type="slidenum">
              <a:rPr lang="en-US" altLang="en-US"/>
              <a:pPr/>
              <a:t>‹#›</a:t>
            </a:fld>
            <a:endParaRPr lang="en-US" altLang="en-US"/>
          </a:p>
        </p:txBody>
      </p:sp>
    </p:spTree>
    <p:extLst>
      <p:ext uri="{BB962C8B-B14F-4D97-AF65-F5344CB8AC3E}">
        <p14:creationId xmlns:p14="http://schemas.microsoft.com/office/powerpoint/2010/main" val="256841488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0E94D94-12EA-EF47-A0FC-BF769752581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D54A007-3AAE-F04F-B092-B9498CD5B6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D0B218A-4381-D14C-9520-40A208AADC7D}"/>
              </a:ext>
            </a:extLst>
          </p:cNvPr>
          <p:cNvSpPr>
            <a:spLocks noGrp="1" noChangeArrowheads="1"/>
          </p:cNvSpPr>
          <p:nvPr>
            <p:ph type="sldNum" sz="quarter" idx="12"/>
          </p:nvPr>
        </p:nvSpPr>
        <p:spPr>
          <a:ln/>
        </p:spPr>
        <p:txBody>
          <a:bodyPr/>
          <a:lstStyle>
            <a:lvl1pPr>
              <a:defRPr/>
            </a:lvl1pPr>
          </a:lstStyle>
          <a:p>
            <a:fld id="{759AB85C-A657-2F4A-894E-C5733DCA459E}" type="slidenum">
              <a:rPr lang="en-US" altLang="en-US"/>
              <a:pPr/>
              <a:t>‹#›</a:t>
            </a:fld>
            <a:endParaRPr lang="en-US" altLang="en-US"/>
          </a:p>
        </p:txBody>
      </p:sp>
    </p:spTree>
    <p:extLst>
      <p:ext uri="{BB962C8B-B14F-4D97-AF65-F5344CB8AC3E}">
        <p14:creationId xmlns:p14="http://schemas.microsoft.com/office/powerpoint/2010/main" val="178605788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7B127E4-8599-324C-926D-FA41D54C3DE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A9041DF-3FF5-FF4F-A74B-E029132123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6B0007B-3D85-6C46-920C-D2664101C9F8}"/>
              </a:ext>
            </a:extLst>
          </p:cNvPr>
          <p:cNvSpPr>
            <a:spLocks noGrp="1" noChangeArrowheads="1"/>
          </p:cNvSpPr>
          <p:nvPr>
            <p:ph type="sldNum" sz="quarter" idx="12"/>
          </p:nvPr>
        </p:nvSpPr>
        <p:spPr>
          <a:ln/>
        </p:spPr>
        <p:txBody>
          <a:bodyPr/>
          <a:lstStyle>
            <a:lvl1pPr>
              <a:defRPr/>
            </a:lvl1pPr>
          </a:lstStyle>
          <a:p>
            <a:fld id="{F2030971-A3D5-4346-B974-E6A96D451307}" type="slidenum">
              <a:rPr lang="en-US" altLang="en-US"/>
              <a:pPr/>
              <a:t>‹#›</a:t>
            </a:fld>
            <a:endParaRPr lang="en-US" altLang="en-US"/>
          </a:p>
        </p:txBody>
      </p:sp>
    </p:spTree>
    <p:extLst>
      <p:ext uri="{BB962C8B-B14F-4D97-AF65-F5344CB8AC3E}">
        <p14:creationId xmlns:p14="http://schemas.microsoft.com/office/powerpoint/2010/main" val="342618373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919941D-C956-AB49-B80F-4346086557F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E3094AF-24A8-524B-A1DD-608140B29D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0A75785-4401-914D-91F9-8E19CDEF3641}"/>
              </a:ext>
            </a:extLst>
          </p:cNvPr>
          <p:cNvSpPr>
            <a:spLocks noGrp="1" noChangeArrowheads="1"/>
          </p:cNvSpPr>
          <p:nvPr>
            <p:ph type="sldNum" sz="quarter" idx="12"/>
          </p:nvPr>
        </p:nvSpPr>
        <p:spPr>
          <a:ln/>
        </p:spPr>
        <p:txBody>
          <a:bodyPr/>
          <a:lstStyle>
            <a:lvl1pPr>
              <a:defRPr/>
            </a:lvl1pPr>
          </a:lstStyle>
          <a:p>
            <a:fld id="{09B493D6-CF65-0044-A15C-40FE675FAFDF}" type="slidenum">
              <a:rPr lang="en-US" altLang="en-US"/>
              <a:pPr/>
              <a:t>‹#›</a:t>
            </a:fld>
            <a:endParaRPr lang="en-US" altLang="en-US"/>
          </a:p>
        </p:txBody>
      </p:sp>
    </p:spTree>
    <p:extLst>
      <p:ext uri="{BB962C8B-B14F-4D97-AF65-F5344CB8AC3E}">
        <p14:creationId xmlns:p14="http://schemas.microsoft.com/office/powerpoint/2010/main" val="400082157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3F8A3AC-754D-CD43-A19E-57912C43716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A83EB08-0182-9046-8B0C-8DD378BEE8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8FD7D3C-2808-FD49-BB57-BBD7E521CD36}"/>
              </a:ext>
            </a:extLst>
          </p:cNvPr>
          <p:cNvSpPr>
            <a:spLocks noGrp="1" noChangeArrowheads="1"/>
          </p:cNvSpPr>
          <p:nvPr>
            <p:ph type="sldNum" sz="quarter" idx="12"/>
          </p:nvPr>
        </p:nvSpPr>
        <p:spPr>
          <a:ln/>
        </p:spPr>
        <p:txBody>
          <a:bodyPr/>
          <a:lstStyle>
            <a:lvl1pPr>
              <a:defRPr/>
            </a:lvl1pPr>
          </a:lstStyle>
          <a:p>
            <a:fld id="{41872D94-7BD5-5A45-BD24-BF3F42190010}" type="slidenum">
              <a:rPr lang="en-US" altLang="en-US"/>
              <a:pPr/>
              <a:t>‹#›</a:t>
            </a:fld>
            <a:endParaRPr lang="en-US" altLang="en-US"/>
          </a:p>
        </p:txBody>
      </p:sp>
    </p:spTree>
    <p:extLst>
      <p:ext uri="{BB962C8B-B14F-4D97-AF65-F5344CB8AC3E}">
        <p14:creationId xmlns:p14="http://schemas.microsoft.com/office/powerpoint/2010/main" val="24744720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0A17F7D-C549-FD43-BA67-29A632639B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EAD9F29-2A51-2F4E-9489-B2189A399E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A13D191-E2B6-9E43-9246-762EBB77208A}"/>
              </a:ext>
            </a:extLst>
          </p:cNvPr>
          <p:cNvSpPr>
            <a:spLocks noGrp="1" noChangeArrowheads="1"/>
          </p:cNvSpPr>
          <p:nvPr>
            <p:ph type="sldNum" sz="quarter" idx="12"/>
          </p:nvPr>
        </p:nvSpPr>
        <p:spPr>
          <a:ln/>
        </p:spPr>
        <p:txBody>
          <a:bodyPr/>
          <a:lstStyle>
            <a:lvl1pPr>
              <a:defRPr/>
            </a:lvl1pPr>
          </a:lstStyle>
          <a:p>
            <a:fld id="{7BBDA79A-B1E7-6243-83A0-0F14F5425D94}" type="slidenum">
              <a:rPr lang="en-US" altLang="en-US"/>
              <a:pPr/>
              <a:t>‹#›</a:t>
            </a:fld>
            <a:endParaRPr lang="en-US" altLang="en-US"/>
          </a:p>
        </p:txBody>
      </p:sp>
    </p:spTree>
    <p:extLst>
      <p:ext uri="{BB962C8B-B14F-4D97-AF65-F5344CB8AC3E}">
        <p14:creationId xmlns:p14="http://schemas.microsoft.com/office/powerpoint/2010/main" val="3405060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2/24/19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2/24/19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2/24/19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2/24/19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2/24/19</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2/24/19</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2/24/19</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2/24/19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2/24/19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2/24/19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2/24/19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3.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4.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3.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5.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3.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128"/>
              </a:defRPr>
            </a:lvl1pPr>
          </a:lstStyle>
          <a:p>
            <a:pPr eaLnBrk="1" hangingPunct="1"/>
            <a:fld id="{6C17C6BE-696C-5E46-BF1B-73C73C59151C}" type="slidenum">
              <a:rPr lang="en-US" altLang="en-US" smtClean="0">
                <a:cs typeface="Arial"/>
              </a:rPr>
              <a:pPr eaLnBrk="1" hangingPunct="1"/>
              <a:t>‹#›</a:t>
            </a:fld>
            <a:endParaRPr lang="en-US" altLang="en-US">
              <a:cs typeface="Arial"/>
            </a:endParaRPr>
          </a:p>
        </p:txBody>
      </p:sp>
    </p:spTree>
    <p:extLst>
      <p:ext uri="{BB962C8B-B14F-4D97-AF65-F5344CB8AC3E}">
        <p14:creationId xmlns:p14="http://schemas.microsoft.com/office/powerpoint/2010/main" val="434946912"/>
      </p:ext>
    </p:extLst>
  </p:cSld>
  <p:clrMap bg1="lt1" tx1="dk1" bg2="lt2" tx2="dk2" accent1="accent1" accent2="accent2" accent3="accent3" accent4="accent4" accent5="accent5" accent6="accent6" hlink="hlink" folHlink="folHlink"/>
  <p:sldLayoutIdLst>
    <p:sldLayoutId id="2147484448" r:id="rId1"/>
    <p:sldLayoutId id="2147484449" r:id="rId2"/>
    <p:sldLayoutId id="2147484450" r:id="rId3"/>
    <p:sldLayoutId id="2147484451" r:id="rId4"/>
    <p:sldLayoutId id="2147484452" r:id="rId5"/>
    <p:sldLayoutId id="2147484453" r:id="rId6"/>
    <p:sldLayoutId id="2147484454" r:id="rId7"/>
    <p:sldLayoutId id="2147484455" r:id="rId8"/>
    <p:sldLayoutId id="2147484456" r:id="rId9"/>
    <p:sldLayoutId id="2147484457" r:id="rId10"/>
    <p:sldLayoutId id="214748445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2/24/19</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extLst>
      <p:ext uri="{BB962C8B-B14F-4D97-AF65-F5344CB8AC3E}">
        <p14:creationId xmlns:p14="http://schemas.microsoft.com/office/powerpoint/2010/main" val="1089783127"/>
      </p:ext>
    </p:extLst>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 id="2147484539" r:id="rId8"/>
    <p:sldLayoutId id="2147484540" r:id="rId9"/>
    <p:sldLayoutId id="2147484541" r:id="rId10"/>
    <p:sldLayoutId id="2147484542"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7298361"/>
      </p:ext>
    </p:extLst>
  </p:cSld>
  <p:clrMap bg1="lt1" tx1="dk1" bg2="lt2" tx2="dk2" accent1="accent1" accent2="accent2" accent3="accent3" accent4="accent4" accent5="accent5" accent6="accent6" hlink="hlink" folHlink="folHlink"/>
  <p:sldLayoutIdLst>
    <p:sldLayoutId id="2147484568" r:id="rId1"/>
    <p:sldLayoutId id="2147484569" r:id="rId2"/>
    <p:sldLayoutId id="2147484570" r:id="rId3"/>
    <p:sldLayoutId id="2147484571" r:id="rId4"/>
    <p:sldLayoutId id="2147484572" r:id="rId5"/>
    <p:sldLayoutId id="2147484573" r:id="rId6"/>
    <p:sldLayoutId id="2147484574" r:id="rId7"/>
    <p:sldLayoutId id="2147484575" r:id="rId8"/>
    <p:sldLayoutId id="2147484576" r:id="rId9"/>
    <p:sldLayoutId id="2147484577" r:id="rId10"/>
    <p:sldLayoutId id="21474845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62206514"/>
      </p:ext>
    </p:extLst>
  </p:cSld>
  <p:clrMap bg1="lt1" tx1="dk1" bg2="lt2" tx2="dk2" accent1="accent1" accent2="accent2" accent3="accent3" accent4="accent4" accent5="accent5" accent6="accent6" hlink="hlink" folHlink="folHlink"/>
  <p:sldLayoutIdLst>
    <p:sldLayoutId id="2147484580" r:id="rId1"/>
    <p:sldLayoutId id="2147484581" r:id="rId2"/>
    <p:sldLayoutId id="2147484582" r:id="rId3"/>
    <p:sldLayoutId id="2147484583" r:id="rId4"/>
    <p:sldLayoutId id="2147484584" r:id="rId5"/>
    <p:sldLayoutId id="2147484585" r:id="rId6"/>
    <p:sldLayoutId id="2147484586" r:id="rId7"/>
    <p:sldLayoutId id="2147484587" r:id="rId8"/>
    <p:sldLayoutId id="2147484588" r:id="rId9"/>
    <p:sldLayoutId id="2147484589" r:id="rId10"/>
    <p:sldLayoutId id="2147484590"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eaLnBrk="1" hangingPunct="1"/>
            <a:fld id="{2155AE94-946D-B248-8B73-E9E873B3D201}" type="slidenum">
              <a:rPr lang="en-US" altLang="en-US" smtClean="0">
                <a:ea typeface="ＭＳ Ｐゴシック" charset="-128"/>
                <a:cs typeface="Arial"/>
              </a:rPr>
              <a:pPr eaLnBrk="1" hangingPunct="1"/>
              <a:t>‹#›</a:t>
            </a:fld>
            <a:endParaRPr lang="en-US" altLang="en-US">
              <a:ea typeface="ＭＳ Ｐゴシック" charset="-128"/>
              <a:cs typeface="Arial"/>
            </a:endParaRPr>
          </a:p>
        </p:txBody>
      </p:sp>
    </p:spTree>
    <p:extLst>
      <p:ext uri="{BB962C8B-B14F-4D97-AF65-F5344CB8AC3E}">
        <p14:creationId xmlns:p14="http://schemas.microsoft.com/office/powerpoint/2010/main" val="1703566520"/>
      </p:ext>
    </p:extLst>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 id="21474846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1259448210"/>
      </p:ext>
    </p:extLst>
  </p:cSld>
  <p:clrMap bg1="lt1" tx1="dk1" bg2="lt2" tx2="dk2" accent1="accent1" accent2="accent2" accent3="accent3" accent4="accent4" accent5="accent5" accent6="accent6" hlink="hlink" folHlink="folHlink"/>
  <p:sldLayoutIdLst>
    <p:sldLayoutId id="2147484652" r:id="rId1"/>
    <p:sldLayoutId id="2147484653" r:id="rId2"/>
    <p:sldLayoutId id="2147484654" r:id="rId3"/>
    <p:sldLayoutId id="2147484655" r:id="rId4"/>
    <p:sldLayoutId id="2147484656" r:id="rId5"/>
    <p:sldLayoutId id="2147484657" r:id="rId6"/>
    <p:sldLayoutId id="2147484658" r:id="rId7"/>
    <p:sldLayoutId id="2147484659" r:id="rId8"/>
    <p:sldLayoutId id="2147484660" r:id="rId9"/>
    <p:sldLayoutId id="2147484661" r:id="rId10"/>
    <p:sldLayoutId id="214748466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fontAlgn="base">
              <a:spcBef>
                <a:spcPct val="0"/>
              </a:spcBef>
              <a:spcAft>
                <a:spcPct val="0"/>
              </a:spcAft>
              <a:defRPr/>
            </a:pPr>
            <a:fld id="{2364CAAA-148C-3345-BD91-934311BDE1AB}" type="slidenum">
              <a:rPr lang="en-US">
                <a:solidFill>
                  <a:srgbClr val="000000"/>
                </a:solidFill>
                <a:ea typeface="ＭＳ Ｐゴシック" charset="0"/>
              </a:rPr>
              <a:pPr fontAlgn="base">
                <a:spcBef>
                  <a:spcPct val="0"/>
                </a:spcBef>
                <a:spcAft>
                  <a:spcPct val="0"/>
                </a:spcAft>
                <a:defRPr/>
              </a:pPr>
              <a:t>‹#›</a:t>
            </a:fld>
            <a:endParaRPr lang="en-US">
              <a:solidFill>
                <a:srgbClr val="000000"/>
              </a:solidFill>
              <a:ea typeface="ＭＳ Ｐゴシック" charset="0"/>
            </a:endParaRPr>
          </a:p>
        </p:txBody>
      </p:sp>
    </p:spTree>
    <p:extLst>
      <p:ext uri="{BB962C8B-B14F-4D97-AF65-F5344CB8AC3E}">
        <p14:creationId xmlns:p14="http://schemas.microsoft.com/office/powerpoint/2010/main" val="529451286"/>
      </p:ext>
    </p:extLst>
  </p:cSld>
  <p:clrMap bg1="lt1" tx1="dk1" bg2="lt2" tx2="dk2" accent1="accent1" accent2="accent2" accent3="accent3" accent4="accent4" accent5="accent5" accent6="accent6" hlink="hlink" folHlink="folHlink"/>
  <p:sldLayoutIdLst>
    <p:sldLayoutId id="2147484664" r:id="rId1"/>
    <p:sldLayoutId id="2147484665" r:id="rId2"/>
    <p:sldLayoutId id="2147484666" r:id="rId3"/>
    <p:sldLayoutId id="2147484667" r:id="rId4"/>
    <p:sldLayoutId id="2147484668" r:id="rId5"/>
    <p:sldLayoutId id="2147484669" r:id="rId6"/>
    <p:sldLayoutId id="2147484670" r:id="rId7"/>
    <p:sldLayoutId id="2147484671" r:id="rId8"/>
    <p:sldLayoutId id="2147484672" r:id="rId9"/>
    <p:sldLayoutId id="2147484673" r:id="rId10"/>
    <p:sldLayoutId id="214748467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11DFDA6-0843-994F-97F4-2B3516706FD7}"/>
              </a:ext>
            </a:extLst>
          </p:cNvPr>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E98F683-7EBC-3040-A33D-7923D4A64A08}"/>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FF38DA5-1357-474C-8C34-0912AF9B2C46}"/>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1BD596F1-BC40-614E-87F2-0FB009FADFFF}"/>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BD1A8496-4FCA-AB45-85B2-3BF5D13AD5F3}"/>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panose="020B0604020202020204" pitchFamily="34" charset="0"/>
              </a:defRPr>
            </a:lvl1pPr>
          </a:lstStyle>
          <a:p>
            <a:fld id="{73913867-FFA2-B540-96E3-2662E056680B}" type="slidenum">
              <a:rPr lang="en-US" altLang="en-US"/>
              <a:pPr/>
              <a:t>‹#›</a:t>
            </a:fld>
            <a:endParaRPr lang="en-US" altLang="en-US"/>
          </a:p>
        </p:txBody>
      </p:sp>
    </p:spTree>
    <p:extLst>
      <p:ext uri="{BB962C8B-B14F-4D97-AF65-F5344CB8AC3E}">
        <p14:creationId xmlns:p14="http://schemas.microsoft.com/office/powerpoint/2010/main" val="424771004"/>
      </p:ext>
    </p:extLst>
  </p:cSld>
  <p:clrMap bg1="lt1" tx1="dk1" bg2="lt2" tx2="dk2" accent1="accent1" accent2="accent2" accent3="accent3" accent4="accent4" accent5="accent5" accent6="accent6" hlink="hlink" folHlink="folHlink"/>
  <p:sldLayoutIdLst>
    <p:sldLayoutId id="2147484676" r:id="rId1"/>
    <p:sldLayoutId id="2147484677" r:id="rId2"/>
    <p:sldLayoutId id="2147484678" r:id="rId3"/>
    <p:sldLayoutId id="2147484679" r:id="rId4"/>
    <p:sldLayoutId id="2147484680" r:id="rId5"/>
    <p:sldLayoutId id="2147484681" r:id="rId6"/>
    <p:sldLayoutId id="2147484682" r:id="rId7"/>
    <p:sldLayoutId id="2147484683" r:id="rId8"/>
    <p:sldLayoutId id="2147484684" r:id="rId9"/>
    <p:sldLayoutId id="2147484685" r:id="rId10"/>
    <p:sldLayoutId id="2147484686" r:id="rId11"/>
  </p:sldLayoutIdLst>
  <p:txStyles>
    <p:titleStyle>
      <a:lvl1pPr algn="ctr" rtl="0" eaLnBrk="0" fontAlgn="base" hangingPunct="0">
        <a:spcBef>
          <a:spcPct val="0"/>
        </a:spcBef>
        <a:spcAft>
          <a:spcPct val="0"/>
        </a:spcAft>
        <a:defRPr sz="4400">
          <a:solidFill>
            <a:srgbClr val="800000"/>
          </a:solidFill>
          <a:latin typeface="+mj-lt"/>
          <a:ea typeface="+mj-ea"/>
          <a:cs typeface="+mj-cs"/>
        </a:defRPr>
      </a:lvl1pPr>
      <a:lvl2pPr algn="ctr" rtl="0" eaLnBrk="0" fontAlgn="base" hangingPunct="0">
        <a:spcBef>
          <a:spcPct val="0"/>
        </a:spcBef>
        <a:spcAft>
          <a:spcPct val="0"/>
        </a:spcAft>
        <a:defRPr sz="4400">
          <a:solidFill>
            <a:srgbClr val="800000"/>
          </a:solidFill>
          <a:latin typeface="Eras Bold ITC" pitchFamily="34" charset="0"/>
          <a:cs typeface="Arial" charset="0"/>
        </a:defRPr>
      </a:lvl2pPr>
      <a:lvl3pPr algn="ctr" rtl="0" eaLnBrk="0" fontAlgn="base" hangingPunct="0">
        <a:spcBef>
          <a:spcPct val="0"/>
        </a:spcBef>
        <a:spcAft>
          <a:spcPct val="0"/>
        </a:spcAft>
        <a:defRPr sz="4400">
          <a:solidFill>
            <a:srgbClr val="800000"/>
          </a:solidFill>
          <a:latin typeface="Eras Bold ITC" pitchFamily="34" charset="0"/>
          <a:cs typeface="Arial" charset="0"/>
        </a:defRPr>
      </a:lvl3pPr>
      <a:lvl4pPr algn="ctr" rtl="0" eaLnBrk="0" fontAlgn="base" hangingPunct="0">
        <a:spcBef>
          <a:spcPct val="0"/>
        </a:spcBef>
        <a:spcAft>
          <a:spcPct val="0"/>
        </a:spcAft>
        <a:defRPr sz="4400">
          <a:solidFill>
            <a:srgbClr val="800000"/>
          </a:solidFill>
          <a:latin typeface="Eras Bold ITC" pitchFamily="34" charset="0"/>
          <a:cs typeface="Arial" charset="0"/>
        </a:defRPr>
      </a:lvl4pPr>
      <a:lvl5pPr algn="ctr" rtl="0" eaLnBrk="0" fontAlgn="base" hangingPunct="0">
        <a:spcBef>
          <a:spcPct val="0"/>
        </a:spcBef>
        <a:spcAft>
          <a:spcPct val="0"/>
        </a:spcAft>
        <a:defRPr sz="4400">
          <a:solidFill>
            <a:srgbClr val="800000"/>
          </a:solidFill>
          <a:latin typeface="Eras Bold ITC" pitchFamily="34"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2/24/19</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6990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a:effectLst>
                  <a:outerShdw blurRad="38100" dist="38100" dir="2700000" algn="tl">
                    <a:srgbClr val="DDDDDD"/>
                  </a:outerShdw>
                </a:effectLst>
                <a:latin typeface="Candara" charset="0"/>
                <a:ea typeface="MS PGothic" charset="0"/>
                <a:cs typeface="Arial" charset="0"/>
              </a:rPr>
              <a:t>Examine Yourselves</a:t>
            </a:r>
          </a:p>
        </p:txBody>
      </p:sp>
      <p:sp>
        <p:nvSpPr>
          <p:cNvPr id="129027" name="Rectangle 3"/>
          <p:cNvSpPr>
            <a:spLocks noGrp="1" noChangeArrowheads="1"/>
          </p:cNvSpPr>
          <p:nvPr>
            <p:ph type="body" idx="4294967295"/>
          </p:nvPr>
        </p:nvSpPr>
        <p:spPr>
          <a:xfrm>
            <a:off x="812800" y="2971800"/>
            <a:ext cx="10464800" cy="2590800"/>
          </a:xfrm>
        </p:spPr>
        <p:txBody>
          <a:bodyPr/>
          <a:lstStyle/>
          <a:p>
            <a:pPr marL="0" indent="0" algn="ctr" eaLnBrk="1" hangingPunct="1">
              <a:buFontTx/>
              <a:buNone/>
              <a:defRPr/>
            </a:pPr>
            <a:r>
              <a:rPr lang="en-US" b="1" i="1" dirty="0">
                <a:effectLst>
                  <a:outerShdw blurRad="38100" dist="38100" dir="2700000" algn="tl">
                    <a:srgbClr val="DDDDDD"/>
                  </a:outerShdw>
                </a:effectLst>
                <a:latin typeface="Candara" charset="0"/>
                <a:ea typeface="MS PGothic" charset="0"/>
                <a:cs typeface="Arial" charset="0"/>
              </a:rPr>
              <a:t>Studies in 2 Corinthians Series, Part 27</a:t>
            </a:r>
          </a:p>
          <a:p>
            <a:pPr marL="0" indent="0" algn="ctr" eaLnBrk="1" hangingPunct="1">
              <a:buNone/>
              <a:defRPr/>
            </a:pPr>
            <a:r>
              <a:rPr lang="it-IT" i="1" dirty="0">
                <a:effectLst>
                  <a:outerShdw blurRad="38100" dist="38100" dir="2700000" algn="tl">
                    <a:srgbClr val="DDDDDD"/>
                  </a:outerShdw>
                </a:effectLst>
                <a:latin typeface="Candara" charset="0"/>
                <a:ea typeface="MS PGothic" charset="0"/>
                <a:cs typeface="Arial" charset="0"/>
              </a:rPr>
              <a:t>2 Corinthians 13:1-10</a:t>
            </a:r>
          </a:p>
          <a:p>
            <a:pPr marL="0" indent="0" algn="ctr" eaLnBrk="1" hangingPunct="1">
              <a:buNone/>
              <a:defRPr/>
            </a:pPr>
            <a:r>
              <a:rPr lang="en-US" b="1" dirty="0">
                <a:latin typeface="Candara"/>
                <a:cs typeface="Candara"/>
              </a:rPr>
              <a:t>©</a:t>
            </a:r>
            <a:r>
              <a:rPr lang="en-US" dirty="0"/>
              <a:t> </a:t>
            </a:r>
            <a:r>
              <a:rPr lang="en-US" b="1" dirty="0">
                <a:effectLst>
                  <a:outerShdw blurRad="38100" dist="38100" dir="2700000" algn="tl">
                    <a:srgbClr val="DDDDDD"/>
                  </a:outerShdw>
                </a:effectLst>
                <a:latin typeface="Candara" charset="0"/>
                <a:ea typeface="MS PGothic" charset="0"/>
                <a:cs typeface="Arial" charset="0"/>
              </a:rPr>
              <a:t>February 24, 2019</a:t>
            </a:r>
          </a:p>
          <a:p>
            <a:pPr marL="0" indent="0" algn="ctr">
              <a:buFontTx/>
              <a:buNone/>
              <a:defRPr/>
            </a:pPr>
            <a:r>
              <a:rPr lang="en-US" b="1" i="1" dirty="0">
                <a:effectLst>
                  <a:outerShdw blurRad="38100" dist="38100" dir="2700000" algn="tl">
                    <a:srgbClr val="DDDDDD"/>
                  </a:outerShdw>
                </a:effectLst>
                <a:latin typeface="Candara" charset="0"/>
                <a:ea typeface="MS PGothic" charset="0"/>
                <a:cs typeface="Arial" charset="0"/>
              </a:rPr>
              <a:t>  Pastor Paul K. Kim</a:t>
            </a:r>
          </a:p>
          <a:p>
            <a:pPr marL="0" indent="0"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2312768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1" name="Rectangle 2">
            <a:extLst>
              <a:ext uri="{FF2B5EF4-FFF2-40B4-BE49-F238E27FC236}">
                <a16:creationId xmlns:a16="http://schemas.microsoft.com/office/drawing/2014/main" id="{8496457D-B90A-7F45-9621-BAF7098E7C9F}"/>
              </a:ext>
            </a:extLst>
          </p:cNvPr>
          <p:cNvSpPr>
            <a:spLocks noGrp="1" noChangeArrowheads="1"/>
          </p:cNvSpPr>
          <p:nvPr>
            <p:ph type="title"/>
          </p:nvPr>
        </p:nvSpPr>
        <p:spPr>
          <a:xfrm>
            <a:off x="0" y="533400"/>
            <a:ext cx="12192000" cy="457200"/>
          </a:xfrm>
        </p:spPr>
        <p:txBody>
          <a:bodyPr/>
          <a:lstStyle/>
          <a:p>
            <a:r>
              <a:rPr lang="en-US" altLang="en-US" sz="3200" b="1" dirty="0">
                <a:latin typeface="Candara" panose="020E0502030303020204" pitchFamily="34" charset="0"/>
              </a:rPr>
              <a:t>THE “CORINTHIAN PROBLEMS” THAT EXIST IN TODAY’S CHURCH</a:t>
            </a:r>
          </a:p>
        </p:txBody>
      </p:sp>
      <p:sp>
        <p:nvSpPr>
          <p:cNvPr id="157698" name="Rectangle 3">
            <a:extLst>
              <a:ext uri="{FF2B5EF4-FFF2-40B4-BE49-F238E27FC236}">
                <a16:creationId xmlns:a16="http://schemas.microsoft.com/office/drawing/2014/main" id="{1A27F78C-A54D-354F-9FBE-81126DA16E5A}"/>
              </a:ext>
            </a:extLst>
          </p:cNvPr>
          <p:cNvSpPr>
            <a:spLocks noGrp="1" noChangeArrowheads="1"/>
          </p:cNvSpPr>
          <p:nvPr>
            <p:ph type="body" idx="1"/>
          </p:nvPr>
        </p:nvSpPr>
        <p:spPr>
          <a:xfrm>
            <a:off x="243840" y="1219200"/>
            <a:ext cx="11795760" cy="5638800"/>
          </a:xfrm>
        </p:spPr>
        <p:txBody>
          <a:bodyPr/>
          <a:lstStyle/>
          <a:p>
            <a:pPr marL="457200" indent="-457200"/>
            <a:r>
              <a:rPr lang="en-US" altLang="en-US" sz="2800" b="1" dirty="0">
                <a:latin typeface="Candara" panose="020E0502030303020204" pitchFamily="34" charset="0"/>
              </a:rPr>
              <a:t>Misguided </a:t>
            </a:r>
            <a:r>
              <a:rPr lang="en-US" altLang="en-US" sz="2800" b="1" u="sng" dirty="0">
                <a:solidFill>
                  <a:srgbClr val="FF0000"/>
                </a:solidFill>
                <a:latin typeface="Candara" panose="020E0502030303020204" pitchFamily="34" charset="0"/>
              </a:rPr>
              <a:t>Theology</a:t>
            </a:r>
            <a:r>
              <a:rPr lang="en-US" altLang="en-US" sz="2800" b="1" dirty="0">
                <a:solidFill>
                  <a:srgbClr val="FF0000"/>
                </a:solidFill>
                <a:latin typeface="Candara" panose="020E0502030303020204" pitchFamily="34" charset="0"/>
              </a:rPr>
              <a:t>: </a:t>
            </a:r>
            <a:r>
              <a:rPr lang="en-US" altLang="en-US" sz="2800" i="1" dirty="0">
                <a:latin typeface="Candara" panose="020E0502030303020204" pitchFamily="34" charset="0"/>
              </a:rPr>
              <a:t>“useful God” </a:t>
            </a:r>
            <a:r>
              <a:rPr lang="en-US" altLang="en-US" sz="2800" dirty="0">
                <a:latin typeface="Candara" panose="020E0502030303020204" pitchFamily="34" charset="0"/>
              </a:rPr>
              <a:t>rather than sovereign God</a:t>
            </a:r>
          </a:p>
          <a:p>
            <a:pPr marL="457200" indent="-457200"/>
            <a:endParaRPr lang="en-US" altLang="en-US" sz="2400" b="1" dirty="0">
              <a:latin typeface="Candara" panose="020E0502030303020204" pitchFamily="34" charset="0"/>
            </a:endParaRPr>
          </a:p>
          <a:p>
            <a:pPr marL="457200" indent="-457200"/>
            <a:r>
              <a:rPr lang="en-US" altLang="en-US" sz="2800" b="1" dirty="0">
                <a:latin typeface="Candara" panose="020E0502030303020204" pitchFamily="34" charset="0"/>
              </a:rPr>
              <a:t>Misguided </a:t>
            </a:r>
            <a:r>
              <a:rPr lang="en-US" altLang="en-US" sz="2800" b="1" u="sng" dirty="0">
                <a:solidFill>
                  <a:srgbClr val="FF0000"/>
                </a:solidFill>
                <a:latin typeface="Candara" panose="020E0502030303020204" pitchFamily="34" charset="0"/>
              </a:rPr>
              <a:t>Spirituality</a:t>
            </a:r>
            <a:r>
              <a:rPr lang="en-US" altLang="en-US" sz="2800" b="1" dirty="0">
                <a:solidFill>
                  <a:srgbClr val="FF0000"/>
                </a:solidFill>
                <a:latin typeface="Candara" panose="020E0502030303020204" pitchFamily="34" charset="0"/>
              </a:rPr>
              <a:t>:</a:t>
            </a:r>
            <a:r>
              <a:rPr lang="en-US" altLang="en-US" sz="2800" dirty="0">
                <a:solidFill>
                  <a:srgbClr val="FF0000"/>
                </a:solidFill>
                <a:latin typeface="Candara" panose="020E0502030303020204" pitchFamily="34" charset="0"/>
              </a:rPr>
              <a:t> </a:t>
            </a:r>
            <a:r>
              <a:rPr lang="en-US" altLang="en-US" sz="2800" i="1" dirty="0">
                <a:latin typeface="Candara" panose="020E0502030303020204" pitchFamily="34" charset="0"/>
              </a:rPr>
              <a:t>“self-improvement” </a:t>
            </a:r>
            <a:r>
              <a:rPr lang="en-US" altLang="en-US" sz="2800" dirty="0">
                <a:latin typeface="Candara" panose="020E0502030303020204" pitchFamily="34" charset="0"/>
              </a:rPr>
              <a:t>rather than self-denial</a:t>
            </a:r>
          </a:p>
          <a:p>
            <a:pPr marL="457200" indent="-457200"/>
            <a:endParaRPr lang="en-US" altLang="en-US" sz="2400" b="1" dirty="0">
              <a:latin typeface="Candara" panose="020E0502030303020204" pitchFamily="34" charset="0"/>
            </a:endParaRPr>
          </a:p>
          <a:p>
            <a:pPr marL="457200" indent="-457200"/>
            <a:r>
              <a:rPr lang="en-US" altLang="en-US" sz="2800" b="1" dirty="0">
                <a:latin typeface="Candara" panose="020E0502030303020204" pitchFamily="34" charset="0"/>
              </a:rPr>
              <a:t>Misguided </a:t>
            </a:r>
            <a:r>
              <a:rPr lang="en-US" altLang="en-US" sz="2800" b="1" u="sng" dirty="0">
                <a:solidFill>
                  <a:srgbClr val="FF0000"/>
                </a:solidFill>
                <a:latin typeface="Candara" panose="020E0502030303020204" pitchFamily="34" charset="0"/>
              </a:rPr>
              <a:t>Leadership</a:t>
            </a:r>
            <a:r>
              <a:rPr lang="en-US" altLang="en-US" sz="2800" b="1" dirty="0">
                <a:solidFill>
                  <a:srgbClr val="FF0000"/>
                </a:solidFill>
                <a:latin typeface="Candara" panose="020E0502030303020204" pitchFamily="34" charset="0"/>
              </a:rPr>
              <a:t>:</a:t>
            </a:r>
            <a:r>
              <a:rPr lang="en-US" altLang="en-US" sz="2800" b="1" dirty="0">
                <a:latin typeface="Candara" panose="020E0502030303020204" pitchFamily="34" charset="0"/>
              </a:rPr>
              <a:t> </a:t>
            </a:r>
            <a:r>
              <a:rPr lang="en-US" altLang="en-US" sz="2800" i="1" dirty="0">
                <a:latin typeface="Candara" panose="020E0502030303020204" pitchFamily="34" charset="0"/>
              </a:rPr>
              <a:t>“personality/self-confidence” </a:t>
            </a:r>
            <a:r>
              <a:rPr lang="en-US" altLang="en-US" sz="2800" dirty="0">
                <a:latin typeface="Candara" panose="020E0502030303020204" pitchFamily="34" charset="0"/>
              </a:rPr>
              <a:t>rather than</a:t>
            </a:r>
            <a:r>
              <a:rPr lang="en-US" altLang="en-US" sz="2800" b="1" dirty="0">
                <a:latin typeface="Candara" panose="020E0502030303020204" pitchFamily="34" charset="0"/>
              </a:rPr>
              <a:t> character/God-confidence</a:t>
            </a:r>
          </a:p>
          <a:p>
            <a:pPr marL="457200" indent="-457200"/>
            <a:endParaRPr lang="en-US" altLang="en-US" sz="2400" b="1" dirty="0">
              <a:latin typeface="Candara" panose="020E0502030303020204" pitchFamily="34" charset="0"/>
            </a:endParaRPr>
          </a:p>
          <a:p>
            <a:pPr marL="457200" indent="-457200"/>
            <a:r>
              <a:rPr lang="en-US" altLang="en-US" sz="2800" b="1" dirty="0">
                <a:latin typeface="Candara" panose="020E0502030303020204" pitchFamily="34" charset="0"/>
              </a:rPr>
              <a:t>Misguided </a:t>
            </a:r>
            <a:r>
              <a:rPr lang="en-US" altLang="en-US" sz="2800" b="1" u="sng" dirty="0">
                <a:solidFill>
                  <a:srgbClr val="FF0000"/>
                </a:solidFill>
                <a:latin typeface="Candara" panose="020E0502030303020204" pitchFamily="34" charset="0"/>
              </a:rPr>
              <a:t>Faith</a:t>
            </a:r>
            <a:r>
              <a:rPr lang="en-US" altLang="en-US" sz="2800" b="1" dirty="0">
                <a:solidFill>
                  <a:srgbClr val="FF0000"/>
                </a:solidFill>
                <a:latin typeface="Candara" panose="020E0502030303020204" pitchFamily="34" charset="0"/>
              </a:rPr>
              <a:t>:</a:t>
            </a:r>
            <a:r>
              <a:rPr lang="en-US" altLang="en-US" sz="2800" b="1" dirty="0">
                <a:latin typeface="Candara" panose="020E0502030303020204" pitchFamily="34" charset="0"/>
              </a:rPr>
              <a:t> </a:t>
            </a:r>
            <a:r>
              <a:rPr lang="en-US" altLang="en-US" sz="2800" i="1" dirty="0">
                <a:latin typeface="Candara" panose="020E0502030303020204" pitchFamily="34" charset="0"/>
              </a:rPr>
              <a:t>“easy-</a:t>
            </a:r>
            <a:r>
              <a:rPr lang="en-US" altLang="en-US" sz="2800" i="1" dirty="0" err="1">
                <a:latin typeface="Candara" panose="020E0502030303020204" pitchFamily="34" charset="0"/>
              </a:rPr>
              <a:t>believism</a:t>
            </a:r>
            <a:r>
              <a:rPr lang="en-US" altLang="en-US" sz="2800" i="1" dirty="0">
                <a:latin typeface="Candara" panose="020E0502030303020204" pitchFamily="34" charset="0"/>
              </a:rPr>
              <a:t>” </a:t>
            </a:r>
            <a:r>
              <a:rPr lang="en-US" altLang="en-US" sz="2800" dirty="0">
                <a:latin typeface="Candara" panose="020E0502030303020204" pitchFamily="34" charset="0"/>
              </a:rPr>
              <a:t>rather than true saving faith </a:t>
            </a:r>
          </a:p>
        </p:txBody>
      </p:sp>
    </p:spTree>
    <p:extLst>
      <p:ext uri="{BB962C8B-B14F-4D97-AF65-F5344CB8AC3E}">
        <p14:creationId xmlns:p14="http://schemas.microsoft.com/office/powerpoint/2010/main" val="205055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6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76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769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769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61993" y="504779"/>
            <a:ext cx="12130006" cy="439118"/>
          </a:xfrm>
        </p:spPr>
        <p:txBody>
          <a:bodyPr/>
          <a:lstStyle/>
          <a:p>
            <a:r>
              <a:rPr lang="en-US" sz="3200" b="1" spc="-60" dirty="0">
                <a:latin typeface="Candara" charset="0"/>
                <a:ea typeface="MS PGothic" charset="0"/>
                <a:cs typeface="Arial" charset="0"/>
              </a:rPr>
              <a:t>THREE QUESTIONS FOR SELF-EXAMINATION [2 COR. 13:1-10]</a:t>
            </a:r>
          </a:p>
        </p:txBody>
      </p:sp>
      <p:sp>
        <p:nvSpPr>
          <p:cNvPr id="5" name="Rectangle 3"/>
          <p:cNvSpPr txBox="1">
            <a:spLocks noChangeArrowheads="1"/>
          </p:cNvSpPr>
          <p:nvPr/>
        </p:nvSpPr>
        <p:spPr bwMode="auto">
          <a:xfrm>
            <a:off x="197224" y="1061885"/>
            <a:ext cx="11869270" cy="5733054"/>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07988" indent="-407988">
              <a:spcBef>
                <a:spcPct val="0"/>
              </a:spcBef>
              <a:buNone/>
            </a:pPr>
            <a:r>
              <a:rPr lang="en-US" sz="2800" b="1" i="0" dirty="0">
                <a:solidFill>
                  <a:srgbClr val="000000"/>
                </a:solidFill>
                <a:latin typeface="Candara" charset="0"/>
                <a:ea typeface="ＭＳ Ｐゴシック" charset="0"/>
                <a:cs typeface="MS PGothic" charset="0"/>
              </a:rPr>
              <a:t>1)  </a:t>
            </a:r>
            <a:r>
              <a:rPr lang="en-US" sz="2800" b="1" i="0" dirty="0">
                <a:solidFill>
                  <a:srgbClr val="FF0000"/>
                </a:solidFill>
                <a:latin typeface="Candara" charset="0"/>
                <a:ea typeface="ＭＳ Ｐゴシック" charset="0"/>
                <a:cs typeface="MS PGothic" charset="0"/>
              </a:rPr>
              <a:t>WHY? [Warning]: </a:t>
            </a:r>
            <a:r>
              <a:rPr lang="en-US" sz="2800" b="1" i="0" dirty="0">
                <a:solidFill>
                  <a:srgbClr val="000000"/>
                </a:solidFill>
                <a:latin typeface="Candara" charset="0"/>
                <a:ea typeface="ＭＳ Ｐゴシック" charset="0"/>
                <a:cs typeface="MS PGothic" charset="0"/>
              </a:rPr>
              <a:t>Paul’s stern warning to the Corinthians is also for us against a fruitless dead faith—this is why self-examination is necessary.</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800" b="0" i="1"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lvl="0" indent="0" algn="ctr">
              <a:spcBef>
                <a:spcPts val="0"/>
              </a:spcBef>
              <a:buNone/>
            </a:pPr>
            <a:r>
              <a:rPr lang="en-US" sz="2450" spc="-10" baseline="30000" dirty="0">
                <a:solidFill>
                  <a:srgbClr val="000000"/>
                </a:solidFill>
                <a:latin typeface="Candara" charset="0"/>
                <a:ea typeface="ＭＳ Ｐゴシック" charset="0"/>
                <a:cs typeface="MS PGothic" charset="0"/>
              </a:rPr>
              <a:t>1</a:t>
            </a:r>
            <a:r>
              <a:rPr lang="en-US" sz="2450" spc="-10" dirty="0">
                <a:solidFill>
                  <a:srgbClr val="000000"/>
                </a:solidFill>
                <a:latin typeface="Candara" charset="0"/>
                <a:ea typeface="ＭＳ Ｐゴシック" charset="0"/>
                <a:cs typeface="MS PGothic" charset="0"/>
              </a:rPr>
              <a:t> This is the third time I am coming to you. Every charge must be </a:t>
            </a:r>
            <a:br>
              <a:rPr lang="en-US" sz="2450" spc="-10" dirty="0">
                <a:solidFill>
                  <a:srgbClr val="000000"/>
                </a:solidFill>
                <a:latin typeface="Candara" charset="0"/>
                <a:ea typeface="ＭＳ Ｐゴシック" charset="0"/>
                <a:cs typeface="MS PGothic" charset="0"/>
              </a:rPr>
            </a:br>
            <a:r>
              <a:rPr lang="en-US" sz="2450" spc="-10" dirty="0">
                <a:solidFill>
                  <a:srgbClr val="000000"/>
                </a:solidFill>
                <a:latin typeface="Candara" charset="0"/>
                <a:ea typeface="ＭＳ Ｐゴシック" charset="0"/>
                <a:cs typeface="MS PGothic" charset="0"/>
              </a:rPr>
              <a:t>established by the evidence of two or three witnesses. </a:t>
            </a:r>
            <a:r>
              <a:rPr lang="en-US" sz="2450" spc="-10" baseline="30000" dirty="0">
                <a:solidFill>
                  <a:srgbClr val="000000"/>
                </a:solidFill>
                <a:latin typeface="Candara" charset="0"/>
                <a:ea typeface="ＭＳ Ｐゴシック" charset="0"/>
                <a:cs typeface="MS PGothic" charset="0"/>
              </a:rPr>
              <a:t>2</a:t>
            </a:r>
            <a:r>
              <a:rPr lang="en-US" sz="2450" spc="-10" dirty="0">
                <a:solidFill>
                  <a:srgbClr val="000000"/>
                </a:solidFill>
                <a:latin typeface="Candara" charset="0"/>
                <a:ea typeface="ＭＳ Ｐゴシック" charset="0"/>
                <a:cs typeface="MS PGothic" charset="0"/>
              </a:rPr>
              <a:t> I warned those </a:t>
            </a:r>
            <a:br>
              <a:rPr lang="en-US" sz="2450" spc="-10" dirty="0">
                <a:solidFill>
                  <a:srgbClr val="000000"/>
                </a:solidFill>
                <a:latin typeface="Candara" charset="0"/>
                <a:ea typeface="ＭＳ Ｐゴシック" charset="0"/>
                <a:cs typeface="MS PGothic" charset="0"/>
              </a:rPr>
            </a:br>
            <a:r>
              <a:rPr lang="en-US" sz="2450" spc="-10" dirty="0">
                <a:solidFill>
                  <a:srgbClr val="000000"/>
                </a:solidFill>
                <a:latin typeface="Candara" charset="0"/>
                <a:ea typeface="ＭＳ Ｐゴシック" charset="0"/>
                <a:cs typeface="MS PGothic" charset="0"/>
              </a:rPr>
              <a:t>who sinned before and all the others, and I warn them now while absent, </a:t>
            </a:r>
            <a:br>
              <a:rPr lang="en-US" sz="2450" spc="-10" dirty="0">
                <a:solidFill>
                  <a:srgbClr val="000000"/>
                </a:solidFill>
                <a:latin typeface="Candara" charset="0"/>
                <a:ea typeface="ＭＳ Ｐゴシック" charset="0"/>
                <a:cs typeface="MS PGothic" charset="0"/>
              </a:rPr>
            </a:br>
            <a:r>
              <a:rPr lang="en-US" sz="2450" spc="-10" dirty="0">
                <a:solidFill>
                  <a:srgbClr val="000000"/>
                </a:solidFill>
                <a:latin typeface="Candara" charset="0"/>
                <a:ea typeface="ＭＳ Ｐゴシック" charset="0"/>
                <a:cs typeface="MS PGothic" charset="0"/>
              </a:rPr>
              <a:t>as I did when present on my second visit, that if I come again I will not spare </a:t>
            </a:r>
            <a:br>
              <a:rPr lang="en-US" sz="2450" spc="-10" dirty="0">
                <a:solidFill>
                  <a:srgbClr val="000000"/>
                </a:solidFill>
                <a:latin typeface="Candara" charset="0"/>
                <a:ea typeface="ＭＳ Ｐゴシック" charset="0"/>
                <a:cs typeface="MS PGothic" charset="0"/>
              </a:rPr>
            </a:br>
            <a:r>
              <a:rPr lang="en-US" sz="2450" spc="-10" dirty="0">
                <a:solidFill>
                  <a:srgbClr val="000000"/>
                </a:solidFill>
                <a:latin typeface="Candara" charset="0"/>
                <a:ea typeface="ＭＳ Ｐゴシック" charset="0"/>
                <a:cs typeface="MS PGothic" charset="0"/>
              </a:rPr>
              <a:t>them—</a:t>
            </a:r>
            <a:r>
              <a:rPr lang="en-US" sz="2450" spc="-10" baseline="30000" dirty="0">
                <a:solidFill>
                  <a:srgbClr val="000000"/>
                </a:solidFill>
                <a:latin typeface="Candara" charset="0"/>
                <a:ea typeface="ＭＳ Ｐゴシック" charset="0"/>
                <a:cs typeface="MS PGothic" charset="0"/>
              </a:rPr>
              <a:t>3</a:t>
            </a:r>
            <a:r>
              <a:rPr lang="en-US" sz="2450" spc="-10" dirty="0">
                <a:solidFill>
                  <a:srgbClr val="000000"/>
                </a:solidFill>
                <a:latin typeface="Candara" charset="0"/>
                <a:ea typeface="ＭＳ Ｐゴシック" charset="0"/>
                <a:cs typeface="MS PGothic" charset="0"/>
              </a:rPr>
              <a:t> since you seek proof that Christ is speaking in me. He is not weak </a:t>
            </a:r>
            <a:br>
              <a:rPr lang="en-US" sz="2450" spc="-10" dirty="0">
                <a:solidFill>
                  <a:srgbClr val="000000"/>
                </a:solidFill>
                <a:latin typeface="Candara" charset="0"/>
                <a:ea typeface="ＭＳ Ｐゴシック" charset="0"/>
                <a:cs typeface="MS PGothic" charset="0"/>
              </a:rPr>
            </a:br>
            <a:r>
              <a:rPr lang="en-US" sz="2450" spc="-10" dirty="0">
                <a:solidFill>
                  <a:srgbClr val="000000"/>
                </a:solidFill>
                <a:latin typeface="Candara" charset="0"/>
                <a:ea typeface="ＭＳ Ｐゴシック" charset="0"/>
                <a:cs typeface="MS PGothic" charset="0"/>
              </a:rPr>
              <a:t>in dealing with you, but is powerful among you. </a:t>
            </a:r>
            <a:r>
              <a:rPr lang="en-US" sz="2450" spc="-10" baseline="30000" dirty="0">
                <a:solidFill>
                  <a:srgbClr val="000000"/>
                </a:solidFill>
                <a:latin typeface="Candara" charset="0"/>
                <a:ea typeface="ＭＳ Ｐゴシック" charset="0"/>
                <a:cs typeface="MS PGothic" charset="0"/>
              </a:rPr>
              <a:t>4</a:t>
            </a:r>
            <a:r>
              <a:rPr lang="en-US" sz="2450" spc="-10" dirty="0">
                <a:solidFill>
                  <a:srgbClr val="000000"/>
                </a:solidFill>
                <a:latin typeface="Candara" charset="0"/>
                <a:ea typeface="ＭＳ Ｐゴシック" charset="0"/>
                <a:cs typeface="MS PGothic" charset="0"/>
              </a:rPr>
              <a:t> For he was crucified in </a:t>
            </a:r>
            <a:br>
              <a:rPr lang="en-US" sz="2450" spc="-10" dirty="0">
                <a:solidFill>
                  <a:srgbClr val="000000"/>
                </a:solidFill>
                <a:latin typeface="Candara" charset="0"/>
                <a:ea typeface="ＭＳ Ｐゴシック" charset="0"/>
                <a:cs typeface="MS PGothic" charset="0"/>
              </a:rPr>
            </a:br>
            <a:r>
              <a:rPr lang="en-US" sz="2450" spc="-10" dirty="0">
                <a:solidFill>
                  <a:srgbClr val="000000"/>
                </a:solidFill>
                <a:latin typeface="Candara" charset="0"/>
                <a:ea typeface="ＭＳ Ｐゴシック" charset="0"/>
                <a:cs typeface="MS PGothic" charset="0"/>
              </a:rPr>
              <a:t>weakness, but lives by the power of God. For we also are weak in him, but </a:t>
            </a:r>
            <a:br>
              <a:rPr lang="en-US" sz="2450" spc="-10" dirty="0">
                <a:solidFill>
                  <a:srgbClr val="000000"/>
                </a:solidFill>
                <a:latin typeface="Candara" charset="0"/>
                <a:ea typeface="ＭＳ Ｐゴシック" charset="0"/>
                <a:cs typeface="MS PGothic" charset="0"/>
              </a:rPr>
            </a:br>
            <a:r>
              <a:rPr lang="en-US" sz="2450" spc="-10" dirty="0">
                <a:solidFill>
                  <a:srgbClr val="000000"/>
                </a:solidFill>
                <a:latin typeface="Candara" charset="0"/>
                <a:ea typeface="ＭＳ Ｐゴシック" charset="0"/>
                <a:cs typeface="MS PGothic" charset="0"/>
              </a:rPr>
              <a:t>in dealing with you we will live with him by the power of God. (vs. 1-4)</a:t>
            </a:r>
          </a:p>
          <a:p>
            <a:pPr marL="0" lvl="0" indent="0" algn="ctr">
              <a:spcBef>
                <a:spcPts val="0"/>
              </a:spcBef>
              <a:buNone/>
            </a:pPr>
            <a:endParaRPr lang="en-US" sz="800" spc="-10" dirty="0">
              <a:solidFill>
                <a:srgbClr val="000000"/>
              </a:solidFill>
              <a:latin typeface="Candara" charset="0"/>
              <a:ea typeface="ＭＳ Ｐゴシック" charset="0"/>
              <a:cs typeface="MS PGothic"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Paul warns them that in his third visit, he will not “spare” the unrepentant.</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He quotes Deuteronomy 19:15 to warn them that his apostolic confrontation of the unrepentant would be serious and official in bringing back the order.</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This is essential &amp; urgent because it concerns the restoration of the church.</a:t>
            </a:r>
          </a:p>
        </p:txBody>
      </p:sp>
    </p:spTree>
    <p:extLst>
      <p:ext uri="{BB962C8B-B14F-4D97-AF65-F5344CB8AC3E}">
        <p14:creationId xmlns:p14="http://schemas.microsoft.com/office/powerpoint/2010/main" val="61205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61993" y="504779"/>
            <a:ext cx="12130006" cy="439118"/>
          </a:xfrm>
        </p:spPr>
        <p:txBody>
          <a:bodyPr/>
          <a:lstStyle/>
          <a:p>
            <a:r>
              <a:rPr lang="en-US" sz="3200" b="1" spc="-60" dirty="0">
                <a:latin typeface="Candara" charset="0"/>
                <a:ea typeface="MS PGothic" charset="0"/>
                <a:cs typeface="Arial" charset="0"/>
              </a:rPr>
              <a:t>THREE QUESTIONS FOR SELF-EXAMINATION [2 COR. 13:1-10]</a:t>
            </a:r>
          </a:p>
        </p:txBody>
      </p:sp>
      <p:sp>
        <p:nvSpPr>
          <p:cNvPr id="5" name="Rectangle 3"/>
          <p:cNvSpPr txBox="1">
            <a:spLocks noChangeArrowheads="1"/>
          </p:cNvSpPr>
          <p:nvPr/>
        </p:nvSpPr>
        <p:spPr bwMode="auto">
          <a:xfrm>
            <a:off x="197224" y="1061885"/>
            <a:ext cx="11869270" cy="5733054"/>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8313" indent="-468313">
              <a:spcBef>
                <a:spcPct val="0"/>
              </a:spcBef>
              <a:buNone/>
            </a:pPr>
            <a:r>
              <a:rPr lang="en-US" sz="2800" b="1" i="0" dirty="0">
                <a:solidFill>
                  <a:srgbClr val="000000"/>
                </a:solidFill>
                <a:latin typeface="Candara" charset="0"/>
                <a:ea typeface="ＭＳ Ｐゴシック" charset="0"/>
                <a:cs typeface="MS PGothic" charset="0"/>
              </a:rPr>
              <a:t>2)  </a:t>
            </a:r>
            <a:r>
              <a:rPr lang="en-US" sz="2800" b="1" i="0" dirty="0">
                <a:solidFill>
                  <a:srgbClr val="FF0000"/>
                </a:solidFill>
                <a:latin typeface="Candara" charset="0"/>
                <a:ea typeface="ＭＳ Ｐゴシック" charset="0"/>
                <a:cs typeface="MS PGothic" charset="0"/>
              </a:rPr>
              <a:t>HOW? [Exhortation]: </a:t>
            </a:r>
            <a:r>
              <a:rPr lang="en-US" sz="2800" b="1" i="0" dirty="0">
                <a:solidFill>
                  <a:srgbClr val="000000"/>
                </a:solidFill>
                <a:latin typeface="Candara" charset="0"/>
                <a:ea typeface="ＭＳ Ｐゴシック" charset="0"/>
                <a:cs typeface="MS PGothic" charset="0"/>
              </a:rPr>
              <a:t>Paul exhorts the Corinthians and also us—today’s Christians—to self-examination in light of the urgency of the warning. </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800" b="0" i="1"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lvl="0" indent="0" algn="ctr">
              <a:spcBef>
                <a:spcPts val="0"/>
              </a:spcBef>
              <a:buNone/>
            </a:pPr>
            <a:r>
              <a:rPr lang="en-US" sz="2400" spc="-10" dirty="0">
                <a:solidFill>
                  <a:srgbClr val="000000"/>
                </a:solidFill>
                <a:latin typeface="Candara" charset="0"/>
                <a:ea typeface="ＭＳ Ｐゴシック" charset="0"/>
                <a:cs typeface="MS PGothic" charset="0"/>
              </a:rPr>
              <a:t> </a:t>
            </a:r>
            <a:r>
              <a:rPr lang="en-US" sz="2450" spc="-10" baseline="30000" dirty="0">
                <a:solidFill>
                  <a:srgbClr val="000000"/>
                </a:solidFill>
                <a:latin typeface="Candara" charset="0"/>
                <a:ea typeface="ＭＳ Ｐゴシック" charset="0"/>
                <a:cs typeface="MS PGothic" charset="0"/>
              </a:rPr>
              <a:t>5</a:t>
            </a:r>
            <a:r>
              <a:rPr lang="en-US" sz="2450" spc="-10" dirty="0">
                <a:solidFill>
                  <a:srgbClr val="000000"/>
                </a:solidFill>
                <a:latin typeface="Candara" charset="0"/>
                <a:ea typeface="ＭＳ Ｐゴシック" charset="0"/>
                <a:cs typeface="MS PGothic" charset="0"/>
              </a:rPr>
              <a:t> Examine yourselves, to see whether you are in the faith. </a:t>
            </a:r>
            <a:br>
              <a:rPr lang="en-US" sz="2450" spc="-10" dirty="0">
                <a:solidFill>
                  <a:srgbClr val="000000"/>
                </a:solidFill>
                <a:latin typeface="Candara" charset="0"/>
                <a:ea typeface="ＭＳ Ｐゴシック" charset="0"/>
                <a:cs typeface="MS PGothic" charset="0"/>
              </a:rPr>
            </a:br>
            <a:r>
              <a:rPr lang="en-US" sz="2450" spc="-10" dirty="0">
                <a:solidFill>
                  <a:srgbClr val="000000"/>
                </a:solidFill>
                <a:latin typeface="Candara" charset="0"/>
                <a:ea typeface="ＭＳ Ｐゴシック" charset="0"/>
                <a:cs typeface="MS PGothic" charset="0"/>
              </a:rPr>
              <a:t>Test yourselves. Or do you not realize this about yourselves, </a:t>
            </a:r>
            <a:br>
              <a:rPr lang="en-US" sz="2450" spc="-10" dirty="0">
                <a:solidFill>
                  <a:srgbClr val="000000"/>
                </a:solidFill>
                <a:latin typeface="Candara" charset="0"/>
                <a:ea typeface="ＭＳ Ｐゴシック" charset="0"/>
                <a:cs typeface="MS PGothic" charset="0"/>
              </a:rPr>
            </a:br>
            <a:r>
              <a:rPr lang="en-US" sz="2450" spc="-10" dirty="0">
                <a:solidFill>
                  <a:srgbClr val="000000"/>
                </a:solidFill>
                <a:latin typeface="Candara" charset="0"/>
                <a:ea typeface="ＭＳ Ｐゴシック" charset="0"/>
                <a:cs typeface="MS PGothic" charset="0"/>
              </a:rPr>
              <a:t>that Jesus Christ is in you?—unless indeed you fail to meet the test!</a:t>
            </a:r>
            <a:br>
              <a:rPr lang="en-US" sz="2450" spc="-10" dirty="0">
                <a:solidFill>
                  <a:srgbClr val="000000"/>
                </a:solidFill>
                <a:latin typeface="Candara" charset="0"/>
                <a:ea typeface="ＭＳ Ｐゴシック" charset="0"/>
                <a:cs typeface="MS PGothic" charset="0"/>
              </a:rPr>
            </a:br>
            <a:r>
              <a:rPr lang="en-US" sz="2450" spc="-10" dirty="0">
                <a:solidFill>
                  <a:srgbClr val="000000"/>
                </a:solidFill>
                <a:latin typeface="Candara" charset="0"/>
                <a:ea typeface="ＭＳ Ｐゴシック" charset="0"/>
                <a:cs typeface="MS PGothic" charset="0"/>
              </a:rPr>
              <a:t> </a:t>
            </a:r>
            <a:r>
              <a:rPr lang="en-US" sz="2450" spc="-10" baseline="30000" dirty="0">
                <a:solidFill>
                  <a:srgbClr val="000000"/>
                </a:solidFill>
                <a:latin typeface="Candara" charset="0"/>
                <a:ea typeface="ＭＳ Ｐゴシック" charset="0"/>
                <a:cs typeface="MS PGothic" charset="0"/>
              </a:rPr>
              <a:t>6</a:t>
            </a:r>
            <a:r>
              <a:rPr lang="en-US" sz="2450" spc="-10" dirty="0">
                <a:solidFill>
                  <a:srgbClr val="000000"/>
                </a:solidFill>
                <a:latin typeface="Candara" charset="0"/>
                <a:ea typeface="ＭＳ Ｐゴシック" charset="0"/>
                <a:cs typeface="MS PGothic" charset="0"/>
              </a:rPr>
              <a:t> I hope you will find out that we have not failed the test. (vs. 5-6)</a:t>
            </a:r>
          </a:p>
          <a:p>
            <a:pPr marL="0" lvl="0" indent="0" algn="ctr">
              <a:spcBef>
                <a:spcPts val="0"/>
              </a:spcBef>
              <a:buNone/>
            </a:pPr>
            <a:endParaRPr lang="en-US" sz="800" spc="-10" dirty="0">
              <a:solidFill>
                <a:srgbClr val="000000"/>
              </a:solidFill>
              <a:latin typeface="Candara" charset="0"/>
              <a:ea typeface="ＭＳ Ｐゴシック" charset="0"/>
              <a:cs typeface="MS PGothic"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Paul called the Corinthians, “saints”/“called ones” in his letter; nevertheless, he exhorts them to self-examination </a:t>
            </a:r>
            <a:r>
              <a:rPr lang="en-US" sz="2600" b="1" dirty="0">
                <a:solidFill>
                  <a:srgbClr val="000000"/>
                </a:solidFill>
                <a:latin typeface="Candara" charset="0"/>
                <a:ea typeface="ＭＳ Ｐゴシック" charset="0"/>
                <a:cs typeface="Candara" charset="0"/>
              </a:rPr>
              <a:t>(not presumption nor introspection</a:t>
            </a:r>
            <a:r>
              <a:rPr lang="en-US" sz="2600" dirty="0">
                <a:solidFill>
                  <a:srgbClr val="000000"/>
                </a:solidFill>
                <a:latin typeface="Candara" charset="0"/>
                <a:ea typeface="ＭＳ Ｐゴシック" charset="0"/>
                <a:cs typeface="Candara" charset="0"/>
              </a:rPr>
              <a:t>).</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This self-examination involves three tests: </a:t>
            </a:r>
          </a:p>
          <a:p>
            <a:pPr marL="1370013" lvl="3" indent="-457200" defTabSz="385763">
              <a:spcBef>
                <a:spcPts val="0"/>
              </a:spcBef>
              <a:buFont typeface="+mj-lt"/>
              <a:buAutoNum type="arabicPeriod"/>
              <a:defRPr/>
            </a:pPr>
            <a:r>
              <a:rPr lang="en-US" sz="2400" b="1" i="0" dirty="0">
                <a:solidFill>
                  <a:srgbClr val="000000"/>
                </a:solidFill>
                <a:latin typeface="Candara" charset="0"/>
                <a:ea typeface="ＭＳ Ｐゴシック" charset="0"/>
                <a:cs typeface="Candara" charset="0"/>
              </a:rPr>
              <a:t>Doctrinal/Obedience Test (</a:t>
            </a:r>
            <a:r>
              <a:rPr lang="en-US" sz="2400" b="1" dirty="0">
                <a:solidFill>
                  <a:srgbClr val="000000"/>
                </a:solidFill>
                <a:latin typeface="Candara" charset="0"/>
                <a:ea typeface="ＭＳ Ｐゴシック" charset="0"/>
                <a:cs typeface="Candara" charset="0"/>
              </a:rPr>
              <a:t>“in </a:t>
            </a:r>
            <a:r>
              <a:rPr lang="en-US" sz="2400" b="1" u="sng" dirty="0">
                <a:solidFill>
                  <a:srgbClr val="000000"/>
                </a:solidFill>
                <a:latin typeface="Candara" charset="0"/>
                <a:ea typeface="ＭＳ Ｐゴシック" charset="0"/>
                <a:cs typeface="Candara" charset="0"/>
              </a:rPr>
              <a:t>the</a:t>
            </a:r>
            <a:r>
              <a:rPr lang="en-US" sz="2400" b="1" dirty="0">
                <a:solidFill>
                  <a:srgbClr val="000000"/>
                </a:solidFill>
                <a:latin typeface="Candara" charset="0"/>
                <a:ea typeface="ＭＳ Ｐゴシック" charset="0"/>
                <a:cs typeface="Candara" charset="0"/>
              </a:rPr>
              <a:t> faith” v.5)</a:t>
            </a:r>
          </a:p>
          <a:p>
            <a:pPr marL="1370013" lvl="3" indent="-457200" defTabSz="385763">
              <a:spcBef>
                <a:spcPts val="0"/>
              </a:spcBef>
              <a:buFont typeface="+mj-lt"/>
              <a:buAutoNum type="arabicPeriod"/>
              <a:defRPr/>
            </a:pPr>
            <a:r>
              <a:rPr lang="en-US" sz="2400" b="1" i="0" dirty="0">
                <a:solidFill>
                  <a:srgbClr val="000000"/>
                </a:solidFill>
                <a:latin typeface="Candara" charset="0"/>
                <a:ea typeface="ＭＳ Ｐゴシック" charset="0"/>
                <a:cs typeface="Candara" charset="0"/>
              </a:rPr>
              <a:t>Experience/Character Test (</a:t>
            </a:r>
            <a:r>
              <a:rPr lang="en-US" sz="2400" b="1" dirty="0">
                <a:solidFill>
                  <a:srgbClr val="000000"/>
                </a:solidFill>
                <a:latin typeface="Candara" charset="0"/>
                <a:ea typeface="ＭＳ Ｐゴシック" charset="0"/>
                <a:cs typeface="Candara" charset="0"/>
              </a:rPr>
              <a:t>“Christ in you” v.6</a:t>
            </a:r>
            <a:r>
              <a:rPr lang="en-US" sz="2400" b="1" i="0" dirty="0">
                <a:solidFill>
                  <a:srgbClr val="000000"/>
                </a:solidFill>
                <a:latin typeface="Candara" charset="0"/>
                <a:ea typeface="ＭＳ Ｐゴシック" charset="0"/>
                <a:cs typeface="Candara" charset="0"/>
              </a:rPr>
              <a:t>)</a:t>
            </a:r>
          </a:p>
          <a:p>
            <a:pPr marL="1370013" lvl="3" indent="-457200" defTabSz="385763">
              <a:spcBef>
                <a:spcPts val="0"/>
              </a:spcBef>
              <a:buFont typeface="+mj-lt"/>
              <a:buAutoNum type="arabicPeriod"/>
              <a:defRPr/>
            </a:pPr>
            <a:r>
              <a:rPr lang="en-US" sz="2400" b="1" i="0" dirty="0">
                <a:solidFill>
                  <a:srgbClr val="000000"/>
                </a:solidFill>
                <a:latin typeface="Candara" charset="0"/>
                <a:ea typeface="ＭＳ Ｐゴシック" charset="0"/>
                <a:cs typeface="Candara" charset="0"/>
              </a:rPr>
              <a:t>Social/Love Test (“with one another” 13:14)</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If we fail the tests (or neglect these tests), we don’t belong to Christ, which means we are not saved; hence, self-examination is for every believer!</a:t>
            </a:r>
          </a:p>
        </p:txBody>
      </p:sp>
    </p:spTree>
    <p:extLst>
      <p:ext uri="{BB962C8B-B14F-4D97-AF65-F5344CB8AC3E}">
        <p14:creationId xmlns:p14="http://schemas.microsoft.com/office/powerpoint/2010/main" val="192381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83071" y="2209800"/>
            <a:ext cx="11680329" cy="4648199"/>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ts val="0"/>
              </a:spcBef>
              <a:buNone/>
            </a:pPr>
            <a:r>
              <a:rPr lang="en-US" sz="2800" b="1" spc="-10" dirty="0">
                <a:solidFill>
                  <a:srgbClr val="000000"/>
                </a:solidFill>
                <a:latin typeface="Candara" charset="0"/>
                <a:ea typeface="ＭＳ Ｐゴシック" charset="0"/>
                <a:cs typeface="MS PGothic" charset="0"/>
              </a:rPr>
              <a:t>Resolved, whenever my feelings begin to appear </a:t>
            </a:r>
            <a:br>
              <a:rPr lang="en-US" sz="2800" b="1" spc="-10" dirty="0">
                <a:solidFill>
                  <a:srgbClr val="000000"/>
                </a:solidFill>
                <a:latin typeface="Candara" charset="0"/>
                <a:ea typeface="ＭＳ Ｐゴシック" charset="0"/>
                <a:cs typeface="MS PGothic" charset="0"/>
              </a:rPr>
            </a:br>
            <a:r>
              <a:rPr lang="en-US" sz="2800" b="1" spc="-10" dirty="0">
                <a:solidFill>
                  <a:srgbClr val="000000"/>
                </a:solidFill>
                <a:latin typeface="Candara" charset="0"/>
                <a:ea typeface="ＭＳ Ｐゴシック" charset="0"/>
                <a:cs typeface="MS PGothic" charset="0"/>
              </a:rPr>
              <a:t>in the least out of order, when I am conscious of the least </a:t>
            </a:r>
            <a:br>
              <a:rPr lang="en-US" sz="2800" b="1" spc="-10" dirty="0">
                <a:solidFill>
                  <a:srgbClr val="000000"/>
                </a:solidFill>
                <a:latin typeface="Candara" charset="0"/>
                <a:ea typeface="ＭＳ Ｐゴシック" charset="0"/>
                <a:cs typeface="MS PGothic" charset="0"/>
              </a:rPr>
            </a:br>
            <a:r>
              <a:rPr lang="en-US" sz="2800" b="1" spc="-10" dirty="0">
                <a:solidFill>
                  <a:srgbClr val="000000"/>
                </a:solidFill>
                <a:latin typeface="Candara" charset="0"/>
                <a:ea typeface="ＭＳ Ｐゴシック" charset="0"/>
                <a:cs typeface="MS PGothic" charset="0"/>
              </a:rPr>
              <a:t>uneasiness within, or the least irregularity without, I will</a:t>
            </a:r>
            <a:br>
              <a:rPr lang="en-US" sz="2800" b="1" spc="-10" dirty="0">
                <a:solidFill>
                  <a:srgbClr val="000000"/>
                </a:solidFill>
                <a:latin typeface="Candara" charset="0"/>
                <a:ea typeface="ＭＳ Ｐゴシック" charset="0"/>
                <a:cs typeface="MS PGothic" charset="0"/>
              </a:rPr>
            </a:br>
            <a:r>
              <a:rPr lang="en-US" sz="2800" b="1" spc="-10" dirty="0">
                <a:solidFill>
                  <a:srgbClr val="000000"/>
                </a:solidFill>
                <a:latin typeface="Candara" charset="0"/>
                <a:ea typeface="ＭＳ Ｐゴシック" charset="0"/>
                <a:cs typeface="MS PGothic" charset="0"/>
              </a:rPr>
              <a:t> then subject myself to the strictest examination.</a:t>
            </a:r>
          </a:p>
          <a:p>
            <a:pPr marL="0" indent="0" algn="ctr">
              <a:spcBef>
                <a:spcPts val="0"/>
              </a:spcBef>
              <a:buNone/>
            </a:pPr>
            <a:r>
              <a:rPr lang="en-US" sz="2800" b="1" spc="-10" dirty="0">
                <a:solidFill>
                  <a:srgbClr val="000000"/>
                </a:solidFill>
                <a:latin typeface="Candara" charset="0"/>
                <a:ea typeface="ＭＳ Ｐゴシック" charset="0"/>
                <a:cs typeface="MS PGothic" charset="0"/>
              </a:rPr>
              <a:t>Jonathan Edwards (July 4, and 13, 1723)</a:t>
            </a:r>
          </a:p>
        </p:txBody>
      </p:sp>
    </p:spTree>
    <p:extLst>
      <p:ext uri="{BB962C8B-B14F-4D97-AF65-F5344CB8AC3E}">
        <p14:creationId xmlns:p14="http://schemas.microsoft.com/office/powerpoint/2010/main" val="668830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61993" y="504779"/>
            <a:ext cx="12130006" cy="439118"/>
          </a:xfrm>
        </p:spPr>
        <p:txBody>
          <a:bodyPr/>
          <a:lstStyle/>
          <a:p>
            <a:r>
              <a:rPr lang="en-US" sz="3200" b="1" spc="-60" dirty="0">
                <a:latin typeface="Candara" charset="0"/>
                <a:ea typeface="MS PGothic" charset="0"/>
                <a:cs typeface="Arial" charset="0"/>
              </a:rPr>
              <a:t>THREE QUESTIONS FOR SELF-EXAMINATION [2 COR. 13:1-10]</a:t>
            </a:r>
          </a:p>
        </p:txBody>
      </p:sp>
      <p:sp>
        <p:nvSpPr>
          <p:cNvPr id="5" name="Rectangle 3"/>
          <p:cNvSpPr txBox="1">
            <a:spLocks noChangeArrowheads="1"/>
          </p:cNvSpPr>
          <p:nvPr/>
        </p:nvSpPr>
        <p:spPr bwMode="auto">
          <a:xfrm>
            <a:off x="197224" y="1061885"/>
            <a:ext cx="11869270" cy="5733054"/>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8313" indent="-468313">
              <a:spcBef>
                <a:spcPct val="0"/>
              </a:spcBef>
              <a:buNone/>
            </a:pPr>
            <a:r>
              <a:rPr lang="en-US" sz="2800" b="1" i="0" dirty="0">
                <a:solidFill>
                  <a:srgbClr val="000000"/>
                </a:solidFill>
                <a:latin typeface="Candara" charset="0"/>
                <a:ea typeface="ＭＳ Ｐゴシック" charset="0"/>
                <a:cs typeface="MS PGothic" charset="0"/>
              </a:rPr>
              <a:t>3)  </a:t>
            </a:r>
            <a:r>
              <a:rPr lang="en-US" sz="2800" b="1" i="0" dirty="0">
                <a:solidFill>
                  <a:srgbClr val="FF0000"/>
                </a:solidFill>
                <a:latin typeface="Candara" charset="0"/>
                <a:ea typeface="ＭＳ Ｐゴシック" charset="0"/>
                <a:cs typeface="MS PGothic" charset="0"/>
              </a:rPr>
              <a:t>FOR WHAT? [Prayer]: </a:t>
            </a:r>
            <a:r>
              <a:rPr lang="en-US" sz="2800" b="1" i="0" dirty="0">
                <a:solidFill>
                  <a:srgbClr val="000000"/>
                </a:solidFill>
                <a:latin typeface="Candara" charset="0"/>
                <a:ea typeface="ＭＳ Ｐゴシック" charset="0"/>
                <a:cs typeface="MS PGothic" charset="0"/>
              </a:rPr>
              <a:t>Christ’s ultimate desire for us as well as for the Corinthians is a prompt and full restoration of our faith and obedient life. </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800" b="0" i="1"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lvl="0" indent="0" algn="ctr">
              <a:spcBef>
                <a:spcPts val="0"/>
              </a:spcBef>
              <a:buNone/>
            </a:pPr>
            <a:r>
              <a:rPr lang="en-US" sz="2400" spc="-10" baseline="30000" dirty="0">
                <a:solidFill>
                  <a:srgbClr val="000000"/>
                </a:solidFill>
                <a:latin typeface="Candara" charset="0"/>
                <a:ea typeface="ＭＳ Ｐゴシック" charset="0"/>
                <a:cs typeface="MS PGothic" charset="0"/>
              </a:rPr>
              <a:t>7</a:t>
            </a:r>
            <a:r>
              <a:rPr lang="en-US" sz="2400" spc="-10" dirty="0">
                <a:solidFill>
                  <a:srgbClr val="000000"/>
                </a:solidFill>
                <a:latin typeface="Candara" charset="0"/>
                <a:ea typeface="ＭＳ Ｐゴシック" charset="0"/>
                <a:cs typeface="MS PGothic" charset="0"/>
              </a:rPr>
              <a:t> But we pray to God that you may not do wrong—not that we </a:t>
            </a:r>
            <a:br>
              <a:rPr lang="en-US" sz="2400" spc="-10" dirty="0">
                <a:solidFill>
                  <a:srgbClr val="000000"/>
                </a:solidFill>
                <a:latin typeface="Candara" charset="0"/>
                <a:ea typeface="ＭＳ Ｐゴシック" charset="0"/>
                <a:cs typeface="MS PGothic" charset="0"/>
              </a:rPr>
            </a:br>
            <a:r>
              <a:rPr lang="en-US" sz="2400" spc="-10" dirty="0">
                <a:solidFill>
                  <a:srgbClr val="000000"/>
                </a:solidFill>
                <a:latin typeface="Candara" charset="0"/>
                <a:ea typeface="ＭＳ Ｐゴシック" charset="0"/>
                <a:cs typeface="MS PGothic" charset="0"/>
              </a:rPr>
              <a:t>may appear to have met the test, but that you may do what is right,</a:t>
            </a:r>
            <a:br>
              <a:rPr lang="en-US" sz="2400" spc="-10" dirty="0">
                <a:solidFill>
                  <a:srgbClr val="000000"/>
                </a:solidFill>
                <a:latin typeface="Candara" charset="0"/>
                <a:ea typeface="ＭＳ Ｐゴシック" charset="0"/>
                <a:cs typeface="MS PGothic" charset="0"/>
              </a:rPr>
            </a:br>
            <a:r>
              <a:rPr lang="en-US" sz="2400" spc="-10" dirty="0">
                <a:solidFill>
                  <a:srgbClr val="000000"/>
                </a:solidFill>
                <a:latin typeface="Candara" charset="0"/>
                <a:ea typeface="ＭＳ Ｐゴシック" charset="0"/>
                <a:cs typeface="MS PGothic" charset="0"/>
              </a:rPr>
              <a:t> though we may seem to have failed. </a:t>
            </a:r>
            <a:r>
              <a:rPr lang="en-US" sz="2400" spc="-10" baseline="30000" dirty="0">
                <a:solidFill>
                  <a:srgbClr val="000000"/>
                </a:solidFill>
                <a:latin typeface="Candara" charset="0"/>
                <a:ea typeface="ＭＳ Ｐゴシック" charset="0"/>
                <a:cs typeface="MS PGothic" charset="0"/>
              </a:rPr>
              <a:t>8</a:t>
            </a:r>
            <a:r>
              <a:rPr lang="en-US" sz="2400" spc="-10" dirty="0">
                <a:solidFill>
                  <a:srgbClr val="000000"/>
                </a:solidFill>
                <a:latin typeface="Candara" charset="0"/>
                <a:ea typeface="ＭＳ Ｐゴシック" charset="0"/>
                <a:cs typeface="MS PGothic" charset="0"/>
              </a:rPr>
              <a:t> For we cannot do anything against </a:t>
            </a:r>
            <a:br>
              <a:rPr lang="en-US" sz="2400" spc="-10" dirty="0">
                <a:solidFill>
                  <a:srgbClr val="000000"/>
                </a:solidFill>
                <a:latin typeface="Candara" charset="0"/>
                <a:ea typeface="ＭＳ Ｐゴシック" charset="0"/>
                <a:cs typeface="MS PGothic" charset="0"/>
              </a:rPr>
            </a:br>
            <a:r>
              <a:rPr lang="en-US" sz="2400" spc="-10" dirty="0">
                <a:solidFill>
                  <a:srgbClr val="000000"/>
                </a:solidFill>
                <a:latin typeface="Candara" charset="0"/>
                <a:ea typeface="ＭＳ Ｐゴシック" charset="0"/>
                <a:cs typeface="MS PGothic" charset="0"/>
              </a:rPr>
              <a:t>the truth, but only for the truth. </a:t>
            </a:r>
            <a:r>
              <a:rPr lang="en-US" sz="2400" spc="-10" baseline="30000" dirty="0">
                <a:solidFill>
                  <a:srgbClr val="000000"/>
                </a:solidFill>
                <a:latin typeface="Candara" charset="0"/>
                <a:ea typeface="ＭＳ Ｐゴシック" charset="0"/>
                <a:cs typeface="MS PGothic" charset="0"/>
              </a:rPr>
              <a:t>9</a:t>
            </a:r>
            <a:r>
              <a:rPr lang="en-US" sz="2400" spc="-10" dirty="0">
                <a:solidFill>
                  <a:srgbClr val="000000"/>
                </a:solidFill>
                <a:latin typeface="Candara" charset="0"/>
                <a:ea typeface="ＭＳ Ｐゴシック" charset="0"/>
                <a:cs typeface="MS PGothic" charset="0"/>
              </a:rPr>
              <a:t> For we are glad when we are weak and </a:t>
            </a:r>
            <a:br>
              <a:rPr lang="en-US" sz="2400" spc="-10" dirty="0">
                <a:solidFill>
                  <a:srgbClr val="000000"/>
                </a:solidFill>
                <a:latin typeface="Candara" charset="0"/>
                <a:ea typeface="ＭＳ Ｐゴシック" charset="0"/>
                <a:cs typeface="MS PGothic" charset="0"/>
              </a:rPr>
            </a:br>
            <a:r>
              <a:rPr lang="en-US" sz="2400" spc="-10" dirty="0">
                <a:solidFill>
                  <a:srgbClr val="000000"/>
                </a:solidFill>
                <a:latin typeface="Candara" charset="0"/>
                <a:ea typeface="ＭＳ Ｐゴシック" charset="0"/>
                <a:cs typeface="MS PGothic" charset="0"/>
              </a:rPr>
              <a:t>you are strong. Your restoration is what we pray for. </a:t>
            </a:r>
            <a:r>
              <a:rPr lang="en-US" sz="2400" spc="-10" baseline="30000" dirty="0">
                <a:solidFill>
                  <a:srgbClr val="000000"/>
                </a:solidFill>
                <a:latin typeface="Candara" charset="0"/>
                <a:ea typeface="ＭＳ Ｐゴシック" charset="0"/>
                <a:cs typeface="MS PGothic" charset="0"/>
              </a:rPr>
              <a:t>10</a:t>
            </a:r>
            <a:r>
              <a:rPr lang="en-US" sz="2400" spc="-10" dirty="0">
                <a:solidFill>
                  <a:srgbClr val="000000"/>
                </a:solidFill>
                <a:latin typeface="Candara" charset="0"/>
                <a:ea typeface="ＭＳ Ｐゴシック" charset="0"/>
                <a:cs typeface="MS PGothic" charset="0"/>
              </a:rPr>
              <a:t> For this reason I </a:t>
            </a:r>
            <a:br>
              <a:rPr lang="en-US" sz="2400" spc="-10" dirty="0">
                <a:solidFill>
                  <a:srgbClr val="000000"/>
                </a:solidFill>
                <a:latin typeface="Candara" charset="0"/>
                <a:ea typeface="ＭＳ Ｐゴシック" charset="0"/>
                <a:cs typeface="MS PGothic" charset="0"/>
              </a:rPr>
            </a:br>
            <a:r>
              <a:rPr lang="en-US" sz="2400" spc="-10" dirty="0">
                <a:solidFill>
                  <a:srgbClr val="000000"/>
                </a:solidFill>
                <a:latin typeface="Candara" charset="0"/>
                <a:ea typeface="ＭＳ Ｐゴシック" charset="0"/>
                <a:cs typeface="MS PGothic" charset="0"/>
              </a:rPr>
              <a:t>write these things while I am away from you, that when I come I may</a:t>
            </a:r>
            <a:br>
              <a:rPr lang="en-US" sz="2400" spc="-10" dirty="0">
                <a:solidFill>
                  <a:srgbClr val="000000"/>
                </a:solidFill>
                <a:latin typeface="Candara" charset="0"/>
                <a:ea typeface="ＭＳ Ｐゴシック" charset="0"/>
                <a:cs typeface="MS PGothic" charset="0"/>
              </a:rPr>
            </a:br>
            <a:r>
              <a:rPr lang="en-US" sz="2400" spc="-10" dirty="0">
                <a:solidFill>
                  <a:srgbClr val="000000"/>
                </a:solidFill>
                <a:latin typeface="Candara" charset="0"/>
                <a:ea typeface="ＭＳ Ｐゴシック" charset="0"/>
                <a:cs typeface="MS PGothic" charset="0"/>
              </a:rPr>
              <a:t> not have to be severe in my use of the authority that the Lord has</a:t>
            </a:r>
            <a:br>
              <a:rPr lang="en-US" sz="2400" spc="-10" dirty="0">
                <a:solidFill>
                  <a:srgbClr val="000000"/>
                </a:solidFill>
                <a:latin typeface="Candara" charset="0"/>
                <a:ea typeface="ＭＳ Ｐゴシック" charset="0"/>
                <a:cs typeface="MS PGothic" charset="0"/>
              </a:rPr>
            </a:br>
            <a:r>
              <a:rPr lang="en-US" sz="2400" spc="-10" dirty="0">
                <a:solidFill>
                  <a:srgbClr val="000000"/>
                </a:solidFill>
                <a:latin typeface="Candara" charset="0"/>
                <a:ea typeface="ＭＳ Ｐゴシック" charset="0"/>
                <a:cs typeface="MS PGothic" charset="0"/>
              </a:rPr>
              <a:t> given me for building up and not for tearing down. (vs. 7-10)</a:t>
            </a:r>
          </a:p>
          <a:p>
            <a:pPr marL="0" lvl="0" indent="0" algn="ctr">
              <a:spcBef>
                <a:spcPts val="0"/>
              </a:spcBef>
              <a:buNone/>
            </a:pPr>
            <a:endParaRPr lang="en-US" sz="800" spc="-10" dirty="0">
              <a:solidFill>
                <a:srgbClr val="000000"/>
              </a:solidFill>
              <a:latin typeface="Candara" charset="0"/>
              <a:ea typeface="ＭＳ Ｐゴシック" charset="0"/>
              <a:cs typeface="MS PGothic"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The goal of self-examination is not success or vindication but restoration.</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This restoration was not just for a few individuals who were unrepentant but also for the restoration of the entire church community.</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In this, Paul’s aim was to build up not to tear down the Corinthians church.</a:t>
            </a:r>
          </a:p>
        </p:txBody>
      </p:sp>
    </p:spTree>
    <p:extLst>
      <p:ext uri="{BB962C8B-B14F-4D97-AF65-F5344CB8AC3E}">
        <p14:creationId xmlns:p14="http://schemas.microsoft.com/office/powerpoint/2010/main" val="396117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685800" y="457200"/>
            <a:ext cx="10744200" cy="6324600"/>
          </a:xfrm>
        </p:spPr>
        <p:txBody>
          <a:bodyPr/>
          <a:lstStyle/>
          <a:p>
            <a:pPr marL="0" indent="0" algn="just">
              <a:spcBef>
                <a:spcPts val="0"/>
              </a:spcBef>
              <a:buNone/>
            </a:pPr>
            <a:r>
              <a:rPr lang="en-US" b="1" dirty="0">
                <a:solidFill>
                  <a:srgbClr val="800000"/>
                </a:solidFill>
                <a:latin typeface="Candara" charset="0"/>
                <a:cs typeface="Arial" charset="0"/>
              </a:rPr>
              <a:t>Self-Examination as a Godly Rhythm of Life </a:t>
            </a:r>
          </a:p>
          <a:p>
            <a:pPr marL="0" indent="0" algn="just">
              <a:spcBef>
                <a:spcPts val="0"/>
              </a:spcBef>
              <a:buNone/>
            </a:pPr>
            <a:r>
              <a:rPr lang="en-US" sz="2800" b="1" dirty="0">
                <a:latin typeface="Candara"/>
                <a:cs typeface="Candara"/>
              </a:rPr>
              <a:t>I commend solitude to any of you who are seeking salvation, first, that you may study well your case as in the sight of God. Few men truly know themselves as they really are. Most people have seen themselves in a looking-glass, but there is another looking-glass, which gives true reflections, into which few men look. To study one’s self in the light of God’s Word, and carefully to go over one’s condition, examining both the inward and the outward sins, and using all the tests which are given us in the Scriptures, would be a very healthy exercise; but how very few care to go through it! </a:t>
            </a:r>
          </a:p>
          <a:p>
            <a:pPr marL="0" indent="0" algn="r">
              <a:spcBef>
                <a:spcPts val="0"/>
              </a:spcBef>
              <a:buNone/>
            </a:pPr>
            <a:r>
              <a:rPr lang="en-US" sz="2800" b="1" dirty="0">
                <a:latin typeface="Candara"/>
                <a:cs typeface="Candara"/>
              </a:rPr>
              <a:t>— Charles H. Spurgeon</a:t>
            </a:r>
          </a:p>
          <a:p>
            <a:pPr marL="0" indent="0" algn="r">
              <a:spcBef>
                <a:spcPts val="0"/>
              </a:spcBef>
              <a:buNone/>
            </a:pPr>
            <a:endParaRPr lang="en-US" sz="2800" b="1" dirty="0">
              <a:latin typeface="Candara"/>
              <a:cs typeface="Candara"/>
            </a:endParaRPr>
          </a:p>
        </p:txBody>
      </p:sp>
    </p:spTree>
    <p:extLst>
      <p:ext uri="{BB962C8B-B14F-4D97-AF65-F5344CB8AC3E}">
        <p14:creationId xmlns:p14="http://schemas.microsoft.com/office/powerpoint/2010/main" val="3504586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200" dirty="0">
                <a:latin typeface="Candara" charset="0"/>
                <a:cs typeface="MS PGothic" charset="0"/>
              </a:rPr>
              <a:t>THREE PRACTICAL QUESTIONS </a:t>
            </a:r>
            <a:br>
              <a:rPr lang="en-US" sz="3200" dirty="0">
                <a:latin typeface="Candara" charset="0"/>
                <a:cs typeface="MS PGothic" charset="0"/>
              </a:rPr>
            </a:br>
            <a:r>
              <a:rPr lang="en-US" sz="3200" dirty="0">
                <a:latin typeface="Candara" charset="0"/>
                <a:cs typeface="MS PGothic" charset="0"/>
              </a:rPr>
              <a:t>FOR OUR EVERYDAY LIFE</a:t>
            </a:r>
          </a:p>
        </p:txBody>
      </p:sp>
      <p:sp>
        <p:nvSpPr>
          <p:cNvPr id="140290" name="Rectangle 3"/>
          <p:cNvSpPr>
            <a:spLocks noGrp="1" noChangeArrowheads="1"/>
          </p:cNvSpPr>
          <p:nvPr>
            <p:ph idx="1"/>
          </p:nvPr>
        </p:nvSpPr>
        <p:spPr>
          <a:xfrm>
            <a:off x="326572" y="1600200"/>
            <a:ext cx="11652068" cy="5105400"/>
          </a:xfrm>
        </p:spPr>
        <p:txBody>
          <a:bodyPr/>
          <a:lstStyle/>
          <a:p>
            <a:pPr marL="514350" lvl="0" indent="-514350">
              <a:buFont typeface="+mj-lt"/>
              <a:buAutoNum type="arabicPeriod"/>
            </a:pPr>
            <a:r>
              <a:rPr lang="en-US" sz="2800" dirty="0"/>
              <a:t>In what ways are you more convinced of your need for self-examination in your Christian faith and life? </a:t>
            </a:r>
          </a:p>
          <a:p>
            <a:pPr marL="514350" lvl="0" indent="-514350">
              <a:buFont typeface="+mj-lt"/>
              <a:buAutoNum type="arabicPeriod"/>
            </a:pPr>
            <a:endParaRPr lang="en-US" dirty="0"/>
          </a:p>
          <a:p>
            <a:pPr marL="514350" lvl="0" indent="-514350">
              <a:buFont typeface="+mj-lt"/>
              <a:buAutoNum type="arabicPeriod"/>
            </a:pPr>
            <a:r>
              <a:rPr lang="en-US" sz="2800" dirty="0"/>
              <a:t>What would it mean for you to examine yourself by the three tests</a:t>
            </a:r>
            <a:r>
              <a:rPr lang="en-US" sz="2800" i="1" dirty="0"/>
              <a:t>—  (1) the doctrinal/obedience test, (2) the experience/character test, &amp; (3) the spiritual community/love test? </a:t>
            </a:r>
          </a:p>
          <a:p>
            <a:pPr marL="514350" lvl="0" indent="-514350">
              <a:buFont typeface="+mj-lt"/>
              <a:buAutoNum type="arabicPeriod"/>
            </a:pPr>
            <a:endParaRPr lang="en-US" dirty="0"/>
          </a:p>
          <a:p>
            <a:pPr marL="514350" lvl="0" indent="-514350">
              <a:buFont typeface="+mj-lt"/>
              <a:buAutoNum type="arabicPeriod"/>
            </a:pPr>
            <a:r>
              <a:rPr lang="en-US" sz="2800" dirty="0"/>
              <a:t>What is your first step in seeking your prompt and full restoration of faith and obedient life?</a:t>
            </a:r>
          </a:p>
        </p:txBody>
      </p:sp>
    </p:spTree>
    <p:extLst>
      <p:ext uri="{BB962C8B-B14F-4D97-AF65-F5344CB8AC3E}">
        <p14:creationId xmlns:p14="http://schemas.microsoft.com/office/powerpoint/2010/main" val="62350857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76234</TotalTime>
  <Words>427</Words>
  <Application>Microsoft Macintosh PowerPoint</Application>
  <PresentationFormat>Widescreen</PresentationFormat>
  <Paragraphs>52</Paragraphs>
  <Slides>10</Slides>
  <Notes>8</Notes>
  <HiddenSlides>0</HiddenSlides>
  <MMClips>0</MMClips>
  <ScaleCrop>false</ScaleCrop>
  <HeadingPairs>
    <vt:vector size="6" baseType="variant">
      <vt:variant>
        <vt:lpstr>Fonts Used</vt:lpstr>
      </vt:variant>
      <vt:variant>
        <vt:i4>7</vt:i4>
      </vt:variant>
      <vt:variant>
        <vt:lpstr>Theme</vt:lpstr>
      </vt:variant>
      <vt:variant>
        <vt:i4>18</vt:i4>
      </vt:variant>
      <vt:variant>
        <vt:lpstr>Slide Titles</vt:lpstr>
      </vt:variant>
      <vt:variant>
        <vt:i4>10</vt:i4>
      </vt:variant>
    </vt:vector>
  </HeadingPairs>
  <TitlesOfParts>
    <vt:vector size="35" baseType="lpstr">
      <vt:lpstr>Arial</vt:lpstr>
      <vt:lpstr>Calibri</vt:lpstr>
      <vt:lpstr>Calibri Light</vt:lpstr>
      <vt:lpstr>Candara</vt:lpstr>
      <vt:lpstr>Eras Bold ITC</vt:lpstr>
      <vt:lpstr>Eras Medium ITC</vt:lpstr>
      <vt:lpstr>Wingdings</vt:lpstr>
      <vt:lpstr>Default Design</vt:lpstr>
      <vt:lpstr>1_Default Design</vt:lpstr>
      <vt:lpstr>2_Default Design</vt:lpstr>
      <vt:lpstr>3_Default Design</vt:lpstr>
      <vt:lpstr>4_Default Design</vt:lpstr>
      <vt:lpstr>5_Default Design</vt:lpstr>
      <vt:lpstr>Office Theme</vt:lpstr>
      <vt:lpstr>6_Default Design</vt:lpstr>
      <vt:lpstr>9_Default Design</vt:lpstr>
      <vt:lpstr>15_Default Design</vt:lpstr>
      <vt:lpstr>20_Default Design</vt:lpstr>
      <vt:lpstr>2_Office Theme</vt:lpstr>
      <vt:lpstr>24_Default Design</vt:lpstr>
      <vt:lpstr>2_Normal</vt:lpstr>
      <vt:lpstr>26_Default Design</vt:lpstr>
      <vt:lpstr>7_Default Design</vt:lpstr>
      <vt:lpstr>8_Default Design</vt:lpstr>
      <vt:lpstr>19_Default Design</vt:lpstr>
      <vt:lpstr>PowerPoint Presentation</vt:lpstr>
      <vt:lpstr>Examine Yourselves</vt:lpstr>
      <vt:lpstr>THE “CORINTHIAN PROBLEMS” THAT EXIST IN TODAY’S CHURCH</vt:lpstr>
      <vt:lpstr>THREE QUESTIONS FOR SELF-EXAMINATION [2 COR. 13:1-10]</vt:lpstr>
      <vt:lpstr>THREE QUESTIONS FOR SELF-EXAMINATION [2 COR. 13:1-10]</vt:lpstr>
      <vt:lpstr>PowerPoint Presentation</vt:lpstr>
      <vt:lpstr>THREE QUESTIONS FOR SELF-EXAMINATION [2 COR. 13:1-10]</vt:lpstr>
      <vt:lpstr>PowerPoint Presentation</vt:lpstr>
      <vt:lpstr>THREE PRACTICAL QUESTIONS  FOR OUR EVERYDAY LIFE</vt:lpstr>
      <vt:lpstr>PowerPoint Presentation</vt:lpstr>
    </vt:vector>
  </TitlesOfParts>
  <Manager/>
  <Company>UFP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4029</cp:revision>
  <cp:lastPrinted>2017-09-03T14:06:31Z</cp:lastPrinted>
  <dcterms:created xsi:type="dcterms:W3CDTF">2007-10-20T20:09:35Z</dcterms:created>
  <dcterms:modified xsi:type="dcterms:W3CDTF">2019-02-24T22:35:39Z</dcterms:modified>
  <cp:category/>
</cp:coreProperties>
</file>