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4111" r:id="rId8"/>
    <p:sldMasterId id="2147484159" r:id="rId9"/>
    <p:sldMasterId id="2147484327" r:id="rId10"/>
    <p:sldMasterId id="2147484447" r:id="rId11"/>
    <p:sldMasterId id="2147484531" r:id="rId12"/>
    <p:sldMasterId id="2147484567" r:id="rId13"/>
    <p:sldMasterId id="2147484579" r:id="rId14"/>
    <p:sldMasterId id="2147484639" r:id="rId15"/>
    <p:sldMasterId id="2147484651" r:id="rId16"/>
    <p:sldMasterId id="2147484663" r:id="rId17"/>
  </p:sldMasterIdLst>
  <p:notesMasterIdLst>
    <p:notesMasterId r:id="rId33"/>
  </p:notesMasterIdLst>
  <p:handoutMasterIdLst>
    <p:handoutMasterId r:id="rId34"/>
  </p:handoutMasterIdLst>
  <p:sldIdLst>
    <p:sldId id="281" r:id="rId18"/>
    <p:sldId id="713" r:id="rId19"/>
    <p:sldId id="2064" r:id="rId20"/>
    <p:sldId id="1017" r:id="rId21"/>
    <p:sldId id="2398" r:id="rId22"/>
    <p:sldId id="2403" r:id="rId23"/>
    <p:sldId id="2399" r:id="rId24"/>
    <p:sldId id="2402" r:id="rId25"/>
    <p:sldId id="2400" r:id="rId26"/>
    <p:sldId id="2405" r:id="rId27"/>
    <p:sldId id="2401" r:id="rId28"/>
    <p:sldId id="2395" r:id="rId29"/>
    <p:sldId id="2404" r:id="rId30"/>
    <p:sldId id="944" r:id="rId31"/>
    <p:sldId id="1067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6600"/>
    <a:srgbClr val="800000"/>
    <a:srgbClr val="CC3300"/>
    <a:srgbClr val="FFFF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4" autoAdjust="0"/>
    <p:restoredTop sz="95339"/>
  </p:normalViewPr>
  <p:slideViewPr>
    <p:cSldViewPr>
      <p:cViewPr varScale="1">
        <p:scale>
          <a:sx n="84" d="100"/>
          <a:sy n="84" d="100"/>
        </p:scale>
        <p:origin x="184" y="800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-14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59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BB0C5-7562-894C-AF30-61FF206C61BB}" type="slidenum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Medium ITC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Medium ITC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3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27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45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88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7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>
            <a:extLst>
              <a:ext uri="{FF2B5EF4-FFF2-40B4-BE49-F238E27FC236}">
                <a16:creationId xmlns:a16="http://schemas.microsoft.com/office/drawing/2014/main" id="{6F6EC284-3DBC-F844-90C8-27D153C0D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6" name="Rectangle 3">
            <a:extLst>
              <a:ext uri="{FF2B5EF4-FFF2-40B4-BE49-F238E27FC236}">
                <a16:creationId xmlns:a16="http://schemas.microsoft.com/office/drawing/2014/main" id="{F020F108-F40A-F549-BE88-6545592B32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286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3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3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43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6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2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66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3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B7BA6-5363-0A4F-87B0-C580B070D8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5F59A-342E-F747-AC72-E36B41D1E1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48CC5-6834-B645-A19E-83B6354C99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E973F-1395-2547-87C3-1EC4432460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FE289-C21B-4045-97F7-106818C756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B1CB9-9E44-3D41-AF3B-B7D0B02B7A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79D4D-4214-AD4B-8FF9-822D6312D0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9CDD7-473C-BE40-9828-2CE8BE98F6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5034D-DCEB-AB43-BFE8-243C6B825D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83220-785F-3D47-AE0C-019F5CE1C9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4ED53-2CDE-5140-BF55-EE37EB35B6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28600"/>
            <a:ext cx="11887200" cy="91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2400" y="1447800"/>
            <a:ext cx="11887200" cy="5257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9DE59-381F-C341-963E-ED97FCD1F2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112F9-1233-B644-998A-EF090C0AA5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1C5DD-CE88-7C47-912E-E50E6656E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44689-68DD-5045-8964-1121B9B386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A7491-E2B4-854C-960A-D23EFEA5DB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2A9E6-3E6D-0B4E-AE8B-178A0AB23D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82507-EFFC-A542-950F-74E7C0EEF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818F3-F08B-B74B-9EC4-4CBDB47952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A83E1-6362-D849-AA02-B00B3FD831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61E5E-D7B0-2E44-AF5D-B4E78335E0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3D829-AB39-9E46-97C0-20A85BA60E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625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695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2067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65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9154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4638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0867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521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7535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3077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137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5225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281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0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396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878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366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5961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71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0355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448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68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-128"/>
              </a:defRPr>
            </a:lvl1pPr>
          </a:lstStyle>
          <a:p>
            <a:pPr eaLnBrk="1" hangingPunct="1"/>
            <a:fld id="{6C17C6BE-696C-5E46-BF1B-73C73C59151C}" type="slidenum">
              <a:rPr lang="en-US" altLang="en-US" smtClean="0">
                <a:cs typeface="Arial"/>
              </a:rPr>
              <a:pPr eaLnBrk="1" hangingPunct="1"/>
              <a:t>‹#›</a:t>
            </a:fld>
            <a:endParaRPr lang="en-US" alt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94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8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9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/>
            <a:fld id="{2155AE94-946D-B248-8B73-E9E873B3D201}" type="slidenum">
              <a:rPr lang="en-US" altLang="en-US" smtClean="0">
                <a:ea typeface="ＭＳ Ｐゴシック" charset="-128"/>
                <a:cs typeface="Arial"/>
              </a:rPr>
              <a:pPr eaLnBrk="1" hangingPunct="1"/>
              <a:t>‹#›</a:t>
            </a:fld>
            <a:endParaRPr lang="en-US" altLang="en-US"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56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4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5835" y="457200"/>
            <a:ext cx="11680329" cy="62864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600" b="1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8</a:t>
            </a: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For we do not want you to be unaware, brothers, 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of the affliction we experienced in Asia. For we were so utterly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burdened beyond our strength that we despaired of life itself. </a:t>
            </a:r>
            <a:r>
              <a:rPr lang="en-US" sz="2600" b="1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9</a:t>
            </a: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Indeed,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we felt that we had received the sentence of death. But that was to make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us rely not on ourselves but on God who raises the dead. (1:8-9)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7</a:t>
            </a: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But we have this treasure in jars of clay, to show that the surpassing power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belongs to God and not to us. </a:t>
            </a:r>
            <a:r>
              <a:rPr lang="en-US" sz="2600" b="1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8</a:t>
            </a: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We are afflicted in every way, but not crushed;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perplexed, but not driven to despair; </a:t>
            </a:r>
            <a:r>
              <a:rPr lang="en-US" sz="2600" b="1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9</a:t>
            </a: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persecuted, but not forsaken; struck down,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but not destroyed; </a:t>
            </a:r>
            <a:r>
              <a:rPr lang="en-US" sz="2600" b="1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10</a:t>
            </a: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always carrying in the body the death of Jesus, so that the life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of Jesus may also be manifested in our bodies. </a:t>
            </a:r>
            <a:r>
              <a:rPr lang="en-US" sz="2600" b="1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11</a:t>
            </a: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For we who live are always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being given over to death for Jesus' sake, so that the life of Jesus also may be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manifested in our mortal flesh. </a:t>
            </a:r>
            <a:r>
              <a:rPr lang="en-US" sz="2600" b="1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12</a:t>
            </a: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So death is at work in us, but life in you. (4:7-12)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9</a:t>
            </a: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But he said to me, “My grace is sufficient for you,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for my power is made perfect in weakness.” (12:9)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600" b="1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7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993" y="504779"/>
            <a:ext cx="12130006" cy="439118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FOUR MARKS OF TRUE SPIRITUALITY &amp; MATURITY IN APOSTE PAUL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224" y="1061885"/>
            <a:ext cx="11869270" cy="57330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8313" indent="-468313">
              <a:spcBef>
                <a:spcPct val="0"/>
              </a:spcBef>
            </a:pP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MARK #4: 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Knowing and experiencing in real life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that when we are weak, then we are strong.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 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10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For the sake of Christ, then, I am content with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weaknesses, insults, hardships, persecutions, and calamities.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For when I am weak, then I am strong. (v. 10)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14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Unlike the false apostles who bragged their own strengths, Paul’s pursuit was to experience God’s power working in and through his weaknesses.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For Paul it was not a mere concept he learned but it was his mode of operation in real life; he experienced power in weakness daily.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critical that we also learn this principle of true spirituality and maturity in our everyday life as Christ-followers and Christ’s church!</a:t>
            </a: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6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3071" y="1828800"/>
            <a:ext cx="11680329" cy="50291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Do not strive in your own strength; </a:t>
            </a:r>
            <a:b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cast yourself at the feet of the Lord Jesus, </a:t>
            </a:r>
            <a:b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and wait upon Him in the sure confidence that </a:t>
            </a:r>
            <a:b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He is with you, and works in you. Strive in prayer; </a:t>
            </a:r>
            <a:b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let faith fill your heart—so you will be strong in</a:t>
            </a:r>
            <a:b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the Lord, and in the power of His might.</a:t>
            </a:r>
            <a:b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Andrew Murray</a:t>
            </a:r>
          </a:p>
        </p:txBody>
      </p:sp>
    </p:spTree>
    <p:extLst>
      <p:ext uri="{BB962C8B-B14F-4D97-AF65-F5344CB8AC3E}">
        <p14:creationId xmlns:p14="http://schemas.microsoft.com/office/powerpoint/2010/main" val="2755002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993" y="504779"/>
            <a:ext cx="12130006" cy="439118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RECAP AND FINAL THOUGHTS ON TRUE SPIRITUALITY &amp; MATURITY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224" y="1112521"/>
            <a:ext cx="11766176" cy="568241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8313" indent="-468313">
              <a:spcBef>
                <a:spcPct val="0"/>
              </a:spcBef>
              <a:buFont typeface="+mj-lt"/>
              <a:buAutoNum type="arabicPeriod"/>
            </a:pP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What is true spirituality—i.e., who is a truly spiritually mature person?</a:t>
            </a:r>
          </a:p>
          <a:p>
            <a:pPr marL="914400" lvl="1" indent="-446088">
              <a:spcBef>
                <a:spcPct val="0"/>
              </a:spcBef>
              <a:buFont typeface="Wingdings" pitchFamily="2" charset="2"/>
              <a:buChar char="Ø"/>
            </a:pPr>
            <a:r>
              <a:rPr lang="en-US" sz="2600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</a:t>
            </a:r>
            <a:r>
              <a:rPr lang="en-US" sz="2600" i="0" dirty="0">
                <a:latin typeface="Candara" charset="0"/>
                <a:ea typeface="ＭＳ Ｐゴシック" charset="0"/>
                <a:cs typeface="Candara" charset="0"/>
              </a:rPr>
              <a:t> NOT </a:t>
            </a:r>
            <a:r>
              <a:rPr lang="en-US" sz="2600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in external strengths—personality, pedigree, giftedness,  experiences, or  accomplishments.</a:t>
            </a:r>
          </a:p>
          <a:p>
            <a:pPr marL="914400" lvl="1" indent="-446088">
              <a:spcBef>
                <a:spcPct val="0"/>
              </a:spcBef>
              <a:buFont typeface="Wingdings" pitchFamily="2" charset="2"/>
              <a:buChar char="Ø"/>
            </a:pPr>
            <a:r>
              <a:rPr lang="en-US" sz="2600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rather in the inner work of the Holy Spirit—to the degree in how </a:t>
            </a:r>
            <a:r>
              <a:rPr lang="en-US" sz="2600" i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we rely </a:t>
            </a:r>
            <a:r>
              <a:rPr lang="en-US" sz="2600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not on ourselves but on the Spirit’s power.</a:t>
            </a:r>
          </a:p>
          <a:p>
            <a:pPr marL="914400" lvl="1" indent="-446088">
              <a:spcBef>
                <a:spcPct val="0"/>
              </a:spcBef>
              <a:buFont typeface="Wingdings" pitchFamily="2" charset="2"/>
              <a:buChar char="Ø"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Therefore, we become truly spiritually more mature when:</a:t>
            </a:r>
          </a:p>
          <a:p>
            <a:pPr marL="1435100" lvl="2" indent="-514350">
              <a:spcBef>
                <a:spcPct val="0"/>
              </a:spcBef>
              <a:buFont typeface="+mj-lt"/>
              <a:buAutoNum type="arabicParenR"/>
            </a:pPr>
            <a:r>
              <a:rPr lang="en-US" sz="2600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We </a:t>
            </a:r>
            <a:r>
              <a:rPr lang="en-US" sz="2600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submit to God’s sovereign grace in our  lives</a:t>
            </a:r>
            <a:r>
              <a:rPr lang="en-US" sz="2600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, trusting that God’s grace is sufficient for us even in suffering that keeps us weak.</a:t>
            </a:r>
          </a:p>
          <a:p>
            <a:pPr marL="1435100" lvl="2" indent="-514350">
              <a:spcBef>
                <a:spcPct val="0"/>
              </a:spcBef>
              <a:buFont typeface="+mj-lt"/>
              <a:buAutoNum type="arabicParenR"/>
            </a:pPr>
            <a:r>
              <a:rPr lang="en-US" sz="2600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We learn to </a:t>
            </a:r>
            <a:r>
              <a:rPr lang="en-US" sz="2600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be content with our weaknesses and difficult trials. </a:t>
            </a:r>
          </a:p>
          <a:p>
            <a:pPr marL="1435100" lvl="2" indent="-514350">
              <a:spcBef>
                <a:spcPct val="0"/>
              </a:spcBef>
              <a:buFont typeface="+mj-lt"/>
              <a:buAutoNum type="arabicParenR"/>
            </a:pPr>
            <a:r>
              <a:rPr lang="en-US" sz="2600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We desire utterly </a:t>
            </a:r>
            <a:r>
              <a:rPr lang="en-US" sz="2600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for Christ’s power to rest upon us </a:t>
            </a:r>
            <a:r>
              <a:rPr lang="en-US" sz="2600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as a way of life.</a:t>
            </a:r>
          </a:p>
          <a:p>
            <a:pPr marL="1435100" lvl="2" indent="-514350">
              <a:spcBef>
                <a:spcPct val="0"/>
              </a:spcBef>
              <a:buFont typeface="+mj-lt"/>
              <a:buAutoNum type="arabicParenR"/>
            </a:pPr>
            <a:r>
              <a:rPr lang="en-US" sz="2600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We know and </a:t>
            </a:r>
            <a:r>
              <a:rPr lang="en-US" sz="2600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experience God’s power working in our weaknesses. </a:t>
            </a:r>
          </a:p>
          <a:p>
            <a:pPr marL="468312" lvl="1" indent="0">
              <a:spcBef>
                <a:spcPct val="0"/>
              </a:spcBef>
              <a:buNone/>
            </a:pPr>
            <a:endParaRPr lang="en-US" sz="14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82612" indent="-514350">
              <a:spcBef>
                <a:spcPct val="0"/>
              </a:spcBef>
              <a:buFont typeface="+mj-lt"/>
              <a:buAutoNum type="arabicPeriod"/>
            </a:pP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How about you? In what ways are you truly growing spiritually?</a:t>
            </a:r>
          </a:p>
          <a:p>
            <a:pPr marL="68262" indent="0">
              <a:spcBef>
                <a:spcPct val="0"/>
              </a:spcBef>
              <a:buNone/>
            </a:pPr>
            <a:endParaRPr lang="en-US" sz="28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6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200" dirty="0">
                <a:latin typeface="Candara" charset="0"/>
                <a:cs typeface="MS PGothic" charset="0"/>
              </a:rPr>
            </a:br>
            <a:r>
              <a:rPr lang="en-US" sz="32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326572" y="1600200"/>
            <a:ext cx="11642272" cy="5105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In what ways are you more convinced of your need for pursuing true spirituality and maturity? 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would it mean for you to trustingly submit to sovereign God whose grace is sufficient for you even in your pain suffering? 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is your first step in gladly boasting of your weaknesses so that the power of Christ may rest upon you, experiencing power in weakness?</a:t>
            </a:r>
          </a:p>
        </p:txBody>
      </p:sp>
    </p:spTree>
    <p:extLst>
      <p:ext uri="{BB962C8B-B14F-4D97-AF65-F5344CB8AC3E}">
        <p14:creationId xmlns:p14="http://schemas.microsoft.com/office/powerpoint/2010/main" val="62350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9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My Grace Is Sufficient for You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Studies in 2 Corinthians Series, Part 25</a:t>
            </a:r>
          </a:p>
          <a:p>
            <a:pPr marL="0" indent="0" algn="ctr" eaLnBrk="1" hangingPunct="1">
              <a:buNone/>
              <a:defRPr/>
            </a:pPr>
            <a:r>
              <a:rPr lang="it-IT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2 </a:t>
            </a:r>
            <a:r>
              <a:rPr lang="it-IT" i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Corinthians</a:t>
            </a:r>
            <a:r>
              <a:rPr lang="it-IT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12:1-10</a:t>
            </a:r>
          </a:p>
          <a:p>
            <a:pPr marL="0" indent="0" algn="ctr" eaLnBrk="1" hangingPunct="1"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February 3, 2019</a:t>
            </a:r>
          </a:p>
          <a:p>
            <a:pPr marL="0" indent="0"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 Pastor Paul K. Kim</a:t>
            </a:r>
          </a:p>
          <a:p>
            <a:pPr marL="0" indent="0"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6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>
            <a:extLst>
              <a:ext uri="{FF2B5EF4-FFF2-40B4-BE49-F238E27FC236}">
                <a16:creationId xmlns:a16="http://schemas.microsoft.com/office/drawing/2014/main" id="{8496457D-B90A-7F45-9621-BAF7098E7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12192000" cy="609600"/>
          </a:xfrm>
        </p:spPr>
        <p:txBody>
          <a:bodyPr/>
          <a:lstStyle/>
          <a:p>
            <a:r>
              <a:rPr lang="en-US" altLang="en-US" sz="3200" b="1" dirty="0">
                <a:latin typeface="Candara" panose="020E0502030303020204" pitchFamily="34" charset="0"/>
              </a:rPr>
              <a:t>A QUESTION OF TRUE SPIRITUALITY &amp; MATURITY [2 COR. 12:1-10]</a:t>
            </a:r>
          </a:p>
        </p:txBody>
      </p:sp>
      <p:sp>
        <p:nvSpPr>
          <p:cNvPr id="157698" name="Rectangle 3">
            <a:extLst>
              <a:ext uri="{FF2B5EF4-FFF2-40B4-BE49-F238E27FC236}">
                <a16:creationId xmlns:a16="http://schemas.microsoft.com/office/drawing/2014/main" id="{1A27F78C-A54D-354F-9FBE-81126DA16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11689080" cy="5410200"/>
          </a:xfrm>
        </p:spPr>
        <p:txBody>
          <a:bodyPr/>
          <a:lstStyle/>
          <a:p>
            <a:pPr marL="457200" indent="-457200"/>
            <a:r>
              <a:rPr lang="en-US" altLang="en-US" sz="2800" b="1" dirty="0">
                <a:latin typeface="Candara" panose="020E0502030303020204" pitchFamily="34" charset="0"/>
              </a:rPr>
              <a:t>The Corinthian Christians were swayed by the false apostles about their </a:t>
            </a:r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triumphalistic spirituality </a:t>
            </a:r>
            <a:r>
              <a:rPr lang="en-US" altLang="en-US" sz="2800" b="1" dirty="0">
                <a:latin typeface="Candara" panose="020E0502030303020204" pitchFamily="34" charset="0"/>
              </a:rPr>
              <a:t>that boasts about their own strengths.</a:t>
            </a:r>
          </a:p>
          <a:p>
            <a:pPr marL="457200" indent="-457200"/>
            <a:endParaRPr lang="en-US" altLang="en-US" sz="1400" b="1" dirty="0">
              <a:latin typeface="Candara" panose="020E0502030303020204" pitchFamily="34" charset="0"/>
            </a:endParaRPr>
          </a:p>
          <a:p>
            <a:pPr marL="457200" indent="-457200"/>
            <a:r>
              <a:rPr lang="en-US" altLang="en-US" sz="2800" b="1" dirty="0">
                <a:latin typeface="Candara" panose="020E0502030303020204" pitchFamily="34" charset="0"/>
              </a:rPr>
              <a:t>The false “super-apostles” were not only boastful about their pedigree and experiences but also </a:t>
            </a:r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critical about Paul’s credentials </a:t>
            </a:r>
            <a:r>
              <a:rPr lang="en-US" altLang="en-US" sz="2800" b="1" dirty="0">
                <a:latin typeface="Candara" panose="020E0502030303020204" pitchFamily="34" charset="0"/>
              </a:rPr>
              <a:t>for apostleship.</a:t>
            </a:r>
          </a:p>
          <a:p>
            <a:pPr marL="457200" indent="-457200"/>
            <a:endParaRPr lang="en-US" altLang="en-US" sz="1400" b="1" dirty="0">
              <a:latin typeface="Candara" panose="020E0502030303020204" pitchFamily="34" charset="0"/>
            </a:endParaRPr>
          </a:p>
          <a:p>
            <a:pPr marL="457200" indent="-457200"/>
            <a:r>
              <a:rPr lang="en-US" altLang="en-US" sz="2800" b="1" dirty="0">
                <a:latin typeface="Candara" panose="020E0502030303020204" pitchFamily="34" charset="0"/>
              </a:rPr>
              <a:t>Apostle Paul was forced to engage in some “foolish boasting” but he resorted to </a:t>
            </a:r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boast about his suffering and weaknesses </a:t>
            </a:r>
            <a:r>
              <a:rPr lang="en-US" altLang="en-US" sz="2800" b="1" dirty="0">
                <a:latin typeface="Candara" panose="020E0502030303020204" pitchFamily="34" charset="0"/>
              </a:rPr>
              <a:t>(also in 2 Cor. 11). </a:t>
            </a:r>
          </a:p>
          <a:p>
            <a:pPr marL="457200" indent="-457200"/>
            <a:endParaRPr lang="en-US" altLang="en-US" sz="1400" b="1" dirty="0">
              <a:latin typeface="Candara" panose="020E0502030303020204" pitchFamily="34" charset="0"/>
            </a:endParaRPr>
          </a:p>
          <a:p>
            <a:pPr marL="457200" indent="-457200"/>
            <a:r>
              <a:rPr lang="en-US" altLang="en-US" sz="2800" b="1" dirty="0">
                <a:latin typeface="Candara" panose="020E0502030303020204" pitchFamily="34" charset="0"/>
              </a:rPr>
              <a:t>In all this, </a:t>
            </a:r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true spirituality and spiritual maturity </a:t>
            </a:r>
            <a:r>
              <a:rPr lang="en-US" altLang="en-US" sz="2800" b="1" dirty="0">
                <a:latin typeface="Candara" panose="020E0502030303020204" pitchFamily="34" charset="0"/>
              </a:rPr>
              <a:t>are displayed by Paul in his perspective and attitude toward suffering and weakness. </a:t>
            </a:r>
          </a:p>
        </p:txBody>
      </p:sp>
    </p:spTree>
    <p:extLst>
      <p:ext uri="{BB962C8B-B14F-4D97-AF65-F5344CB8AC3E}">
        <p14:creationId xmlns:p14="http://schemas.microsoft.com/office/powerpoint/2010/main" val="205055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993" y="504779"/>
            <a:ext cx="12130006" cy="439118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FOUR MARKS OF TRUE SPIRITUALITY &amp; MATURITY IN APOSTE PAUL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224" y="1061885"/>
            <a:ext cx="11869270" cy="57330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8313" indent="-468313">
              <a:spcBef>
                <a:spcPct val="0"/>
              </a:spcBef>
            </a:pP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MARK #1: 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Being honest and real to God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in a childlike way with our pain and suffering that keeps us weak and humble.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 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I must go on boasting. Though there is nothing to be gained by it,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 will go on to visions and revelations of the Lord.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I know a man in Christ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who fourteen years ago was caught up to the third heaven—whether in the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body or out of the body I do not know, God knows.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3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And I know that this man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was caught up into paradise—whether in the body or out of the body I do not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know, God knows—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and he heard things that cannot be told, which man may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not utter.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5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On behalf of this man I will boast, but on my own behalf I will not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boast, except of my weaknesses—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6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though if I should wish to boast, I would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not be a fool, for I would be speaking the truth; but I refrain from it, so that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no one may think more of me than he sees in me or hears from me.</a:t>
            </a: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5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993" y="504779"/>
            <a:ext cx="12130006" cy="439118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FOUR MARKS OF TRUE SPIRITUALITY &amp; MATURITY IN APOSTE PAUL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224" y="1061885"/>
            <a:ext cx="11869270" cy="57330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8313" indent="-468313">
              <a:spcBef>
                <a:spcPct val="0"/>
              </a:spcBef>
            </a:pP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MARK #1: 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Being honest and real to God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in a childlike way with our pain and suffering that keeps us weak and humble.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 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7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So to keep me from becoming conceited because of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surpassing greatness of the revelations, a thorn was given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me in the flesh, a messenger of Satan to harass me, to keep me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from becoming conceited.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8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Three times I pleaded with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Lord about this, that it should leave me. (vs. 1-8)</a:t>
            </a: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0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Paul now shares his transcendental experience of heaven to refute the false apostles’ boasting of visions and signs, but he does it so reluctantly/humbly.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 thorn was given to keep him humble—(1) a messenger of Satan yet (2) in sovereign control, God also allowed it to be God’s grace for Paul.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Notice that Paul did NOT do two things in response—</a:t>
            </a:r>
            <a:r>
              <a:rPr lang="en-US" sz="2600" b="1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one,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denying his pain; </a:t>
            </a:r>
            <a:r>
              <a:rPr lang="en-US" sz="2600" b="1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two,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demanding God for cure. Rather, Paul clung to God in a childlike way!</a:t>
            </a: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3071" y="2514600"/>
            <a:ext cx="11680329" cy="43433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Deny your weakness, and you </a:t>
            </a:r>
            <a:br>
              <a:rPr lang="en-US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will never realize God's strength in you.</a:t>
            </a:r>
            <a:br>
              <a:rPr lang="en-US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Joni </a:t>
            </a:r>
            <a:r>
              <a:rPr lang="en-US" b="1" spc="-10" dirty="0" err="1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Eareckson</a:t>
            </a:r>
            <a:r>
              <a:rPr lang="en-US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Tada</a:t>
            </a:r>
          </a:p>
        </p:txBody>
      </p:sp>
    </p:spTree>
    <p:extLst>
      <p:ext uri="{BB962C8B-B14F-4D97-AF65-F5344CB8AC3E}">
        <p14:creationId xmlns:p14="http://schemas.microsoft.com/office/powerpoint/2010/main" val="66883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993" y="504779"/>
            <a:ext cx="12130006" cy="439118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FOUR MARKS OF TRUE SPIRITUALITY &amp; MATURITY IN APOSTE PAUL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224" y="1061885"/>
            <a:ext cx="11869270" cy="57330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8313" indent="-468313">
              <a:spcBef>
                <a:spcPct val="0"/>
              </a:spcBef>
            </a:pP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MARK #2: 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Trustingly submitting to sovereign God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whose grace is sufficient for us even in our pain and suffering.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 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8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Three times I pleaded with the Lord about this,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that it should leave me.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9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But he said to me, “My grace is sufficient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for you, for my power is made perfect in weakness.“ (vs. 8-9a)</a:t>
            </a: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0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After pleading with God three times, Paul heard a clear answer from God: “No.” Why? God’s grace was sufficient for Paul in His wisdom and guidance.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Paul had to learn the secret of true spiritual power and maturity—that God’s power works best when we are weak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  <a:sym typeface="Wingdings" pitchFamily="2" charset="2"/>
              </a:rPr>
              <a:t> hence, it is “sufficient grace.”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Unlike the self-promoting “super-apostles,” Paul took the radically different road—the “Calvary Road” through which Jesus became weak to reveal God’s power to conquer sin and death.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Have you learned this? In weaknesses &amp; trials, God grace is enough for you!</a:t>
            </a: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3071" y="2057400"/>
            <a:ext cx="11680329" cy="48005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Remember, it is not your weakness that </a:t>
            </a:r>
            <a:b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will get in the way of God's working through you, </a:t>
            </a:r>
            <a:b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but your delusions of strength. His strength is made perfect </a:t>
            </a:r>
            <a:b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in our weakness! Point to His strength by being </a:t>
            </a:r>
            <a:b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willing to admit your weakness.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Paul David Tripp</a:t>
            </a:r>
          </a:p>
        </p:txBody>
      </p:sp>
    </p:spTree>
    <p:extLst>
      <p:ext uri="{BB962C8B-B14F-4D97-AF65-F5344CB8AC3E}">
        <p14:creationId xmlns:p14="http://schemas.microsoft.com/office/powerpoint/2010/main" val="196859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993" y="504779"/>
            <a:ext cx="12130006" cy="439118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FOUR MARKS OF TRUE SPIRITUALITY &amp; MATURITY IN APOSTE PAUL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224" y="1061885"/>
            <a:ext cx="11869270" cy="57330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8313" indent="-468313">
              <a:spcBef>
                <a:spcPct val="0"/>
              </a:spcBef>
            </a:pP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MARK #3: 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Gladly boasting of our weaknesses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for the sake of Christ so that the power of Christ may rest upon us.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Therefore I will boast all the more gladly of my weaknesses,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so that the power of Christ may rest upon me.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10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For the sake of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Christ, then, I am content with weaknesses, insults,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hardships, persecutions, and calamities. (vs. 9b-10)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10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Observe this crucial point: Paul’s submission to God’s sovereign grace for was not a mere half-hearted obedience—he made it his THRILLED BOAST!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Here lies the open-secret of true spiritual power and breakthrough—if God’s power is revealed most vividly in our weaknesses, this is something we ought to embrace and consider it with a pure joy.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Remember that it is all the more truer when we experience weaknesses, insults, hardships, persecutions, and calamities for Christ’s sake!</a:t>
            </a: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75786</TotalTime>
  <Words>562</Words>
  <Application>Microsoft Macintosh PowerPoint</Application>
  <PresentationFormat>Widescreen</PresentationFormat>
  <Paragraphs>78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15</vt:i4>
      </vt:variant>
    </vt:vector>
  </HeadingPairs>
  <TitlesOfParts>
    <vt:vector size="39" baseType="lpstr">
      <vt:lpstr>Arial</vt:lpstr>
      <vt:lpstr>Calibri</vt:lpstr>
      <vt:lpstr>Calibri Light</vt:lpstr>
      <vt:lpstr>Candara</vt:lpstr>
      <vt:lpstr>Eras Bold ITC</vt:lpstr>
      <vt:lpstr>Eras Medium ITC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6_Default Design</vt:lpstr>
      <vt:lpstr>9_Default Design</vt:lpstr>
      <vt:lpstr>15_Default Design</vt:lpstr>
      <vt:lpstr>20_Default Design</vt:lpstr>
      <vt:lpstr>2_Office Theme</vt:lpstr>
      <vt:lpstr>24_Default Design</vt:lpstr>
      <vt:lpstr>2_Normal</vt:lpstr>
      <vt:lpstr>26_Default Design</vt:lpstr>
      <vt:lpstr>7_Default Design</vt:lpstr>
      <vt:lpstr>8_Default Design</vt:lpstr>
      <vt:lpstr>PowerPoint Presentation</vt:lpstr>
      <vt:lpstr>My Grace Is Sufficient for You</vt:lpstr>
      <vt:lpstr>A QUESTION OF TRUE SPIRITUALITY &amp; MATURITY [2 COR. 12:1-10]</vt:lpstr>
      <vt:lpstr>FOUR MARKS OF TRUE SPIRITUALITY &amp; MATURITY IN APOSTE PAUL</vt:lpstr>
      <vt:lpstr>FOUR MARKS OF TRUE SPIRITUALITY &amp; MATURITY IN APOSTE PAUL</vt:lpstr>
      <vt:lpstr>PowerPoint Presentation</vt:lpstr>
      <vt:lpstr>FOUR MARKS OF TRUE SPIRITUALITY &amp; MATURITY IN APOSTE PAUL</vt:lpstr>
      <vt:lpstr>PowerPoint Presentation</vt:lpstr>
      <vt:lpstr>FOUR MARKS OF TRUE SPIRITUALITY &amp; MATURITY IN APOSTE PAUL</vt:lpstr>
      <vt:lpstr>PowerPoint Presentation</vt:lpstr>
      <vt:lpstr>FOUR MARKS OF TRUE SPIRITUALITY &amp; MATURITY IN APOSTE PAUL</vt:lpstr>
      <vt:lpstr>PowerPoint Presentation</vt:lpstr>
      <vt:lpstr>RECAP AND FINAL THOUGHTS ON TRUE SPIRITUALITY &amp; MATURITY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4004</cp:revision>
  <cp:lastPrinted>2017-09-03T14:06:31Z</cp:lastPrinted>
  <dcterms:created xsi:type="dcterms:W3CDTF">2007-10-20T20:09:35Z</dcterms:created>
  <dcterms:modified xsi:type="dcterms:W3CDTF">2019-02-07T03:49:08Z</dcterms:modified>
  <cp:category/>
</cp:coreProperties>
</file>