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59" r:id="rId9"/>
    <p:sldMasterId id="2147484327" r:id="rId10"/>
    <p:sldMasterId id="2147484447" r:id="rId11"/>
    <p:sldMasterId id="2147484531" r:id="rId12"/>
    <p:sldMasterId id="2147484567" r:id="rId13"/>
    <p:sldMasterId id="2147484579" r:id="rId14"/>
  </p:sldMasterIdLst>
  <p:notesMasterIdLst>
    <p:notesMasterId r:id="rId32"/>
  </p:notesMasterIdLst>
  <p:handoutMasterIdLst>
    <p:handoutMasterId r:id="rId33"/>
  </p:handoutMasterIdLst>
  <p:sldIdLst>
    <p:sldId id="281" r:id="rId15"/>
    <p:sldId id="1152" r:id="rId16"/>
    <p:sldId id="1257" r:id="rId17"/>
    <p:sldId id="1267" r:id="rId18"/>
    <p:sldId id="1269" r:id="rId19"/>
    <p:sldId id="1197" r:id="rId20"/>
    <p:sldId id="1265" r:id="rId21"/>
    <p:sldId id="1266" r:id="rId22"/>
    <p:sldId id="1268" r:id="rId23"/>
    <p:sldId id="1270" r:id="rId24"/>
    <p:sldId id="1271" r:id="rId25"/>
    <p:sldId id="1273" r:id="rId26"/>
    <p:sldId id="1264" r:id="rId27"/>
    <p:sldId id="1263" r:id="rId28"/>
    <p:sldId id="1272" r:id="rId29"/>
    <p:sldId id="1239" r:id="rId30"/>
    <p:sldId id="1067" r:id="rId3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7" autoAdjust="0"/>
    <p:restoredTop sz="81427"/>
  </p:normalViewPr>
  <p:slideViewPr>
    <p:cSldViewPr>
      <p:cViewPr varScale="1">
        <p:scale>
          <a:sx n="58" d="100"/>
          <a:sy n="58" d="100"/>
        </p:scale>
        <p:origin x="216" y="1072"/>
      </p:cViewPr>
      <p:guideLst>
        <p:guide orient="horz" pos="96"/>
        <p:guide pos="3840"/>
        <p:guide pos="7152"/>
        <p:guide pos="528"/>
      </p:guideLst>
    </p:cSldViewPr>
  </p:slideViewPr>
  <p:outlineViewPr>
    <p:cViewPr>
      <p:scale>
        <a:sx n="33" d="100"/>
        <a:sy n="33" d="100"/>
      </p:scale>
      <p:origin x="0" y="-17616"/>
    </p:cViewPr>
  </p:outlin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12/16/18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12/16/18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1</a:t>
            </a:fld>
            <a:endParaRPr lang="en-US"/>
          </a:p>
        </p:txBody>
      </p:sp>
    </p:spTree>
    <p:extLst>
      <p:ext uri="{BB962C8B-B14F-4D97-AF65-F5344CB8AC3E}">
        <p14:creationId xmlns:p14="http://schemas.microsoft.com/office/powerpoint/2010/main" val="35517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65285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lgn="l">
              <a:buFont typeface="Arial" panose="020B0604020202020204" pitchFamily="34" charset="0"/>
              <a:buChar char="•"/>
            </a:pPr>
            <a:r>
              <a:rPr lang="en-US" dirty="0">
                <a:solidFill>
                  <a:schemeClr val="tx1"/>
                </a:solidFill>
              </a:rPr>
              <a:t>when villagers were gossiping about them having a child out of wedlock</a:t>
            </a:r>
          </a:p>
          <a:p>
            <a:pPr marL="457200" indent="-457200" algn="l">
              <a:buFont typeface="Arial" panose="020B0604020202020204" pitchFamily="34" charset="0"/>
              <a:buChar char="•"/>
            </a:pPr>
            <a:r>
              <a:rPr lang="en-US" dirty="0">
                <a:solidFill>
                  <a:schemeClr val="tx1"/>
                </a:solidFill>
              </a:rPr>
              <a:t>when the angel appeared to Mary and then to Joseph</a:t>
            </a:r>
          </a:p>
          <a:p>
            <a:pPr marL="457200" indent="-457200" algn="l">
              <a:buFont typeface="Arial" panose="020B0604020202020204" pitchFamily="34" charset="0"/>
              <a:buChar char="•"/>
            </a:pPr>
            <a:r>
              <a:rPr lang="en-US" dirty="0">
                <a:solidFill>
                  <a:schemeClr val="tx1"/>
                </a:solidFill>
              </a:rPr>
              <a:t>when they were exhausted on the road to Bethlehem</a:t>
            </a:r>
          </a:p>
          <a:p>
            <a:pPr marL="457200" indent="-457200" algn="l">
              <a:buFont typeface="Arial" panose="020B0604020202020204" pitchFamily="34" charset="0"/>
              <a:buChar char="•"/>
            </a:pPr>
            <a:r>
              <a:rPr lang="en-US" dirty="0">
                <a:solidFill>
                  <a:schemeClr val="tx1"/>
                </a:solidFill>
              </a:rPr>
              <a:t>when there was no room at the inn</a:t>
            </a:r>
          </a:p>
          <a:p>
            <a:pPr marL="457200" indent="-457200" algn="l">
              <a:buFont typeface="Arial" panose="020B0604020202020204" pitchFamily="34" charset="0"/>
              <a:buChar char="•"/>
            </a:pPr>
            <a:r>
              <a:rPr lang="en-US" dirty="0">
                <a:solidFill>
                  <a:schemeClr val="tx1"/>
                </a:solidFill>
              </a:rPr>
              <a:t>when they had to lay the baby in a feed-trough</a:t>
            </a:r>
          </a:p>
          <a:p>
            <a:pPr marL="457200" indent="-457200" algn="l">
              <a:buFont typeface="Arial" panose="020B0604020202020204" pitchFamily="34" charset="0"/>
              <a:buChar char="•"/>
            </a:pPr>
            <a:r>
              <a:rPr lang="en-US" dirty="0">
                <a:solidFill>
                  <a:schemeClr val="tx1"/>
                </a:solidFill>
              </a:rPr>
              <a:t>when Simeon spoke his haunting words to Mary</a:t>
            </a:r>
          </a:p>
          <a:p>
            <a:pPr marL="457200" indent="-457200" algn="l">
              <a:buFont typeface="Arial" panose="020B0604020202020204" pitchFamily="34" charset="0"/>
              <a:buChar char="•"/>
            </a:pPr>
            <a:r>
              <a:rPr lang="en-US" dirty="0">
                <a:solidFill>
                  <a:schemeClr val="tx1"/>
                </a:solidFill>
              </a:rPr>
              <a:t>when Herod said his bold-faced lie to the Magi,</a:t>
            </a:r>
          </a:p>
          <a:p>
            <a:pPr marL="457200" indent="-457200" algn="l">
              <a:buFont typeface="Arial" panose="020B0604020202020204" pitchFamily="34" charset="0"/>
              <a:buChar char="•"/>
            </a:pPr>
            <a:r>
              <a:rPr lang="en-US" dirty="0">
                <a:solidFill>
                  <a:schemeClr val="tx1"/>
                </a:solidFill>
              </a:rPr>
              <a:t>when Herod commanded the death of male children two or under in</a:t>
            </a:r>
          </a:p>
          <a:p>
            <a:pPr marL="457200" indent="-457200" algn="l">
              <a:buFont typeface="Arial" panose="020B0604020202020204" pitchFamily="34" charset="0"/>
              <a:buChar char="•"/>
            </a:pPr>
            <a:r>
              <a:rPr lang="en-US" dirty="0">
                <a:solidFill>
                  <a:schemeClr val="tx1"/>
                </a:solidFill>
              </a:rPr>
              <a:t>when Mary and Joseph had to flee for their lives</a:t>
            </a:r>
          </a:p>
          <a:p>
            <a:pPr marL="457200" indent="-457200" algn="l">
              <a:buFont typeface="Arial" panose="020B0604020202020204" pitchFamily="34" charset="0"/>
              <a:buChar char="•"/>
            </a:pPr>
            <a:r>
              <a:rPr lang="en-US" dirty="0">
                <a:solidFill>
                  <a:schemeClr val="tx1"/>
                </a:solidFill>
              </a:rPr>
              <a:t>when Mary and Joseph thought of the male babies in Bethlehem</a:t>
            </a:r>
          </a:p>
          <a:p>
            <a:pPr marL="457200" indent="-457200" algn="l">
              <a:buFont typeface="Arial" panose="020B0604020202020204" pitchFamily="34" charset="0"/>
              <a:buChar char="•"/>
            </a:pPr>
            <a:r>
              <a:rPr lang="en-US" dirty="0">
                <a:solidFill>
                  <a:schemeClr val="tx1"/>
                </a:solidFill>
              </a:rPr>
              <a:t>when Mary and Joseph were experiencing culture shock in Egypt.</a:t>
            </a:r>
          </a:p>
        </p:txBody>
      </p:sp>
    </p:spTree>
    <p:extLst>
      <p:ext uri="{BB962C8B-B14F-4D97-AF65-F5344CB8AC3E}">
        <p14:creationId xmlns:p14="http://schemas.microsoft.com/office/powerpoint/2010/main" val="249193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Dwight Edwards podcast on </a:t>
            </a:r>
            <a:r>
              <a:rPr lang="en-US" dirty="0" err="1">
                <a:latin typeface="Calibri" charset="0"/>
              </a:rPr>
              <a:t>Youtube</a:t>
            </a:r>
            <a:r>
              <a:rPr lang="en-US" dirty="0">
                <a:latin typeface="Calibri" charset="0"/>
              </a:rPr>
              <a:t> asked this question. The most common answer:</a:t>
            </a:r>
          </a:p>
          <a:p>
            <a:r>
              <a:rPr lang="en-US" dirty="0">
                <a:latin typeface="Calibri" charset="0"/>
              </a:rPr>
              <a:t>But do you know what his shocking answer was.</a:t>
            </a:r>
          </a:p>
        </p:txBody>
      </p:sp>
    </p:spTree>
    <p:extLst>
      <p:ext uri="{BB962C8B-B14F-4D97-AF65-F5344CB8AC3E}">
        <p14:creationId xmlns:p14="http://schemas.microsoft.com/office/powerpoint/2010/main" val="277031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(4 min) Listen and see if you can figure out this stunningly poignant Christmas lullaby. It comes  from a Christmas pageant performed in Coventry England in the 1500s.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So who is this “poor youngling” that these mothers sing this lullaby to?  Yes, in an almost cruel twist this next verse reveals this lullaby is being sung to </a:t>
            </a:r>
          </a:p>
          <a:p>
            <a:endParaRPr lang="en-US" dirty="0">
              <a:latin typeface="Calibri" charset="0"/>
            </a:endParaRPr>
          </a:p>
        </p:txBody>
      </p:sp>
    </p:spTree>
    <p:extLst>
      <p:ext uri="{BB962C8B-B14F-4D97-AF65-F5344CB8AC3E}">
        <p14:creationId xmlns:p14="http://schemas.microsoft.com/office/powerpoint/2010/main" val="322291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I’ve been a Christian 45 years now. I’m just starting to understand about the Sabbath. Wow, I sure thought I’d be a lot further along by now.</a:t>
            </a:r>
          </a:p>
          <a:p>
            <a:endParaRPr lang="en-US" dirty="0">
              <a:latin typeface="Calibri" charset="0"/>
            </a:endParaRPr>
          </a:p>
        </p:txBody>
      </p:sp>
    </p:spTree>
    <p:extLst>
      <p:ext uri="{BB962C8B-B14F-4D97-AF65-F5344CB8AC3E}">
        <p14:creationId xmlns:p14="http://schemas.microsoft.com/office/powerpoint/2010/main" val="54001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is our world. It is filled with wonder and pain, intense love and injustice,  Conflict, miscarriages, death, So don’t ever try to think by living in OC or LA county we can build a life walled off from hurt and pain.  All we have to do is walk out our front door.  We must have evil to have love.  Injustice/justice</a:t>
            </a:r>
          </a:p>
          <a:p>
            <a:r>
              <a:rPr lang="en-US" dirty="0">
                <a:latin typeface="Calibri" charset="0"/>
              </a:rPr>
              <a:t>But what kind of Christmas message is this, Mr. Grinch? Is there Good news. Why  do we long for a life w/o pain?</a:t>
            </a:r>
          </a:p>
          <a:p>
            <a:r>
              <a:rPr lang="en-US" dirty="0">
                <a:latin typeface="Calibri" charset="0"/>
              </a:rPr>
              <a:t>Enjoy your Christmas and eggnog and presents. Take time to marvel at the wonder of it. But also take time to be reminded of the battle</a:t>
            </a:r>
          </a:p>
        </p:txBody>
      </p:sp>
    </p:spTree>
    <p:extLst>
      <p:ext uri="{BB962C8B-B14F-4D97-AF65-F5344CB8AC3E}">
        <p14:creationId xmlns:p14="http://schemas.microsoft.com/office/powerpoint/2010/main" val="227578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1617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243060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Today we’re going to examine the two faces of  Christmas</a:t>
            </a:r>
          </a:p>
          <a:p>
            <a:r>
              <a:rPr lang="en-US" sz="1200" kern="1200" dirty="0">
                <a:solidFill>
                  <a:schemeClr val="tx1"/>
                </a:solidFill>
                <a:effectLst/>
                <a:latin typeface="+mn-lt"/>
                <a:ea typeface="ＭＳ Ｐゴシック" charset="0"/>
                <a:cs typeface="ＭＳ Ｐゴシック" charset="0"/>
              </a:rPr>
              <a:t> If given a silver dollar with only one face you’d doubt it’s authenticity.</a:t>
            </a:r>
          </a:p>
          <a:p>
            <a:r>
              <a:rPr lang="en-US" sz="1200" kern="1200" dirty="0">
                <a:solidFill>
                  <a:schemeClr val="tx1"/>
                </a:solidFill>
                <a:effectLst/>
                <a:latin typeface="+mn-lt"/>
                <a:ea typeface="ＭＳ Ｐゴシック" charset="0"/>
                <a:cs typeface="ＭＳ Ｐゴシック" charset="0"/>
              </a:rPr>
              <a:t>A single-faced view is not authentic not complete, not accurate or real and more importantly leads to crippling &amp; unrealistic expectations.</a:t>
            </a:r>
          </a:p>
          <a:p>
            <a:endParaRPr lang="en-US" dirty="0">
              <a:latin typeface="Calibri" charset="0"/>
            </a:endParaRPr>
          </a:p>
        </p:txBody>
      </p:sp>
    </p:spTree>
    <p:extLst>
      <p:ext uri="{BB962C8B-B14F-4D97-AF65-F5344CB8AC3E}">
        <p14:creationId xmlns:p14="http://schemas.microsoft.com/office/powerpoint/2010/main" val="356657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1245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4258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Growing up in Cincinnati, some of my favorite memories are related to snow and sled riding, 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Our first furlough, home in Cincy for Christmas.</a:t>
            </a:r>
          </a:p>
          <a:p>
            <a:endParaRPr lang="en-US" dirty="0">
              <a:latin typeface="Calibri" charset="0"/>
            </a:endParaRPr>
          </a:p>
        </p:txBody>
      </p:sp>
    </p:spTree>
    <p:extLst>
      <p:ext uri="{BB962C8B-B14F-4D97-AF65-F5344CB8AC3E}">
        <p14:creationId xmlns:p14="http://schemas.microsoft.com/office/powerpoint/2010/main" val="335929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1290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a:solidFill>
                  <a:schemeClr val="tx1"/>
                </a:solidFill>
                <a:effectLst/>
                <a:latin typeface="+mn-lt"/>
                <a:ea typeface="ＭＳ Ｐゴシック" charset="0"/>
                <a:cs typeface="ＭＳ Ｐゴシック" charset="0"/>
              </a:rPr>
              <a:t>I wonder as I wander out under the sky</a:t>
            </a:r>
          </a:p>
          <a:p>
            <a:r>
              <a:rPr lang="en-US" sz="1200" i="1" kern="1200" dirty="0">
                <a:solidFill>
                  <a:schemeClr val="tx1"/>
                </a:solidFill>
                <a:effectLst/>
                <a:latin typeface="+mn-lt"/>
                <a:ea typeface="ＭＳ Ｐゴシック" charset="0"/>
                <a:cs typeface="ＭＳ Ｐゴシック" charset="0"/>
              </a:rPr>
              <a:t>Why Jesus the Savior did come here to die</a:t>
            </a:r>
          </a:p>
          <a:p>
            <a:r>
              <a:rPr lang="en-US" sz="1200" i="1" kern="1200" dirty="0">
                <a:solidFill>
                  <a:schemeClr val="tx1"/>
                </a:solidFill>
                <a:effectLst/>
                <a:latin typeface="+mn-lt"/>
                <a:ea typeface="ＭＳ Ｐゴシック" charset="0"/>
                <a:cs typeface="ＭＳ Ｐゴシック" charset="0"/>
              </a:rPr>
              <a:t>For poor sinful people like you and like I	       </a:t>
            </a:r>
          </a:p>
          <a:p>
            <a:r>
              <a:rPr lang="en-US" sz="1200" i="1" kern="1200" dirty="0">
                <a:solidFill>
                  <a:schemeClr val="tx1"/>
                </a:solidFill>
                <a:effectLst/>
                <a:latin typeface="+mn-lt"/>
                <a:ea typeface="ＭＳ Ｐゴシック" charset="0"/>
                <a:cs typeface="ＭＳ Ｐゴシック" charset="0"/>
              </a:rPr>
              <a:t>I wonder as I wander out under the sky</a:t>
            </a:r>
          </a:p>
          <a:p>
            <a:r>
              <a:rPr lang="en-US" sz="1200" i="1" kern="1200" dirty="0">
                <a:solidFill>
                  <a:schemeClr val="tx1"/>
                </a:solidFill>
                <a:effectLst/>
                <a:latin typeface="+mn-lt"/>
                <a:ea typeface="ＭＳ Ｐゴシック" charset="0"/>
                <a:cs typeface="ＭＳ Ｐゴシック" charset="0"/>
              </a:rPr>
              <a:t> </a:t>
            </a:r>
          </a:p>
          <a:p>
            <a:r>
              <a:rPr lang="en-US" sz="1200" i="1" kern="1200" dirty="0">
                <a:solidFill>
                  <a:schemeClr val="tx1"/>
                </a:solidFill>
                <a:effectLst/>
                <a:latin typeface="+mn-lt"/>
                <a:ea typeface="ＭＳ Ｐゴシック" charset="0"/>
                <a:cs typeface="ＭＳ Ｐゴシック" charset="0"/>
              </a:rPr>
              <a:t>When Mary birthed Jesus 'twas in a cow's stall</a:t>
            </a:r>
          </a:p>
          <a:p>
            <a:r>
              <a:rPr lang="en-US" sz="1200" i="1" kern="1200" dirty="0">
                <a:solidFill>
                  <a:schemeClr val="tx1"/>
                </a:solidFill>
                <a:effectLst/>
                <a:latin typeface="+mn-lt"/>
                <a:ea typeface="ＭＳ Ｐゴシック" charset="0"/>
                <a:cs typeface="ＭＳ Ｐゴシック" charset="0"/>
              </a:rPr>
              <a:t>With wise men and farmers and shepherds and all</a:t>
            </a:r>
          </a:p>
          <a:p>
            <a:r>
              <a:rPr lang="en-US" sz="1200" i="1" kern="1200" dirty="0">
                <a:solidFill>
                  <a:schemeClr val="tx1"/>
                </a:solidFill>
                <a:effectLst/>
                <a:latin typeface="+mn-lt"/>
                <a:ea typeface="ＭＳ Ｐゴシック" charset="0"/>
                <a:cs typeface="ＭＳ Ｐゴシック" charset="0"/>
              </a:rPr>
              <a:t>But high from God's heaven, a star's light did fall</a:t>
            </a:r>
          </a:p>
          <a:p>
            <a:r>
              <a:rPr lang="en-US" sz="1200" i="1" kern="1200" dirty="0">
                <a:solidFill>
                  <a:schemeClr val="tx1"/>
                </a:solidFill>
                <a:effectLst/>
                <a:latin typeface="+mn-lt"/>
                <a:ea typeface="ＭＳ Ｐゴシック" charset="0"/>
                <a:cs typeface="ＭＳ Ｐゴシック" charset="0"/>
              </a:rPr>
              <a:t>And the promise of ages the world finally saw     </a:t>
            </a:r>
          </a:p>
        </p:txBody>
      </p:sp>
    </p:spTree>
    <p:extLst>
      <p:ext uri="{BB962C8B-B14F-4D97-AF65-F5344CB8AC3E}">
        <p14:creationId xmlns:p14="http://schemas.microsoft.com/office/powerpoint/2010/main" val="10255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As part of my one of my seminary courses interview Chris </a:t>
            </a:r>
            <a:r>
              <a:rPr lang="en-US" dirty="0" err="1">
                <a:latin typeface="Calibri" charset="0"/>
              </a:rPr>
              <a:t>Crossan</a:t>
            </a:r>
            <a:r>
              <a:rPr lang="en-US" dirty="0">
                <a:latin typeface="Calibri" charset="0"/>
              </a:rPr>
              <a:t> about how he prepares his sermon.  Often – I thank God for the opportunity to share and bless, encourage others with the lessons I’ve learned. Helpful in sharing our CrossWay story.</a:t>
            </a:r>
          </a:p>
        </p:txBody>
      </p:sp>
    </p:spTree>
    <p:extLst>
      <p:ext uri="{BB962C8B-B14F-4D97-AF65-F5344CB8AC3E}">
        <p14:creationId xmlns:p14="http://schemas.microsoft.com/office/powerpoint/2010/main" val="212377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12/16/18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12/16/18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12/16/18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12/16/18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12/16/18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12/16/18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760426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057130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8914017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4042029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0460160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554064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4006151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5167109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3418259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3404788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318996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12/16/18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12/16/18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12/16/18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12/16/18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12/16/18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12/16/18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12/16/18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12/16/18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3292683379"/>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12/16/18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533400"/>
            <a:ext cx="11582400" cy="914400"/>
          </a:xfrm>
        </p:spPr>
        <p:txBody>
          <a:bodyPr/>
          <a:lstStyle/>
          <a:p>
            <a:pPr eaLnBrk="1" hangingPunct="1"/>
            <a:r>
              <a:rPr lang="en-US" sz="3200" dirty="0">
                <a:effectLst>
                  <a:outerShdw blurRad="38100" dist="38100" dir="2700000" algn="tl">
                    <a:srgbClr val="DDDDDD"/>
                  </a:outerShdw>
                </a:effectLst>
                <a:latin typeface="Candara" charset="0"/>
                <a:ea typeface="MS PGothic" charset="0"/>
                <a:cs typeface="Arial" charset="0"/>
              </a:rPr>
              <a:t>The Neglected Face of Christmas: Revelation 12</a:t>
            </a:r>
            <a:br>
              <a:rPr lang="en-US" sz="3200" dirty="0">
                <a:effectLst>
                  <a:outerShdw blurRad="38100" dist="38100" dir="2700000" algn="tl">
                    <a:srgbClr val="DDDDDD"/>
                  </a:outerShdw>
                </a:effectLst>
                <a:latin typeface="Candara" charset="0"/>
                <a:ea typeface="MS PGothic" charset="0"/>
                <a:cs typeface="Arial" charset="0"/>
              </a:rPr>
            </a:br>
            <a:endParaRPr lang="en-US" sz="3200" dirty="0">
              <a:solidFill>
                <a:schemeClr val="tx1"/>
              </a:solidFill>
              <a:latin typeface="Candara" charset="0"/>
              <a:cs typeface="MS PGothic" charset="0"/>
            </a:endParaRPr>
          </a:p>
        </p:txBody>
      </p:sp>
      <p:sp>
        <p:nvSpPr>
          <p:cNvPr id="3" name="Rectangle 2">
            <a:extLst>
              <a:ext uri="{FF2B5EF4-FFF2-40B4-BE49-F238E27FC236}">
                <a16:creationId xmlns:a16="http://schemas.microsoft.com/office/drawing/2014/main" id="{9DF56037-A4C8-4142-AFA1-4CCC521212E0}"/>
              </a:ext>
            </a:extLst>
          </p:cNvPr>
          <p:cNvSpPr txBox="1">
            <a:spLocks noChangeArrowheads="1"/>
          </p:cNvSpPr>
          <p:nvPr/>
        </p:nvSpPr>
        <p:spPr bwMode="auto">
          <a:xfrm>
            <a:off x="304800" y="1524000"/>
            <a:ext cx="11125200" cy="480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a:buFont typeface="Arial" panose="020B0604020202020204" pitchFamily="34" charset="0"/>
              <a:buChar char="•"/>
            </a:pPr>
            <a:r>
              <a:rPr lang="en-US" i="0" dirty="0">
                <a:solidFill>
                  <a:schemeClr val="tx1"/>
                </a:solidFill>
              </a:rPr>
              <a:t>It reveals that life involves spiritual warfare and isn’t comfortable or </a:t>
            </a:r>
            <a:r>
              <a:rPr lang="en-US" i="0" u="sng" dirty="0">
                <a:solidFill>
                  <a:schemeClr val="tx1"/>
                </a:solidFill>
              </a:rPr>
              <a:t>easy</a:t>
            </a:r>
            <a:r>
              <a:rPr lang="en-US" i="0" dirty="0">
                <a:solidFill>
                  <a:schemeClr val="tx1"/>
                </a:solidFill>
              </a:rPr>
              <a:t>.</a:t>
            </a:r>
          </a:p>
          <a:p>
            <a:pPr marL="457200" indent="-457200" algn="l">
              <a:buFont typeface="Arial" panose="020B0604020202020204" pitchFamily="34" charset="0"/>
              <a:buChar char="•"/>
            </a:pPr>
            <a:endParaRPr lang="en-US" i="0" dirty="0">
              <a:solidFill>
                <a:schemeClr val="tx1"/>
              </a:solidFill>
            </a:endParaRPr>
          </a:p>
          <a:p>
            <a:pPr marL="457200" indent="-457200" algn="l">
              <a:buFont typeface="Arial" panose="020B0604020202020204" pitchFamily="34" charset="0"/>
              <a:buChar char="•"/>
            </a:pPr>
            <a:r>
              <a:rPr lang="en-US" i="0" dirty="0">
                <a:solidFill>
                  <a:schemeClr val="tx1"/>
                </a:solidFill>
              </a:rPr>
              <a:t>It is an essential perspective if we are to have realistic expectations</a:t>
            </a:r>
          </a:p>
          <a:p>
            <a:pPr algn="l"/>
            <a:endParaRPr lang="en-US" i="0" dirty="0">
              <a:solidFill>
                <a:schemeClr val="tx1"/>
              </a:solidFill>
            </a:endParaRPr>
          </a:p>
          <a:p>
            <a:pPr marL="457200" indent="-457200" algn="l">
              <a:buFont typeface="Arial" panose="020B0604020202020204" pitchFamily="34" charset="0"/>
              <a:buChar char="•"/>
            </a:pPr>
            <a:endParaRPr lang="en-US" i="0" dirty="0">
              <a:solidFill>
                <a:schemeClr val="tx1"/>
              </a:solidFill>
            </a:endParaRPr>
          </a:p>
          <a:p>
            <a:pPr marL="457200" indent="-457200" algn="l">
              <a:buFont typeface="Arial" panose="020B0604020202020204" pitchFamily="34" charset="0"/>
              <a:buChar char="•"/>
            </a:pPr>
            <a:r>
              <a:rPr lang="en-US" i="0" dirty="0">
                <a:solidFill>
                  <a:schemeClr val="tx1"/>
                </a:solidFill>
              </a:rPr>
              <a:t>It’s masterfully shown in clips from The Passion of the Christ</a:t>
            </a:r>
          </a:p>
          <a:p>
            <a:pPr marL="457200" indent="-457200" algn="l" eaLnBrk="1" hangingPunct="1">
              <a:buFont typeface="Arial" panose="020B0604020202020204" pitchFamily="34" charset="0"/>
              <a:buChar char="•"/>
            </a:pPr>
            <a:endParaRPr lang="en-US" i="0" dirty="0">
              <a:solidFill>
                <a:schemeClr val="tx1"/>
              </a:solidFill>
              <a:latin typeface="Candara" charset="0"/>
              <a:cs typeface="MS PGothic" charset="0"/>
            </a:endParaRPr>
          </a:p>
        </p:txBody>
      </p:sp>
    </p:spTree>
    <p:extLst>
      <p:ext uri="{BB962C8B-B14F-4D97-AF65-F5344CB8AC3E}">
        <p14:creationId xmlns:p14="http://schemas.microsoft.com/office/powerpoint/2010/main" val="38056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457200"/>
          </a:xfrm>
        </p:spPr>
        <p:txBody>
          <a:bodyPr/>
          <a:lstStyle/>
          <a:p>
            <a:pPr eaLnBrk="1" hangingPunct="1"/>
            <a:r>
              <a:rPr lang="en-US" sz="3200" dirty="0">
                <a:solidFill>
                  <a:srgbClr val="C00000"/>
                </a:solidFill>
              </a:rPr>
              <a:t>If the prequel The Birth of Christ was made:</a:t>
            </a:r>
            <a:endParaRPr lang="en-US" sz="3200" dirty="0">
              <a:solidFill>
                <a:srgbClr val="C00000"/>
              </a:solidFill>
              <a:latin typeface="Candara" charset="0"/>
              <a:cs typeface="MS PGothic" charset="0"/>
            </a:endParaRPr>
          </a:p>
        </p:txBody>
      </p:sp>
      <p:sp>
        <p:nvSpPr>
          <p:cNvPr id="3" name="Rectangle 2">
            <a:extLst>
              <a:ext uri="{FF2B5EF4-FFF2-40B4-BE49-F238E27FC236}">
                <a16:creationId xmlns:a16="http://schemas.microsoft.com/office/drawing/2014/main" id="{9DF56037-A4C8-4142-AFA1-4CCC521212E0}"/>
              </a:ext>
            </a:extLst>
          </p:cNvPr>
          <p:cNvSpPr txBox="1">
            <a:spLocks noChangeArrowheads="1"/>
          </p:cNvSpPr>
          <p:nvPr/>
        </p:nvSpPr>
        <p:spPr bwMode="auto">
          <a:xfrm>
            <a:off x="304800" y="1143000"/>
            <a:ext cx="11582400" cy="5486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a:buFont typeface="Arial" panose="020B0604020202020204" pitchFamily="34" charset="0"/>
              <a:buChar char="•"/>
            </a:pPr>
            <a:r>
              <a:rPr lang="en-US" dirty="0">
                <a:solidFill>
                  <a:schemeClr val="tx1"/>
                </a:solidFill>
              </a:rPr>
              <a:t>when villagers were gossiping about them having a child out of wedlock</a:t>
            </a:r>
          </a:p>
          <a:p>
            <a:pPr marL="457200" indent="-457200" algn="l">
              <a:buFont typeface="Arial" panose="020B0604020202020204" pitchFamily="34" charset="0"/>
              <a:buChar char="•"/>
            </a:pPr>
            <a:r>
              <a:rPr lang="en-US" dirty="0">
                <a:solidFill>
                  <a:schemeClr val="tx1"/>
                </a:solidFill>
              </a:rPr>
              <a:t>when the angel appeared to Mary and then to Joseph</a:t>
            </a:r>
          </a:p>
          <a:p>
            <a:pPr marL="457200" indent="-457200" algn="l">
              <a:buFont typeface="Arial" panose="020B0604020202020204" pitchFamily="34" charset="0"/>
              <a:buChar char="•"/>
            </a:pPr>
            <a:r>
              <a:rPr lang="en-US" dirty="0">
                <a:solidFill>
                  <a:schemeClr val="tx1"/>
                </a:solidFill>
              </a:rPr>
              <a:t>when they were exhausted on the road to Bethlehem</a:t>
            </a:r>
          </a:p>
          <a:p>
            <a:pPr marL="457200" indent="-457200" algn="l">
              <a:buFont typeface="Arial" panose="020B0604020202020204" pitchFamily="34" charset="0"/>
              <a:buChar char="•"/>
            </a:pPr>
            <a:r>
              <a:rPr lang="en-US" dirty="0">
                <a:solidFill>
                  <a:schemeClr val="tx1"/>
                </a:solidFill>
              </a:rPr>
              <a:t>when there was no room at the inn</a:t>
            </a:r>
          </a:p>
          <a:p>
            <a:pPr marL="457200" indent="-457200" algn="l">
              <a:buFont typeface="Arial" panose="020B0604020202020204" pitchFamily="34" charset="0"/>
              <a:buChar char="•"/>
            </a:pPr>
            <a:r>
              <a:rPr lang="en-US" dirty="0">
                <a:solidFill>
                  <a:schemeClr val="tx1"/>
                </a:solidFill>
              </a:rPr>
              <a:t>when they had to lay the baby in a feed-trough</a:t>
            </a:r>
          </a:p>
          <a:p>
            <a:pPr marL="457200" indent="-457200" algn="l">
              <a:buFont typeface="Arial" panose="020B0604020202020204" pitchFamily="34" charset="0"/>
              <a:buChar char="•"/>
            </a:pPr>
            <a:r>
              <a:rPr lang="en-US" dirty="0">
                <a:solidFill>
                  <a:schemeClr val="tx1"/>
                </a:solidFill>
              </a:rPr>
              <a:t>when Simeon spoke his haunting words to Mary</a:t>
            </a:r>
          </a:p>
          <a:p>
            <a:pPr marL="457200" indent="-457200" algn="l">
              <a:buFont typeface="Arial" panose="020B0604020202020204" pitchFamily="34" charset="0"/>
              <a:buChar char="•"/>
            </a:pPr>
            <a:r>
              <a:rPr lang="en-US" dirty="0">
                <a:solidFill>
                  <a:schemeClr val="tx1"/>
                </a:solidFill>
              </a:rPr>
              <a:t>when Herod said his bold-faced lie to the Magi</a:t>
            </a:r>
          </a:p>
          <a:p>
            <a:pPr marL="457200" indent="-457200" algn="l">
              <a:buFont typeface="Arial" panose="020B0604020202020204" pitchFamily="34" charset="0"/>
              <a:buChar char="•"/>
            </a:pPr>
            <a:r>
              <a:rPr lang="en-US" dirty="0">
                <a:solidFill>
                  <a:schemeClr val="tx1"/>
                </a:solidFill>
              </a:rPr>
              <a:t>when Herod commanded the death of male children two or under in</a:t>
            </a:r>
          </a:p>
          <a:p>
            <a:pPr marL="457200" indent="-457200" algn="l">
              <a:buFont typeface="Arial" panose="020B0604020202020204" pitchFamily="34" charset="0"/>
              <a:buChar char="•"/>
            </a:pPr>
            <a:r>
              <a:rPr lang="en-US" dirty="0">
                <a:solidFill>
                  <a:schemeClr val="tx1"/>
                </a:solidFill>
              </a:rPr>
              <a:t>when Mary and Joseph had to flee for their lives</a:t>
            </a:r>
          </a:p>
          <a:p>
            <a:pPr marL="457200" indent="-457200" algn="l">
              <a:buFont typeface="Arial" panose="020B0604020202020204" pitchFamily="34" charset="0"/>
              <a:buChar char="•"/>
            </a:pPr>
            <a:r>
              <a:rPr lang="en-US" dirty="0">
                <a:solidFill>
                  <a:schemeClr val="tx1"/>
                </a:solidFill>
              </a:rPr>
              <a:t>when Mary and Joseph thought of the male babies in Bethlehem</a:t>
            </a:r>
          </a:p>
          <a:p>
            <a:pPr marL="457200" indent="-457200" algn="l">
              <a:buFont typeface="Arial" panose="020B0604020202020204" pitchFamily="34" charset="0"/>
              <a:buChar char="•"/>
            </a:pPr>
            <a:r>
              <a:rPr lang="en-US" dirty="0">
                <a:solidFill>
                  <a:schemeClr val="tx1"/>
                </a:solidFill>
              </a:rPr>
              <a:t>when Mary and Joseph were experiencing culture shock in Egypt</a:t>
            </a:r>
          </a:p>
          <a:p>
            <a:pPr algn="l" eaLnBrk="1" hangingPunct="1"/>
            <a:endParaRPr lang="en-US" i="0" dirty="0">
              <a:solidFill>
                <a:schemeClr val="tx1"/>
              </a:solidFill>
              <a:latin typeface="Candara" charset="0"/>
              <a:cs typeface="MS PGothic" charset="0"/>
            </a:endParaRPr>
          </a:p>
        </p:txBody>
      </p:sp>
    </p:spTree>
    <p:extLst>
      <p:ext uri="{BB962C8B-B14F-4D97-AF65-F5344CB8AC3E}">
        <p14:creationId xmlns:p14="http://schemas.microsoft.com/office/powerpoint/2010/main" val="21216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19493" y="457200"/>
            <a:ext cx="12192000" cy="719470"/>
          </a:xfrm>
        </p:spPr>
        <p:txBody>
          <a:bodyPr/>
          <a:lstStyle/>
          <a:p>
            <a:pPr eaLnBrk="1" hangingPunct="1"/>
            <a:r>
              <a:rPr lang="en-US" sz="3200" dirty="0">
                <a:solidFill>
                  <a:srgbClr val="C00000"/>
                </a:solidFill>
              </a:rPr>
              <a:t>What Movie Best Captures the True </a:t>
            </a:r>
            <a:br>
              <a:rPr lang="en-US" sz="3200" dirty="0">
                <a:solidFill>
                  <a:srgbClr val="C00000"/>
                </a:solidFill>
              </a:rPr>
            </a:br>
            <a:r>
              <a:rPr lang="en-US" sz="3200" dirty="0">
                <a:solidFill>
                  <a:srgbClr val="C00000"/>
                </a:solidFill>
              </a:rPr>
              <a:t>Meaning and Significance of Christmas?</a:t>
            </a:r>
            <a:endParaRPr lang="en-US" sz="3200" dirty="0">
              <a:solidFill>
                <a:srgbClr val="C00000"/>
              </a:solidFill>
              <a:latin typeface="Candara" charset="0"/>
              <a:cs typeface="MS PGothic" charset="0"/>
            </a:endParaRPr>
          </a:p>
        </p:txBody>
      </p:sp>
      <p:sp>
        <p:nvSpPr>
          <p:cNvPr id="3" name="Rectangle 2">
            <a:extLst>
              <a:ext uri="{FF2B5EF4-FFF2-40B4-BE49-F238E27FC236}">
                <a16:creationId xmlns:a16="http://schemas.microsoft.com/office/drawing/2014/main" id="{9DF56037-A4C8-4142-AFA1-4CCC521212E0}"/>
              </a:ext>
            </a:extLst>
          </p:cNvPr>
          <p:cNvSpPr txBox="1">
            <a:spLocks noChangeArrowheads="1"/>
          </p:cNvSpPr>
          <p:nvPr/>
        </p:nvSpPr>
        <p:spPr bwMode="auto">
          <a:xfrm>
            <a:off x="381000" y="1600200"/>
            <a:ext cx="11658600" cy="5257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US" i="0" dirty="0">
                <a:solidFill>
                  <a:schemeClr val="tx1"/>
                </a:solidFill>
                <a:latin typeface="Candara" charset="0"/>
                <a:cs typeface="MS PGothic" charset="0"/>
              </a:rPr>
              <a:t>It’s A Wonderful Life?</a:t>
            </a:r>
          </a:p>
          <a:p>
            <a:pPr algn="l" eaLnBrk="1" hangingPunct="1"/>
            <a:endParaRPr lang="en-US" i="0" dirty="0">
              <a:solidFill>
                <a:schemeClr val="tx1"/>
              </a:solidFill>
              <a:latin typeface="Candara" charset="0"/>
              <a:cs typeface="MS PGothic" charset="0"/>
            </a:endParaRPr>
          </a:p>
          <a:p>
            <a:pPr algn="l" eaLnBrk="1" hangingPunct="1"/>
            <a:r>
              <a:rPr lang="en-US" i="0" dirty="0">
                <a:solidFill>
                  <a:schemeClr val="tx1"/>
                </a:solidFill>
                <a:latin typeface="Candara" charset="0"/>
                <a:cs typeface="MS PGothic" charset="0"/>
              </a:rPr>
              <a:t>Saving Private Ryan</a:t>
            </a:r>
          </a:p>
          <a:p>
            <a:pPr algn="l" eaLnBrk="1" hangingPunct="1"/>
            <a:endParaRPr lang="en-US" i="0" dirty="0">
              <a:solidFill>
                <a:schemeClr val="tx1"/>
              </a:solidFill>
              <a:latin typeface="Candara" charset="0"/>
              <a:cs typeface="MS PGothic" charset="0"/>
            </a:endParaRPr>
          </a:p>
          <a:p>
            <a:pPr algn="l" eaLnBrk="1" hangingPunct="1"/>
            <a:r>
              <a:rPr lang="en-US" b="0" dirty="0">
                <a:solidFill>
                  <a:schemeClr val="tx1"/>
                </a:solidFill>
              </a:rPr>
              <a:t>“Enemy-occupied territory—that is what this world is. Christianity is the story of how the rightful king has landed, you might say landed in disguise, and is calling us all to take part in a great campaign of sabotage.”</a:t>
            </a:r>
          </a:p>
          <a:p>
            <a:pPr algn="l" eaLnBrk="1" hangingPunct="1"/>
            <a:r>
              <a:rPr lang="en-US" b="0" dirty="0">
                <a:solidFill>
                  <a:schemeClr val="tx1"/>
                </a:solidFill>
              </a:rPr>
              <a:t>                                                 </a:t>
            </a:r>
            <a:r>
              <a:rPr lang="en-US" b="0" i="0" dirty="0">
                <a:solidFill>
                  <a:schemeClr val="tx1"/>
                </a:solidFill>
              </a:rPr>
              <a:t>C.S. Lewis (written in the middle of World War II)</a:t>
            </a:r>
          </a:p>
          <a:p>
            <a:pPr algn="l" eaLnBrk="1" hangingPunct="1"/>
            <a:endParaRPr lang="en-US" i="0" dirty="0">
              <a:solidFill>
                <a:schemeClr val="tx1"/>
              </a:solidFill>
              <a:latin typeface="Candara" charset="0"/>
              <a:cs typeface="MS PGothic" charset="0"/>
            </a:endParaRPr>
          </a:p>
          <a:p>
            <a:pPr algn="l" eaLnBrk="1" hangingPunct="1"/>
            <a:r>
              <a:rPr lang="en-US" b="0" dirty="0">
                <a:solidFill>
                  <a:schemeClr val="tx1"/>
                </a:solidFill>
              </a:rPr>
              <a:t>“We will have all eternity to celebrate our victories, but only a few short hours to win them.”</a:t>
            </a:r>
            <a:r>
              <a:rPr lang="en-US" dirty="0">
                <a:solidFill>
                  <a:schemeClr val="tx1"/>
                </a:solidFill>
              </a:rPr>
              <a:t>― </a:t>
            </a:r>
            <a:r>
              <a:rPr lang="en-US" b="0" dirty="0">
                <a:solidFill>
                  <a:schemeClr val="tx1"/>
                </a:solidFill>
              </a:rPr>
              <a:t>Amy Carmichael</a:t>
            </a:r>
            <a:endParaRPr lang="en-US" dirty="0">
              <a:solidFill>
                <a:schemeClr val="tx1"/>
              </a:solidFill>
            </a:endParaRPr>
          </a:p>
        </p:txBody>
      </p:sp>
    </p:spTree>
    <p:extLst>
      <p:ext uri="{BB962C8B-B14F-4D97-AF65-F5344CB8AC3E}">
        <p14:creationId xmlns:p14="http://schemas.microsoft.com/office/powerpoint/2010/main" val="85574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28600"/>
            <a:ext cx="11582400" cy="914400"/>
          </a:xfrm>
        </p:spPr>
        <p:txBody>
          <a:bodyPr/>
          <a:lstStyle/>
          <a:p>
            <a:pPr eaLnBrk="1" hangingPunct="1"/>
            <a:r>
              <a:rPr lang="en-US" sz="3200" dirty="0" err="1">
                <a:latin typeface="Candara" charset="0"/>
                <a:cs typeface="MS PGothic" charset="0"/>
              </a:rPr>
              <a:t>Lullee</a:t>
            </a:r>
            <a:r>
              <a:rPr lang="en-US" sz="3200" dirty="0">
                <a:latin typeface="Candara" charset="0"/>
                <a:cs typeface="MS PGothic" charset="0"/>
              </a:rPr>
              <a:t>, </a:t>
            </a:r>
            <a:r>
              <a:rPr lang="en-US" sz="3200" dirty="0" err="1">
                <a:latin typeface="Candara" charset="0"/>
                <a:cs typeface="MS PGothic" charset="0"/>
              </a:rPr>
              <a:t>Lulah</a:t>
            </a:r>
            <a:r>
              <a:rPr lang="en-US" sz="3200" dirty="0">
                <a:latin typeface="Candara" charset="0"/>
                <a:cs typeface="MS PGothic" charset="0"/>
              </a:rPr>
              <a:t>, Thou Little Tiny Child</a:t>
            </a:r>
            <a:br>
              <a:rPr lang="en-US" sz="3200" dirty="0">
                <a:latin typeface="Candara" charset="0"/>
                <a:cs typeface="MS PGothic" charset="0"/>
              </a:rPr>
            </a:br>
            <a:r>
              <a:rPr lang="en-US" dirty="0">
                <a:solidFill>
                  <a:schemeClr val="tx1"/>
                </a:solidFill>
                <a:latin typeface="Candara" charset="0"/>
                <a:cs typeface="MS PGothic" charset="0"/>
              </a:rPr>
              <a:t>(The </a:t>
            </a:r>
            <a:r>
              <a:rPr lang="en-US" dirty="0" err="1">
                <a:solidFill>
                  <a:schemeClr val="tx1"/>
                </a:solidFill>
                <a:latin typeface="Candara" charset="0"/>
                <a:cs typeface="MS PGothic" charset="0"/>
              </a:rPr>
              <a:t>Coventary</a:t>
            </a:r>
            <a:r>
              <a:rPr lang="en-US" dirty="0">
                <a:solidFill>
                  <a:schemeClr val="tx1"/>
                </a:solidFill>
                <a:latin typeface="Candara" charset="0"/>
                <a:cs typeface="MS PGothic" charset="0"/>
              </a:rPr>
              <a:t> Carol – 1534 A.D.)</a:t>
            </a:r>
          </a:p>
        </p:txBody>
      </p:sp>
      <p:sp>
        <p:nvSpPr>
          <p:cNvPr id="140290" name="Rectangle 3"/>
          <p:cNvSpPr>
            <a:spLocks noGrp="1" noChangeArrowheads="1"/>
          </p:cNvSpPr>
          <p:nvPr>
            <p:ph idx="1"/>
          </p:nvPr>
        </p:nvSpPr>
        <p:spPr>
          <a:xfrm>
            <a:off x="446314" y="1371600"/>
            <a:ext cx="11582400" cy="5715000"/>
          </a:xfrm>
        </p:spPr>
        <p:txBody>
          <a:bodyPr/>
          <a:lstStyle/>
          <a:p>
            <a:r>
              <a:rPr lang="en-US" dirty="0" err="1"/>
              <a:t>Lullee</a:t>
            </a:r>
            <a:r>
              <a:rPr lang="en-US" dirty="0"/>
              <a:t>, </a:t>
            </a:r>
            <a:r>
              <a:rPr lang="en-US" dirty="0" err="1"/>
              <a:t>lullah</a:t>
            </a:r>
            <a:r>
              <a:rPr lang="en-US" dirty="0"/>
              <a:t>, </a:t>
            </a:r>
            <a:r>
              <a:rPr lang="en-US" dirty="0" err="1"/>
              <a:t>lullee</a:t>
            </a:r>
            <a:r>
              <a:rPr lang="en-US" dirty="0"/>
              <a:t>, </a:t>
            </a:r>
            <a:r>
              <a:rPr lang="en-US" dirty="0" err="1"/>
              <a:t>lullah</a:t>
            </a:r>
            <a:r>
              <a:rPr lang="en-US" dirty="0"/>
              <a:t> (2x) </a:t>
            </a:r>
          </a:p>
          <a:p>
            <a:r>
              <a:rPr lang="en-US" dirty="0"/>
              <a:t>Bye, bye, </a:t>
            </a:r>
            <a:r>
              <a:rPr lang="en-US" dirty="0" err="1"/>
              <a:t>lullee</a:t>
            </a:r>
            <a:r>
              <a:rPr lang="en-US" dirty="0"/>
              <a:t>, </a:t>
            </a:r>
            <a:r>
              <a:rPr lang="en-US" dirty="0" err="1"/>
              <a:t>lullay</a:t>
            </a:r>
            <a:r>
              <a:rPr lang="en-US" dirty="0"/>
              <a:t>,  </a:t>
            </a:r>
          </a:p>
          <a:p>
            <a:r>
              <a:rPr lang="en-US" dirty="0" err="1"/>
              <a:t>Lullee</a:t>
            </a:r>
            <a:r>
              <a:rPr lang="en-US" dirty="0"/>
              <a:t>, </a:t>
            </a:r>
            <a:r>
              <a:rPr lang="en-US" dirty="0" err="1"/>
              <a:t>lullah</a:t>
            </a:r>
            <a:r>
              <a:rPr lang="en-US" dirty="0"/>
              <a:t>, O little tiny child </a:t>
            </a:r>
          </a:p>
          <a:p>
            <a:r>
              <a:rPr lang="en-US" dirty="0"/>
              <a:t>Bye, bye, </a:t>
            </a:r>
            <a:r>
              <a:rPr lang="en-US" dirty="0" err="1"/>
              <a:t>lullee</a:t>
            </a:r>
            <a:r>
              <a:rPr lang="en-US" dirty="0"/>
              <a:t>, </a:t>
            </a:r>
            <a:r>
              <a:rPr lang="en-US" dirty="0" err="1"/>
              <a:t>lullay</a:t>
            </a:r>
            <a:endParaRPr lang="en-US" dirty="0"/>
          </a:p>
          <a:p>
            <a:endParaRPr lang="en-US" sz="1400" dirty="0"/>
          </a:p>
          <a:p>
            <a:r>
              <a:rPr lang="en-US" dirty="0"/>
              <a:t>Oh, sisters too, how may we do </a:t>
            </a:r>
          </a:p>
          <a:p>
            <a:r>
              <a:rPr lang="en-US" dirty="0"/>
              <a:t>For to preserve this day? </a:t>
            </a:r>
          </a:p>
          <a:p>
            <a:r>
              <a:rPr lang="en-US" dirty="0"/>
              <a:t>This poor youngling for whom we sing </a:t>
            </a:r>
          </a:p>
          <a:p>
            <a:r>
              <a:rPr lang="en-US" dirty="0"/>
              <a:t>Bye, bye, </a:t>
            </a:r>
            <a:r>
              <a:rPr lang="en-US" dirty="0" err="1"/>
              <a:t>lullee</a:t>
            </a:r>
            <a:r>
              <a:rPr lang="en-US" dirty="0"/>
              <a:t>, </a:t>
            </a:r>
            <a:r>
              <a:rPr lang="en-US" dirty="0" err="1"/>
              <a:t>lullay</a:t>
            </a:r>
            <a:r>
              <a:rPr lang="en-US" dirty="0"/>
              <a:t>,</a:t>
            </a:r>
          </a:p>
          <a:p>
            <a:r>
              <a:rPr lang="en-US" dirty="0" err="1"/>
              <a:t>Lullee</a:t>
            </a:r>
            <a:r>
              <a:rPr lang="en-US" dirty="0"/>
              <a:t>, </a:t>
            </a:r>
            <a:r>
              <a:rPr lang="en-US" dirty="0" err="1"/>
              <a:t>lullah</a:t>
            </a:r>
            <a:r>
              <a:rPr lang="en-US" dirty="0"/>
              <a:t>, </a:t>
            </a:r>
            <a:r>
              <a:rPr lang="en-US" dirty="0" err="1"/>
              <a:t>lullee</a:t>
            </a:r>
            <a:r>
              <a:rPr lang="en-US" dirty="0"/>
              <a:t>, </a:t>
            </a:r>
            <a:r>
              <a:rPr lang="en-US" dirty="0" err="1"/>
              <a:t>lullah</a:t>
            </a:r>
            <a:endParaRPr lang="en-US" dirty="0"/>
          </a:p>
          <a:p>
            <a:r>
              <a:rPr lang="en-US" dirty="0"/>
              <a:t>Bye, bye, </a:t>
            </a:r>
            <a:r>
              <a:rPr lang="en-US" dirty="0" err="1"/>
              <a:t>lullee</a:t>
            </a:r>
            <a:r>
              <a:rPr lang="en-US" dirty="0"/>
              <a:t>, </a:t>
            </a:r>
            <a:r>
              <a:rPr lang="en-US" dirty="0" err="1"/>
              <a:t>lullay</a:t>
            </a:r>
            <a:r>
              <a:rPr lang="en-US" dirty="0"/>
              <a:t>,</a:t>
            </a:r>
          </a:p>
          <a:p>
            <a:r>
              <a:rPr lang="en-US" dirty="0" err="1"/>
              <a:t>Lullee</a:t>
            </a:r>
            <a:r>
              <a:rPr lang="en-US" dirty="0"/>
              <a:t>, </a:t>
            </a:r>
            <a:r>
              <a:rPr lang="en-US" dirty="0" err="1"/>
              <a:t>lullah</a:t>
            </a:r>
            <a:r>
              <a:rPr lang="en-US" dirty="0"/>
              <a:t>, my little tiny child</a:t>
            </a:r>
          </a:p>
          <a:p>
            <a:r>
              <a:rPr lang="en-US" dirty="0"/>
              <a:t>Bye, bye, </a:t>
            </a:r>
            <a:r>
              <a:rPr lang="en-US" dirty="0" err="1"/>
              <a:t>lullee</a:t>
            </a:r>
            <a:r>
              <a:rPr lang="en-US" dirty="0"/>
              <a:t>, </a:t>
            </a:r>
            <a:r>
              <a:rPr lang="en-US" dirty="0" err="1"/>
              <a:t>lullay</a:t>
            </a:r>
            <a:r>
              <a:rPr lang="en-US" dirty="0"/>
              <a:t>   (PAUSE)</a:t>
            </a:r>
          </a:p>
          <a:p>
            <a:endParaRPr lang="en-US" dirty="0"/>
          </a:p>
          <a:p>
            <a:endParaRPr lang="en-US" dirty="0"/>
          </a:p>
          <a:p>
            <a:endParaRPr lang="en-US" dirty="0"/>
          </a:p>
        </p:txBody>
      </p:sp>
    </p:spTree>
    <p:extLst>
      <p:ext uri="{BB962C8B-B14F-4D97-AF65-F5344CB8AC3E}">
        <p14:creationId xmlns:p14="http://schemas.microsoft.com/office/powerpoint/2010/main" val="311155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8575"/>
            <a:ext cx="11582400" cy="914400"/>
          </a:xfrm>
        </p:spPr>
        <p:txBody>
          <a:bodyPr/>
          <a:lstStyle/>
          <a:p>
            <a:pPr eaLnBrk="1" hangingPunct="1"/>
            <a:r>
              <a:rPr lang="en-US" sz="3200" dirty="0" err="1">
                <a:latin typeface="Candara" charset="0"/>
                <a:cs typeface="MS PGothic" charset="0"/>
              </a:rPr>
              <a:t>Lullee</a:t>
            </a:r>
            <a:r>
              <a:rPr lang="en-US" sz="3200" dirty="0">
                <a:latin typeface="Candara" charset="0"/>
                <a:cs typeface="MS PGothic" charset="0"/>
              </a:rPr>
              <a:t>, </a:t>
            </a:r>
            <a:r>
              <a:rPr lang="en-US" sz="3200" dirty="0" err="1">
                <a:latin typeface="Candara" charset="0"/>
                <a:cs typeface="MS PGothic" charset="0"/>
              </a:rPr>
              <a:t>Lulah</a:t>
            </a:r>
            <a:r>
              <a:rPr lang="en-US" sz="3200" dirty="0">
                <a:latin typeface="Candara" charset="0"/>
                <a:cs typeface="MS PGothic" charset="0"/>
              </a:rPr>
              <a:t>, Thou Little Tiny Child</a:t>
            </a:r>
          </a:p>
        </p:txBody>
      </p:sp>
      <p:sp>
        <p:nvSpPr>
          <p:cNvPr id="140290" name="Rectangle 3"/>
          <p:cNvSpPr>
            <a:spLocks noGrp="1" noChangeArrowheads="1"/>
          </p:cNvSpPr>
          <p:nvPr>
            <p:ph idx="1"/>
          </p:nvPr>
        </p:nvSpPr>
        <p:spPr>
          <a:xfrm>
            <a:off x="446314" y="1143000"/>
            <a:ext cx="11582400" cy="5105400"/>
          </a:xfrm>
        </p:spPr>
        <p:txBody>
          <a:bodyPr/>
          <a:lstStyle/>
          <a:p>
            <a:r>
              <a:rPr lang="en-US" dirty="0"/>
              <a:t>Herod, the king in his raging </a:t>
            </a:r>
          </a:p>
          <a:p>
            <a:r>
              <a:rPr lang="en-US" dirty="0"/>
              <a:t>Charged he hath this day</a:t>
            </a:r>
          </a:p>
          <a:p>
            <a:r>
              <a:rPr lang="en-US" dirty="0"/>
              <a:t>His men of might, In his own sight </a:t>
            </a:r>
          </a:p>
          <a:p>
            <a:r>
              <a:rPr lang="en-US" dirty="0"/>
              <a:t>All young children to slay</a:t>
            </a:r>
          </a:p>
          <a:p>
            <a:r>
              <a:rPr lang="en-US" dirty="0" err="1"/>
              <a:t>Lullee</a:t>
            </a:r>
            <a:r>
              <a:rPr lang="en-US" dirty="0"/>
              <a:t>, </a:t>
            </a:r>
            <a:r>
              <a:rPr lang="en-US" dirty="0" err="1"/>
              <a:t>lullah</a:t>
            </a:r>
            <a:r>
              <a:rPr lang="en-US" dirty="0"/>
              <a:t>, </a:t>
            </a:r>
            <a:r>
              <a:rPr lang="en-US" dirty="0" err="1"/>
              <a:t>lullee</a:t>
            </a:r>
            <a:r>
              <a:rPr lang="en-US" dirty="0"/>
              <a:t>, </a:t>
            </a:r>
            <a:r>
              <a:rPr lang="en-US" dirty="0" err="1"/>
              <a:t>lullah</a:t>
            </a:r>
            <a:r>
              <a:rPr lang="en-US" dirty="0"/>
              <a:t>, Bye, bye, </a:t>
            </a:r>
            <a:r>
              <a:rPr lang="en-US" dirty="0" err="1"/>
              <a:t>lullee</a:t>
            </a:r>
            <a:r>
              <a:rPr lang="en-US" dirty="0"/>
              <a:t>, </a:t>
            </a:r>
            <a:r>
              <a:rPr lang="en-US" dirty="0" err="1"/>
              <a:t>lullay</a:t>
            </a:r>
            <a:r>
              <a:rPr lang="en-US" dirty="0"/>
              <a:t>,</a:t>
            </a:r>
          </a:p>
          <a:p>
            <a:r>
              <a:rPr lang="en-US" dirty="0" err="1"/>
              <a:t>lullee</a:t>
            </a:r>
            <a:r>
              <a:rPr lang="en-US" dirty="0"/>
              <a:t>, </a:t>
            </a:r>
            <a:r>
              <a:rPr lang="en-US" dirty="0" err="1"/>
              <a:t>lullah</a:t>
            </a:r>
            <a:r>
              <a:rPr lang="en-US" dirty="0"/>
              <a:t> O little tiny child</a:t>
            </a:r>
          </a:p>
          <a:p>
            <a:r>
              <a:rPr lang="en-US" dirty="0"/>
              <a:t>Bye, bye, </a:t>
            </a:r>
            <a:r>
              <a:rPr lang="en-US" dirty="0" err="1"/>
              <a:t>lullee</a:t>
            </a:r>
            <a:r>
              <a:rPr lang="en-US" dirty="0"/>
              <a:t>, </a:t>
            </a:r>
            <a:r>
              <a:rPr lang="en-US" dirty="0" err="1"/>
              <a:t>lullay</a:t>
            </a:r>
            <a:endParaRPr lang="en-US" dirty="0"/>
          </a:p>
          <a:p>
            <a:endParaRPr lang="en-US" dirty="0"/>
          </a:p>
        </p:txBody>
      </p:sp>
    </p:spTree>
    <p:extLst>
      <p:ext uri="{BB962C8B-B14F-4D97-AF65-F5344CB8AC3E}">
        <p14:creationId xmlns:p14="http://schemas.microsoft.com/office/powerpoint/2010/main" val="152950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8575"/>
            <a:ext cx="11582400" cy="914400"/>
          </a:xfrm>
        </p:spPr>
        <p:txBody>
          <a:bodyPr/>
          <a:lstStyle/>
          <a:p>
            <a:pPr eaLnBrk="1" hangingPunct="1"/>
            <a:r>
              <a:rPr lang="en-US" sz="3200" dirty="0" err="1">
                <a:latin typeface="Candara" charset="0"/>
                <a:cs typeface="MS PGothic" charset="0"/>
              </a:rPr>
              <a:t>Lullee</a:t>
            </a:r>
            <a:r>
              <a:rPr lang="en-US" sz="3200" dirty="0">
                <a:latin typeface="Candara" charset="0"/>
                <a:cs typeface="MS PGothic" charset="0"/>
              </a:rPr>
              <a:t>, </a:t>
            </a:r>
            <a:r>
              <a:rPr lang="en-US" sz="3200" dirty="0" err="1">
                <a:latin typeface="Candara" charset="0"/>
                <a:cs typeface="MS PGothic" charset="0"/>
              </a:rPr>
              <a:t>Lulah</a:t>
            </a:r>
            <a:r>
              <a:rPr lang="en-US" sz="3200" dirty="0">
                <a:latin typeface="Candara" charset="0"/>
                <a:cs typeface="MS PGothic" charset="0"/>
              </a:rPr>
              <a:t>, Thou Little Tiny Child</a:t>
            </a:r>
          </a:p>
        </p:txBody>
      </p:sp>
      <p:sp>
        <p:nvSpPr>
          <p:cNvPr id="140290" name="Rectangle 3"/>
          <p:cNvSpPr>
            <a:spLocks noGrp="1" noChangeArrowheads="1"/>
          </p:cNvSpPr>
          <p:nvPr>
            <p:ph idx="1"/>
          </p:nvPr>
        </p:nvSpPr>
        <p:spPr>
          <a:xfrm>
            <a:off x="446314" y="1143000"/>
            <a:ext cx="11582400" cy="5562600"/>
          </a:xfrm>
        </p:spPr>
        <p:txBody>
          <a:bodyPr/>
          <a:lstStyle/>
          <a:p>
            <a:r>
              <a:rPr lang="en-US" dirty="0"/>
              <a:t>That woe is me, poor child for thee </a:t>
            </a:r>
          </a:p>
          <a:p>
            <a:r>
              <a:rPr lang="en-US" dirty="0"/>
              <a:t>And ever’ morn and day </a:t>
            </a:r>
          </a:p>
          <a:p>
            <a:r>
              <a:rPr lang="en-US" dirty="0"/>
              <a:t>For thy parting, neither say nor sing </a:t>
            </a:r>
          </a:p>
          <a:p>
            <a:r>
              <a:rPr lang="en-US" dirty="0"/>
              <a:t>Bye, bye, </a:t>
            </a:r>
            <a:r>
              <a:rPr lang="en-US" dirty="0" err="1"/>
              <a:t>lullee</a:t>
            </a:r>
            <a:r>
              <a:rPr lang="en-US" dirty="0"/>
              <a:t>, </a:t>
            </a:r>
            <a:r>
              <a:rPr lang="en-US" dirty="0" err="1"/>
              <a:t>lullay</a:t>
            </a:r>
            <a:r>
              <a:rPr lang="en-US" dirty="0"/>
              <a:t> </a:t>
            </a:r>
          </a:p>
          <a:p>
            <a:r>
              <a:rPr lang="en-US" dirty="0" err="1"/>
              <a:t>Oooooh</a:t>
            </a:r>
            <a:r>
              <a:rPr lang="en-US" dirty="0"/>
              <a:t>, </a:t>
            </a:r>
            <a:r>
              <a:rPr lang="en-US" dirty="0" err="1"/>
              <a:t>lullee</a:t>
            </a:r>
            <a:r>
              <a:rPr lang="en-US" dirty="0"/>
              <a:t>, </a:t>
            </a:r>
            <a:r>
              <a:rPr lang="en-US" dirty="0" err="1"/>
              <a:t>lullah</a:t>
            </a:r>
            <a:endParaRPr lang="en-US" dirty="0"/>
          </a:p>
          <a:p>
            <a:r>
              <a:rPr lang="en-US" dirty="0" err="1"/>
              <a:t>Oooooh</a:t>
            </a:r>
            <a:r>
              <a:rPr lang="en-US" dirty="0"/>
              <a:t>, lay</a:t>
            </a:r>
          </a:p>
          <a:p>
            <a:r>
              <a:rPr lang="en-US" dirty="0" err="1"/>
              <a:t>Oooooh</a:t>
            </a:r>
            <a:r>
              <a:rPr lang="en-US" dirty="0"/>
              <a:t>, little tiny child </a:t>
            </a:r>
          </a:p>
          <a:p>
            <a:r>
              <a:rPr lang="en-US" dirty="0"/>
              <a:t>Bye, </a:t>
            </a:r>
            <a:r>
              <a:rPr lang="en-US" dirty="0" err="1"/>
              <a:t>lullee</a:t>
            </a:r>
            <a:r>
              <a:rPr lang="en-US" dirty="0"/>
              <a:t>, </a:t>
            </a:r>
            <a:r>
              <a:rPr lang="en-US" dirty="0" err="1"/>
              <a:t>lullay</a:t>
            </a:r>
            <a:r>
              <a:rPr lang="en-US" dirty="0"/>
              <a:t>﻿</a:t>
            </a:r>
          </a:p>
          <a:p>
            <a:r>
              <a:rPr lang="en-US" dirty="0"/>
              <a:t>Bye, bye, </a:t>
            </a:r>
            <a:r>
              <a:rPr lang="en-US" dirty="0" err="1"/>
              <a:t>lullee</a:t>
            </a:r>
            <a:r>
              <a:rPr lang="en-US" dirty="0"/>
              <a:t>, </a:t>
            </a:r>
            <a:r>
              <a:rPr lang="en-US" dirty="0" err="1"/>
              <a:t>lullay</a:t>
            </a:r>
            <a:r>
              <a:rPr lang="en-US" dirty="0"/>
              <a:t>﻿.</a:t>
            </a:r>
          </a:p>
          <a:p>
            <a:endParaRPr lang="en-US" dirty="0"/>
          </a:p>
          <a:p>
            <a:r>
              <a:rPr lang="en-US" dirty="0"/>
              <a:t>This is our world.</a:t>
            </a:r>
          </a:p>
          <a:p>
            <a:r>
              <a:rPr lang="en-US" dirty="0"/>
              <a:t>Is there good news?</a:t>
            </a:r>
          </a:p>
        </p:txBody>
      </p:sp>
    </p:spTree>
    <p:extLst>
      <p:ext uri="{BB962C8B-B14F-4D97-AF65-F5344CB8AC3E}">
        <p14:creationId xmlns:p14="http://schemas.microsoft.com/office/powerpoint/2010/main" val="160860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289034" y="354724"/>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304800" y="1524000"/>
            <a:ext cx="11658600" cy="5105400"/>
          </a:xfrm>
        </p:spPr>
        <p:txBody>
          <a:bodyPr/>
          <a:lstStyle/>
          <a:p>
            <a:endParaRPr lang="en-US" sz="2800" dirty="0">
              <a:latin typeface="Candara" charset="0"/>
              <a:ea typeface="Candara" charset="0"/>
              <a:cs typeface="Candara" charset="0"/>
            </a:endParaRPr>
          </a:p>
          <a:p>
            <a:endParaRPr lang="en-US" sz="2800" b="0" dirty="0">
              <a:latin typeface="Candara" charset="0"/>
              <a:ea typeface="Candara" charset="0"/>
              <a:cs typeface="Candara" charset="0"/>
            </a:endParaRPr>
          </a:p>
          <a:p>
            <a:endParaRPr lang="en-US" sz="2800" b="0" dirty="0">
              <a:latin typeface="Candara" charset="0"/>
              <a:ea typeface="Candara" charset="0"/>
              <a:cs typeface="Candara" charset="0"/>
            </a:endParaRPr>
          </a:p>
          <a:p>
            <a:pPr marL="514350" indent="-514350">
              <a:buFont typeface="+mj-lt"/>
              <a:buAutoNum type="arabicPeriod"/>
            </a:pPr>
            <a:endParaRPr lang="en-US" sz="2800" b="0" dirty="0">
              <a:latin typeface="Candara" charset="0"/>
              <a:ea typeface="Candara" charset="0"/>
              <a:cs typeface="Candara" charset="0"/>
            </a:endParaRPr>
          </a:p>
        </p:txBody>
      </p:sp>
      <p:sp>
        <p:nvSpPr>
          <p:cNvPr id="2" name="TextBox 1">
            <a:extLst>
              <a:ext uri="{FF2B5EF4-FFF2-40B4-BE49-F238E27FC236}">
                <a16:creationId xmlns:a16="http://schemas.microsoft.com/office/drawing/2014/main" id="{C4B7F2AF-9D8B-1248-8B37-8852D93F2950}"/>
              </a:ext>
            </a:extLst>
          </p:cNvPr>
          <p:cNvSpPr txBox="1"/>
          <p:nvPr/>
        </p:nvSpPr>
        <p:spPr>
          <a:xfrm>
            <a:off x="228600" y="1524000"/>
            <a:ext cx="11734800" cy="3539430"/>
          </a:xfrm>
          <a:prstGeom prst="rect">
            <a:avLst/>
          </a:prstGeom>
          <a:noFill/>
        </p:spPr>
        <p:txBody>
          <a:bodyPr wrap="square" rtlCol="0">
            <a:spAutoFit/>
          </a:bodyPr>
          <a:lstStyle/>
          <a:p>
            <a:pPr marL="514350" indent="-514350">
              <a:buAutoNum type="arabicPeriod"/>
            </a:pPr>
            <a:r>
              <a:rPr lang="en-US" sz="2800" b="1" i="0" dirty="0">
                <a:latin typeface="Candara" panose="020E0502030303020204" pitchFamily="34" charset="0"/>
              </a:rPr>
              <a:t>How well have you done at developing a biblical worldview that emphasizes both of these faces of Christmas and life?</a:t>
            </a:r>
          </a:p>
          <a:p>
            <a:pPr marL="514350" indent="-514350">
              <a:buAutoNum type="arabicPeriod"/>
            </a:pPr>
            <a:endParaRPr lang="en-US" sz="2800" b="1" i="0" dirty="0">
              <a:latin typeface="Candara" panose="020E0502030303020204" pitchFamily="34" charset="0"/>
            </a:endParaRPr>
          </a:p>
          <a:p>
            <a:pPr marL="514350" indent="-514350">
              <a:buAutoNum type="arabicPeriod"/>
            </a:pPr>
            <a:r>
              <a:rPr lang="en-US" sz="2800" b="1" i="0" dirty="0">
                <a:latin typeface="Candara" panose="020E0502030303020204" pitchFamily="34" charset="0"/>
              </a:rPr>
              <a:t>Does it ruin Christmas to view it this way or does it make it more special?</a:t>
            </a:r>
          </a:p>
          <a:p>
            <a:pPr marL="514350" indent="-514350">
              <a:buAutoNum type="arabicPeriod"/>
            </a:pPr>
            <a:endParaRPr lang="en-US" sz="2800" b="1" i="0" dirty="0">
              <a:latin typeface="Candara" panose="020E0502030303020204" pitchFamily="34" charset="0"/>
            </a:endParaRPr>
          </a:p>
          <a:p>
            <a:pPr marL="514350" indent="-514350">
              <a:buAutoNum type="arabicPeriod"/>
            </a:pPr>
            <a:r>
              <a:rPr lang="en-US" sz="2800" b="1" i="0" dirty="0">
                <a:latin typeface="Candara" panose="020E0502030303020204" pitchFamily="34" charset="0"/>
              </a:rPr>
              <a:t>What do you already do or what can you do to help you better live with a greater awareness of the spiritual battle happening around you? </a:t>
            </a:r>
          </a:p>
        </p:txBody>
      </p:sp>
    </p:spTree>
    <p:extLst>
      <p:ext uri="{BB962C8B-B14F-4D97-AF65-F5344CB8AC3E}">
        <p14:creationId xmlns:p14="http://schemas.microsoft.com/office/powerpoint/2010/main" val="416094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332495"/>
            <a:ext cx="11074400" cy="563105"/>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Two Faces of Christmas</a:t>
            </a:r>
          </a:p>
        </p:txBody>
      </p:sp>
      <p:sp>
        <p:nvSpPr>
          <p:cNvPr id="129027" name="Rectangle 3"/>
          <p:cNvSpPr>
            <a:spLocks noGrp="1" noChangeArrowheads="1"/>
          </p:cNvSpPr>
          <p:nvPr>
            <p:ph type="body" idx="4294967295"/>
          </p:nvPr>
        </p:nvSpPr>
        <p:spPr>
          <a:xfrm>
            <a:off x="838200" y="2971800"/>
            <a:ext cx="10287000" cy="2667000"/>
          </a:xfrm>
        </p:spPr>
        <p:txBody>
          <a:bodyPr/>
          <a:lstStyle/>
          <a:p>
            <a:pPr marL="0" indent="0" algn="ctr" eaLnBrk="1" hangingPunct="1">
              <a:buNone/>
              <a:defRPr/>
            </a:pPr>
            <a:r>
              <a:rPr lang="en-US" b="1" i="1" dirty="0">
                <a:effectLst>
                  <a:outerShdw blurRad="38100" dist="38100" dir="2700000" algn="tl">
                    <a:srgbClr val="DDDDDD"/>
                  </a:outerShdw>
                </a:effectLst>
                <a:latin typeface="Candara" charset="0"/>
                <a:ea typeface="MS PGothic" charset="0"/>
                <a:cs typeface="Arial" charset="0"/>
              </a:rPr>
              <a:t>A Special Sunday Message</a:t>
            </a:r>
            <a:endParaRPr lang="en-US"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a:effectLst>
                  <a:outerShdw blurRad="38100" dist="38100" dir="2700000" algn="tl">
                    <a:srgbClr val="DDDDDD"/>
                  </a:outerShdw>
                </a:effectLst>
                <a:latin typeface="Candara" charset="0"/>
                <a:ea typeface="MS PGothic" charset="0"/>
                <a:cs typeface="Arial" charset="0"/>
              </a:rPr>
              <a:t>Isaiah 9:6-7</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December 16,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Wade Harlan</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27933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743200"/>
            <a:ext cx="11582400" cy="914400"/>
          </a:xfrm>
        </p:spPr>
        <p:txBody>
          <a:bodyPr/>
          <a:lstStyle/>
          <a:p>
            <a:pPr eaLnBrk="1" hangingPunct="1"/>
            <a:r>
              <a:rPr lang="en-US" sz="4800" i="1" dirty="0">
                <a:effectLst>
                  <a:outerShdw blurRad="38100" dist="38100" dir="2700000" algn="tl">
                    <a:srgbClr val="DDDDDD"/>
                  </a:outerShdw>
                </a:effectLst>
                <a:latin typeface="Candara" charset="0"/>
                <a:ea typeface="MS PGothic" charset="0"/>
                <a:cs typeface="Arial" charset="0"/>
              </a:rPr>
              <a:t>The Two Faces of Christmas</a:t>
            </a:r>
            <a:endParaRPr lang="en-US" sz="4800" i="1" dirty="0">
              <a:latin typeface="Candara" charset="0"/>
              <a:cs typeface="MS PGothic" charset="0"/>
            </a:endParaRPr>
          </a:p>
        </p:txBody>
      </p:sp>
    </p:spTree>
    <p:extLst>
      <p:ext uri="{BB962C8B-B14F-4D97-AF65-F5344CB8AC3E}">
        <p14:creationId xmlns:p14="http://schemas.microsoft.com/office/powerpoint/2010/main" val="288939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743200"/>
            <a:ext cx="11582400" cy="914400"/>
          </a:xfrm>
        </p:spPr>
        <p:txBody>
          <a:bodyPr/>
          <a:lstStyle/>
          <a:p>
            <a:pPr eaLnBrk="1" hangingPunct="1"/>
            <a:r>
              <a:rPr lang="en-US" sz="4800" i="1" dirty="0">
                <a:effectLst>
                  <a:outerShdw blurRad="38100" dist="38100" dir="2700000" algn="tl">
                    <a:srgbClr val="DDDDDD"/>
                  </a:outerShdw>
                </a:effectLst>
                <a:latin typeface="Candara" charset="0"/>
                <a:ea typeface="MS PGothic" charset="0"/>
                <a:cs typeface="Arial" charset="0"/>
              </a:rPr>
              <a:t>The Traditional View of Christmas</a:t>
            </a:r>
            <a:br>
              <a:rPr lang="en-US" sz="4800" i="1" dirty="0">
                <a:effectLst>
                  <a:outerShdw blurRad="38100" dist="38100" dir="2700000" algn="tl">
                    <a:srgbClr val="DDDDDD"/>
                  </a:outerShdw>
                </a:effectLst>
                <a:latin typeface="Candara" charset="0"/>
                <a:ea typeface="MS PGothic" charset="0"/>
                <a:cs typeface="Arial" charset="0"/>
              </a:rPr>
            </a:br>
            <a:r>
              <a:rPr lang="en-US" sz="4800" i="1" dirty="0">
                <a:solidFill>
                  <a:schemeClr val="tx1"/>
                </a:solidFill>
                <a:effectLst>
                  <a:outerShdw blurRad="38100" dist="38100" dir="2700000" algn="tl">
                    <a:srgbClr val="DDDDDD"/>
                  </a:outerShdw>
                </a:effectLst>
                <a:latin typeface="Candara" charset="0"/>
                <a:ea typeface="MS PGothic" charset="0"/>
                <a:cs typeface="Arial" charset="0"/>
              </a:rPr>
              <a:t>Luke 2</a:t>
            </a:r>
            <a:endParaRPr lang="en-US" sz="4800" dirty="0">
              <a:solidFill>
                <a:schemeClr val="tx1"/>
              </a:solidFill>
              <a:latin typeface="Candara" charset="0"/>
              <a:cs typeface="MS PGothic" charset="0"/>
            </a:endParaRPr>
          </a:p>
        </p:txBody>
      </p:sp>
    </p:spTree>
    <p:extLst>
      <p:ext uri="{BB962C8B-B14F-4D97-AF65-F5344CB8AC3E}">
        <p14:creationId xmlns:p14="http://schemas.microsoft.com/office/powerpoint/2010/main" val="426644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533400"/>
            <a:ext cx="11582400" cy="914400"/>
          </a:xfrm>
        </p:spPr>
        <p:txBody>
          <a:bodyPr/>
          <a:lstStyle/>
          <a:p>
            <a:pPr eaLnBrk="1" hangingPunct="1"/>
            <a:r>
              <a:rPr lang="en-US" sz="3200" dirty="0">
                <a:effectLst>
                  <a:outerShdw blurRad="38100" dist="38100" dir="2700000" algn="tl">
                    <a:srgbClr val="DDDDDD"/>
                  </a:outerShdw>
                </a:effectLst>
                <a:latin typeface="Candara" charset="0"/>
                <a:ea typeface="MS PGothic" charset="0"/>
                <a:cs typeface="Arial" charset="0"/>
              </a:rPr>
              <a:t>The Traditional View of Christmas</a:t>
            </a:r>
            <a:br>
              <a:rPr lang="en-US" sz="3200" dirty="0">
                <a:effectLst>
                  <a:outerShdw blurRad="38100" dist="38100" dir="2700000" algn="tl">
                    <a:srgbClr val="DDDDDD"/>
                  </a:outerShdw>
                </a:effectLst>
                <a:latin typeface="Candara" charset="0"/>
                <a:ea typeface="MS PGothic" charset="0"/>
                <a:cs typeface="Arial" charset="0"/>
              </a:rPr>
            </a:br>
            <a:endParaRPr lang="en-US" sz="3200" dirty="0">
              <a:solidFill>
                <a:schemeClr val="tx1"/>
              </a:solidFill>
              <a:latin typeface="Candara" charset="0"/>
              <a:cs typeface="MS PGothic" charset="0"/>
            </a:endParaRPr>
          </a:p>
        </p:txBody>
      </p:sp>
      <p:sp>
        <p:nvSpPr>
          <p:cNvPr id="3" name="Rectangle 2">
            <a:extLst>
              <a:ext uri="{FF2B5EF4-FFF2-40B4-BE49-F238E27FC236}">
                <a16:creationId xmlns:a16="http://schemas.microsoft.com/office/drawing/2014/main" id="{9DF56037-A4C8-4142-AFA1-4CCC521212E0}"/>
              </a:ext>
            </a:extLst>
          </p:cNvPr>
          <p:cNvSpPr txBox="1">
            <a:spLocks noChangeArrowheads="1"/>
          </p:cNvSpPr>
          <p:nvPr/>
        </p:nvSpPr>
        <p:spPr bwMode="auto">
          <a:xfrm>
            <a:off x="327660" y="1447800"/>
            <a:ext cx="11582400" cy="5105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a:buFont typeface="Arial" panose="020B0604020202020204" pitchFamily="34" charset="0"/>
              <a:buChar char="•"/>
            </a:pPr>
            <a:r>
              <a:rPr lang="en-US" i="0" dirty="0">
                <a:solidFill>
                  <a:schemeClr val="tx1"/>
                </a:solidFill>
              </a:rPr>
              <a:t>The wonder of incarnation - God entering our world as a helpless babe</a:t>
            </a:r>
          </a:p>
          <a:p>
            <a:pPr marL="457200" indent="-457200" algn="l">
              <a:buFont typeface="Arial" panose="020B0604020202020204" pitchFamily="34" charset="0"/>
              <a:buChar char="•"/>
            </a:pPr>
            <a:r>
              <a:rPr lang="en-US" i="0" dirty="0">
                <a:solidFill>
                  <a:schemeClr val="tx1"/>
                </a:solidFill>
              </a:rPr>
              <a:t>The humility of Jesus – his willing to come in such a vulnerable state</a:t>
            </a:r>
          </a:p>
          <a:p>
            <a:pPr marL="457200" indent="-457200" algn="l">
              <a:buFont typeface="Arial" panose="020B0604020202020204" pitchFamily="34" charset="0"/>
              <a:buChar char="•"/>
            </a:pPr>
            <a:r>
              <a:rPr lang="en-US" i="0" dirty="0">
                <a:solidFill>
                  <a:schemeClr val="tx1"/>
                </a:solidFill>
              </a:rPr>
              <a:t>God’s gift of Jesus and the joy, peace and eternal life he brings.</a:t>
            </a:r>
          </a:p>
          <a:p>
            <a:pPr algn="l"/>
            <a:endParaRPr lang="en-US" i="0" dirty="0">
              <a:solidFill>
                <a:schemeClr val="tx1"/>
              </a:solidFill>
            </a:endParaRPr>
          </a:p>
          <a:p>
            <a:pPr algn="l"/>
            <a:r>
              <a:rPr lang="en-US" i="0" dirty="0">
                <a:solidFill>
                  <a:schemeClr val="tx1"/>
                </a:solidFill>
              </a:rPr>
              <a:t>These are reflected in our secular and sacred Christmas songs</a:t>
            </a:r>
          </a:p>
          <a:p>
            <a:pPr algn="l" eaLnBrk="1" hangingPunct="1"/>
            <a:endParaRPr lang="en-US" i="0" dirty="0">
              <a:solidFill>
                <a:schemeClr val="tx1"/>
              </a:solidFill>
              <a:latin typeface="Candara" charset="0"/>
              <a:cs typeface="MS PGothic" charset="0"/>
            </a:endParaRPr>
          </a:p>
        </p:txBody>
      </p:sp>
    </p:spTree>
    <p:extLst>
      <p:ext uri="{BB962C8B-B14F-4D97-AF65-F5344CB8AC3E}">
        <p14:creationId xmlns:p14="http://schemas.microsoft.com/office/powerpoint/2010/main" val="207117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304800"/>
            <a:ext cx="11582400" cy="838199"/>
          </a:xfrm>
        </p:spPr>
        <p:txBody>
          <a:bodyPr/>
          <a:lstStyle/>
          <a:p>
            <a:pPr eaLnBrk="1" hangingPunct="1"/>
            <a:r>
              <a:rPr lang="en-US" sz="3200" dirty="0">
                <a:latin typeface="Candara" charset="0"/>
                <a:cs typeface="MS PGothic" charset="0"/>
              </a:rPr>
              <a:t>Sleigh Ride</a:t>
            </a:r>
            <a:br>
              <a:rPr lang="en-US" sz="3200" dirty="0">
                <a:latin typeface="Candara" charset="0"/>
                <a:cs typeface="MS PGothic" charset="0"/>
              </a:rPr>
            </a:br>
            <a:r>
              <a:rPr lang="en-US" b="0" dirty="0">
                <a:solidFill>
                  <a:schemeClr val="tx1"/>
                </a:solidFill>
                <a:latin typeface="Candara" charset="0"/>
                <a:cs typeface="MS PGothic" charset="0"/>
              </a:rPr>
              <a:t>(with percussion)</a:t>
            </a:r>
          </a:p>
        </p:txBody>
      </p:sp>
      <p:sp>
        <p:nvSpPr>
          <p:cNvPr id="140290" name="Rectangle 3"/>
          <p:cNvSpPr>
            <a:spLocks noGrp="1" noChangeArrowheads="1"/>
          </p:cNvSpPr>
          <p:nvPr>
            <p:ph idx="1"/>
          </p:nvPr>
        </p:nvSpPr>
        <p:spPr>
          <a:xfrm>
            <a:off x="304800" y="1371600"/>
            <a:ext cx="11582400" cy="6172200"/>
          </a:xfrm>
        </p:spPr>
        <p:txBody>
          <a:bodyPr/>
          <a:lstStyle/>
          <a:p>
            <a:r>
              <a:rPr lang="en-US" sz="2800" i="1" dirty="0"/>
              <a:t>Let's take that road before us</a:t>
            </a:r>
            <a:r>
              <a:rPr lang="en-US" sz="2800" dirty="0"/>
              <a:t> </a:t>
            </a:r>
            <a:r>
              <a:rPr lang="en-US" sz="2800" i="1" dirty="0"/>
              <a:t>and sing a chorus or two</a:t>
            </a:r>
            <a:endParaRPr lang="en-US" sz="2800" dirty="0"/>
          </a:p>
          <a:p>
            <a:r>
              <a:rPr lang="en-US" sz="2800" i="1" dirty="0"/>
              <a:t>Come on, it's lovely weather</a:t>
            </a:r>
            <a:r>
              <a:rPr lang="en-US" sz="2800" dirty="0"/>
              <a:t> </a:t>
            </a:r>
            <a:r>
              <a:rPr lang="en-US" sz="2800" i="1" dirty="0"/>
              <a:t>for a sleigh ride together with you.</a:t>
            </a:r>
          </a:p>
          <a:p>
            <a:endParaRPr lang="en-US" sz="1200" dirty="0"/>
          </a:p>
          <a:p>
            <a:r>
              <a:rPr lang="en-US" sz="2800" i="1" dirty="0"/>
              <a:t>There's a birthday party at the home of Farmer Gray. </a:t>
            </a:r>
            <a:endParaRPr lang="en-US" sz="2800" dirty="0"/>
          </a:p>
          <a:p>
            <a:r>
              <a:rPr lang="en-US" sz="2800" i="1" dirty="0"/>
              <a:t>It’ll be the perfect ending of a perfect day</a:t>
            </a:r>
            <a:endParaRPr lang="en-US" sz="2800" dirty="0"/>
          </a:p>
          <a:p>
            <a:r>
              <a:rPr lang="en-US" sz="2800" i="1" dirty="0"/>
              <a:t>We'll be singing the songs we love to sing without a single stop. </a:t>
            </a:r>
            <a:endParaRPr lang="en-US" sz="2800" dirty="0"/>
          </a:p>
          <a:p>
            <a:r>
              <a:rPr lang="en-US" sz="2800" i="1" dirty="0"/>
              <a:t>At the fireplace while we watch the chestnuts pop.  Pop! Pop! Pop!</a:t>
            </a:r>
            <a:endParaRPr lang="en-US" sz="2800" dirty="0"/>
          </a:p>
          <a:p>
            <a:r>
              <a:rPr lang="en-US" sz="2800" i="1" dirty="0"/>
              <a:t>There's a happy feeling nothing in this world can buy</a:t>
            </a:r>
            <a:endParaRPr lang="en-US" sz="2800" dirty="0"/>
          </a:p>
          <a:p>
            <a:r>
              <a:rPr lang="en-US" sz="2800" i="1" dirty="0"/>
              <a:t>When they pass around the coffee and the pumpkin pie</a:t>
            </a:r>
            <a:endParaRPr lang="en-US" sz="2800" dirty="0"/>
          </a:p>
          <a:p>
            <a:r>
              <a:rPr lang="en-US" sz="2800" i="1" dirty="0"/>
              <a:t>It'll nearly be like a picture print by Currier and Ives</a:t>
            </a:r>
            <a:endParaRPr lang="en-US" sz="2800" dirty="0"/>
          </a:p>
          <a:p>
            <a:r>
              <a:rPr lang="en-US" sz="2800" i="1" dirty="0"/>
              <a:t>These wonderful things are the things</a:t>
            </a:r>
            <a:r>
              <a:rPr lang="en-US" sz="2800" dirty="0"/>
              <a:t>, w</a:t>
            </a:r>
            <a:r>
              <a:rPr lang="en-US" sz="2800" i="1" dirty="0"/>
              <a:t>e remember all through our lives</a:t>
            </a:r>
            <a:endParaRPr lang="en-US" sz="2800" dirty="0"/>
          </a:p>
        </p:txBody>
      </p:sp>
    </p:spTree>
    <p:extLst>
      <p:ext uri="{BB962C8B-B14F-4D97-AF65-F5344CB8AC3E}">
        <p14:creationId xmlns:p14="http://schemas.microsoft.com/office/powerpoint/2010/main" val="306854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8575"/>
            <a:ext cx="11582400" cy="914400"/>
          </a:xfrm>
        </p:spPr>
        <p:txBody>
          <a:bodyPr/>
          <a:lstStyle/>
          <a:p>
            <a:pPr eaLnBrk="1" hangingPunct="1"/>
            <a:r>
              <a:rPr lang="en-US" sz="3200" dirty="0">
                <a:latin typeface="Candara" charset="0"/>
                <a:cs typeface="MS PGothic" charset="0"/>
              </a:rPr>
              <a:t>Silent Night</a:t>
            </a:r>
          </a:p>
        </p:txBody>
      </p:sp>
      <p:sp>
        <p:nvSpPr>
          <p:cNvPr id="140290" name="Rectangle 3"/>
          <p:cNvSpPr>
            <a:spLocks noGrp="1" noChangeArrowheads="1"/>
          </p:cNvSpPr>
          <p:nvPr>
            <p:ph idx="1"/>
          </p:nvPr>
        </p:nvSpPr>
        <p:spPr>
          <a:xfrm>
            <a:off x="304799" y="1143000"/>
            <a:ext cx="11630025" cy="6400800"/>
          </a:xfrm>
        </p:spPr>
        <p:txBody>
          <a:bodyPr/>
          <a:lstStyle/>
          <a:p>
            <a:r>
              <a:rPr lang="en-US" sz="2800" i="1" dirty="0"/>
              <a:t>Silent night Holy night </a:t>
            </a:r>
          </a:p>
          <a:p>
            <a:r>
              <a:rPr lang="en-US" sz="2800" i="1" dirty="0"/>
              <a:t>all is calm all is bright</a:t>
            </a:r>
            <a:endParaRPr lang="en-US" sz="2800" dirty="0"/>
          </a:p>
          <a:p>
            <a:r>
              <a:rPr lang="en-US" sz="2800" i="1" dirty="0"/>
              <a:t>Round yon Virgin mother and child</a:t>
            </a:r>
            <a:endParaRPr lang="en-US" sz="2800" dirty="0"/>
          </a:p>
          <a:p>
            <a:r>
              <a:rPr lang="en-US" sz="2800" i="1" dirty="0"/>
              <a:t>Holy infant so tender and mild </a:t>
            </a:r>
            <a:endParaRPr lang="en-US" sz="2800" dirty="0"/>
          </a:p>
          <a:p>
            <a:r>
              <a:rPr lang="en-US" sz="2800" i="1" dirty="0"/>
              <a:t>Sleep in heavenly peace</a:t>
            </a:r>
            <a:endParaRPr lang="en-US" sz="2800" dirty="0"/>
          </a:p>
          <a:p>
            <a:r>
              <a:rPr lang="en-US" sz="2800" i="1" dirty="0"/>
              <a:t>Sleep in heavenly peace</a:t>
            </a:r>
            <a:endParaRPr lang="en-US" sz="2800" dirty="0"/>
          </a:p>
        </p:txBody>
      </p:sp>
    </p:spTree>
    <p:extLst>
      <p:ext uri="{BB962C8B-B14F-4D97-AF65-F5344CB8AC3E}">
        <p14:creationId xmlns:p14="http://schemas.microsoft.com/office/powerpoint/2010/main" val="71256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285750" y="228600"/>
            <a:ext cx="11582400" cy="914400"/>
          </a:xfrm>
        </p:spPr>
        <p:txBody>
          <a:bodyPr/>
          <a:lstStyle/>
          <a:p>
            <a:pPr eaLnBrk="1" hangingPunct="1"/>
            <a:r>
              <a:rPr lang="en-US" sz="3200" dirty="0">
                <a:latin typeface="Candara" charset="0"/>
                <a:cs typeface="MS PGothic" charset="0"/>
              </a:rPr>
              <a:t>I Wonder As I Wander</a:t>
            </a:r>
          </a:p>
        </p:txBody>
      </p:sp>
      <p:sp>
        <p:nvSpPr>
          <p:cNvPr id="140290" name="Rectangle 3"/>
          <p:cNvSpPr>
            <a:spLocks noGrp="1" noChangeArrowheads="1"/>
          </p:cNvSpPr>
          <p:nvPr>
            <p:ph idx="1"/>
          </p:nvPr>
        </p:nvSpPr>
        <p:spPr>
          <a:xfrm>
            <a:off x="47625" y="1143000"/>
            <a:ext cx="11887200" cy="6400800"/>
          </a:xfrm>
        </p:spPr>
        <p:txBody>
          <a:bodyPr/>
          <a:lstStyle/>
          <a:p>
            <a:r>
              <a:rPr lang="en-US" dirty="0"/>
              <a:t>  </a:t>
            </a:r>
          </a:p>
        </p:txBody>
      </p:sp>
    </p:spTree>
    <p:extLst>
      <p:ext uri="{BB962C8B-B14F-4D97-AF65-F5344CB8AC3E}">
        <p14:creationId xmlns:p14="http://schemas.microsoft.com/office/powerpoint/2010/main" val="222101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2743200"/>
            <a:ext cx="11582400" cy="914400"/>
          </a:xfrm>
        </p:spPr>
        <p:txBody>
          <a:bodyPr/>
          <a:lstStyle/>
          <a:p>
            <a:pPr eaLnBrk="1" hangingPunct="1"/>
            <a:r>
              <a:rPr lang="en-US" sz="4800" i="1" dirty="0">
                <a:effectLst>
                  <a:outerShdw blurRad="38100" dist="38100" dir="2700000" algn="tl">
                    <a:srgbClr val="DDDDDD"/>
                  </a:outerShdw>
                </a:effectLst>
                <a:latin typeface="Candara" charset="0"/>
                <a:ea typeface="MS PGothic" charset="0"/>
                <a:cs typeface="Arial" charset="0"/>
              </a:rPr>
              <a:t>The Neglected View of Christmas</a:t>
            </a:r>
            <a:br>
              <a:rPr lang="en-US" sz="4800" i="1" dirty="0">
                <a:solidFill>
                  <a:schemeClr val="tx1"/>
                </a:solidFill>
                <a:effectLst>
                  <a:outerShdw blurRad="38100" dist="38100" dir="2700000" algn="tl">
                    <a:srgbClr val="DDDDDD"/>
                  </a:outerShdw>
                </a:effectLst>
                <a:latin typeface="Candara" charset="0"/>
                <a:ea typeface="MS PGothic" charset="0"/>
                <a:cs typeface="Arial" charset="0"/>
              </a:rPr>
            </a:br>
            <a:r>
              <a:rPr lang="en-US" sz="4800" i="1" dirty="0">
                <a:solidFill>
                  <a:schemeClr val="tx1"/>
                </a:solidFill>
                <a:effectLst>
                  <a:outerShdw blurRad="38100" dist="38100" dir="2700000" algn="tl">
                    <a:srgbClr val="DDDDDD"/>
                  </a:outerShdw>
                </a:effectLst>
                <a:latin typeface="Candara" charset="0"/>
                <a:ea typeface="MS PGothic" charset="0"/>
                <a:cs typeface="Arial" charset="0"/>
              </a:rPr>
              <a:t>Revelation 12</a:t>
            </a:r>
            <a:endParaRPr lang="en-US" sz="4800" dirty="0">
              <a:solidFill>
                <a:schemeClr val="tx1"/>
              </a:solidFill>
              <a:latin typeface="Candara" charset="0"/>
              <a:cs typeface="MS PGothic" charset="0"/>
            </a:endParaRPr>
          </a:p>
        </p:txBody>
      </p:sp>
    </p:spTree>
    <p:extLst>
      <p:ext uri="{BB962C8B-B14F-4D97-AF65-F5344CB8AC3E}">
        <p14:creationId xmlns:p14="http://schemas.microsoft.com/office/powerpoint/2010/main" val="5756187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69386</TotalTime>
  <Words>1277</Words>
  <Application>Microsoft Macintosh PowerPoint</Application>
  <PresentationFormat>Widescreen</PresentationFormat>
  <Paragraphs>144</Paragraphs>
  <Slides>17</Slides>
  <Notes>16</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17</vt:i4>
      </vt:variant>
    </vt:vector>
  </HeadingPairs>
  <TitlesOfParts>
    <vt:vector size="38"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9_Default Design</vt:lpstr>
      <vt:lpstr>15_Default Design</vt:lpstr>
      <vt:lpstr>20_Default Design</vt:lpstr>
      <vt:lpstr>2_Office Theme</vt:lpstr>
      <vt:lpstr>24_Default Design</vt:lpstr>
      <vt:lpstr>2_Normal</vt:lpstr>
      <vt:lpstr>PowerPoint Presentation</vt:lpstr>
      <vt:lpstr>The Two Faces of Christmas</vt:lpstr>
      <vt:lpstr>The Two Faces of Christmas</vt:lpstr>
      <vt:lpstr>The Traditional View of Christmas Luke 2</vt:lpstr>
      <vt:lpstr>The Traditional View of Christmas </vt:lpstr>
      <vt:lpstr>Sleigh Ride (with percussion)</vt:lpstr>
      <vt:lpstr>Silent Night</vt:lpstr>
      <vt:lpstr>I Wonder As I Wander</vt:lpstr>
      <vt:lpstr>The Neglected View of Christmas Revelation 12</vt:lpstr>
      <vt:lpstr>The Neglected Face of Christmas: Revelation 12 </vt:lpstr>
      <vt:lpstr>If the prequel The Birth of Christ was made:</vt:lpstr>
      <vt:lpstr>What Movie Best Captures the True  Meaning and Significance of Christmas?</vt:lpstr>
      <vt:lpstr>Lullee, Lulah, Thou Little Tiny Child (The Coventary Carol – 1534 A.D.)</vt:lpstr>
      <vt:lpstr>Lullee, Lulah, Thou Little Tiny Child</vt:lpstr>
      <vt:lpstr>Lullee, Lulah, Thou Little Tiny Child</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3853</cp:revision>
  <cp:lastPrinted>2017-09-03T14:06:31Z</cp:lastPrinted>
  <dcterms:created xsi:type="dcterms:W3CDTF">2007-10-20T20:09:35Z</dcterms:created>
  <dcterms:modified xsi:type="dcterms:W3CDTF">2018-12-16T22:21:34Z</dcterms:modified>
  <cp:category/>
</cp:coreProperties>
</file>