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 id="2147484423" r:id="rId15"/>
  </p:sldMasterIdLst>
  <p:notesMasterIdLst>
    <p:notesMasterId r:id="rId33"/>
  </p:notesMasterIdLst>
  <p:handoutMasterIdLst>
    <p:handoutMasterId r:id="rId34"/>
  </p:handoutMasterIdLst>
  <p:sldIdLst>
    <p:sldId id="281" r:id="rId16"/>
    <p:sldId id="713" r:id="rId17"/>
    <p:sldId id="2048" r:id="rId18"/>
    <p:sldId id="2645" r:id="rId19"/>
    <p:sldId id="2835" r:id="rId20"/>
    <p:sldId id="2857" r:id="rId21"/>
    <p:sldId id="2850" r:id="rId22"/>
    <p:sldId id="2842" r:id="rId23"/>
    <p:sldId id="2851" r:id="rId24"/>
    <p:sldId id="2856" r:id="rId25"/>
    <p:sldId id="2858" r:id="rId26"/>
    <p:sldId id="2853" r:id="rId27"/>
    <p:sldId id="2836" r:id="rId28"/>
    <p:sldId id="2855" r:id="rId29"/>
    <p:sldId id="2390" r:id="rId30"/>
    <p:sldId id="730" r:id="rId31"/>
    <p:sldId id="283" r:id="rId32"/>
  </p:sldIdLst>
  <p:sldSz cx="12192000" cy="6858000"/>
  <p:notesSz cx="9144000" cy="6858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432FF"/>
    <a:srgbClr val="006600"/>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0" autoAdjust="0"/>
    <p:restoredTop sz="92887"/>
  </p:normalViewPr>
  <p:slideViewPr>
    <p:cSldViewPr>
      <p:cViewPr varScale="1">
        <p:scale>
          <a:sx n="88" d="100"/>
          <a:sy n="88" d="100"/>
        </p:scale>
        <p:origin x="200" y="80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AC2EF3-51A9-D542-91AF-5422724EA014}" type="datetimeFigureOut">
              <a:rPr lang="en-US" smtClean="0"/>
              <a:t>12/2/18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12/2/18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0574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71627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7684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11258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88799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1345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7396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2794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97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5658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85091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11170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2601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F55209-0C0F-5E4A-B48A-74040EE55B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292EF7-6A82-AF4C-91ED-D8613807D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103B8-624E-5048-9DB7-5FA91F7832E1}"/>
              </a:ext>
            </a:extLst>
          </p:cNvPr>
          <p:cNvSpPr>
            <a:spLocks noGrp="1" noChangeArrowheads="1"/>
          </p:cNvSpPr>
          <p:nvPr>
            <p:ph type="sldNum" sz="quarter" idx="12"/>
          </p:nvPr>
        </p:nvSpPr>
        <p:spPr>
          <a:ln/>
        </p:spPr>
        <p:txBody>
          <a:bodyPr/>
          <a:lstStyle>
            <a:lvl1pPr>
              <a:defRPr/>
            </a:lvl1pPr>
          </a:lstStyle>
          <a:p>
            <a:fld id="{3CD8604C-CE42-1E44-9C28-E6D75E4CE68C}" type="slidenum">
              <a:rPr lang="en-US" altLang="en-US"/>
              <a:pPr/>
              <a:t>‹#›</a:t>
            </a:fld>
            <a:endParaRPr lang="en-US" altLang="en-US"/>
          </a:p>
        </p:txBody>
      </p:sp>
    </p:spTree>
    <p:extLst>
      <p:ext uri="{BB962C8B-B14F-4D97-AF65-F5344CB8AC3E}">
        <p14:creationId xmlns:p14="http://schemas.microsoft.com/office/powerpoint/2010/main" val="8844969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74FAA7-7D96-4142-A79C-3622C82918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2F3ED-0C9C-B94A-A629-25099A10B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933DAC-7A96-824E-9AF8-01F6229189D3}"/>
              </a:ext>
            </a:extLst>
          </p:cNvPr>
          <p:cNvSpPr>
            <a:spLocks noGrp="1" noChangeArrowheads="1"/>
          </p:cNvSpPr>
          <p:nvPr>
            <p:ph type="sldNum" sz="quarter" idx="12"/>
          </p:nvPr>
        </p:nvSpPr>
        <p:spPr>
          <a:ln/>
        </p:spPr>
        <p:txBody>
          <a:bodyPr/>
          <a:lstStyle>
            <a:lvl1pPr>
              <a:defRPr/>
            </a:lvl1pPr>
          </a:lstStyle>
          <a:p>
            <a:fld id="{E2B56E9B-1BE8-9648-942F-31262125D6AB}" type="slidenum">
              <a:rPr lang="en-US" altLang="en-US"/>
              <a:pPr/>
              <a:t>‹#›</a:t>
            </a:fld>
            <a:endParaRPr lang="en-US" altLang="en-US"/>
          </a:p>
        </p:txBody>
      </p:sp>
    </p:spTree>
    <p:extLst>
      <p:ext uri="{BB962C8B-B14F-4D97-AF65-F5344CB8AC3E}">
        <p14:creationId xmlns:p14="http://schemas.microsoft.com/office/powerpoint/2010/main" val="28150649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EBD672-43F9-8443-AC14-72AB1F29A7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479AB2-C6C2-D943-929D-98EA79704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03742B-C565-E344-A238-BE57966D022C}"/>
              </a:ext>
            </a:extLst>
          </p:cNvPr>
          <p:cNvSpPr>
            <a:spLocks noGrp="1" noChangeArrowheads="1"/>
          </p:cNvSpPr>
          <p:nvPr>
            <p:ph type="sldNum" sz="quarter" idx="12"/>
          </p:nvPr>
        </p:nvSpPr>
        <p:spPr>
          <a:ln/>
        </p:spPr>
        <p:txBody>
          <a:bodyPr/>
          <a:lstStyle>
            <a:lvl1pPr>
              <a:defRPr/>
            </a:lvl1pPr>
          </a:lstStyle>
          <a:p>
            <a:fld id="{15D06DD3-7819-C846-BDF4-344594426DC6}" type="slidenum">
              <a:rPr lang="en-US" altLang="en-US"/>
              <a:pPr/>
              <a:t>‹#›</a:t>
            </a:fld>
            <a:endParaRPr lang="en-US" altLang="en-US"/>
          </a:p>
        </p:txBody>
      </p:sp>
    </p:spTree>
    <p:extLst>
      <p:ext uri="{BB962C8B-B14F-4D97-AF65-F5344CB8AC3E}">
        <p14:creationId xmlns:p14="http://schemas.microsoft.com/office/powerpoint/2010/main" val="17384023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6FD82B-00E6-2B46-9858-29C76BBB88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D2B8B2-FEE2-1B4E-9917-695DC35AB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3DC8E-A79D-944C-B0EF-85B04821EB82}"/>
              </a:ext>
            </a:extLst>
          </p:cNvPr>
          <p:cNvSpPr>
            <a:spLocks noGrp="1" noChangeArrowheads="1"/>
          </p:cNvSpPr>
          <p:nvPr>
            <p:ph type="sldNum" sz="quarter" idx="12"/>
          </p:nvPr>
        </p:nvSpPr>
        <p:spPr>
          <a:ln/>
        </p:spPr>
        <p:txBody>
          <a:bodyPr/>
          <a:lstStyle>
            <a:lvl1pPr>
              <a:defRPr/>
            </a:lvl1pPr>
          </a:lstStyle>
          <a:p>
            <a:fld id="{F488E69B-D10D-7343-9908-6B8CEDD09CEB}" type="slidenum">
              <a:rPr lang="en-US" altLang="en-US"/>
              <a:pPr/>
              <a:t>‹#›</a:t>
            </a:fld>
            <a:endParaRPr lang="en-US" altLang="en-US"/>
          </a:p>
        </p:txBody>
      </p:sp>
    </p:spTree>
    <p:extLst>
      <p:ext uri="{BB962C8B-B14F-4D97-AF65-F5344CB8AC3E}">
        <p14:creationId xmlns:p14="http://schemas.microsoft.com/office/powerpoint/2010/main" val="17236549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A1F42A-8BF4-5A4B-A5FC-753EF08732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53E5F4-6ED7-3B49-9738-11D9247A7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0D1ADB-11D9-EE4B-B739-07F128621F68}"/>
              </a:ext>
            </a:extLst>
          </p:cNvPr>
          <p:cNvSpPr>
            <a:spLocks noGrp="1" noChangeArrowheads="1"/>
          </p:cNvSpPr>
          <p:nvPr>
            <p:ph type="sldNum" sz="quarter" idx="12"/>
          </p:nvPr>
        </p:nvSpPr>
        <p:spPr>
          <a:ln/>
        </p:spPr>
        <p:txBody>
          <a:bodyPr/>
          <a:lstStyle>
            <a:lvl1pPr>
              <a:defRPr/>
            </a:lvl1pPr>
          </a:lstStyle>
          <a:p>
            <a:fld id="{74BA1EB8-0B07-534D-9156-38F34B290983}" type="slidenum">
              <a:rPr lang="en-US" altLang="en-US"/>
              <a:pPr/>
              <a:t>‹#›</a:t>
            </a:fld>
            <a:endParaRPr lang="en-US" altLang="en-US"/>
          </a:p>
        </p:txBody>
      </p:sp>
    </p:spTree>
    <p:extLst>
      <p:ext uri="{BB962C8B-B14F-4D97-AF65-F5344CB8AC3E}">
        <p14:creationId xmlns:p14="http://schemas.microsoft.com/office/powerpoint/2010/main" val="221577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E2D26A-3155-E74C-9902-DD3ACE7126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F655C9-0131-9C4F-BA8E-93B943F9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DE9CF5-C820-1541-9641-0AA4CE0C6C9A}"/>
              </a:ext>
            </a:extLst>
          </p:cNvPr>
          <p:cNvSpPr>
            <a:spLocks noGrp="1" noChangeArrowheads="1"/>
          </p:cNvSpPr>
          <p:nvPr>
            <p:ph type="sldNum" sz="quarter" idx="12"/>
          </p:nvPr>
        </p:nvSpPr>
        <p:spPr>
          <a:ln/>
        </p:spPr>
        <p:txBody>
          <a:bodyPr/>
          <a:lstStyle>
            <a:lvl1pPr>
              <a:defRPr/>
            </a:lvl1pPr>
          </a:lstStyle>
          <a:p>
            <a:fld id="{A7DBCABB-07F9-CD48-B9E5-5A960EBE57AB}" type="slidenum">
              <a:rPr lang="en-US" altLang="en-US"/>
              <a:pPr/>
              <a:t>‹#›</a:t>
            </a:fld>
            <a:endParaRPr lang="en-US" altLang="en-US"/>
          </a:p>
        </p:txBody>
      </p:sp>
    </p:spTree>
    <p:extLst>
      <p:ext uri="{BB962C8B-B14F-4D97-AF65-F5344CB8AC3E}">
        <p14:creationId xmlns:p14="http://schemas.microsoft.com/office/powerpoint/2010/main" val="3165593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FE0EAA-1C9B-0D47-A68E-7289328744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0F3FB5-D0B9-4844-959A-E393063A9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9096BF-25A4-CA44-AF9C-98738FD5DE82}"/>
              </a:ext>
            </a:extLst>
          </p:cNvPr>
          <p:cNvSpPr>
            <a:spLocks noGrp="1" noChangeArrowheads="1"/>
          </p:cNvSpPr>
          <p:nvPr>
            <p:ph type="sldNum" sz="quarter" idx="12"/>
          </p:nvPr>
        </p:nvSpPr>
        <p:spPr>
          <a:ln/>
        </p:spPr>
        <p:txBody>
          <a:bodyPr/>
          <a:lstStyle>
            <a:lvl1pPr>
              <a:defRPr/>
            </a:lvl1pPr>
          </a:lstStyle>
          <a:p>
            <a:fld id="{7B41DB39-C449-F04F-B57F-79EDC43365D9}" type="slidenum">
              <a:rPr lang="en-US" altLang="en-US"/>
              <a:pPr/>
              <a:t>‹#›</a:t>
            </a:fld>
            <a:endParaRPr lang="en-US" altLang="en-US"/>
          </a:p>
        </p:txBody>
      </p:sp>
    </p:spTree>
    <p:extLst>
      <p:ext uri="{BB962C8B-B14F-4D97-AF65-F5344CB8AC3E}">
        <p14:creationId xmlns:p14="http://schemas.microsoft.com/office/powerpoint/2010/main" val="9101114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408569-D028-7F47-BBE4-0409AE2EB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45B873-8D67-5C4B-814F-98CF6F8E86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D2DEF9-16FC-6A40-AFB1-3BEED6650721}"/>
              </a:ext>
            </a:extLst>
          </p:cNvPr>
          <p:cNvSpPr>
            <a:spLocks noGrp="1" noChangeArrowheads="1"/>
          </p:cNvSpPr>
          <p:nvPr>
            <p:ph type="sldNum" sz="quarter" idx="12"/>
          </p:nvPr>
        </p:nvSpPr>
        <p:spPr>
          <a:ln/>
        </p:spPr>
        <p:txBody>
          <a:bodyPr/>
          <a:lstStyle>
            <a:lvl1pPr>
              <a:defRPr/>
            </a:lvl1pPr>
          </a:lstStyle>
          <a:p>
            <a:fld id="{749DC9AD-7D08-2341-AD79-56CF1D753BF6}" type="slidenum">
              <a:rPr lang="en-US" altLang="en-US"/>
              <a:pPr/>
              <a:t>‹#›</a:t>
            </a:fld>
            <a:endParaRPr lang="en-US" altLang="en-US"/>
          </a:p>
        </p:txBody>
      </p:sp>
    </p:spTree>
    <p:extLst>
      <p:ext uri="{BB962C8B-B14F-4D97-AF65-F5344CB8AC3E}">
        <p14:creationId xmlns:p14="http://schemas.microsoft.com/office/powerpoint/2010/main" val="1997523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DB981-A257-034C-9682-07F2ABD4A4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CE0A92-010A-5F43-A02E-F8CC45B43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A68AA6-B863-9448-82EA-5C51B98EA0EB}"/>
              </a:ext>
            </a:extLst>
          </p:cNvPr>
          <p:cNvSpPr>
            <a:spLocks noGrp="1" noChangeArrowheads="1"/>
          </p:cNvSpPr>
          <p:nvPr>
            <p:ph type="sldNum" sz="quarter" idx="12"/>
          </p:nvPr>
        </p:nvSpPr>
        <p:spPr>
          <a:ln/>
        </p:spPr>
        <p:txBody>
          <a:bodyPr/>
          <a:lstStyle>
            <a:lvl1pPr>
              <a:defRPr/>
            </a:lvl1pPr>
          </a:lstStyle>
          <a:p>
            <a:fld id="{C155A647-D4A6-C641-BE1A-172BF3740D1B}" type="slidenum">
              <a:rPr lang="en-US" altLang="en-US"/>
              <a:pPr/>
              <a:t>‹#›</a:t>
            </a:fld>
            <a:endParaRPr lang="en-US" altLang="en-US"/>
          </a:p>
        </p:txBody>
      </p:sp>
    </p:spTree>
    <p:extLst>
      <p:ext uri="{BB962C8B-B14F-4D97-AF65-F5344CB8AC3E}">
        <p14:creationId xmlns:p14="http://schemas.microsoft.com/office/powerpoint/2010/main" val="12396379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411E21-5BA2-0F47-B236-307AFECB1A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C5D141-8CEC-2244-B594-12103C8E9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E1F4E8-AB66-0448-B209-07C798D500A1}"/>
              </a:ext>
            </a:extLst>
          </p:cNvPr>
          <p:cNvSpPr>
            <a:spLocks noGrp="1" noChangeArrowheads="1"/>
          </p:cNvSpPr>
          <p:nvPr>
            <p:ph type="sldNum" sz="quarter" idx="12"/>
          </p:nvPr>
        </p:nvSpPr>
        <p:spPr>
          <a:ln/>
        </p:spPr>
        <p:txBody>
          <a:bodyPr/>
          <a:lstStyle>
            <a:lvl1pPr>
              <a:defRPr/>
            </a:lvl1pPr>
          </a:lstStyle>
          <a:p>
            <a:fld id="{FDD2EA7A-D4A9-AF47-8B89-821BB473E78F}" type="slidenum">
              <a:rPr lang="en-US" altLang="en-US"/>
              <a:pPr/>
              <a:t>‹#›</a:t>
            </a:fld>
            <a:endParaRPr lang="en-US" altLang="en-US"/>
          </a:p>
        </p:txBody>
      </p:sp>
    </p:spTree>
    <p:extLst>
      <p:ext uri="{BB962C8B-B14F-4D97-AF65-F5344CB8AC3E}">
        <p14:creationId xmlns:p14="http://schemas.microsoft.com/office/powerpoint/2010/main" val="7396501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8AB34B-F3DA-154D-B2FE-967BB13DB8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F421-8F96-B042-998F-B06EF9C51B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A2B5C4-A208-434C-8291-16FEC4AB7C62}"/>
              </a:ext>
            </a:extLst>
          </p:cNvPr>
          <p:cNvSpPr>
            <a:spLocks noGrp="1" noChangeArrowheads="1"/>
          </p:cNvSpPr>
          <p:nvPr>
            <p:ph type="sldNum" sz="quarter" idx="12"/>
          </p:nvPr>
        </p:nvSpPr>
        <p:spPr>
          <a:ln/>
        </p:spPr>
        <p:txBody>
          <a:bodyPr/>
          <a:lstStyle>
            <a:lvl1pPr>
              <a:defRPr/>
            </a:lvl1pPr>
          </a:lstStyle>
          <a:p>
            <a:fld id="{88089E6E-04BC-154A-B18A-78F4C98D3602}" type="slidenum">
              <a:rPr lang="en-US" altLang="en-US"/>
              <a:pPr/>
              <a:t>‹#›</a:t>
            </a:fld>
            <a:endParaRPr lang="en-US" altLang="en-US"/>
          </a:p>
        </p:txBody>
      </p:sp>
    </p:spTree>
    <p:extLst>
      <p:ext uri="{BB962C8B-B14F-4D97-AF65-F5344CB8AC3E}">
        <p14:creationId xmlns:p14="http://schemas.microsoft.com/office/powerpoint/2010/main" val="20077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12/2/18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12/2/18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12/2/18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12/2/18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12/2/18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12/2/18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D83399-095D-3147-AF18-680E3B2FFCBA}"/>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1DF610-D4E1-1C4E-A9AF-C1D7F359D53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14B1EC-CB3F-1F48-A4D4-027CB3D7C91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2FE63CD-861A-BA41-9BB6-69E447BB2A3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6EF832-8A02-5C40-842B-7D169A42545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F6D090E6-5C3A-E941-8D13-01228C5531A7}" type="slidenum">
              <a:rPr lang="en-US" altLang="en-US"/>
              <a:pPr/>
              <a:t>‹#›</a:t>
            </a:fld>
            <a:endParaRPr lang="en-US" altLang="en-US"/>
          </a:p>
        </p:txBody>
      </p:sp>
    </p:spTree>
    <p:extLst>
      <p:ext uri="{BB962C8B-B14F-4D97-AF65-F5344CB8AC3E}">
        <p14:creationId xmlns:p14="http://schemas.microsoft.com/office/powerpoint/2010/main" val="172648970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400">
          <a:solidFill>
            <a:srgbClr val="800000"/>
          </a:solidFill>
          <a:latin typeface="+mj-lt"/>
          <a:ea typeface="Arial"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12/2/18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12/2/18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905000"/>
            <a:ext cx="11887200" cy="4926694"/>
          </a:xfrm>
        </p:spPr>
        <p:txBody>
          <a:bodyPr/>
          <a:lstStyle/>
          <a:p>
            <a:pPr marL="0" indent="0" algn="ctr">
              <a:spcBef>
                <a:spcPts val="0"/>
              </a:spcBef>
              <a:buNone/>
            </a:pPr>
            <a:r>
              <a:rPr lang="en-US" altLang="x-none" sz="2800" b="1" i="1" baseline="30000" dirty="0">
                <a:latin typeface="Candara" charset="0"/>
              </a:rPr>
              <a:t>15</a:t>
            </a:r>
            <a:r>
              <a:rPr lang="en-US" altLang="x-none" sz="2800" b="1" i="1" dirty="0">
                <a:latin typeface="Candara" charset="0"/>
              </a:rPr>
              <a:t> I will most gladly spend and be spent for your souls.</a:t>
            </a:r>
            <a:br>
              <a:rPr lang="en-US" altLang="x-none" sz="2800" b="1" i="1" dirty="0">
                <a:latin typeface="Candara" charset="0"/>
              </a:rPr>
            </a:br>
            <a:r>
              <a:rPr lang="en-US" altLang="x-none" sz="2800" b="1" i="1" dirty="0">
                <a:latin typeface="Candara" charset="0"/>
              </a:rPr>
              <a:t> If I love you more, am I to be loved less? </a:t>
            </a:r>
            <a:r>
              <a:rPr lang="en-US" altLang="x-none" sz="2800" b="1" i="1" baseline="30000" dirty="0">
                <a:latin typeface="Candara" charset="0"/>
              </a:rPr>
              <a:t>16</a:t>
            </a:r>
            <a:r>
              <a:rPr lang="en-US" altLang="x-none" sz="2800" b="1" i="1" dirty="0">
                <a:latin typeface="Candara" charset="0"/>
              </a:rPr>
              <a:t> But granting that</a:t>
            </a:r>
            <a:br>
              <a:rPr lang="en-US" altLang="x-none" sz="2800" b="1" i="1" dirty="0">
                <a:latin typeface="Candara" charset="0"/>
              </a:rPr>
            </a:br>
            <a:r>
              <a:rPr lang="en-US" altLang="x-none" sz="2800" b="1" i="1" dirty="0">
                <a:latin typeface="Candara" charset="0"/>
              </a:rPr>
              <a:t> I myself did not burden you, I was crafty, you say, and got </a:t>
            </a:r>
            <a:br>
              <a:rPr lang="en-US" altLang="x-none" sz="2800" b="1" i="1" dirty="0">
                <a:latin typeface="Candara" charset="0"/>
              </a:rPr>
            </a:br>
            <a:r>
              <a:rPr lang="en-US" altLang="x-none" sz="2800" b="1" i="1" dirty="0">
                <a:latin typeface="Candara" charset="0"/>
              </a:rPr>
              <a:t>the better of you by deceit. </a:t>
            </a:r>
            <a:r>
              <a:rPr lang="en-US" altLang="x-none" sz="2800" b="1" i="1" baseline="30000" dirty="0">
                <a:latin typeface="Candara" charset="0"/>
              </a:rPr>
              <a:t>17</a:t>
            </a:r>
            <a:r>
              <a:rPr lang="en-US" altLang="x-none" sz="2800" b="1" i="1" dirty="0">
                <a:latin typeface="Candara" charset="0"/>
              </a:rPr>
              <a:t> Did I take advantage of you </a:t>
            </a:r>
            <a:br>
              <a:rPr lang="en-US" altLang="x-none" sz="2800" b="1" i="1" dirty="0">
                <a:latin typeface="Candara" charset="0"/>
              </a:rPr>
            </a:br>
            <a:r>
              <a:rPr lang="en-US" altLang="x-none" sz="2800" b="1" i="1" dirty="0">
                <a:latin typeface="Candara" charset="0"/>
              </a:rPr>
              <a:t>through any of those whom I sent to you? </a:t>
            </a:r>
          </a:p>
          <a:p>
            <a:pPr marL="0" indent="0" algn="ctr">
              <a:spcBef>
                <a:spcPts val="0"/>
              </a:spcBef>
              <a:buNone/>
            </a:pPr>
            <a:r>
              <a:rPr lang="en-US" altLang="x-none" sz="2800" b="1" i="1" dirty="0">
                <a:latin typeface="Candara" charset="0"/>
              </a:rPr>
              <a:t>2 Corinthians 12:15-17</a:t>
            </a:r>
          </a:p>
        </p:txBody>
      </p:sp>
    </p:spTree>
    <p:extLst>
      <p:ext uri="{BB962C8B-B14F-4D97-AF65-F5344CB8AC3E}">
        <p14:creationId xmlns:p14="http://schemas.microsoft.com/office/powerpoint/2010/main" val="372915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HOW PAUL USED FOUR TOOLS TO EXPOSE DISTORTION &amp; DISGUISE</a:t>
            </a:r>
          </a:p>
        </p:txBody>
      </p:sp>
      <p:sp>
        <p:nvSpPr>
          <p:cNvPr id="5" name="Rectangle 3"/>
          <p:cNvSpPr txBox="1">
            <a:spLocks noChangeArrowheads="1"/>
          </p:cNvSpPr>
          <p:nvPr/>
        </p:nvSpPr>
        <p:spPr bwMode="auto">
          <a:xfrm>
            <a:off x="213360" y="990600"/>
            <a:ext cx="11773593" cy="5804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noProof="0" dirty="0">
                <a:solidFill>
                  <a:srgbClr val="000000"/>
                </a:solidFill>
                <a:latin typeface="Candara" charset="0"/>
                <a:ea typeface="ＭＳ Ｐゴシック" charset="0"/>
                <a:cs typeface="MS PGothic" charset="0"/>
              </a:rPr>
              <a:t>3</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u="sng" spc="-10" dirty="0">
                <a:solidFill>
                  <a:srgbClr val="000000"/>
                </a:solidFill>
                <a:latin typeface="Candara" charset="0"/>
                <a:ea typeface="ＭＳ Ｐゴシック" charset="0"/>
                <a:cs typeface="MS PGothic" charset="0"/>
              </a:rPr>
              <a:t>GENUINE LOVE</a:t>
            </a:r>
            <a:r>
              <a:rPr lang="en-US" sz="2800" b="1" i="0" spc="-10" dirty="0">
                <a:solidFill>
                  <a:srgbClr val="000000"/>
                </a:solidFill>
                <a:latin typeface="Candara" charset="0"/>
                <a:ea typeface="ＭＳ Ｐゴシック" charset="0"/>
                <a:cs typeface="MS PGothic" charset="0"/>
              </a:rPr>
              <a:t>: </a:t>
            </a:r>
            <a:r>
              <a:rPr lang="en-US" sz="2800" b="1" i="0" spc="-10" dirty="0">
                <a:solidFill>
                  <a:srgbClr val="FF0000"/>
                </a:solidFill>
                <a:latin typeface="Candara" charset="0"/>
                <a:ea typeface="ＭＳ Ｐゴシック" charset="0"/>
                <a:cs typeface="MS PGothic" charset="0"/>
              </a:rPr>
              <a:t>Choose </a:t>
            </a:r>
            <a:r>
              <a:rPr lang="en-US" sz="2800" b="1" spc="-10" dirty="0">
                <a:solidFill>
                  <a:srgbClr val="FF0000"/>
                </a:solidFill>
                <a:latin typeface="Candara" charset="0"/>
                <a:ea typeface="ＭＳ Ｐゴシック" charset="0"/>
                <a:cs typeface="MS PGothic" charset="0"/>
              </a:rPr>
              <a:t>humble self-refrain </a:t>
            </a:r>
            <a:r>
              <a:rPr lang="en-US" sz="2800" b="1" i="0" spc="-10" dirty="0">
                <a:solidFill>
                  <a:srgbClr val="FF0000"/>
                </a:solidFill>
                <a:latin typeface="Candara" charset="0"/>
                <a:ea typeface="ＭＳ Ｐゴシック" charset="0"/>
                <a:cs typeface="MS PGothic" charset="0"/>
              </a:rPr>
              <a:t>over prideful self-assertion in serving the Lord.</a:t>
            </a:r>
            <a:endParaRPr lang="en-US" sz="2800" b="1" i="0" spc="-10" dirty="0">
              <a:solidFill>
                <a:srgbClr val="000000"/>
              </a:solidFill>
              <a:latin typeface="Candara" charset="0"/>
              <a:ea typeface="ＭＳ Ｐゴシック" charset="0"/>
              <a:cs typeface="MS PGothic" charset="0"/>
            </a:endParaRP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5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500" baseline="30000" dirty="0">
                <a:solidFill>
                  <a:srgbClr val="000000"/>
                </a:solidFill>
                <a:latin typeface="Candara" charset="0"/>
              </a:rPr>
              <a:t>7</a:t>
            </a:r>
            <a:r>
              <a:rPr lang="en-US" altLang="x-none" sz="2500" dirty="0">
                <a:solidFill>
                  <a:srgbClr val="000000"/>
                </a:solidFill>
                <a:latin typeface="Candara" charset="0"/>
              </a:rPr>
              <a:t> Or did I commit a sin in humbling myself so that you might be exalted, </a:t>
            </a:r>
            <a:br>
              <a:rPr lang="en-US" altLang="x-none" sz="2500" dirty="0">
                <a:solidFill>
                  <a:srgbClr val="000000"/>
                </a:solidFill>
                <a:latin typeface="Candara" charset="0"/>
              </a:rPr>
            </a:br>
            <a:r>
              <a:rPr lang="en-US" altLang="x-none" sz="2500" dirty="0">
                <a:solidFill>
                  <a:srgbClr val="000000"/>
                </a:solidFill>
                <a:latin typeface="Candara" charset="0"/>
              </a:rPr>
              <a:t>because I preached God's gospel to you free of charge? </a:t>
            </a:r>
            <a:r>
              <a:rPr lang="en-US" altLang="x-none" sz="2500" baseline="30000" dirty="0">
                <a:solidFill>
                  <a:srgbClr val="000000"/>
                </a:solidFill>
                <a:latin typeface="Candara" charset="0"/>
              </a:rPr>
              <a:t>8</a:t>
            </a:r>
            <a:r>
              <a:rPr lang="en-US" altLang="x-none" sz="2500" dirty="0">
                <a:solidFill>
                  <a:srgbClr val="000000"/>
                </a:solidFill>
                <a:latin typeface="Candara" charset="0"/>
              </a:rPr>
              <a:t> I robbed other churches </a:t>
            </a:r>
            <a:br>
              <a:rPr lang="en-US" altLang="x-none" sz="2500" dirty="0">
                <a:solidFill>
                  <a:srgbClr val="000000"/>
                </a:solidFill>
                <a:latin typeface="Candara" charset="0"/>
              </a:rPr>
            </a:br>
            <a:r>
              <a:rPr lang="en-US" altLang="x-none" sz="2500" dirty="0">
                <a:solidFill>
                  <a:srgbClr val="000000"/>
                </a:solidFill>
                <a:latin typeface="Candara" charset="0"/>
              </a:rPr>
              <a:t>by accepting support from them in order to serve you. </a:t>
            </a:r>
            <a:r>
              <a:rPr lang="en-US" altLang="x-none" sz="2500" baseline="30000" dirty="0">
                <a:solidFill>
                  <a:srgbClr val="000000"/>
                </a:solidFill>
                <a:latin typeface="Candara" charset="0"/>
              </a:rPr>
              <a:t>9</a:t>
            </a:r>
            <a:r>
              <a:rPr lang="en-US" altLang="x-none" sz="2500" dirty="0">
                <a:solidFill>
                  <a:srgbClr val="000000"/>
                </a:solidFill>
                <a:latin typeface="Candara" charset="0"/>
              </a:rPr>
              <a:t> And when I was with you and </a:t>
            </a:r>
            <a:br>
              <a:rPr lang="en-US" altLang="x-none" sz="2500" dirty="0">
                <a:solidFill>
                  <a:srgbClr val="000000"/>
                </a:solidFill>
                <a:latin typeface="Candara" charset="0"/>
              </a:rPr>
            </a:br>
            <a:r>
              <a:rPr lang="en-US" altLang="x-none" sz="2500" dirty="0">
                <a:solidFill>
                  <a:srgbClr val="000000"/>
                </a:solidFill>
                <a:latin typeface="Candara" charset="0"/>
              </a:rPr>
              <a:t>was in need, I did not burden anyone, for the brothers who came from Macedonia </a:t>
            </a:r>
            <a:br>
              <a:rPr lang="en-US" altLang="x-none" sz="2500" dirty="0">
                <a:solidFill>
                  <a:srgbClr val="000000"/>
                </a:solidFill>
                <a:latin typeface="Candara" charset="0"/>
              </a:rPr>
            </a:br>
            <a:r>
              <a:rPr lang="en-US" altLang="x-none" sz="2500" dirty="0">
                <a:solidFill>
                  <a:srgbClr val="000000"/>
                </a:solidFill>
                <a:latin typeface="Candara" charset="0"/>
              </a:rPr>
              <a:t>supplied my need. So I refrained and will refrain from burdening you in any way. </a:t>
            </a:r>
            <a:br>
              <a:rPr lang="en-US" altLang="x-none" sz="2500" dirty="0">
                <a:solidFill>
                  <a:srgbClr val="000000"/>
                </a:solidFill>
                <a:latin typeface="Candara" charset="0"/>
              </a:rPr>
            </a:br>
            <a:r>
              <a:rPr lang="en-US" altLang="x-none" sz="2500" baseline="30000" dirty="0">
                <a:solidFill>
                  <a:srgbClr val="000000"/>
                </a:solidFill>
                <a:latin typeface="Candara" charset="0"/>
              </a:rPr>
              <a:t>10</a:t>
            </a:r>
            <a:r>
              <a:rPr lang="en-US" altLang="x-none" sz="2500" dirty="0">
                <a:solidFill>
                  <a:srgbClr val="000000"/>
                </a:solidFill>
                <a:latin typeface="Candara" charset="0"/>
              </a:rPr>
              <a:t> As the truth of Christ is in me, this boasting of mine will not be silenced in the</a:t>
            </a:r>
            <a:br>
              <a:rPr lang="en-US" altLang="x-none" sz="2500" dirty="0">
                <a:solidFill>
                  <a:srgbClr val="000000"/>
                </a:solidFill>
                <a:latin typeface="Candara" charset="0"/>
              </a:rPr>
            </a:br>
            <a:r>
              <a:rPr lang="en-US" altLang="x-none" sz="2500" dirty="0">
                <a:solidFill>
                  <a:srgbClr val="000000"/>
                </a:solidFill>
                <a:latin typeface="Candara" charset="0"/>
              </a:rPr>
              <a:t> regions of Achaia. </a:t>
            </a:r>
            <a:r>
              <a:rPr lang="en-US" altLang="x-none" sz="2500" baseline="30000" dirty="0">
                <a:solidFill>
                  <a:srgbClr val="000000"/>
                </a:solidFill>
                <a:latin typeface="Candara" charset="0"/>
              </a:rPr>
              <a:t>11</a:t>
            </a:r>
            <a:r>
              <a:rPr lang="en-US" altLang="x-none" sz="2500" dirty="0">
                <a:solidFill>
                  <a:srgbClr val="000000"/>
                </a:solidFill>
                <a:latin typeface="Candara" charset="0"/>
              </a:rPr>
              <a:t> And why? Because I do not love you? God knows I do! (vs. 7-11) </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5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Apostle Paul genuinely loved them; his ministry without pay was his way of loving them, but the false apostles distorted this as crafty or disqualified.</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Paul’s aim was to keep his gospel set apart from the worldly philosophies.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In light of this, Paul urged them (also us) to choose his way of humble self-refrain in serving the Lord unlike the self-entitled false apostles.</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8211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HOW PAUL USED FOUR TOOLS TO EXPOSE DISTORTION &amp; DISGUISE</a:t>
            </a:r>
          </a:p>
        </p:txBody>
      </p:sp>
      <p:sp>
        <p:nvSpPr>
          <p:cNvPr id="5" name="Rectangle 3"/>
          <p:cNvSpPr txBox="1">
            <a:spLocks noChangeArrowheads="1"/>
          </p:cNvSpPr>
          <p:nvPr/>
        </p:nvSpPr>
        <p:spPr bwMode="auto">
          <a:xfrm>
            <a:off x="213360" y="990600"/>
            <a:ext cx="11773593" cy="5804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dirty="0">
                <a:solidFill>
                  <a:srgbClr val="000000"/>
                </a:solidFill>
                <a:latin typeface="Candara" charset="0"/>
                <a:ea typeface="ＭＳ Ｐゴシック" charset="0"/>
                <a:cs typeface="MS PGothic" charset="0"/>
              </a:rPr>
              <a:t>4)  </a:t>
            </a:r>
            <a:r>
              <a:rPr lang="en-US" sz="2800" b="1" i="0" u="sng" spc="-10" dirty="0">
                <a:solidFill>
                  <a:srgbClr val="000000"/>
                </a:solidFill>
                <a:latin typeface="Candara" charset="0"/>
                <a:ea typeface="ＭＳ Ｐゴシック" charset="0"/>
                <a:cs typeface="MS PGothic" charset="0"/>
              </a:rPr>
              <a:t>TRUTH-TELLING</a:t>
            </a:r>
            <a:r>
              <a:rPr lang="en-US" sz="2800" b="1" i="0" spc="-10" dirty="0">
                <a:solidFill>
                  <a:srgbClr val="000000"/>
                </a:solidFill>
                <a:latin typeface="Candara" charset="0"/>
                <a:ea typeface="ＭＳ Ｐゴシック" charset="0"/>
                <a:cs typeface="MS PGothic" charset="0"/>
              </a:rPr>
              <a:t>: </a:t>
            </a:r>
            <a:r>
              <a:rPr lang="en-US" sz="2800" b="1" i="0" spc="-10" dirty="0">
                <a:solidFill>
                  <a:srgbClr val="FF0000"/>
                </a:solidFill>
                <a:latin typeface="Candara" charset="0"/>
                <a:ea typeface="ＭＳ Ｐゴシック" charset="0"/>
                <a:cs typeface="MS PGothic" charset="0"/>
              </a:rPr>
              <a:t>Choose </a:t>
            </a:r>
            <a:r>
              <a:rPr lang="en-US" sz="2800" b="1" spc="-10" dirty="0">
                <a:solidFill>
                  <a:srgbClr val="FF0000"/>
                </a:solidFill>
                <a:latin typeface="Candara" charset="0"/>
                <a:ea typeface="ＭＳ Ｐゴシック" charset="0"/>
                <a:cs typeface="MS PGothic" charset="0"/>
              </a:rPr>
              <a:t>keen discernment </a:t>
            </a:r>
            <a:r>
              <a:rPr lang="en-US" sz="2800" b="1" i="0" spc="-10" dirty="0">
                <a:solidFill>
                  <a:srgbClr val="FF0000"/>
                </a:solidFill>
                <a:latin typeface="Candara" charset="0"/>
                <a:ea typeface="ＭＳ Ｐゴシック" charset="0"/>
                <a:cs typeface="MS PGothic" charset="0"/>
              </a:rPr>
              <a:t>over gullible susceptibility in following spiritual leaders.</a:t>
            </a:r>
            <a:endParaRPr lang="en-US" sz="2800" b="1" i="0" spc="-10" dirty="0">
              <a:solidFill>
                <a:srgbClr val="000000"/>
              </a:solidFill>
              <a:latin typeface="Candara" charset="0"/>
              <a:ea typeface="ＭＳ Ｐゴシック" charset="0"/>
              <a:cs typeface="MS PGothic" charset="0"/>
            </a:endParaRP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2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baseline="30000" dirty="0">
                <a:solidFill>
                  <a:srgbClr val="000000"/>
                </a:solidFill>
                <a:latin typeface="Candara" charset="0"/>
              </a:rPr>
              <a:t>12</a:t>
            </a:r>
            <a:r>
              <a:rPr lang="en-US" altLang="x-none" sz="2600" dirty="0">
                <a:solidFill>
                  <a:srgbClr val="000000"/>
                </a:solidFill>
                <a:latin typeface="Candara" charset="0"/>
              </a:rPr>
              <a:t> And what I am doing I will continue to do, in order to undermine the claim of those who would like to claim that in their boasted mission they work on the same terms as we do. </a:t>
            </a:r>
            <a:r>
              <a:rPr lang="en-US" altLang="x-none" sz="2600" baseline="30000" dirty="0">
                <a:solidFill>
                  <a:srgbClr val="000000"/>
                </a:solidFill>
                <a:latin typeface="Candara" charset="0"/>
              </a:rPr>
              <a:t>13</a:t>
            </a:r>
            <a:r>
              <a:rPr lang="en-US" altLang="x-none" sz="2600" dirty="0">
                <a:solidFill>
                  <a:srgbClr val="000000"/>
                </a:solidFill>
                <a:latin typeface="Candara" charset="0"/>
              </a:rPr>
              <a:t> For such men are false apostles, deceitful workmen, disguising themselves as apostles of Christ. </a:t>
            </a:r>
            <a:r>
              <a:rPr lang="en-US" altLang="x-none" sz="2600" baseline="30000" dirty="0">
                <a:solidFill>
                  <a:srgbClr val="000000"/>
                </a:solidFill>
                <a:latin typeface="Candara" charset="0"/>
              </a:rPr>
              <a:t>14</a:t>
            </a:r>
            <a:r>
              <a:rPr lang="en-US" altLang="x-none" sz="2600" dirty="0">
                <a:solidFill>
                  <a:srgbClr val="000000"/>
                </a:solidFill>
                <a:latin typeface="Candara" charset="0"/>
              </a:rPr>
              <a:t> And no wonder, for even Satan disguises himself as an angel of light. </a:t>
            </a:r>
            <a:r>
              <a:rPr lang="en-US" altLang="x-none" sz="2600" baseline="30000" dirty="0">
                <a:solidFill>
                  <a:srgbClr val="000000"/>
                </a:solidFill>
                <a:latin typeface="Candara" charset="0"/>
              </a:rPr>
              <a:t>15</a:t>
            </a:r>
            <a:r>
              <a:rPr lang="en-US" altLang="x-none" sz="2600" dirty="0">
                <a:solidFill>
                  <a:srgbClr val="000000"/>
                </a:solidFill>
                <a:latin typeface="Candara" charset="0"/>
              </a:rPr>
              <a:t> So it is no surprise if his servants, also, disguise themselves as servants of righteousness. Their end will correspond to their deeds. (vs. 12-15)</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371688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685800"/>
            <a:ext cx="11887200" cy="6145894"/>
          </a:xfrm>
        </p:spPr>
        <p:txBody>
          <a:bodyPr/>
          <a:lstStyle/>
          <a:p>
            <a:pPr marL="0" indent="0" algn="ctr">
              <a:spcBef>
                <a:spcPts val="0"/>
              </a:spcBef>
              <a:buNone/>
            </a:pPr>
            <a:r>
              <a:rPr lang="en-US" altLang="x-none" sz="2800" b="1" i="1" baseline="30000" dirty="0">
                <a:latin typeface="Candara" charset="0"/>
              </a:rPr>
              <a:t>16</a:t>
            </a:r>
            <a:r>
              <a:rPr lang="en-US" altLang="x-none" sz="2800" b="1" i="1" dirty="0">
                <a:latin typeface="Candara" charset="0"/>
              </a:rPr>
              <a:t> Thus says the Lord of hosts: “Do not listen to the words </a:t>
            </a:r>
            <a:br>
              <a:rPr lang="en-US" altLang="x-none" sz="2800" b="1" i="1" dirty="0">
                <a:latin typeface="Candara" charset="0"/>
              </a:rPr>
            </a:br>
            <a:r>
              <a:rPr lang="en-US" altLang="x-none" sz="2800" b="1" i="1" dirty="0">
                <a:latin typeface="Candara" charset="0"/>
              </a:rPr>
              <a:t>of the prophets who prophesy to you, filling you with vain hopes. </a:t>
            </a:r>
            <a:br>
              <a:rPr lang="en-US" altLang="x-none" sz="2800" b="1" i="1" dirty="0">
                <a:latin typeface="Candara" charset="0"/>
              </a:rPr>
            </a:br>
            <a:r>
              <a:rPr lang="en-US" altLang="x-none" sz="2800" b="1" i="1" dirty="0">
                <a:latin typeface="Candara" charset="0"/>
              </a:rPr>
              <a:t>They speak visions of their own minds, not from the mouth of the L</a:t>
            </a:r>
            <a:r>
              <a:rPr lang="en-US" altLang="x-none" sz="2800" b="1" i="1" cap="small" dirty="0">
                <a:latin typeface="Candara" charset="0"/>
              </a:rPr>
              <a:t>ord</a:t>
            </a:r>
            <a:r>
              <a:rPr lang="en-US" altLang="x-none" sz="2800" b="1" i="1" dirty="0">
                <a:latin typeface="Candara" charset="0"/>
              </a:rPr>
              <a:t>. </a:t>
            </a:r>
            <a:br>
              <a:rPr lang="en-US" altLang="x-none" sz="2800" b="1" i="1" dirty="0">
                <a:latin typeface="Candara" charset="0"/>
              </a:rPr>
            </a:br>
            <a:r>
              <a:rPr lang="en-US" altLang="x-none" sz="2800" b="1" i="1" baseline="30000" dirty="0">
                <a:latin typeface="Candara" charset="0"/>
              </a:rPr>
              <a:t>17</a:t>
            </a:r>
            <a:r>
              <a:rPr lang="en-US" altLang="x-none" sz="2800" b="1" i="1" dirty="0">
                <a:latin typeface="Candara" charset="0"/>
              </a:rPr>
              <a:t> They say continually to those who despise the word of the L</a:t>
            </a:r>
            <a:r>
              <a:rPr lang="en-US" altLang="x-none" sz="2800" b="1" i="1" cap="small" dirty="0">
                <a:latin typeface="Candara" charset="0"/>
              </a:rPr>
              <a:t>ord</a:t>
            </a:r>
            <a:r>
              <a:rPr lang="en-US" altLang="x-none" sz="2800" b="1" i="1" dirty="0">
                <a:latin typeface="Candara" charset="0"/>
              </a:rPr>
              <a:t>, </a:t>
            </a:r>
            <a:br>
              <a:rPr lang="en-US" altLang="x-none" sz="2800" b="1" i="1" dirty="0">
                <a:latin typeface="Candara" charset="0"/>
              </a:rPr>
            </a:br>
            <a:r>
              <a:rPr lang="en-US" altLang="x-none" sz="2800" b="1" i="1" dirty="0">
                <a:latin typeface="Candara" charset="0"/>
              </a:rPr>
              <a:t>‘It shall be well with you’; and to everyone who stubbornly follows </a:t>
            </a:r>
            <a:br>
              <a:rPr lang="en-US" altLang="x-none" sz="2800" b="1" i="1" dirty="0">
                <a:latin typeface="Candara" charset="0"/>
              </a:rPr>
            </a:br>
            <a:r>
              <a:rPr lang="en-US" altLang="x-none" sz="2800" b="1" i="1" dirty="0">
                <a:latin typeface="Candara" charset="0"/>
              </a:rPr>
              <a:t>his own heart, they say, ‘No disaster shall come upon you.’”</a:t>
            </a:r>
          </a:p>
          <a:p>
            <a:pPr marL="0" indent="0" algn="ctr">
              <a:spcBef>
                <a:spcPts val="0"/>
              </a:spcBef>
              <a:buNone/>
            </a:pPr>
            <a:r>
              <a:rPr lang="en-US" altLang="x-none" sz="2800" b="1" i="1" dirty="0">
                <a:latin typeface="Candara" charset="0"/>
              </a:rPr>
              <a:t>Jeremiah 23:16-17</a:t>
            </a:r>
          </a:p>
          <a:p>
            <a:pPr marL="0" indent="0" algn="ctr">
              <a:spcBef>
                <a:spcPts val="0"/>
              </a:spcBef>
              <a:buNone/>
            </a:pPr>
            <a:endParaRPr lang="en-US" altLang="x-none" sz="2000" b="1" i="1" dirty="0">
              <a:latin typeface="Candara" charset="0"/>
            </a:endParaRPr>
          </a:p>
          <a:p>
            <a:pPr marL="0" indent="0" algn="ctr">
              <a:spcBef>
                <a:spcPts val="0"/>
              </a:spcBef>
              <a:buNone/>
            </a:pPr>
            <a:r>
              <a:rPr lang="en-US" altLang="x-none" sz="2800" b="1" i="1" baseline="30000" dirty="0">
                <a:latin typeface="Candara" charset="0"/>
              </a:rPr>
              <a:t>1</a:t>
            </a:r>
            <a:r>
              <a:rPr lang="en-US" altLang="x-none" sz="2800" b="1" i="1" dirty="0">
                <a:latin typeface="Candara" charset="0"/>
              </a:rPr>
              <a:t> Beloved, do not believe every spirit, </a:t>
            </a:r>
            <a:br>
              <a:rPr lang="en-US" altLang="x-none" sz="2800" b="1" i="1" dirty="0">
                <a:latin typeface="Candara" charset="0"/>
              </a:rPr>
            </a:br>
            <a:r>
              <a:rPr lang="en-US" altLang="x-none" sz="2800" b="1" i="1" dirty="0">
                <a:latin typeface="Candara" charset="0"/>
              </a:rPr>
              <a:t>but test the spirits to see whether they are from God, </a:t>
            </a:r>
            <a:br>
              <a:rPr lang="en-US" altLang="x-none" sz="2800" b="1" i="1" dirty="0">
                <a:latin typeface="Candara" charset="0"/>
              </a:rPr>
            </a:br>
            <a:r>
              <a:rPr lang="en-US" altLang="x-none" sz="2800" b="1" i="1" dirty="0">
                <a:latin typeface="Candara" charset="0"/>
              </a:rPr>
              <a:t>for many false prophets have gone out into the world. </a:t>
            </a:r>
            <a:br>
              <a:rPr lang="en-US" altLang="x-none" sz="2800" b="1" i="1" dirty="0">
                <a:latin typeface="Candara" charset="0"/>
              </a:rPr>
            </a:br>
            <a:r>
              <a:rPr lang="en-US" altLang="x-none" sz="2800" b="1" i="1" dirty="0">
                <a:latin typeface="Candara" charset="0"/>
              </a:rPr>
              <a:t>1 John 4:1</a:t>
            </a:r>
          </a:p>
        </p:txBody>
      </p:sp>
    </p:spTree>
    <p:extLst>
      <p:ext uri="{BB962C8B-B14F-4D97-AF65-F5344CB8AC3E}">
        <p14:creationId xmlns:p14="http://schemas.microsoft.com/office/powerpoint/2010/main" val="394581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HOW PAUL USED FOUR TOOLS TO EXPOSE DISTORTION &amp; DISGUISE</a:t>
            </a:r>
          </a:p>
        </p:txBody>
      </p:sp>
      <p:sp>
        <p:nvSpPr>
          <p:cNvPr id="5" name="Rectangle 3"/>
          <p:cNvSpPr txBox="1">
            <a:spLocks noChangeArrowheads="1"/>
          </p:cNvSpPr>
          <p:nvPr/>
        </p:nvSpPr>
        <p:spPr bwMode="auto">
          <a:xfrm>
            <a:off x="213360" y="990600"/>
            <a:ext cx="11773593" cy="5804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dirty="0">
                <a:solidFill>
                  <a:srgbClr val="000000"/>
                </a:solidFill>
                <a:latin typeface="Candara" charset="0"/>
                <a:ea typeface="ＭＳ Ｐゴシック" charset="0"/>
                <a:cs typeface="MS PGothic" charset="0"/>
              </a:rPr>
              <a:t>4)  </a:t>
            </a:r>
            <a:r>
              <a:rPr lang="en-US" sz="2800" b="1" i="0" u="sng" spc="-10" dirty="0">
                <a:solidFill>
                  <a:srgbClr val="000000"/>
                </a:solidFill>
                <a:latin typeface="Candara" charset="0"/>
                <a:ea typeface="ＭＳ Ｐゴシック" charset="0"/>
                <a:cs typeface="MS PGothic" charset="0"/>
              </a:rPr>
              <a:t>TRUTH-TELLING</a:t>
            </a:r>
            <a:r>
              <a:rPr lang="en-US" sz="2800" b="1" i="0" spc="-10" dirty="0">
                <a:solidFill>
                  <a:srgbClr val="000000"/>
                </a:solidFill>
                <a:latin typeface="Candara" charset="0"/>
                <a:ea typeface="ＭＳ Ｐゴシック" charset="0"/>
                <a:cs typeface="MS PGothic" charset="0"/>
              </a:rPr>
              <a:t>: </a:t>
            </a:r>
            <a:r>
              <a:rPr lang="en-US" sz="2800" b="1" i="0" spc="-10" dirty="0">
                <a:solidFill>
                  <a:srgbClr val="FF0000"/>
                </a:solidFill>
                <a:latin typeface="Candara" charset="0"/>
                <a:ea typeface="ＭＳ Ｐゴシック" charset="0"/>
                <a:cs typeface="MS PGothic" charset="0"/>
              </a:rPr>
              <a:t>Choose </a:t>
            </a:r>
            <a:r>
              <a:rPr lang="en-US" sz="2800" b="1" spc="-10" dirty="0">
                <a:solidFill>
                  <a:srgbClr val="FF0000"/>
                </a:solidFill>
                <a:latin typeface="Candara" charset="0"/>
                <a:ea typeface="ＭＳ Ｐゴシック" charset="0"/>
                <a:cs typeface="MS PGothic" charset="0"/>
              </a:rPr>
              <a:t>keen discernment </a:t>
            </a:r>
            <a:r>
              <a:rPr lang="en-US" sz="2800" b="1" i="0" spc="-10" dirty="0">
                <a:solidFill>
                  <a:srgbClr val="FF0000"/>
                </a:solidFill>
                <a:latin typeface="Candara" charset="0"/>
                <a:ea typeface="ＭＳ Ｐゴシック" charset="0"/>
                <a:cs typeface="MS PGothic" charset="0"/>
              </a:rPr>
              <a:t>over gullible susceptibility in following spiritual leaders.</a:t>
            </a:r>
            <a:endParaRPr lang="en-US" sz="2800" b="1" i="0" spc="-10" dirty="0">
              <a:solidFill>
                <a:srgbClr val="000000"/>
              </a:solidFill>
              <a:latin typeface="Candara" charset="0"/>
              <a:ea typeface="ＭＳ Ｐゴシック" charset="0"/>
              <a:cs typeface="MS PGothic" charset="0"/>
            </a:endParaRP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2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baseline="30000" dirty="0">
                <a:solidFill>
                  <a:srgbClr val="000000"/>
                </a:solidFill>
                <a:latin typeface="Candara" charset="0"/>
              </a:rPr>
              <a:t>12</a:t>
            </a:r>
            <a:r>
              <a:rPr lang="en-US" altLang="x-none" sz="2600" dirty="0">
                <a:solidFill>
                  <a:srgbClr val="000000"/>
                </a:solidFill>
                <a:latin typeface="Candara" charset="0"/>
              </a:rPr>
              <a:t> And what I am doing I will continue to do, in order to undermine the claim of those who would like to claim that in their boasted mission they work on the same terms as we do. </a:t>
            </a:r>
            <a:r>
              <a:rPr lang="en-US" altLang="x-none" sz="2600" baseline="30000" dirty="0">
                <a:solidFill>
                  <a:srgbClr val="000000"/>
                </a:solidFill>
                <a:latin typeface="Candara" charset="0"/>
              </a:rPr>
              <a:t>13</a:t>
            </a:r>
            <a:r>
              <a:rPr lang="en-US" altLang="x-none" sz="2600" dirty="0">
                <a:solidFill>
                  <a:srgbClr val="000000"/>
                </a:solidFill>
                <a:latin typeface="Candara" charset="0"/>
              </a:rPr>
              <a:t> For such men are false apostles, deceitful workmen, disguising themselves as apostles of Christ. </a:t>
            </a:r>
            <a:r>
              <a:rPr lang="en-US" altLang="x-none" sz="2600" baseline="30000" dirty="0">
                <a:solidFill>
                  <a:srgbClr val="000000"/>
                </a:solidFill>
                <a:latin typeface="Candara" charset="0"/>
              </a:rPr>
              <a:t>14</a:t>
            </a:r>
            <a:r>
              <a:rPr lang="en-US" altLang="x-none" sz="2600" dirty="0">
                <a:solidFill>
                  <a:srgbClr val="000000"/>
                </a:solidFill>
                <a:latin typeface="Candara" charset="0"/>
              </a:rPr>
              <a:t> And no wonder, for even Satan disguises himself as an angel of light. </a:t>
            </a:r>
            <a:r>
              <a:rPr lang="en-US" altLang="x-none" sz="2600" baseline="30000" dirty="0">
                <a:solidFill>
                  <a:srgbClr val="000000"/>
                </a:solidFill>
                <a:latin typeface="Candara" charset="0"/>
              </a:rPr>
              <a:t>15</a:t>
            </a:r>
            <a:r>
              <a:rPr lang="en-US" altLang="x-none" sz="2600" dirty="0">
                <a:solidFill>
                  <a:srgbClr val="000000"/>
                </a:solidFill>
                <a:latin typeface="Candara" charset="0"/>
              </a:rPr>
              <a:t> So it is no surprise if his servants, also, disguise themselves as servants of righteousness. Their end will correspond to their deeds. (vs. 12-15)</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2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To tell the truth, Paul didn’t bit around the bush—he was clear and straight.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Paul’s desire was to expose the disguise of the false apostles.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We too need to adhere to Paul’s admonition here—to stay alert with keen discernment rather than being gullible and susceptible to the disguise of false teachers and spiritual leaders in today’s world.</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162280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14793" y="164892"/>
            <a:ext cx="11587397" cy="6625652"/>
          </a:xfrm>
        </p:spPr>
        <p:txBody>
          <a:bodyPr/>
          <a:lstStyle/>
          <a:p>
            <a:pPr marL="0" indent="0" algn="just">
              <a:spcBef>
                <a:spcPts val="0"/>
              </a:spcBef>
              <a:buNone/>
            </a:pPr>
            <a:r>
              <a:rPr lang="en-US" sz="3000" b="1" dirty="0">
                <a:solidFill>
                  <a:srgbClr val="800000"/>
                </a:solidFill>
                <a:latin typeface="Candara" charset="0"/>
                <a:cs typeface="Arial" charset="0"/>
              </a:rPr>
              <a:t>Return to </a:t>
            </a:r>
            <a:r>
              <a:rPr lang="en-US" sz="2800" b="1" dirty="0">
                <a:solidFill>
                  <a:srgbClr val="800000"/>
                </a:solidFill>
                <a:latin typeface="Candara" charset="0"/>
                <a:cs typeface="Arial" charset="0"/>
              </a:rPr>
              <a:t>Simplicity</a:t>
            </a:r>
          </a:p>
          <a:p>
            <a:pPr marL="0" indent="0" algn="just">
              <a:spcBef>
                <a:spcPts val="0"/>
              </a:spcBef>
              <a:buNone/>
            </a:pPr>
            <a:r>
              <a:rPr lang="en-US" sz="2450" b="1" dirty="0">
                <a:latin typeface="Candara"/>
                <a:cs typeface="Candara"/>
              </a:rPr>
              <a:t>As life in general becomes more and more complex, so religion tends to be affected in the same way. In the secular world, life today has become involved and sophisticated; in every direction one sees increased organization and multiplicity of machinery. Bustle and business, conferences and conventions are the order of the day. Never has the life of the world been so complicated . . . The simple truths are being ignored, and men spend their time in holding conferences to explore their difficulties. The same tendency is seen in the world of religion. It seems to be assumed that if the affairs of men are so difficult and complicated, the affairs of God should be still more complicated, because they are still greater. Hence comes the tendency to increase ceremony and ritual, and to multiply organizations and activities . . . The fact is, that as we get further away from God life becomes more complicated and involved. We see this not only in the Bible, but also in subsequent history. The Protestant Reformation simplified not only religion, but the whole of life and living in general . . . The truly religious life is always simple . . . Examine a flower… you will find that the basic pattern of nature is always simple. Simplicity is God’s method. </a:t>
            </a:r>
          </a:p>
          <a:p>
            <a:pPr marL="0" indent="0" algn="r">
              <a:spcBef>
                <a:spcPts val="0"/>
              </a:spcBef>
              <a:buNone/>
            </a:pPr>
            <a:r>
              <a:rPr lang="en-US" sz="2450" b="1" dirty="0">
                <a:latin typeface="Candara"/>
                <a:cs typeface="Candara"/>
              </a:rPr>
              <a:t>— Martyn Lloyd-Jones</a:t>
            </a:r>
          </a:p>
        </p:txBody>
      </p:sp>
    </p:spTree>
    <p:extLst>
      <p:ext uri="{BB962C8B-B14F-4D97-AF65-F5344CB8AC3E}">
        <p14:creationId xmlns:p14="http://schemas.microsoft.com/office/powerpoint/2010/main" val="391376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604723" cy="5105400"/>
          </a:xfrm>
        </p:spPr>
        <p:txBody>
          <a:bodyPr/>
          <a:lstStyle/>
          <a:p>
            <a:pPr marL="457200" lvl="0" indent="-457200">
              <a:buFont typeface="+mj-lt"/>
              <a:buAutoNum type="arabicPeriod"/>
            </a:pPr>
            <a:r>
              <a:rPr lang="en-US" sz="2800" dirty="0"/>
              <a:t>In what ways are you more convinced of your need for choosing keen discernment over spiritual gullibility in following spiritual leaders? </a:t>
            </a:r>
          </a:p>
          <a:p>
            <a:pPr marL="457200" lvl="0" indent="-457200">
              <a:buFont typeface="+mj-lt"/>
              <a:buAutoNum type="arabicPeriod"/>
            </a:pPr>
            <a:endParaRPr lang="en-US" sz="2000" dirty="0"/>
          </a:p>
          <a:p>
            <a:pPr marL="457200" lvl="0" indent="-457200">
              <a:buFont typeface="+mj-lt"/>
              <a:buAutoNum type="arabicPeriod"/>
            </a:pPr>
            <a:r>
              <a:rPr lang="en-US" sz="2800" dirty="0"/>
              <a:t>What would it mean for you to choose substance over style? To choose humble self-refrain over prideful self-assertion? </a:t>
            </a:r>
          </a:p>
          <a:p>
            <a:pPr marL="457200" lvl="0" indent="-457200">
              <a:buFont typeface="+mj-lt"/>
              <a:buAutoNum type="arabicPeriod"/>
            </a:pPr>
            <a:endParaRPr lang="en-US" sz="2000" dirty="0"/>
          </a:p>
          <a:p>
            <a:pPr marL="457200" lvl="0" indent="-457200">
              <a:buFont typeface="+mj-lt"/>
              <a:buAutoNum type="arabicPeriod"/>
            </a:pPr>
            <a:r>
              <a:rPr lang="en-US" sz="2800" dirty="0"/>
              <a:t>What is your first step in clinging to a sincere and pure devotion to Christ as the main thing in your Christian life?</a:t>
            </a:r>
          </a:p>
        </p:txBody>
      </p:sp>
    </p:spTree>
    <p:extLst>
      <p:ext uri="{BB962C8B-B14F-4D97-AF65-F5344CB8AC3E}">
        <p14:creationId xmlns:p14="http://schemas.microsoft.com/office/powerpoint/2010/main" val="179805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Exposing Distortion and Disguise</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a:t>
            </a:r>
            <a:r>
              <a:rPr lang="it-IT" i="1" dirty="0" err="1">
                <a:effectLst>
                  <a:outerShdw blurRad="38100" dist="38100" dir="2700000" algn="tl">
                    <a:srgbClr val="DDDDDD"/>
                  </a:outerShdw>
                </a:effectLst>
                <a:latin typeface="Candara" charset="0"/>
                <a:ea typeface="MS PGothic" charset="0"/>
                <a:cs typeface="Arial" charset="0"/>
              </a:rPr>
              <a:t>Corinthians</a:t>
            </a:r>
            <a:r>
              <a:rPr lang="it-IT" i="1" dirty="0">
                <a:effectLst>
                  <a:outerShdw blurRad="38100" dist="38100" dir="2700000" algn="tl">
                    <a:srgbClr val="DDDDDD"/>
                  </a:outerShdw>
                </a:effectLst>
                <a:latin typeface="Candara" charset="0"/>
                <a:ea typeface="MS PGothic" charset="0"/>
                <a:cs typeface="Arial" charset="0"/>
              </a:rPr>
              <a:t> 11:1-15</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December 2, 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609600"/>
          </a:xfrm>
        </p:spPr>
        <p:txBody>
          <a:bodyPr/>
          <a:lstStyle/>
          <a:p>
            <a:r>
              <a:rPr lang="en-US" altLang="en-US" sz="3200" b="1" dirty="0">
                <a:latin typeface="Candara" panose="020E0502030303020204" pitchFamily="34" charset="0"/>
              </a:rPr>
              <a:t>PAUL’S REASONS FOR THE FOOL’S SPEECH [2 COR. 11:1-15]</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371600"/>
            <a:ext cx="11506200" cy="5334000"/>
          </a:xfrm>
        </p:spPr>
        <p:txBody>
          <a:bodyPr/>
          <a:lstStyle/>
          <a:p>
            <a:pPr marL="514350" indent="-514350"/>
            <a:r>
              <a:rPr lang="en-US" altLang="en-US" sz="2800" b="1" dirty="0">
                <a:latin typeface="Candara" panose="020E0502030303020204" pitchFamily="34" charset="0"/>
              </a:rPr>
              <a:t>It was </a:t>
            </a:r>
            <a:r>
              <a:rPr lang="en-US" altLang="en-US" sz="2800" b="1" dirty="0">
                <a:solidFill>
                  <a:srgbClr val="FF0000"/>
                </a:solidFill>
                <a:latin typeface="Candara" panose="020E0502030303020204" pitchFamily="34" charset="0"/>
              </a:rPr>
              <a:t>to clarify his motive for his fool’s speech</a:t>
            </a:r>
            <a:r>
              <a:rPr lang="en-US" altLang="en-US" sz="2800" b="1" dirty="0">
                <a:latin typeface="Candara" panose="020E0502030303020204" pitchFamily="34" charset="0"/>
              </a:rPr>
              <a:t>—i.e., to present the Corinthians as a pure bride to Christ.</a:t>
            </a:r>
          </a:p>
          <a:p>
            <a:pPr marL="514350" indent="-514350"/>
            <a:endParaRPr lang="en-US" altLang="en-US" sz="2000" b="1" dirty="0">
              <a:latin typeface="Candara" panose="020E0502030303020204" pitchFamily="34" charset="0"/>
            </a:endParaRPr>
          </a:p>
          <a:p>
            <a:pPr marL="514350" indent="-514350"/>
            <a:r>
              <a:rPr lang="en-US" altLang="en-US" sz="2800" b="1" dirty="0">
                <a:latin typeface="Candara" panose="020E0502030303020204" pitchFamily="34" charset="0"/>
              </a:rPr>
              <a:t>It was </a:t>
            </a:r>
            <a:r>
              <a:rPr lang="en-US" altLang="en-US" sz="2800" b="1" dirty="0">
                <a:solidFill>
                  <a:srgbClr val="FF0000"/>
                </a:solidFill>
                <a:latin typeface="Candara" panose="020E0502030303020204" pitchFamily="34" charset="0"/>
              </a:rPr>
              <a:t>not for himself but for the sake of the gospel </a:t>
            </a:r>
            <a:r>
              <a:rPr lang="en-US" altLang="en-US" sz="2800" b="1" dirty="0">
                <a:latin typeface="Candara" panose="020E0502030303020204" pitchFamily="34" charset="0"/>
              </a:rPr>
              <a:t>that he was compelled to defend himself in a foolish way.</a:t>
            </a:r>
          </a:p>
          <a:p>
            <a:pPr marL="514350" indent="-514350"/>
            <a:endParaRPr lang="en-US" altLang="en-US" sz="2000" b="1" dirty="0">
              <a:latin typeface="Candara" panose="020E0502030303020204" pitchFamily="34" charset="0"/>
            </a:endParaRPr>
          </a:p>
          <a:p>
            <a:pPr marL="514350" indent="-514350"/>
            <a:r>
              <a:rPr lang="en-US" altLang="en-US" sz="2800" b="1" dirty="0">
                <a:latin typeface="Candara" panose="020E0502030303020204" pitchFamily="34" charset="0"/>
              </a:rPr>
              <a:t>It was </a:t>
            </a:r>
            <a:r>
              <a:rPr lang="en-US" altLang="en-US" sz="2800" b="1" dirty="0">
                <a:solidFill>
                  <a:srgbClr val="FF0000"/>
                </a:solidFill>
                <a:latin typeface="Candara" panose="020E0502030303020204" pitchFamily="34" charset="0"/>
              </a:rPr>
              <a:t>to expose the distortion and disguise</a:t>
            </a:r>
            <a:r>
              <a:rPr lang="en-US" altLang="en-US" sz="2800" b="1" dirty="0">
                <a:latin typeface="Candara" panose="020E0502030303020204" pitchFamily="34" charset="0"/>
              </a:rPr>
              <a:t> of the intruding false </a:t>
            </a:r>
            <a:r>
              <a:rPr lang="en-US" altLang="en-US" sz="2800" b="1" i="1" dirty="0">
                <a:latin typeface="Candara" panose="020E0502030303020204" pitchFamily="34" charset="0"/>
              </a:rPr>
              <a:t>super-</a:t>
            </a:r>
            <a:r>
              <a:rPr lang="en-US" altLang="en-US" sz="2800" b="1" dirty="0">
                <a:latin typeface="Candara" panose="020E0502030303020204" pitchFamily="34" charset="0"/>
              </a:rPr>
              <a:t>apostles in Corinth.</a:t>
            </a:r>
          </a:p>
          <a:p>
            <a:pPr marL="514350" indent="-514350"/>
            <a:endParaRPr lang="en-US" altLang="en-US" sz="2000" b="1" dirty="0">
              <a:latin typeface="Candara" panose="020E0502030303020204" pitchFamily="34" charset="0"/>
            </a:endParaRPr>
          </a:p>
          <a:p>
            <a:pPr marL="514350" indent="-514350"/>
            <a:r>
              <a:rPr lang="en-US" altLang="en-US" sz="2800" b="1" dirty="0">
                <a:latin typeface="Candara" panose="020E0502030303020204" pitchFamily="34" charset="0"/>
              </a:rPr>
              <a:t>In so doing, Paul </a:t>
            </a:r>
            <a:r>
              <a:rPr lang="en-US" altLang="en-US" sz="2800" b="1" dirty="0">
                <a:solidFill>
                  <a:srgbClr val="FF0000"/>
                </a:solidFill>
                <a:latin typeface="Candara" panose="020E0502030303020204" pitchFamily="34" charset="0"/>
              </a:rPr>
              <a:t>used four tools to expose </a:t>
            </a:r>
            <a:r>
              <a:rPr lang="en-US" altLang="en-US" sz="2800" b="1" dirty="0">
                <a:latin typeface="Candara" panose="020E0502030303020204" pitchFamily="34" charset="0"/>
              </a:rPr>
              <a:t>what was distorted and disguised.</a:t>
            </a:r>
          </a:p>
        </p:txBody>
      </p:sp>
    </p:spTree>
    <p:extLst>
      <p:ext uri="{BB962C8B-B14F-4D97-AF65-F5344CB8AC3E}">
        <p14:creationId xmlns:p14="http://schemas.microsoft.com/office/powerpoint/2010/main" val="7872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HOW PAUL USED FOUR TOOLS TO EXPOSE DISTORTION &amp; DISGUISE</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a:t>
            </a:r>
            <a:r>
              <a:rPr lang="en-US" sz="2800" b="1" i="0" u="sng" spc="-10" dirty="0">
                <a:solidFill>
                  <a:srgbClr val="000000"/>
                </a:solidFill>
                <a:latin typeface="Candara" charset="0"/>
                <a:ea typeface="ＭＳ Ｐゴシック" charset="0"/>
                <a:cs typeface="MS PGothic" charset="0"/>
              </a:rPr>
              <a:t>DIVINE JEALOUSY</a:t>
            </a:r>
            <a:r>
              <a:rPr lang="en-US" sz="2800" b="1" i="0" spc="-10" dirty="0">
                <a:solidFill>
                  <a:srgbClr val="000000"/>
                </a:solidFill>
                <a:latin typeface="Candara" charset="0"/>
                <a:ea typeface="ＭＳ Ｐゴシック" charset="0"/>
                <a:cs typeface="MS PGothic" charset="0"/>
              </a:rPr>
              <a:t>: </a:t>
            </a:r>
            <a:r>
              <a:rPr lang="en-US" sz="2800" b="1" i="0" spc="-10" dirty="0">
                <a:solidFill>
                  <a:srgbClr val="FF0000"/>
                </a:solidFill>
                <a:latin typeface="Candara" charset="0"/>
                <a:ea typeface="ＭＳ Ｐゴシック" charset="0"/>
                <a:cs typeface="MS PGothic" charset="0"/>
              </a:rPr>
              <a:t>Choose </a:t>
            </a:r>
            <a:r>
              <a:rPr lang="en-US" sz="2800" b="1" spc="-10" dirty="0">
                <a:solidFill>
                  <a:srgbClr val="FF0000"/>
                </a:solidFill>
                <a:latin typeface="Candara" charset="0"/>
                <a:ea typeface="ＭＳ Ｐゴシック" charset="0"/>
                <a:cs typeface="MS PGothic" charset="0"/>
              </a:rPr>
              <a:t>sincere and pure devotion to Christ </a:t>
            </a:r>
            <a:r>
              <a:rPr lang="en-US" sz="2800" b="1" i="0" spc="-10" dirty="0">
                <a:solidFill>
                  <a:srgbClr val="FF0000"/>
                </a:solidFill>
                <a:latin typeface="Candara" charset="0"/>
                <a:ea typeface="ＭＳ Ｐゴシック" charset="0"/>
                <a:cs typeface="MS PGothic" charset="0"/>
              </a:rPr>
              <a:t>over duplicitous mixed devotion to many.</a:t>
            </a:r>
            <a:endParaRPr lang="en-US" sz="2800" b="1" i="0" spc="-10" dirty="0">
              <a:solidFill>
                <a:srgbClr val="000000"/>
              </a:solidFill>
              <a:latin typeface="Candara" charset="0"/>
              <a:ea typeface="ＭＳ Ｐゴシック" charset="0"/>
              <a:cs typeface="MS PGothic" charset="0"/>
            </a:endParaRP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8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baseline="30000" dirty="0">
                <a:solidFill>
                  <a:srgbClr val="000000"/>
                </a:solidFill>
                <a:latin typeface="Candara" charset="0"/>
              </a:rPr>
              <a:t>1</a:t>
            </a:r>
            <a:r>
              <a:rPr lang="en-US" altLang="x-none" sz="2600" dirty="0">
                <a:solidFill>
                  <a:srgbClr val="000000"/>
                </a:solidFill>
                <a:latin typeface="Candara" charset="0"/>
              </a:rPr>
              <a:t> I wish you would bear with me in a little foolishness. Do bear with me! </a:t>
            </a:r>
            <a:r>
              <a:rPr lang="en-US" altLang="x-none" sz="2600" baseline="30000" dirty="0">
                <a:solidFill>
                  <a:srgbClr val="000000"/>
                </a:solidFill>
                <a:latin typeface="Candara" charset="0"/>
              </a:rPr>
              <a:t>2</a:t>
            </a:r>
            <a:r>
              <a:rPr lang="en-US" altLang="x-none" sz="2600" dirty="0">
                <a:solidFill>
                  <a:srgbClr val="000000"/>
                </a:solidFill>
                <a:latin typeface="Candara" charset="0"/>
              </a:rPr>
              <a:t> For I feel a divine jealousy for you, since I betrothed you to one husband, to present you as a pure virgin to Christ. </a:t>
            </a:r>
            <a:r>
              <a:rPr lang="en-US" altLang="x-none" sz="2600" baseline="30000" dirty="0">
                <a:solidFill>
                  <a:srgbClr val="000000"/>
                </a:solidFill>
                <a:latin typeface="Candara" charset="0"/>
              </a:rPr>
              <a:t>3</a:t>
            </a:r>
            <a:r>
              <a:rPr lang="en-US" altLang="x-none" sz="2600" dirty="0">
                <a:solidFill>
                  <a:srgbClr val="000000"/>
                </a:solidFill>
                <a:latin typeface="Candara" charset="0"/>
              </a:rPr>
              <a:t> But I am afraid that as the serpent deceived Eve by his cunning, your thoughts will be led astray from a sincere and pure devotion to Christ. (vs. 1-3)</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125978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762000"/>
            <a:ext cx="11887200" cy="6069694"/>
          </a:xfrm>
        </p:spPr>
        <p:txBody>
          <a:bodyPr/>
          <a:lstStyle/>
          <a:p>
            <a:pPr marL="0" indent="0" algn="ctr">
              <a:spcBef>
                <a:spcPts val="0"/>
              </a:spcBef>
              <a:buNone/>
            </a:pPr>
            <a:r>
              <a:rPr lang="en-US" altLang="x-none" sz="2800" b="1" i="1" baseline="30000" dirty="0">
                <a:latin typeface="Candara" charset="0"/>
              </a:rPr>
              <a:t>4</a:t>
            </a:r>
            <a:r>
              <a:rPr lang="en-US" altLang="x-none" sz="2800" b="1" i="1" dirty="0">
                <a:latin typeface="Candara" charset="0"/>
              </a:rPr>
              <a:t>  What shall I do with you, O Ephraim?</a:t>
            </a:r>
            <a:br>
              <a:rPr lang="en-US" altLang="x-none" sz="2800" b="1" i="1" dirty="0">
                <a:latin typeface="Candara" charset="0"/>
              </a:rPr>
            </a:br>
            <a:r>
              <a:rPr lang="en-US" altLang="x-none" sz="2800" b="1" i="1" dirty="0">
                <a:latin typeface="Candara" charset="0"/>
              </a:rPr>
              <a:t>    What shall I do with you, O Judah?</a:t>
            </a:r>
            <a:br>
              <a:rPr lang="en-US" altLang="x-none" sz="2800" b="1" i="1" dirty="0">
                <a:latin typeface="Candara" charset="0"/>
              </a:rPr>
            </a:br>
            <a:r>
              <a:rPr lang="en-US" altLang="x-none" sz="2800" b="1" i="1" dirty="0">
                <a:latin typeface="Candara" charset="0"/>
              </a:rPr>
              <a:t>Your love is like a morning cloud,</a:t>
            </a:r>
            <a:br>
              <a:rPr lang="en-US" altLang="x-none" sz="2800" b="1" i="1" dirty="0">
                <a:latin typeface="Candara" charset="0"/>
              </a:rPr>
            </a:br>
            <a:r>
              <a:rPr lang="en-US" altLang="x-none" sz="2800" b="1" i="1" dirty="0">
                <a:latin typeface="Candara" charset="0"/>
              </a:rPr>
              <a:t>    like the dew that goes early away.</a:t>
            </a:r>
            <a:br>
              <a:rPr lang="en-US" sz="2800" b="1" i="1" dirty="0">
                <a:latin typeface="Candara"/>
                <a:cs typeface="Candara"/>
              </a:rPr>
            </a:br>
            <a:r>
              <a:rPr lang="en-US" sz="2800" b="1" i="1" dirty="0">
                <a:latin typeface="Candara"/>
                <a:cs typeface="Candara"/>
              </a:rPr>
              <a:t>Hosea 6:4</a:t>
            </a:r>
          </a:p>
          <a:p>
            <a:pPr marL="0" indent="0" algn="ctr">
              <a:spcBef>
                <a:spcPts val="0"/>
              </a:spcBef>
              <a:buNone/>
            </a:pPr>
            <a:endParaRPr lang="en-US" sz="2000" b="1" i="1" dirty="0">
              <a:latin typeface="Candara"/>
              <a:cs typeface="Candara"/>
            </a:endParaRPr>
          </a:p>
          <a:p>
            <a:pPr marL="0" indent="0" algn="ctr">
              <a:spcBef>
                <a:spcPts val="0"/>
              </a:spcBef>
              <a:buNone/>
            </a:pPr>
            <a:r>
              <a:rPr lang="en-US" sz="2800" b="1" i="1" dirty="0">
                <a:latin typeface="Candara"/>
                <a:cs typeface="Candara"/>
              </a:rPr>
              <a:t>…Christ loved the church and gave himself up for her, </a:t>
            </a:r>
            <a:br>
              <a:rPr lang="en-US" sz="2800" b="1" i="1" dirty="0">
                <a:latin typeface="Candara"/>
                <a:cs typeface="Candara"/>
              </a:rPr>
            </a:br>
            <a:r>
              <a:rPr lang="en-US" sz="2800" b="1" i="1" baseline="30000" dirty="0">
                <a:latin typeface="Candara"/>
                <a:cs typeface="Candara"/>
              </a:rPr>
              <a:t>26</a:t>
            </a:r>
            <a:r>
              <a:rPr lang="en-US" sz="2800" b="1" i="1" dirty="0">
                <a:latin typeface="Candara"/>
                <a:cs typeface="Candara"/>
              </a:rPr>
              <a:t> that he might sanctify her, having cleansed her by the washing </a:t>
            </a:r>
            <a:br>
              <a:rPr lang="en-US" sz="2800" b="1" i="1" dirty="0">
                <a:latin typeface="Candara"/>
                <a:cs typeface="Candara"/>
              </a:rPr>
            </a:br>
            <a:r>
              <a:rPr lang="en-US" sz="2800" b="1" i="1" dirty="0">
                <a:latin typeface="Candara"/>
                <a:cs typeface="Candara"/>
              </a:rPr>
              <a:t>of water with the word, </a:t>
            </a:r>
            <a:r>
              <a:rPr lang="en-US" sz="2800" b="1" i="1" baseline="30000" dirty="0">
                <a:latin typeface="Candara"/>
                <a:cs typeface="Candara"/>
              </a:rPr>
              <a:t>27</a:t>
            </a:r>
            <a:r>
              <a:rPr lang="en-US" sz="2800" b="1" i="1" dirty="0">
                <a:latin typeface="Candara"/>
                <a:cs typeface="Candara"/>
              </a:rPr>
              <a:t> so that he might present the church </a:t>
            </a:r>
            <a:br>
              <a:rPr lang="en-US" sz="2800" b="1" i="1" dirty="0">
                <a:latin typeface="Candara"/>
                <a:cs typeface="Candara"/>
              </a:rPr>
            </a:br>
            <a:r>
              <a:rPr lang="en-US" sz="2800" b="1" i="1" dirty="0">
                <a:latin typeface="Candara"/>
                <a:cs typeface="Candara"/>
              </a:rPr>
              <a:t>to himself in splendor, without spot or wrinkle or any such </a:t>
            </a:r>
            <a:br>
              <a:rPr lang="en-US" sz="2800" b="1" i="1" dirty="0">
                <a:latin typeface="Candara"/>
                <a:cs typeface="Candara"/>
              </a:rPr>
            </a:br>
            <a:r>
              <a:rPr lang="en-US" sz="2800" b="1" i="1" dirty="0">
                <a:latin typeface="Candara"/>
                <a:cs typeface="Candara"/>
              </a:rPr>
              <a:t>thing, that she might be holy and without blemish.</a:t>
            </a:r>
          </a:p>
          <a:p>
            <a:pPr marL="0" indent="0" algn="ctr">
              <a:spcBef>
                <a:spcPts val="0"/>
              </a:spcBef>
              <a:buNone/>
            </a:pPr>
            <a:r>
              <a:rPr lang="en-US" sz="2800" b="1" i="1" dirty="0">
                <a:latin typeface="Candara"/>
                <a:cs typeface="Candara"/>
              </a:rPr>
              <a:t>Ephesians 5:25b-27</a:t>
            </a:r>
          </a:p>
          <a:p>
            <a:pPr marL="0" indent="0" algn="ctr">
              <a:spcBef>
                <a:spcPts val="0"/>
              </a:spcBef>
              <a:buNone/>
            </a:pPr>
            <a:endParaRPr lang="en-US" b="1" i="1" dirty="0">
              <a:latin typeface="Candara"/>
              <a:cs typeface="Candara"/>
            </a:endParaRPr>
          </a:p>
        </p:txBody>
      </p:sp>
    </p:spTree>
    <p:extLst>
      <p:ext uri="{BB962C8B-B14F-4D97-AF65-F5344CB8AC3E}">
        <p14:creationId xmlns:p14="http://schemas.microsoft.com/office/powerpoint/2010/main" val="60205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HOW PAUL USED FOUR TOOLS TO EXPOSE DISTORTION &amp; DISGUISE</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a:t>
            </a:r>
            <a:r>
              <a:rPr lang="en-US" sz="2800" b="1" i="0" u="sng" spc="-10" dirty="0">
                <a:solidFill>
                  <a:srgbClr val="000000"/>
                </a:solidFill>
                <a:latin typeface="Candara" charset="0"/>
                <a:ea typeface="ＭＳ Ｐゴシック" charset="0"/>
                <a:cs typeface="MS PGothic" charset="0"/>
              </a:rPr>
              <a:t>DIVINE JEALOUSY</a:t>
            </a:r>
            <a:r>
              <a:rPr lang="en-US" sz="2800" b="1" i="0" spc="-10" dirty="0">
                <a:solidFill>
                  <a:srgbClr val="000000"/>
                </a:solidFill>
                <a:latin typeface="Candara" charset="0"/>
                <a:ea typeface="ＭＳ Ｐゴシック" charset="0"/>
                <a:cs typeface="MS PGothic" charset="0"/>
              </a:rPr>
              <a:t>: </a:t>
            </a:r>
            <a:r>
              <a:rPr lang="en-US" sz="2800" b="1" i="0" spc="-10" dirty="0">
                <a:solidFill>
                  <a:srgbClr val="FF0000"/>
                </a:solidFill>
                <a:latin typeface="Candara" charset="0"/>
                <a:ea typeface="ＭＳ Ｐゴシック" charset="0"/>
                <a:cs typeface="MS PGothic" charset="0"/>
              </a:rPr>
              <a:t>Choose </a:t>
            </a:r>
            <a:r>
              <a:rPr lang="en-US" sz="2800" b="1" spc="-10" dirty="0">
                <a:solidFill>
                  <a:srgbClr val="FF0000"/>
                </a:solidFill>
                <a:latin typeface="Candara" charset="0"/>
                <a:ea typeface="ＭＳ Ｐゴシック" charset="0"/>
                <a:cs typeface="MS PGothic" charset="0"/>
              </a:rPr>
              <a:t>sincere and pure devotion to Christ </a:t>
            </a:r>
            <a:r>
              <a:rPr lang="en-US" sz="2800" b="1" i="0" spc="-10" dirty="0">
                <a:solidFill>
                  <a:srgbClr val="FF0000"/>
                </a:solidFill>
                <a:latin typeface="Candara" charset="0"/>
                <a:ea typeface="ＭＳ Ｐゴシック" charset="0"/>
                <a:cs typeface="MS PGothic" charset="0"/>
              </a:rPr>
              <a:t>over duplicitous mixed devotion to many.</a:t>
            </a:r>
            <a:endParaRPr lang="en-US" sz="2800" b="1" i="0" spc="-10" dirty="0">
              <a:solidFill>
                <a:srgbClr val="000000"/>
              </a:solidFill>
              <a:latin typeface="Candara" charset="0"/>
              <a:ea typeface="ＭＳ Ｐゴシック" charset="0"/>
              <a:cs typeface="MS PGothic" charset="0"/>
            </a:endParaRP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8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baseline="30000" dirty="0">
                <a:solidFill>
                  <a:srgbClr val="000000"/>
                </a:solidFill>
                <a:latin typeface="Candara" charset="0"/>
              </a:rPr>
              <a:t>1</a:t>
            </a:r>
            <a:r>
              <a:rPr lang="en-US" altLang="x-none" sz="2600" dirty="0">
                <a:solidFill>
                  <a:srgbClr val="000000"/>
                </a:solidFill>
                <a:latin typeface="Candara" charset="0"/>
              </a:rPr>
              <a:t> I wish you would bear with me in a little foolishness. Do bear with me! </a:t>
            </a:r>
            <a:r>
              <a:rPr lang="en-US" altLang="x-none" sz="2600" baseline="30000" dirty="0">
                <a:solidFill>
                  <a:srgbClr val="000000"/>
                </a:solidFill>
                <a:latin typeface="Candara" charset="0"/>
              </a:rPr>
              <a:t>2</a:t>
            </a:r>
            <a:r>
              <a:rPr lang="en-US" altLang="x-none" sz="2600" dirty="0">
                <a:solidFill>
                  <a:srgbClr val="000000"/>
                </a:solidFill>
                <a:latin typeface="Candara" charset="0"/>
              </a:rPr>
              <a:t> For I feel a divine jealousy for you, since I betrothed you to one husband, to present you as a pure virgin to Christ. </a:t>
            </a:r>
            <a:r>
              <a:rPr lang="en-US" altLang="x-none" sz="2600" baseline="30000" dirty="0">
                <a:solidFill>
                  <a:srgbClr val="000000"/>
                </a:solidFill>
                <a:latin typeface="Candara" charset="0"/>
              </a:rPr>
              <a:t>3</a:t>
            </a:r>
            <a:r>
              <a:rPr lang="en-US" altLang="x-none" sz="2600" dirty="0">
                <a:solidFill>
                  <a:srgbClr val="000000"/>
                </a:solidFill>
                <a:latin typeface="Candara" charset="0"/>
              </a:rPr>
              <a:t> But I am afraid that as the serpent deceived Eve by his cunning, your thoughts will be led astray from a sincere and pure devotion to Christ. (vs. 1-3) </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God’s jealousy is pure and holy—it is not fallen people’s selfish jealousy. God’s jealous love is best for us because we belong only to God not to idols.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Paul’s love for the Corinthians had this godly passion to present Christ’s bride [church] pure, blameless, and faithful only to Christ as a true apostle.</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For this reason, Paul urged them back to the MAIN THING in the Christian life—a simple life with sincere and pure devotion to Christ alone!</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334731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HOW PAUL USED FOUR TOOLS TO EXPOSE DISTORTION &amp; DISGUISE</a:t>
            </a:r>
          </a:p>
        </p:txBody>
      </p:sp>
      <p:sp>
        <p:nvSpPr>
          <p:cNvPr id="5" name="Rectangle 3"/>
          <p:cNvSpPr txBox="1">
            <a:spLocks noChangeArrowheads="1"/>
          </p:cNvSpPr>
          <p:nvPr/>
        </p:nvSpPr>
        <p:spPr bwMode="auto">
          <a:xfrm>
            <a:off x="213360" y="1143000"/>
            <a:ext cx="11773593" cy="56519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dirty="0">
                <a:solidFill>
                  <a:srgbClr val="000000"/>
                </a:solidFill>
                <a:latin typeface="Candara" charset="0"/>
                <a:ea typeface="ＭＳ Ｐゴシック" charset="0"/>
                <a:cs typeface="MS PGothic" charset="0"/>
              </a:rPr>
              <a:t>2</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u="sng" spc="-10" dirty="0">
                <a:solidFill>
                  <a:srgbClr val="000000"/>
                </a:solidFill>
                <a:latin typeface="Candara" charset="0"/>
                <a:ea typeface="ＭＳ Ｐゴシック" charset="0"/>
                <a:cs typeface="MS PGothic" charset="0"/>
              </a:rPr>
              <a:t>TRUE GOSPEL</a:t>
            </a:r>
            <a:r>
              <a:rPr lang="en-US" sz="2800" b="1" i="0" spc="-10" dirty="0">
                <a:solidFill>
                  <a:srgbClr val="000000"/>
                </a:solidFill>
                <a:latin typeface="Candara" charset="0"/>
                <a:ea typeface="ＭＳ Ｐゴシック" charset="0"/>
                <a:cs typeface="MS PGothic" charset="0"/>
              </a:rPr>
              <a:t>: </a:t>
            </a:r>
            <a:r>
              <a:rPr lang="en-US" sz="2800" b="1" i="0" spc="-10" dirty="0">
                <a:solidFill>
                  <a:srgbClr val="FF0000"/>
                </a:solidFill>
                <a:latin typeface="Candara" charset="0"/>
                <a:ea typeface="ＭＳ Ｐゴシック" charset="0"/>
                <a:cs typeface="MS PGothic" charset="0"/>
              </a:rPr>
              <a:t>Choose </a:t>
            </a:r>
            <a:r>
              <a:rPr lang="en-US" sz="2800" b="1" spc="-10" dirty="0">
                <a:solidFill>
                  <a:srgbClr val="FF0000"/>
                </a:solidFill>
                <a:latin typeface="Candara" charset="0"/>
                <a:ea typeface="ＭＳ Ｐゴシック" charset="0"/>
                <a:cs typeface="MS PGothic" charset="0"/>
              </a:rPr>
              <a:t>substance [truth] </a:t>
            </a:r>
            <a:r>
              <a:rPr lang="en-US" sz="2800" b="1" i="0" spc="-10" dirty="0">
                <a:solidFill>
                  <a:srgbClr val="FF0000"/>
                </a:solidFill>
                <a:latin typeface="Candara" charset="0"/>
                <a:ea typeface="ＭＳ Ｐゴシック" charset="0"/>
                <a:cs typeface="MS PGothic" charset="0"/>
              </a:rPr>
              <a:t>over style in following Christ.</a:t>
            </a:r>
            <a:endParaRPr lang="en-US" sz="2800" b="1" i="0" spc="-10" dirty="0">
              <a:solidFill>
                <a:srgbClr val="000000"/>
              </a:solidFill>
              <a:latin typeface="Candara" charset="0"/>
              <a:ea typeface="ＭＳ Ｐゴシック" charset="0"/>
              <a:cs typeface="MS PGothic" charset="0"/>
            </a:endParaRP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8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600" baseline="30000" dirty="0">
                <a:solidFill>
                  <a:srgbClr val="000000"/>
                </a:solidFill>
                <a:latin typeface="Candara" charset="0"/>
              </a:rPr>
              <a:t>4</a:t>
            </a:r>
            <a:r>
              <a:rPr lang="en-US" altLang="x-none" sz="2600" dirty="0">
                <a:solidFill>
                  <a:srgbClr val="000000"/>
                </a:solidFill>
                <a:latin typeface="Candara" charset="0"/>
              </a:rPr>
              <a:t> For if someone comes and proclaims another Jesus than the one we </a:t>
            </a:r>
            <a:br>
              <a:rPr lang="en-US" altLang="x-none" sz="2600" dirty="0">
                <a:solidFill>
                  <a:srgbClr val="000000"/>
                </a:solidFill>
                <a:latin typeface="Candara" charset="0"/>
              </a:rPr>
            </a:br>
            <a:r>
              <a:rPr lang="en-US" altLang="x-none" sz="2600" dirty="0">
                <a:solidFill>
                  <a:srgbClr val="000000"/>
                </a:solidFill>
                <a:latin typeface="Candara" charset="0"/>
              </a:rPr>
              <a:t>proclaimed, or if you receive a different spirit from the one you received, </a:t>
            </a:r>
            <a:br>
              <a:rPr lang="en-US" altLang="x-none" sz="2600" dirty="0">
                <a:solidFill>
                  <a:srgbClr val="000000"/>
                </a:solidFill>
                <a:latin typeface="Candara" charset="0"/>
              </a:rPr>
            </a:br>
            <a:r>
              <a:rPr lang="en-US" altLang="x-none" sz="2600" dirty="0">
                <a:solidFill>
                  <a:srgbClr val="000000"/>
                </a:solidFill>
                <a:latin typeface="Candara" charset="0"/>
              </a:rPr>
              <a:t>or if you accept a different gospel from the one you accepted, you put up with </a:t>
            </a:r>
            <a:br>
              <a:rPr lang="en-US" altLang="x-none" sz="2600" dirty="0">
                <a:solidFill>
                  <a:srgbClr val="000000"/>
                </a:solidFill>
                <a:latin typeface="Candara" charset="0"/>
              </a:rPr>
            </a:br>
            <a:r>
              <a:rPr lang="en-US" altLang="x-none" sz="2600" dirty="0">
                <a:solidFill>
                  <a:srgbClr val="000000"/>
                </a:solidFill>
                <a:latin typeface="Candara" charset="0"/>
              </a:rPr>
              <a:t>it readily enough. </a:t>
            </a:r>
            <a:r>
              <a:rPr lang="en-US" altLang="x-none" sz="2600" baseline="30000" dirty="0">
                <a:solidFill>
                  <a:srgbClr val="000000"/>
                </a:solidFill>
                <a:latin typeface="Candara" charset="0"/>
              </a:rPr>
              <a:t>5</a:t>
            </a:r>
            <a:r>
              <a:rPr lang="en-US" altLang="x-none" sz="2600" dirty="0">
                <a:solidFill>
                  <a:srgbClr val="000000"/>
                </a:solidFill>
                <a:latin typeface="Candara" charset="0"/>
              </a:rPr>
              <a:t> Indeed, I consider that I am not in the least inferior to these </a:t>
            </a:r>
            <a:br>
              <a:rPr lang="en-US" altLang="x-none" sz="2600" dirty="0">
                <a:solidFill>
                  <a:srgbClr val="000000"/>
                </a:solidFill>
                <a:latin typeface="Candara" charset="0"/>
              </a:rPr>
            </a:br>
            <a:r>
              <a:rPr lang="en-US" altLang="x-none" sz="2600" dirty="0">
                <a:solidFill>
                  <a:srgbClr val="000000"/>
                </a:solidFill>
                <a:latin typeface="Candara" charset="0"/>
              </a:rPr>
              <a:t>super-apostles. </a:t>
            </a:r>
            <a:r>
              <a:rPr lang="en-US" altLang="x-none" sz="2600" baseline="30000" dirty="0">
                <a:solidFill>
                  <a:srgbClr val="000000"/>
                </a:solidFill>
                <a:latin typeface="Candara" charset="0"/>
              </a:rPr>
              <a:t>6</a:t>
            </a:r>
            <a:r>
              <a:rPr lang="en-US" altLang="x-none" sz="2600" dirty="0">
                <a:solidFill>
                  <a:srgbClr val="000000"/>
                </a:solidFill>
                <a:latin typeface="Candara" charset="0"/>
              </a:rPr>
              <a:t> Even if I am unskilled in speaking, I am not so in knowledge; </a:t>
            </a:r>
            <a:br>
              <a:rPr lang="en-US" altLang="x-none" sz="2600" dirty="0">
                <a:solidFill>
                  <a:srgbClr val="000000"/>
                </a:solidFill>
                <a:latin typeface="Candara" charset="0"/>
              </a:rPr>
            </a:br>
            <a:r>
              <a:rPr lang="en-US" altLang="x-none" sz="2600" dirty="0">
                <a:solidFill>
                  <a:srgbClr val="000000"/>
                </a:solidFill>
                <a:latin typeface="Candara" charset="0"/>
              </a:rPr>
              <a:t>indeed, in every way we have made this plain to you in all things. (vs. 4-6)</a:t>
            </a: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1400" b="0" i="1" u="none" strike="noStrike" kern="1200" cap="none" spc="0" normalizeH="0" baseline="0" noProof="0" dirty="0">
              <a:ln>
                <a:noFill/>
              </a:ln>
              <a:solidFill>
                <a:srgbClr val="000000"/>
              </a:solidFill>
              <a:effectLst/>
              <a:uLnTx/>
              <a:uFillTx/>
              <a:latin typeface="Candara" charset="0"/>
              <a:ea typeface="MS PGothic" pitchFamily="34" charset="-128"/>
              <a:cs typeface="Arial"/>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false apostle had fancy oratory skills and man-centered message which, they asserted, was from God—in reality, it was a distorted false gospel.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In defending himself, Paul was compelled to correct this distortion not because his style was better but because his substance was the true gospel.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Any deviance is deadly when it comes to truth; preferring style over substance, therefore, is a rather reckless way to neglect or ignore truth.</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12557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828800"/>
            <a:ext cx="11887200" cy="5002894"/>
          </a:xfrm>
        </p:spPr>
        <p:txBody>
          <a:bodyPr/>
          <a:lstStyle/>
          <a:p>
            <a:pPr marL="0" indent="0" algn="ctr">
              <a:spcBef>
                <a:spcPts val="0"/>
              </a:spcBef>
              <a:buNone/>
            </a:pPr>
            <a:r>
              <a:rPr lang="en-US" altLang="x-none" sz="2800" b="1" i="1" baseline="30000" dirty="0">
                <a:latin typeface="Candara" charset="0"/>
              </a:rPr>
              <a:t>6</a:t>
            </a:r>
            <a:r>
              <a:rPr lang="en-US" altLang="x-none" sz="2800" b="1" i="1" dirty="0">
                <a:latin typeface="Candara" charset="0"/>
              </a:rPr>
              <a:t> I am astonished that you are so quickly deserting him </a:t>
            </a:r>
            <a:br>
              <a:rPr lang="en-US" altLang="x-none" sz="2800" b="1" i="1" dirty="0">
                <a:latin typeface="Candara" charset="0"/>
              </a:rPr>
            </a:br>
            <a:r>
              <a:rPr lang="en-US" altLang="x-none" sz="2800" b="1" i="1" dirty="0">
                <a:latin typeface="Candara" charset="0"/>
              </a:rPr>
              <a:t>who called you in the grace of Christ and are turning to a different</a:t>
            </a:r>
            <a:br>
              <a:rPr lang="en-US" altLang="x-none" sz="2800" b="1" i="1" dirty="0">
                <a:latin typeface="Candara" charset="0"/>
              </a:rPr>
            </a:br>
            <a:r>
              <a:rPr lang="en-US" altLang="x-none" sz="2800" b="1" i="1" dirty="0">
                <a:latin typeface="Candara" charset="0"/>
              </a:rPr>
              <a:t> gospel— </a:t>
            </a:r>
            <a:r>
              <a:rPr lang="en-US" altLang="x-none" sz="2800" b="1" i="1" baseline="30000" dirty="0">
                <a:latin typeface="Candara" charset="0"/>
              </a:rPr>
              <a:t>7</a:t>
            </a:r>
            <a:r>
              <a:rPr lang="en-US" altLang="x-none" sz="2800" b="1" i="1" dirty="0">
                <a:latin typeface="Candara" charset="0"/>
              </a:rPr>
              <a:t> not that there is another one, but there are some who trouble </a:t>
            </a:r>
            <a:br>
              <a:rPr lang="en-US" altLang="x-none" sz="2800" b="1" i="1" dirty="0">
                <a:latin typeface="Candara" charset="0"/>
              </a:rPr>
            </a:br>
            <a:r>
              <a:rPr lang="en-US" altLang="x-none" sz="2800" b="1" i="1" dirty="0">
                <a:latin typeface="Candara" charset="0"/>
              </a:rPr>
              <a:t>you and want to distort the gospel of Christ. </a:t>
            </a:r>
            <a:r>
              <a:rPr lang="en-US" altLang="x-none" sz="2800" b="1" i="1" baseline="30000" dirty="0">
                <a:latin typeface="Candara" charset="0"/>
              </a:rPr>
              <a:t>8</a:t>
            </a:r>
            <a:r>
              <a:rPr lang="en-US" altLang="x-none" sz="2800" b="1" i="1" dirty="0">
                <a:latin typeface="Candara" charset="0"/>
              </a:rPr>
              <a:t> But even if we or </a:t>
            </a:r>
            <a:br>
              <a:rPr lang="en-US" altLang="x-none" sz="2800" b="1" i="1" dirty="0">
                <a:latin typeface="Candara" charset="0"/>
              </a:rPr>
            </a:br>
            <a:r>
              <a:rPr lang="en-US" altLang="x-none" sz="2800" b="1" i="1" dirty="0">
                <a:latin typeface="Candara" charset="0"/>
              </a:rPr>
              <a:t>an angel from heaven should preach to you a gospel contrary </a:t>
            </a:r>
            <a:br>
              <a:rPr lang="en-US" altLang="x-none" sz="2800" b="1" i="1" dirty="0">
                <a:latin typeface="Candara" charset="0"/>
              </a:rPr>
            </a:br>
            <a:r>
              <a:rPr lang="en-US" altLang="x-none" sz="2800" b="1" i="1" dirty="0">
                <a:latin typeface="Candara" charset="0"/>
              </a:rPr>
              <a:t>to the one we preached to you, let him be accursed. </a:t>
            </a:r>
            <a:r>
              <a:rPr lang="en-US" sz="2800" b="1" i="1" dirty="0">
                <a:latin typeface="Candara"/>
                <a:cs typeface="Candara"/>
              </a:rPr>
              <a:t> </a:t>
            </a:r>
          </a:p>
          <a:p>
            <a:pPr marL="0" indent="0" algn="ctr">
              <a:spcBef>
                <a:spcPts val="0"/>
              </a:spcBef>
              <a:buNone/>
            </a:pPr>
            <a:r>
              <a:rPr lang="en-US" sz="2800" b="1" i="1" dirty="0">
                <a:latin typeface="Candara"/>
                <a:cs typeface="Candara"/>
              </a:rPr>
              <a:t>Galatians 1:6-8</a:t>
            </a:r>
          </a:p>
        </p:txBody>
      </p:sp>
    </p:spTree>
    <p:extLst>
      <p:ext uri="{BB962C8B-B14F-4D97-AF65-F5344CB8AC3E}">
        <p14:creationId xmlns:p14="http://schemas.microsoft.com/office/powerpoint/2010/main" val="373450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HOW PAUL USED FOUR TOOLS TO EXPOSE DISTORTION &amp; DISGUISE</a:t>
            </a:r>
          </a:p>
        </p:txBody>
      </p:sp>
      <p:sp>
        <p:nvSpPr>
          <p:cNvPr id="5" name="Rectangle 3"/>
          <p:cNvSpPr txBox="1">
            <a:spLocks noChangeArrowheads="1"/>
          </p:cNvSpPr>
          <p:nvPr/>
        </p:nvSpPr>
        <p:spPr bwMode="auto">
          <a:xfrm>
            <a:off x="213360" y="990600"/>
            <a:ext cx="11773593" cy="5804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ct val="0"/>
              </a:spcBef>
              <a:buNone/>
              <a:defRPr/>
            </a:pPr>
            <a:r>
              <a:rPr lang="en-US" sz="2800" b="1" i="0" spc="-10" noProof="0" dirty="0">
                <a:solidFill>
                  <a:srgbClr val="000000"/>
                </a:solidFill>
                <a:latin typeface="Candara" charset="0"/>
                <a:ea typeface="ＭＳ Ｐゴシック" charset="0"/>
                <a:cs typeface="MS PGothic" charset="0"/>
              </a:rPr>
              <a:t>3</a:t>
            </a: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  </a:t>
            </a:r>
            <a:r>
              <a:rPr lang="en-US" sz="2800" b="1" i="0" u="sng" spc="-10" dirty="0">
                <a:solidFill>
                  <a:srgbClr val="000000"/>
                </a:solidFill>
                <a:latin typeface="Candara" charset="0"/>
                <a:ea typeface="ＭＳ Ｐゴシック" charset="0"/>
                <a:cs typeface="MS PGothic" charset="0"/>
              </a:rPr>
              <a:t>GENUINE LOVE</a:t>
            </a:r>
            <a:r>
              <a:rPr lang="en-US" sz="2800" b="1" i="0" spc="-10" dirty="0">
                <a:solidFill>
                  <a:srgbClr val="000000"/>
                </a:solidFill>
                <a:latin typeface="Candara" charset="0"/>
                <a:ea typeface="ＭＳ Ｐゴシック" charset="0"/>
                <a:cs typeface="MS PGothic" charset="0"/>
              </a:rPr>
              <a:t>: </a:t>
            </a:r>
            <a:r>
              <a:rPr lang="en-US" sz="2800" b="1" i="0" spc="-10" dirty="0">
                <a:solidFill>
                  <a:srgbClr val="FF0000"/>
                </a:solidFill>
                <a:latin typeface="Candara" charset="0"/>
                <a:ea typeface="ＭＳ Ｐゴシック" charset="0"/>
                <a:cs typeface="MS PGothic" charset="0"/>
              </a:rPr>
              <a:t>Choose </a:t>
            </a:r>
            <a:r>
              <a:rPr lang="en-US" sz="2800" b="1" spc="-10" dirty="0">
                <a:solidFill>
                  <a:srgbClr val="FF0000"/>
                </a:solidFill>
                <a:latin typeface="Candara" charset="0"/>
                <a:ea typeface="ＭＳ Ｐゴシック" charset="0"/>
                <a:cs typeface="MS PGothic" charset="0"/>
              </a:rPr>
              <a:t>humble self-refrain </a:t>
            </a:r>
            <a:r>
              <a:rPr lang="en-US" sz="2800" b="1" i="0" spc="-10" dirty="0">
                <a:solidFill>
                  <a:srgbClr val="FF0000"/>
                </a:solidFill>
                <a:latin typeface="Candara" charset="0"/>
                <a:ea typeface="ＭＳ Ｐゴシック" charset="0"/>
                <a:cs typeface="MS PGothic" charset="0"/>
              </a:rPr>
              <a:t>over prideful self-assertion in serving the Lord.</a:t>
            </a:r>
            <a:endParaRPr lang="en-US" sz="2800" b="1" i="0" spc="-10" dirty="0">
              <a:solidFill>
                <a:srgbClr val="000000"/>
              </a:solidFill>
              <a:latin typeface="Candara" charset="0"/>
              <a:ea typeface="ＭＳ Ｐゴシック" charset="0"/>
              <a:cs typeface="MS PGothic" charset="0"/>
            </a:endParaRPr>
          </a:p>
          <a:p>
            <a:pPr marL="14288" marR="0" lvl="0" indent="-14288" algn="ctr" defTabSz="914400" rtl="0" eaLnBrk="0" fontAlgn="base" latinLnBrk="0" hangingPunct="0">
              <a:lnSpc>
                <a:spcPct val="100000"/>
              </a:lnSpc>
              <a:spcBef>
                <a:spcPts val="0"/>
              </a:spcBef>
              <a:spcAft>
                <a:spcPct val="0"/>
              </a:spcAft>
              <a:buClrTx/>
              <a:buSzTx/>
              <a:buFontTx/>
              <a:buNone/>
              <a:tabLst/>
              <a:defRPr/>
            </a:pPr>
            <a:endParaRPr kumimoji="0" lang="en-US" altLang="x-none" sz="500" b="1" i="0" u="none" strike="noStrike" kern="1200" cap="none" spc="-10" normalizeH="0" baseline="0" noProof="0" dirty="0">
              <a:ln>
                <a:noFill/>
              </a:ln>
              <a:solidFill>
                <a:srgbClr val="000000"/>
              </a:solidFill>
              <a:effectLst/>
              <a:uLnTx/>
              <a:uFillTx/>
              <a:latin typeface="Candara" charset="0"/>
              <a:ea typeface="ＭＳ Ｐゴシック" charset="0"/>
              <a:cs typeface="Arial"/>
            </a:endParaRPr>
          </a:p>
          <a:p>
            <a:pPr marL="14288" indent="-14288" algn="ctr">
              <a:spcBef>
                <a:spcPts val="0"/>
              </a:spcBef>
              <a:buNone/>
              <a:defRPr/>
            </a:pPr>
            <a:r>
              <a:rPr lang="en-US" altLang="x-none" sz="2500" baseline="30000" dirty="0">
                <a:solidFill>
                  <a:srgbClr val="000000"/>
                </a:solidFill>
                <a:latin typeface="Candara" charset="0"/>
              </a:rPr>
              <a:t>7</a:t>
            </a:r>
            <a:r>
              <a:rPr lang="en-US" altLang="x-none" sz="2500" dirty="0">
                <a:solidFill>
                  <a:srgbClr val="000000"/>
                </a:solidFill>
                <a:latin typeface="Candara" charset="0"/>
              </a:rPr>
              <a:t> Or did I commit a sin in humbling myself so that you might be exalted, </a:t>
            </a:r>
            <a:br>
              <a:rPr lang="en-US" altLang="x-none" sz="2500" dirty="0">
                <a:solidFill>
                  <a:srgbClr val="000000"/>
                </a:solidFill>
                <a:latin typeface="Candara" charset="0"/>
              </a:rPr>
            </a:br>
            <a:r>
              <a:rPr lang="en-US" altLang="x-none" sz="2500" dirty="0">
                <a:solidFill>
                  <a:srgbClr val="000000"/>
                </a:solidFill>
                <a:latin typeface="Candara" charset="0"/>
              </a:rPr>
              <a:t>because I preached God's gospel to you free of charge? </a:t>
            </a:r>
            <a:r>
              <a:rPr lang="en-US" altLang="x-none" sz="2500" baseline="30000" dirty="0">
                <a:solidFill>
                  <a:srgbClr val="000000"/>
                </a:solidFill>
                <a:latin typeface="Candara" charset="0"/>
              </a:rPr>
              <a:t>8</a:t>
            </a:r>
            <a:r>
              <a:rPr lang="en-US" altLang="x-none" sz="2500" dirty="0">
                <a:solidFill>
                  <a:srgbClr val="000000"/>
                </a:solidFill>
                <a:latin typeface="Candara" charset="0"/>
              </a:rPr>
              <a:t> I robbed other churches </a:t>
            </a:r>
            <a:br>
              <a:rPr lang="en-US" altLang="x-none" sz="2500" dirty="0">
                <a:solidFill>
                  <a:srgbClr val="000000"/>
                </a:solidFill>
                <a:latin typeface="Candara" charset="0"/>
              </a:rPr>
            </a:br>
            <a:r>
              <a:rPr lang="en-US" altLang="x-none" sz="2500" dirty="0">
                <a:solidFill>
                  <a:srgbClr val="000000"/>
                </a:solidFill>
                <a:latin typeface="Candara" charset="0"/>
              </a:rPr>
              <a:t>by accepting support from them in order to serve you. </a:t>
            </a:r>
            <a:r>
              <a:rPr lang="en-US" altLang="x-none" sz="2500" baseline="30000" dirty="0">
                <a:solidFill>
                  <a:srgbClr val="000000"/>
                </a:solidFill>
                <a:latin typeface="Candara" charset="0"/>
              </a:rPr>
              <a:t>9</a:t>
            </a:r>
            <a:r>
              <a:rPr lang="en-US" altLang="x-none" sz="2500" dirty="0">
                <a:solidFill>
                  <a:srgbClr val="000000"/>
                </a:solidFill>
                <a:latin typeface="Candara" charset="0"/>
              </a:rPr>
              <a:t> And when I was with you and </a:t>
            </a:r>
            <a:br>
              <a:rPr lang="en-US" altLang="x-none" sz="2500" dirty="0">
                <a:solidFill>
                  <a:srgbClr val="000000"/>
                </a:solidFill>
                <a:latin typeface="Candara" charset="0"/>
              </a:rPr>
            </a:br>
            <a:r>
              <a:rPr lang="en-US" altLang="x-none" sz="2500" dirty="0">
                <a:solidFill>
                  <a:srgbClr val="000000"/>
                </a:solidFill>
                <a:latin typeface="Candara" charset="0"/>
              </a:rPr>
              <a:t>was in need, I did not burden anyone, for the brothers who came from Macedonia </a:t>
            </a:r>
            <a:br>
              <a:rPr lang="en-US" altLang="x-none" sz="2500" dirty="0">
                <a:solidFill>
                  <a:srgbClr val="000000"/>
                </a:solidFill>
                <a:latin typeface="Candara" charset="0"/>
              </a:rPr>
            </a:br>
            <a:r>
              <a:rPr lang="en-US" altLang="x-none" sz="2500" dirty="0">
                <a:solidFill>
                  <a:srgbClr val="000000"/>
                </a:solidFill>
                <a:latin typeface="Candara" charset="0"/>
              </a:rPr>
              <a:t>supplied my need. So I refrained and will refrain from burdening you in any way. </a:t>
            </a:r>
            <a:br>
              <a:rPr lang="en-US" altLang="x-none" sz="2500" dirty="0">
                <a:solidFill>
                  <a:srgbClr val="000000"/>
                </a:solidFill>
                <a:latin typeface="Candara" charset="0"/>
              </a:rPr>
            </a:br>
            <a:r>
              <a:rPr lang="en-US" altLang="x-none" sz="2500" baseline="30000" dirty="0">
                <a:solidFill>
                  <a:srgbClr val="000000"/>
                </a:solidFill>
                <a:latin typeface="Candara" charset="0"/>
              </a:rPr>
              <a:t>10</a:t>
            </a:r>
            <a:r>
              <a:rPr lang="en-US" altLang="x-none" sz="2500" dirty="0">
                <a:solidFill>
                  <a:srgbClr val="000000"/>
                </a:solidFill>
                <a:latin typeface="Candara" charset="0"/>
              </a:rPr>
              <a:t> As the truth of Christ is in me, this boasting of mine will not be silenced in the</a:t>
            </a:r>
            <a:br>
              <a:rPr lang="en-US" altLang="x-none" sz="2500" dirty="0">
                <a:solidFill>
                  <a:srgbClr val="000000"/>
                </a:solidFill>
                <a:latin typeface="Candara" charset="0"/>
              </a:rPr>
            </a:br>
            <a:r>
              <a:rPr lang="en-US" altLang="x-none" sz="2500" dirty="0">
                <a:solidFill>
                  <a:srgbClr val="000000"/>
                </a:solidFill>
                <a:latin typeface="Candara" charset="0"/>
              </a:rPr>
              <a:t> regions of Achaia. </a:t>
            </a:r>
            <a:r>
              <a:rPr lang="en-US" altLang="x-none" sz="2500" baseline="30000" dirty="0">
                <a:solidFill>
                  <a:srgbClr val="000000"/>
                </a:solidFill>
                <a:latin typeface="Candara" charset="0"/>
              </a:rPr>
              <a:t>11</a:t>
            </a:r>
            <a:r>
              <a:rPr lang="en-US" altLang="x-none" sz="2500" dirty="0">
                <a:solidFill>
                  <a:srgbClr val="000000"/>
                </a:solidFill>
                <a:latin typeface="Candara" charset="0"/>
              </a:rPr>
              <a:t> And why? Because I do not love you? God knows I do! (vs. 7-11)</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290421441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63666</TotalTime>
  <Words>692</Words>
  <Application>Microsoft Macintosh PowerPoint</Application>
  <PresentationFormat>Widescreen</PresentationFormat>
  <Paragraphs>79</Paragraphs>
  <Slides>17</Slides>
  <Notes>15</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17</vt:i4>
      </vt:variant>
    </vt:vector>
  </HeadingPairs>
  <TitlesOfParts>
    <vt:vector size="39"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8_Default Design</vt:lpstr>
      <vt:lpstr>PowerPoint Presentation</vt:lpstr>
      <vt:lpstr>Exposing Distortion and Disguise</vt:lpstr>
      <vt:lpstr>PAUL’S REASONS FOR THE FOOL’S SPEECH [2 COR. 11:1-15]</vt:lpstr>
      <vt:lpstr>HOW PAUL USED FOUR TOOLS TO EXPOSE DISTORTION &amp; DISGUISE</vt:lpstr>
      <vt:lpstr>PowerPoint Presentation</vt:lpstr>
      <vt:lpstr>HOW PAUL USED FOUR TOOLS TO EXPOSE DISTORTION &amp; DISGUISE</vt:lpstr>
      <vt:lpstr>HOW PAUL USED FOUR TOOLS TO EXPOSE DISTORTION &amp; DISGUISE</vt:lpstr>
      <vt:lpstr>PowerPoint Presentation</vt:lpstr>
      <vt:lpstr>HOW PAUL USED FOUR TOOLS TO EXPOSE DISTORTION &amp; DISGUISE</vt:lpstr>
      <vt:lpstr>PowerPoint Presentation</vt:lpstr>
      <vt:lpstr>HOW PAUL USED FOUR TOOLS TO EXPOSE DISTORTION &amp; DISGUISE</vt:lpstr>
      <vt:lpstr>HOW PAUL USED FOUR TOOLS TO EXPOSE DISTORTION &amp; DISGUISE</vt:lpstr>
      <vt:lpstr>PowerPoint Presentation</vt:lpstr>
      <vt:lpstr>HOW PAUL USED FOUR TOOLS TO EXPOSE DISTORTION &amp; DISGUISE</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3686</cp:revision>
  <cp:lastPrinted>2018-05-06T13:54:33Z</cp:lastPrinted>
  <dcterms:created xsi:type="dcterms:W3CDTF">2007-10-20T20:09:35Z</dcterms:created>
  <dcterms:modified xsi:type="dcterms:W3CDTF">2018-12-02T23:11:22Z</dcterms:modified>
  <cp:category/>
</cp:coreProperties>
</file>