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 id="2147484435" r:id="rId15"/>
    <p:sldMasterId id="2147484471" r:id="rId16"/>
  </p:sldMasterIdLst>
  <p:notesMasterIdLst>
    <p:notesMasterId r:id="rId32"/>
  </p:notesMasterIdLst>
  <p:handoutMasterIdLst>
    <p:handoutMasterId r:id="rId33"/>
  </p:handoutMasterIdLst>
  <p:sldIdLst>
    <p:sldId id="281" r:id="rId17"/>
    <p:sldId id="723" r:id="rId18"/>
    <p:sldId id="747" r:id="rId19"/>
    <p:sldId id="733" r:id="rId20"/>
    <p:sldId id="769" r:id="rId21"/>
    <p:sldId id="759" r:id="rId22"/>
    <p:sldId id="770" r:id="rId23"/>
    <p:sldId id="771" r:id="rId24"/>
    <p:sldId id="2390" r:id="rId25"/>
    <p:sldId id="773" r:id="rId26"/>
    <p:sldId id="774" r:id="rId27"/>
    <p:sldId id="2838" r:id="rId28"/>
    <p:sldId id="768" r:id="rId29"/>
    <p:sldId id="730" r:id="rId30"/>
    <p:sldId id="283" r:id="rId3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0432FF"/>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1091" autoAdjust="0"/>
  </p:normalViewPr>
  <p:slideViewPr>
    <p:cSldViewPr>
      <p:cViewPr varScale="1">
        <p:scale>
          <a:sx n="90" d="100"/>
          <a:sy n="90" d="100"/>
        </p:scale>
        <p:origin x="224" y="624"/>
      </p:cViewPr>
      <p:guideLst>
        <p:guide orient="horz" pos="96"/>
        <p:guide pos="3840"/>
        <p:guide pos="7152"/>
        <p:guide pos="528"/>
      </p:guideLst>
    </p:cSldViewPr>
  </p:slideViewPr>
  <p:outlineViewPr>
    <p:cViewPr>
      <p:scale>
        <a:sx n="33" d="100"/>
        <a:sy n="33" d="100"/>
      </p:scale>
      <p:origin x="0" y="-174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11/18/18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11/18/18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48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48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74D1EF7B-06F7-F747-B6F7-2AC64110BC8C}" type="slidenum">
              <a:rPr lang="en-US" sz="1200" smtClean="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0664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5294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2830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739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1924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7432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8406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6232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4114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7585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4410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0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8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8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28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4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4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6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7E8EB7-24A6-C04F-BB85-4B2C96272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64913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DA376-00D2-3649-8A0C-E5B2F249D0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7794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65C21B-D13A-BC40-8F06-2C5292D17B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34529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71D065-DB86-8A47-94B2-C41B18A34F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6042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C1C20F9-EFF8-D041-89F2-A5BF266CBF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28070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EEA385C-4037-8043-8AFF-4BF356BD99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4847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E73F159-5812-8C46-B098-98E9B63F36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9351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199"/>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9130EE-C8E5-DE48-B3C9-3191B3620B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5677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6EE60B-3049-F54F-9C97-BA8C2F82C9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76641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DF1CA7-CA3C-1A49-920C-7194CF691B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84793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48"/>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48"/>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896CE7-AACA-E540-A436-87669B3686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770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609527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2875059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41372580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277303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2475175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2522837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53614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7462285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492126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42129899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9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9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461980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20799289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4097485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31116735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17109736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6874867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339229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2945184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9850036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19111826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29274739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57"/>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57"/>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4600843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29423650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889817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9047465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4288378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377962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0509483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27674790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25557807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22903025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16136228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18276945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6291989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5880284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18492156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363199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67269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27952488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41133179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16289712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40069477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12458189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83014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34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34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9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11/18/18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11/18/18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11/18/18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9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9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9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11/18/18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11/18/18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11/18/18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9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9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11/18/18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11/18/18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8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5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57"/>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257"/>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4.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F771AE-8F94-4F46-AFA6-FBBDC96160D0}"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4526247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72601027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F8CE344F-9F1A-774A-88AA-3D7B180A3960}" type="slidenum">
              <a:rPr lang="en-US"/>
              <a:pPr eaLnBrk="1" hangingPunct="1">
                <a:defRPr/>
              </a:pPr>
              <a:t>‹#›</a:t>
            </a:fld>
            <a:endParaRPr lang="en-US"/>
          </a:p>
        </p:txBody>
      </p:sp>
    </p:spTree>
    <p:extLst>
      <p:ext uri="{BB962C8B-B14F-4D97-AF65-F5344CB8AC3E}">
        <p14:creationId xmlns:p14="http://schemas.microsoft.com/office/powerpoint/2010/main" val="283962172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eaLnBrk="1" hangingPunct="1">
              <a:defRPr/>
            </a:pPr>
            <a:fld id="{9C15E4C9-9402-7A45-BA0C-F19ACCA9D7CA}" type="slidenum">
              <a:rPr lang="en-US"/>
              <a:pPr eaLnBrk="1" hangingPunct="1">
                <a:defRPr/>
              </a:pPr>
              <a:t>‹#›</a:t>
            </a:fld>
            <a:endParaRPr lang="en-US"/>
          </a:p>
        </p:txBody>
      </p:sp>
    </p:spTree>
    <p:extLst>
      <p:ext uri="{BB962C8B-B14F-4D97-AF65-F5344CB8AC3E}">
        <p14:creationId xmlns:p14="http://schemas.microsoft.com/office/powerpoint/2010/main" val="2781047488"/>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endParaRPr lang="en-US"/>
          </a:p>
        </p:txBody>
      </p:sp>
      <p:sp>
        <p:nvSpPr>
          <p:cNvPr id="5" name="Footer Placeholder 4"/>
          <p:cNvSpPr>
            <a:spLocks noGrp="1"/>
          </p:cNvSpPr>
          <p:nvPr>
            <p:ph type="ftr" sz="quarter" idx="3"/>
          </p:nvPr>
        </p:nvSpPr>
        <p:spPr>
          <a:xfrm>
            <a:off x="4165600" y="635640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endParaRPr lang="en-US"/>
          </a:p>
        </p:txBody>
      </p:sp>
      <p:sp>
        <p:nvSpPr>
          <p:cNvPr id="6" name="Slide Number Placeholder 5"/>
          <p:cNvSpPr>
            <a:spLocks noGrp="1"/>
          </p:cNvSpPr>
          <p:nvPr>
            <p:ph type="sldNum" sz="quarter" idx="4"/>
          </p:nvPr>
        </p:nvSpPr>
        <p:spPr>
          <a:xfrm>
            <a:off x="8737600" y="6356407"/>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eaLnBrk="1" hangingPunct="1">
              <a:defRPr/>
            </a:pPr>
            <a:fld id="{932B51CD-39DC-9542-8862-93B080A63797}" type="slidenum">
              <a:rPr lang="en-US"/>
              <a:pPr eaLnBrk="1" hangingPunct="1">
                <a:defRPr/>
              </a:pPr>
              <a:t>‹#›</a:t>
            </a:fld>
            <a:endParaRPr lang="en-US"/>
          </a:p>
        </p:txBody>
      </p:sp>
    </p:spTree>
    <p:extLst>
      <p:ext uri="{BB962C8B-B14F-4D97-AF65-F5344CB8AC3E}">
        <p14:creationId xmlns:p14="http://schemas.microsoft.com/office/powerpoint/2010/main" val="221831093"/>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8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11/18/18</a:t>
            </a:fld>
            <a:endParaRPr lang="en-US"/>
          </a:p>
        </p:txBody>
      </p:sp>
      <p:sp>
        <p:nvSpPr>
          <p:cNvPr id="5" name="Footer Placeholder 4"/>
          <p:cNvSpPr>
            <a:spLocks noGrp="1"/>
          </p:cNvSpPr>
          <p:nvPr>
            <p:ph type="ftr" sz="quarter" idx="3"/>
          </p:nvPr>
        </p:nvSpPr>
        <p:spPr>
          <a:xfrm>
            <a:off x="4038600" y="63568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8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8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11/18/18</a:t>
            </a:fld>
            <a:endParaRPr lang="en-US"/>
          </a:p>
        </p:txBody>
      </p:sp>
      <p:sp>
        <p:nvSpPr>
          <p:cNvPr id="5" name="Footer Placeholder 4"/>
          <p:cNvSpPr>
            <a:spLocks noGrp="1"/>
          </p:cNvSpPr>
          <p:nvPr>
            <p:ph type="ftr" sz="quarter" idx="3"/>
          </p:nvPr>
        </p:nvSpPr>
        <p:spPr>
          <a:xfrm>
            <a:off x="4038600" y="63568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8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375557"/>
          </a:xfrm>
        </p:spPr>
        <p:txBody>
          <a:bodyPr/>
          <a:lstStyle/>
          <a:p>
            <a:r>
              <a:rPr lang="en-US" sz="3200" b="1" spc="-60" dirty="0">
                <a:latin typeface="Candara" charset="0"/>
                <a:ea typeface="MS PGothic" charset="0"/>
                <a:cs typeface="Arial" charset="0"/>
              </a:rPr>
              <a:t>FOUR REASONS FOR HEARTFELT THANKSGIVING </a:t>
            </a:r>
          </a:p>
        </p:txBody>
      </p:sp>
      <p:sp>
        <p:nvSpPr>
          <p:cNvPr id="27651" name="Rectangle 3"/>
          <p:cNvSpPr>
            <a:spLocks noGrp="1" noChangeArrowheads="1"/>
          </p:cNvSpPr>
          <p:nvPr>
            <p:ph type="body" idx="1"/>
          </p:nvPr>
        </p:nvSpPr>
        <p:spPr>
          <a:xfrm>
            <a:off x="304800" y="1045030"/>
            <a:ext cx="11684000" cy="5753230"/>
          </a:xfrm>
        </p:spPr>
        <p:txBody>
          <a:bodyPr/>
          <a:lstStyle/>
          <a:p>
            <a:pPr marL="471488" lvl="0" indent="-471488">
              <a:spcBef>
                <a:spcPts val="0"/>
              </a:spcBef>
              <a:buNone/>
              <a:defRPr/>
            </a:pPr>
            <a:r>
              <a:rPr lang="en-US" sz="2800" b="1" dirty="0">
                <a:latin typeface="Candara" charset="0"/>
                <a:ea typeface="MS PGothic" charset="0"/>
                <a:cs typeface="Arial" charset="0"/>
              </a:rPr>
              <a:t>3)   Give a heartfelt thanks to the Lord for </a:t>
            </a:r>
            <a:r>
              <a:rPr lang="en-US" sz="2800" b="1" u="sng" dirty="0">
                <a:solidFill>
                  <a:srgbClr val="FF0000"/>
                </a:solidFill>
                <a:latin typeface="Candara" charset="0"/>
                <a:ea typeface="MS PGothic" charset="0"/>
                <a:cs typeface="Arial" charset="0"/>
              </a:rPr>
              <a:t>HIS KINGSHIP</a:t>
            </a:r>
            <a:r>
              <a:rPr lang="en-US" sz="2800" b="1" dirty="0">
                <a:solidFill>
                  <a:srgbClr val="FF0000"/>
                </a:solidFill>
                <a:latin typeface="Candara" charset="0"/>
                <a:ea typeface="MS PGothic" charset="0"/>
                <a:cs typeface="Arial" charset="0"/>
              </a:rPr>
              <a:t> </a:t>
            </a:r>
            <a:r>
              <a:rPr lang="en-US" sz="2800" b="1" dirty="0">
                <a:latin typeface="Candara" charset="0"/>
                <a:ea typeface="MS PGothic" charset="0"/>
                <a:cs typeface="Arial" charset="0"/>
              </a:rPr>
              <a:t>(vs. 11-13). </a:t>
            </a:r>
            <a:endParaRPr lang="en-US" sz="2800" b="1" dirty="0">
              <a:solidFill>
                <a:srgbClr val="FF0000"/>
              </a:solidFill>
              <a:latin typeface="Candara" charset="0"/>
              <a:ea typeface="MS PGothic" charset="0"/>
              <a:cs typeface="Arial" charset="0"/>
            </a:endParaRPr>
          </a:p>
          <a:p>
            <a:pPr marL="0" lvl="0" indent="0" algn="ctr">
              <a:spcBef>
                <a:spcPts val="0"/>
              </a:spcBef>
              <a:buNone/>
            </a:pPr>
            <a:endParaRPr lang="en-US" sz="1200" i="1" dirty="0">
              <a:solidFill>
                <a:srgbClr val="000000"/>
              </a:solidFill>
              <a:latin typeface="Candara"/>
              <a:cs typeface="Candara"/>
            </a:endParaRPr>
          </a:p>
          <a:p>
            <a:pPr marL="0" indent="0" algn="ctr">
              <a:spcBef>
                <a:spcPts val="0"/>
              </a:spcBef>
              <a:buNone/>
            </a:pPr>
            <a:r>
              <a:rPr lang="en-US" sz="2600" i="1" baseline="30000" dirty="0">
                <a:solidFill>
                  <a:srgbClr val="000000"/>
                </a:solidFill>
                <a:latin typeface="Candara"/>
                <a:cs typeface="Candara"/>
              </a:rPr>
              <a:t>11</a:t>
            </a:r>
            <a:r>
              <a:rPr lang="en-US" sz="2600" i="1" dirty="0">
                <a:solidFill>
                  <a:srgbClr val="000000"/>
                </a:solidFill>
                <a:latin typeface="Candara"/>
                <a:cs typeface="Candara"/>
              </a:rPr>
              <a:t> They shall speak of the glory of your kingdom</a:t>
            </a:r>
            <a:br>
              <a:rPr lang="en-US" sz="2600" i="1" dirty="0">
                <a:solidFill>
                  <a:srgbClr val="000000"/>
                </a:solidFill>
                <a:latin typeface="Candara"/>
                <a:cs typeface="Candara"/>
              </a:rPr>
            </a:br>
            <a:r>
              <a:rPr lang="en-US" sz="2600" i="1" dirty="0">
                <a:solidFill>
                  <a:srgbClr val="000000"/>
                </a:solidFill>
                <a:latin typeface="Candara"/>
                <a:cs typeface="Candara"/>
              </a:rPr>
              <a:t>    and tell of your power,</a:t>
            </a:r>
            <a:br>
              <a:rPr lang="en-US" sz="2600" i="1" dirty="0">
                <a:solidFill>
                  <a:srgbClr val="000000"/>
                </a:solidFill>
                <a:latin typeface="Candara"/>
                <a:cs typeface="Candara"/>
              </a:rPr>
            </a:br>
            <a:r>
              <a:rPr lang="en-US" sz="2600" i="1" baseline="30000" dirty="0">
                <a:solidFill>
                  <a:srgbClr val="000000"/>
                </a:solidFill>
                <a:latin typeface="Candara"/>
                <a:cs typeface="Candara"/>
              </a:rPr>
              <a:t>12</a:t>
            </a:r>
            <a:r>
              <a:rPr lang="en-US" sz="2600" i="1" dirty="0">
                <a:solidFill>
                  <a:srgbClr val="000000"/>
                </a:solidFill>
                <a:latin typeface="Candara"/>
                <a:cs typeface="Candara"/>
              </a:rPr>
              <a:t> to make known to the children of man your mighty deeds,</a:t>
            </a:r>
            <a:br>
              <a:rPr lang="en-US" sz="2600" i="1" dirty="0">
                <a:solidFill>
                  <a:srgbClr val="000000"/>
                </a:solidFill>
                <a:latin typeface="Candara"/>
                <a:cs typeface="Candara"/>
              </a:rPr>
            </a:br>
            <a:r>
              <a:rPr lang="en-US" sz="2600" i="1" dirty="0">
                <a:solidFill>
                  <a:srgbClr val="000000"/>
                </a:solidFill>
                <a:latin typeface="Candara"/>
                <a:cs typeface="Candara"/>
              </a:rPr>
              <a:t>    and the glorious splendor of your kingdom.</a:t>
            </a:r>
            <a:br>
              <a:rPr lang="en-US" sz="2600" i="1" dirty="0">
                <a:solidFill>
                  <a:srgbClr val="000000"/>
                </a:solidFill>
                <a:latin typeface="Candara"/>
                <a:cs typeface="Candara"/>
              </a:rPr>
            </a:br>
            <a:r>
              <a:rPr lang="en-US" sz="2600" i="1" baseline="30000" dirty="0">
                <a:solidFill>
                  <a:srgbClr val="000000"/>
                </a:solidFill>
                <a:latin typeface="Candara"/>
                <a:cs typeface="Candara"/>
              </a:rPr>
              <a:t>13</a:t>
            </a:r>
            <a:r>
              <a:rPr lang="en-US" sz="2600" i="1" dirty="0">
                <a:solidFill>
                  <a:srgbClr val="000000"/>
                </a:solidFill>
                <a:latin typeface="Candara"/>
                <a:cs typeface="Candara"/>
              </a:rPr>
              <a:t> Your kingdom is an everlasting kingdom,</a:t>
            </a:r>
            <a:br>
              <a:rPr lang="en-US" sz="2600" i="1" dirty="0">
                <a:solidFill>
                  <a:srgbClr val="000000"/>
                </a:solidFill>
                <a:latin typeface="Candara"/>
                <a:cs typeface="Candara"/>
              </a:rPr>
            </a:br>
            <a:r>
              <a:rPr lang="en-US" sz="2600" i="1" dirty="0">
                <a:solidFill>
                  <a:srgbClr val="000000"/>
                </a:solidFill>
                <a:latin typeface="Candara"/>
                <a:cs typeface="Candara"/>
              </a:rPr>
              <a:t>    and your dominion endures throughout all generations. </a:t>
            </a:r>
          </a:p>
          <a:p>
            <a:pPr marL="0" indent="0" algn="ctr">
              <a:spcBef>
                <a:spcPts val="0"/>
              </a:spcBef>
              <a:buNone/>
            </a:pPr>
            <a:r>
              <a:rPr lang="en-US" sz="2600" i="1" dirty="0">
                <a:solidFill>
                  <a:srgbClr val="000000"/>
                </a:solidFill>
                <a:latin typeface="Candara"/>
                <a:cs typeface="Candara"/>
              </a:rPr>
              <a:t>[The LORD is faithful in all his words and kind in all his works.](vs. 11-13)</a:t>
            </a:r>
          </a:p>
          <a:p>
            <a:pPr marL="0" lvl="0" indent="0" algn="ctr">
              <a:spcBef>
                <a:spcPts val="0"/>
              </a:spcBef>
              <a:buNone/>
            </a:pPr>
            <a:endParaRPr lang="en-US" sz="1200" i="1" dirty="0">
              <a:solidFill>
                <a:srgbClr val="000000"/>
              </a:solidFill>
              <a:latin typeface="Candara"/>
              <a:cs typeface="Candara"/>
            </a:endParaRP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The third attribute of God that David thanks for is God’s Kingdom/Kingship [= the sovereign reign of God].</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This is an aspect of God’s greatness, but this focus gives us an eternal reason for giving thanks because God’s Kingdom and reign will be forever.</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We too need to pass this on to our children so they would fear/love God.</a:t>
            </a:r>
          </a:p>
        </p:txBody>
      </p:sp>
      <p:sp>
        <p:nvSpPr>
          <p:cNvPr id="2" name="TextBox 1"/>
          <p:cNvSpPr txBox="1"/>
          <p:nvPr/>
        </p:nvSpPr>
        <p:spPr>
          <a:xfrm>
            <a:off x="324264" y="-1432057"/>
            <a:ext cx="18466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22774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375557"/>
          </a:xfrm>
        </p:spPr>
        <p:txBody>
          <a:bodyPr/>
          <a:lstStyle/>
          <a:p>
            <a:r>
              <a:rPr lang="en-US" sz="3200" b="1" spc="-60" dirty="0">
                <a:latin typeface="Candara" charset="0"/>
                <a:ea typeface="MS PGothic" charset="0"/>
                <a:cs typeface="Arial" charset="0"/>
              </a:rPr>
              <a:t>FOUR REASONS FOR HEARTFELT THANKSGIVING </a:t>
            </a:r>
          </a:p>
        </p:txBody>
      </p:sp>
      <p:sp>
        <p:nvSpPr>
          <p:cNvPr id="27651" name="Rectangle 3"/>
          <p:cNvSpPr>
            <a:spLocks noGrp="1" noChangeArrowheads="1"/>
          </p:cNvSpPr>
          <p:nvPr>
            <p:ph type="body" idx="1"/>
          </p:nvPr>
        </p:nvSpPr>
        <p:spPr>
          <a:xfrm>
            <a:off x="304800" y="1045030"/>
            <a:ext cx="11684000" cy="5753230"/>
          </a:xfrm>
        </p:spPr>
        <p:txBody>
          <a:bodyPr/>
          <a:lstStyle/>
          <a:p>
            <a:pPr marL="471488" lvl="0" indent="-471488">
              <a:spcBef>
                <a:spcPts val="0"/>
              </a:spcBef>
              <a:buNone/>
              <a:defRPr/>
            </a:pPr>
            <a:r>
              <a:rPr lang="en-US" sz="2800" b="1" dirty="0">
                <a:latin typeface="Candara" charset="0"/>
                <a:ea typeface="MS PGothic" charset="0"/>
                <a:cs typeface="Arial" charset="0"/>
              </a:rPr>
              <a:t>4)   Give a heartfelt thanks to the Lord for </a:t>
            </a:r>
            <a:r>
              <a:rPr lang="en-US" sz="2800" b="1" u="sng" dirty="0">
                <a:solidFill>
                  <a:srgbClr val="FF0000"/>
                </a:solidFill>
                <a:latin typeface="Candara" charset="0"/>
                <a:ea typeface="MS PGothic" charset="0"/>
                <a:cs typeface="Arial" charset="0"/>
              </a:rPr>
              <a:t>HIS GRACE </a:t>
            </a:r>
            <a:r>
              <a:rPr lang="en-US" sz="2800" b="1" dirty="0">
                <a:latin typeface="Candara" charset="0"/>
                <a:ea typeface="MS PGothic" charset="0"/>
                <a:cs typeface="Arial" charset="0"/>
              </a:rPr>
              <a:t>(vs. 18-21). </a:t>
            </a:r>
            <a:endParaRPr lang="en-US" sz="2800" b="1" dirty="0">
              <a:solidFill>
                <a:srgbClr val="FF0000"/>
              </a:solidFill>
              <a:latin typeface="Candara" charset="0"/>
              <a:ea typeface="MS PGothic" charset="0"/>
              <a:cs typeface="Arial" charset="0"/>
            </a:endParaRPr>
          </a:p>
          <a:p>
            <a:pPr marL="0" lvl="0" indent="0" algn="ctr">
              <a:spcBef>
                <a:spcPts val="0"/>
              </a:spcBef>
              <a:buNone/>
            </a:pPr>
            <a:endParaRPr lang="en-US" sz="1200" i="1" dirty="0">
              <a:solidFill>
                <a:srgbClr val="000000"/>
              </a:solidFill>
              <a:latin typeface="Candara"/>
              <a:cs typeface="Candara"/>
            </a:endParaRPr>
          </a:p>
          <a:p>
            <a:pPr marL="0" indent="0" algn="ctr">
              <a:spcBef>
                <a:spcPts val="0"/>
              </a:spcBef>
              <a:buNone/>
            </a:pPr>
            <a:r>
              <a:rPr lang="en-US" sz="2600" i="1" baseline="30000" dirty="0">
                <a:solidFill>
                  <a:srgbClr val="000000"/>
                </a:solidFill>
                <a:latin typeface="Candara"/>
                <a:cs typeface="Candara"/>
              </a:rPr>
              <a:t>18</a:t>
            </a:r>
            <a:r>
              <a:rPr lang="en-US" sz="2600" i="1" dirty="0">
                <a:solidFill>
                  <a:srgbClr val="000000"/>
                </a:solidFill>
                <a:latin typeface="Candara"/>
                <a:cs typeface="Candara"/>
              </a:rPr>
              <a:t> The LORD is near to all who call on him,</a:t>
            </a:r>
            <a:br>
              <a:rPr lang="en-US" sz="2600" i="1" dirty="0">
                <a:solidFill>
                  <a:srgbClr val="000000"/>
                </a:solidFill>
                <a:latin typeface="Candara"/>
                <a:cs typeface="Candara"/>
              </a:rPr>
            </a:br>
            <a:r>
              <a:rPr lang="en-US" sz="2600" i="1" dirty="0">
                <a:solidFill>
                  <a:srgbClr val="000000"/>
                </a:solidFill>
                <a:latin typeface="Candara"/>
                <a:cs typeface="Candara"/>
              </a:rPr>
              <a:t>    to all who call on him in truth.</a:t>
            </a:r>
            <a:br>
              <a:rPr lang="en-US" sz="2600" i="1" dirty="0">
                <a:solidFill>
                  <a:srgbClr val="000000"/>
                </a:solidFill>
                <a:latin typeface="Candara"/>
                <a:cs typeface="Candara"/>
              </a:rPr>
            </a:br>
            <a:r>
              <a:rPr lang="en-US" sz="2600" i="1" baseline="30000" dirty="0">
                <a:solidFill>
                  <a:srgbClr val="000000"/>
                </a:solidFill>
                <a:latin typeface="Candara"/>
                <a:cs typeface="Candara"/>
              </a:rPr>
              <a:t>19</a:t>
            </a:r>
            <a:r>
              <a:rPr lang="en-US" sz="2600" i="1" dirty="0">
                <a:solidFill>
                  <a:srgbClr val="000000"/>
                </a:solidFill>
                <a:latin typeface="Candara"/>
                <a:cs typeface="Candara"/>
              </a:rPr>
              <a:t> He fulfills the desire of those who fear him;</a:t>
            </a:r>
            <a:br>
              <a:rPr lang="en-US" sz="2600" i="1" dirty="0">
                <a:solidFill>
                  <a:srgbClr val="000000"/>
                </a:solidFill>
                <a:latin typeface="Candara"/>
                <a:cs typeface="Candara"/>
              </a:rPr>
            </a:br>
            <a:r>
              <a:rPr lang="en-US" sz="2600" i="1" dirty="0">
                <a:solidFill>
                  <a:srgbClr val="000000"/>
                </a:solidFill>
                <a:latin typeface="Candara"/>
                <a:cs typeface="Candara"/>
              </a:rPr>
              <a:t>    he also hears their cry and saves them.</a:t>
            </a:r>
            <a:br>
              <a:rPr lang="en-US" sz="2600" i="1" dirty="0">
                <a:solidFill>
                  <a:srgbClr val="000000"/>
                </a:solidFill>
                <a:latin typeface="Candara"/>
                <a:cs typeface="Candara"/>
              </a:rPr>
            </a:br>
            <a:r>
              <a:rPr lang="en-US" sz="2600" i="1" baseline="30000" dirty="0">
                <a:solidFill>
                  <a:srgbClr val="000000"/>
                </a:solidFill>
                <a:latin typeface="Candara"/>
                <a:cs typeface="Candara"/>
              </a:rPr>
              <a:t>20</a:t>
            </a:r>
            <a:r>
              <a:rPr lang="en-US" sz="2600" i="1" dirty="0">
                <a:solidFill>
                  <a:srgbClr val="000000"/>
                </a:solidFill>
                <a:latin typeface="Candara"/>
                <a:cs typeface="Candara"/>
              </a:rPr>
              <a:t> The LORD preserves all who love him,</a:t>
            </a:r>
            <a:br>
              <a:rPr lang="en-US" sz="2600" i="1" dirty="0">
                <a:solidFill>
                  <a:srgbClr val="000000"/>
                </a:solidFill>
                <a:latin typeface="Candara"/>
                <a:cs typeface="Candara"/>
              </a:rPr>
            </a:br>
            <a:r>
              <a:rPr lang="en-US" sz="2600" i="1" dirty="0">
                <a:solidFill>
                  <a:srgbClr val="000000"/>
                </a:solidFill>
                <a:latin typeface="Candara"/>
                <a:cs typeface="Candara"/>
              </a:rPr>
              <a:t>    but all the wicked he will destroy.</a:t>
            </a:r>
          </a:p>
          <a:p>
            <a:pPr marL="0" indent="0" algn="ctr">
              <a:spcBef>
                <a:spcPts val="0"/>
              </a:spcBef>
              <a:buNone/>
            </a:pPr>
            <a:r>
              <a:rPr lang="en-US" sz="2600" i="1" baseline="30000" dirty="0">
                <a:solidFill>
                  <a:srgbClr val="000000"/>
                </a:solidFill>
                <a:latin typeface="Candara"/>
                <a:cs typeface="Candara"/>
              </a:rPr>
              <a:t>21</a:t>
            </a:r>
            <a:r>
              <a:rPr lang="en-US" sz="2600" i="1" dirty="0">
                <a:solidFill>
                  <a:srgbClr val="000000"/>
                </a:solidFill>
                <a:latin typeface="Candara"/>
                <a:cs typeface="Candara"/>
              </a:rPr>
              <a:t> My mouth will speak the praise of the LORD,</a:t>
            </a:r>
            <a:br>
              <a:rPr lang="en-US" sz="2600" i="1" dirty="0">
                <a:solidFill>
                  <a:srgbClr val="000000"/>
                </a:solidFill>
                <a:latin typeface="Candara"/>
                <a:cs typeface="Candara"/>
              </a:rPr>
            </a:br>
            <a:r>
              <a:rPr lang="en-US" sz="2600" i="1" dirty="0">
                <a:solidFill>
                  <a:srgbClr val="000000"/>
                </a:solidFill>
                <a:latin typeface="Candara"/>
                <a:cs typeface="Candara"/>
              </a:rPr>
              <a:t>    and let all flesh bless his holy name forever and ever. (vs. 17-21)</a:t>
            </a:r>
          </a:p>
          <a:p>
            <a:pPr marL="0" lvl="0" indent="0" algn="ctr">
              <a:spcBef>
                <a:spcPts val="0"/>
              </a:spcBef>
              <a:buNone/>
            </a:pPr>
            <a:endParaRPr lang="en-US" sz="1200" i="1" dirty="0">
              <a:solidFill>
                <a:srgbClr val="000000"/>
              </a:solidFill>
              <a:latin typeface="Candara"/>
              <a:cs typeface="Candara"/>
            </a:endParaRP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The last attribute of God David focuses on is God’s grace [</a:t>
            </a:r>
            <a:r>
              <a:rPr lang="en-US" sz="2600" b="1" i="1" dirty="0">
                <a:solidFill>
                  <a:srgbClr val="000000"/>
                </a:solidFill>
                <a:latin typeface="Candara" charset="0"/>
                <a:ea typeface="MS PGothic" charset="0"/>
                <a:cs typeface="Arial" charset="0"/>
              </a:rPr>
              <a:t>unmerited gift</a:t>
            </a:r>
            <a:r>
              <a:rPr lang="en-US" sz="2600" b="1" dirty="0">
                <a:solidFill>
                  <a:srgbClr val="000000"/>
                </a:solidFill>
                <a:latin typeface="Candara" charset="0"/>
                <a:ea typeface="MS PGothic" charset="0"/>
                <a:cs typeface="Arial" charset="0"/>
              </a:rPr>
              <a:t>].</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This is an aspect of God’s goodness, but this focus gives us hope even as depraved sinners with brokenness in no matter our circumstances may be.</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The grace of God changes our definition of “</a:t>
            </a:r>
            <a:r>
              <a:rPr lang="en-US" sz="2600" b="1" dirty="0" err="1">
                <a:solidFill>
                  <a:srgbClr val="000000"/>
                </a:solidFill>
                <a:latin typeface="Candara" charset="0"/>
                <a:ea typeface="MS PGothic" charset="0"/>
                <a:cs typeface="Arial" charset="0"/>
              </a:rPr>
              <a:t>good”in</a:t>
            </a:r>
            <a:r>
              <a:rPr lang="en-US" sz="2600" b="1" dirty="0">
                <a:solidFill>
                  <a:srgbClr val="000000"/>
                </a:solidFill>
                <a:latin typeface="Candara" charset="0"/>
                <a:ea typeface="MS PGothic" charset="0"/>
                <a:cs typeface="Arial" charset="0"/>
              </a:rPr>
              <a:t> light of the hope.</a:t>
            </a:r>
          </a:p>
        </p:txBody>
      </p:sp>
      <p:sp>
        <p:nvSpPr>
          <p:cNvPr id="2" name="TextBox 1"/>
          <p:cNvSpPr txBox="1"/>
          <p:nvPr/>
        </p:nvSpPr>
        <p:spPr>
          <a:xfrm>
            <a:off x="324264" y="-1432057"/>
            <a:ext cx="18466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777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867905"/>
            <a:ext cx="11887200" cy="5963789"/>
          </a:xfrm>
        </p:spPr>
        <p:txBody>
          <a:bodyPr/>
          <a:lstStyle/>
          <a:p>
            <a:pPr marL="0" indent="0" algn="ctr">
              <a:spcBef>
                <a:spcPts val="0"/>
              </a:spcBef>
              <a:buNone/>
            </a:pPr>
            <a:r>
              <a:rPr lang="en-US" altLang="x-none" sz="2800" b="1" i="1" baseline="30000" dirty="0">
                <a:latin typeface="Candara" charset="0"/>
              </a:rPr>
              <a:t>17</a:t>
            </a:r>
            <a:r>
              <a:rPr lang="en-US" altLang="x-none" sz="2800" b="1" i="1" dirty="0">
                <a:latin typeface="Candara" charset="0"/>
              </a:rPr>
              <a:t> Though the fig tree should not blossom,</a:t>
            </a:r>
            <a:br>
              <a:rPr lang="en-US" altLang="x-none" sz="2800" b="1" i="1" dirty="0">
                <a:latin typeface="Candara" charset="0"/>
              </a:rPr>
            </a:br>
            <a:r>
              <a:rPr lang="en-US" altLang="x-none" sz="2800" b="1" i="1" dirty="0">
                <a:latin typeface="Candara" charset="0"/>
              </a:rPr>
              <a:t>    nor fruit be on the vines,</a:t>
            </a:r>
            <a:br>
              <a:rPr lang="en-US" altLang="x-none" sz="2800" b="1" i="1" dirty="0">
                <a:latin typeface="Candara" charset="0"/>
              </a:rPr>
            </a:br>
            <a:r>
              <a:rPr lang="en-US" altLang="x-none" sz="2800" b="1" i="1" dirty="0">
                <a:latin typeface="Candara" charset="0"/>
              </a:rPr>
              <a:t>the produce of the olive fail</a:t>
            </a:r>
            <a:br>
              <a:rPr lang="en-US" altLang="x-none" sz="2800" b="1" i="1" dirty="0">
                <a:latin typeface="Candara" charset="0"/>
              </a:rPr>
            </a:br>
            <a:r>
              <a:rPr lang="en-US" altLang="x-none" sz="2800" b="1" i="1" dirty="0">
                <a:latin typeface="Candara" charset="0"/>
              </a:rPr>
              <a:t>    and the fields yield no food,</a:t>
            </a:r>
            <a:br>
              <a:rPr lang="en-US" altLang="x-none" sz="2800" b="1" i="1" dirty="0">
                <a:latin typeface="Candara" charset="0"/>
              </a:rPr>
            </a:br>
            <a:r>
              <a:rPr lang="en-US" altLang="x-none" sz="2800" b="1" i="1" dirty="0">
                <a:latin typeface="Candara" charset="0"/>
              </a:rPr>
              <a:t>the flock be cut off from the fold</a:t>
            </a:r>
            <a:br>
              <a:rPr lang="en-US" altLang="x-none" sz="2800" b="1" i="1" dirty="0">
                <a:latin typeface="Candara" charset="0"/>
              </a:rPr>
            </a:br>
            <a:r>
              <a:rPr lang="en-US" altLang="x-none" sz="2800" b="1" i="1" dirty="0">
                <a:latin typeface="Candara" charset="0"/>
              </a:rPr>
              <a:t>    and there be no herd in the stalls,</a:t>
            </a:r>
            <a:br>
              <a:rPr lang="en-US" altLang="x-none" sz="2800" b="1" i="1" dirty="0">
                <a:latin typeface="Candara" charset="0"/>
              </a:rPr>
            </a:br>
            <a:r>
              <a:rPr lang="en-US" altLang="x-none" sz="2800" b="1" i="1" baseline="30000" dirty="0">
                <a:latin typeface="Candara" charset="0"/>
              </a:rPr>
              <a:t>18</a:t>
            </a:r>
            <a:r>
              <a:rPr lang="en-US" altLang="x-none" sz="2800" b="1" i="1" dirty="0">
                <a:latin typeface="Candara" charset="0"/>
              </a:rPr>
              <a:t> yet I will rejoice in the LORD;</a:t>
            </a:r>
            <a:br>
              <a:rPr lang="en-US" altLang="x-none" sz="2800" b="1" i="1" dirty="0">
                <a:latin typeface="Candara" charset="0"/>
              </a:rPr>
            </a:br>
            <a:r>
              <a:rPr lang="en-US" altLang="x-none" sz="2800" b="1" i="1" dirty="0">
                <a:latin typeface="Candara" charset="0"/>
              </a:rPr>
              <a:t>    I will take joy in the God of my salvation.</a:t>
            </a:r>
            <a:br>
              <a:rPr lang="en-US" altLang="x-none" sz="2800" b="1" i="1" dirty="0">
                <a:latin typeface="Candara" charset="0"/>
              </a:rPr>
            </a:br>
            <a:r>
              <a:rPr lang="en-US" altLang="x-none" sz="2800" b="1" i="1" baseline="30000" dirty="0">
                <a:latin typeface="Candara" charset="0"/>
              </a:rPr>
              <a:t>19</a:t>
            </a:r>
            <a:r>
              <a:rPr lang="en-US" altLang="x-none" sz="2800" b="1" i="1" dirty="0">
                <a:latin typeface="Candara" charset="0"/>
              </a:rPr>
              <a:t> GOD, the Lord, is my strength;</a:t>
            </a:r>
            <a:br>
              <a:rPr lang="en-US" altLang="x-none" sz="2800" b="1" i="1" dirty="0">
                <a:latin typeface="Candara" charset="0"/>
              </a:rPr>
            </a:br>
            <a:r>
              <a:rPr lang="en-US" altLang="x-none" sz="2800" b="1" i="1" dirty="0">
                <a:latin typeface="Candara" charset="0"/>
              </a:rPr>
              <a:t>    he makes my feet like the deer's;</a:t>
            </a:r>
            <a:br>
              <a:rPr lang="en-US" altLang="x-none" sz="2800" b="1" i="1" dirty="0">
                <a:latin typeface="Candara" charset="0"/>
              </a:rPr>
            </a:br>
            <a:r>
              <a:rPr lang="en-US" altLang="x-none" sz="2800" b="1" i="1" dirty="0">
                <a:latin typeface="Candara" charset="0"/>
              </a:rPr>
              <a:t>    he makes me tread on my high places.</a:t>
            </a:r>
            <a:br>
              <a:rPr lang="en-US" altLang="x-none" sz="2800" b="1" i="1" dirty="0">
                <a:latin typeface="Candara" charset="0"/>
              </a:rPr>
            </a:br>
            <a:r>
              <a:rPr lang="en-US" altLang="x-none" sz="2800" b="1" i="1" dirty="0">
                <a:latin typeface="Candara" charset="0"/>
              </a:rPr>
              <a:t>Habakkuk 3:17-19</a:t>
            </a:r>
            <a:endParaRPr lang="en-US" sz="2800" b="1" i="1" dirty="0">
              <a:latin typeface="Candara"/>
              <a:cs typeface="Candara"/>
            </a:endParaRPr>
          </a:p>
        </p:txBody>
      </p:sp>
    </p:spTree>
    <p:extLst>
      <p:ext uri="{BB962C8B-B14F-4D97-AF65-F5344CB8AC3E}">
        <p14:creationId xmlns:p14="http://schemas.microsoft.com/office/powerpoint/2010/main" val="3945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73443" y="658840"/>
            <a:ext cx="11582400" cy="560360"/>
          </a:xfrm>
        </p:spPr>
        <p:txBody>
          <a:bodyPr/>
          <a:lstStyle/>
          <a:p>
            <a:r>
              <a:rPr lang="en-US" sz="3200" b="1" spc="-60" dirty="0">
                <a:latin typeface="Candara" charset="0"/>
                <a:ea typeface="MS PGothic" charset="0"/>
                <a:cs typeface="Arial" charset="0"/>
              </a:rPr>
              <a:t>RECAP: THREE THINGS THAT PSALM 145 TEACHES US</a:t>
            </a:r>
          </a:p>
        </p:txBody>
      </p:sp>
      <p:sp>
        <p:nvSpPr>
          <p:cNvPr id="5" name="Rectangle 3"/>
          <p:cNvSpPr txBox="1">
            <a:spLocks noChangeArrowheads="1"/>
          </p:cNvSpPr>
          <p:nvPr/>
        </p:nvSpPr>
        <p:spPr bwMode="auto">
          <a:xfrm>
            <a:off x="457200" y="1397884"/>
            <a:ext cx="11582400" cy="546011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Heartfelt thanksgiving is more about </a:t>
            </a: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ACTIVE OBEDIENCE </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than passive feelings as this deliberate</a:t>
            </a:r>
            <a:r>
              <a:rPr kumimoji="0" lang="en-US" sz="2800" b="1" i="1"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acrostic </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psalm shows.</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Heartfelt thanksgiving ought to be practiced both </a:t>
            </a: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INDIVIDUALLY &amp;</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COMMUNALLY </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(not either or) as a call </a:t>
            </a:r>
            <a:r>
              <a:rPr lang="en-US" sz="2800" b="1" i="0" spc="-10" dirty="0">
                <a:solidFill>
                  <a:srgbClr val="000000"/>
                </a:solidFill>
                <a:latin typeface="Candara" charset="0"/>
                <a:ea typeface="ＭＳ Ｐゴシック" charset="0"/>
                <a:cs typeface="MS PGothic" charset="0"/>
              </a:rPr>
              <a:t>to praise/give thanks to</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the Lord.</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Heartfelt thanksgiving </a:t>
            </a:r>
            <a:r>
              <a:rPr lang="en-US" sz="2800" b="1" i="0" spc="-10" dirty="0">
                <a:solidFill>
                  <a:srgbClr val="000000"/>
                </a:solidFill>
                <a:latin typeface="Candara" charset="0"/>
                <a:ea typeface="ＭＳ Ｐゴシック" charset="0"/>
                <a:cs typeface="MS PGothic" charset="0"/>
              </a:rPr>
              <a:t>bubble</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s up </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from</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remembering </a:t>
            </a:r>
            <a:r>
              <a:rPr kumimoji="0" lang="en-US" sz="2800" b="1" i="0" u="none" strike="noStrike" kern="1200" cap="none" spc="-10" normalizeH="0" baseline="0" noProof="0" dirty="0">
                <a:ln>
                  <a:noFill/>
                </a:ln>
                <a:solidFill>
                  <a:srgbClr val="FF0000"/>
                </a:solidFill>
                <a:effectLst/>
                <a:uLnTx/>
                <a:uFillTx/>
                <a:latin typeface="Candara" charset="0"/>
                <a:ea typeface="ＭＳ Ｐゴシック" charset="0"/>
                <a:cs typeface="MS PGothic" charset="0"/>
              </a:rPr>
              <a:t>THE GIVER OF GIFTS </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attributes of God] as well as</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the blessings [= gifts of God]. </a:t>
            </a:r>
            <a:endParaRPr kumimoji="0" lang="en-US" sz="2800" b="0"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334706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69" name="Rectangle 6"/>
          <p:cNvSpPr>
            <a:spLocks noChangeArrowheads="1"/>
          </p:cNvSpPr>
          <p:nvPr/>
        </p:nvSpPr>
        <p:spPr bwMode="auto">
          <a:xfrm>
            <a:off x="6197600" y="2895600"/>
            <a:ext cx="5486400" cy="2895600"/>
          </a:xfrm>
          <a:prstGeom prst="rect">
            <a:avLst/>
          </a:prstGeom>
          <a:solidFill>
            <a:srgbClr val="FFC000">
              <a:alpha val="23921"/>
            </a:srgbClr>
          </a:solidFill>
          <a:ln w="9525">
            <a:solidFill>
              <a:schemeClr val="tx1"/>
            </a:solidFill>
            <a:round/>
            <a:headEnd/>
            <a:tailEnd/>
          </a:ln>
        </p:spPr>
        <p:txBody>
          <a:bodyPr/>
          <a:lstStyle/>
          <a:p>
            <a:pPr marL="990600" indent="-533400" eaLnBrk="1" hangingPunct="1">
              <a:lnSpc>
                <a:spcPct val="90000"/>
              </a:lnSpc>
              <a:spcBef>
                <a:spcPct val="20000"/>
              </a:spcBef>
            </a:pPr>
            <a:endParaRPr lang="en-US">
              <a:solidFill>
                <a:srgbClr val="000000"/>
              </a:solidFill>
            </a:endParaRPr>
          </a:p>
        </p:txBody>
      </p:sp>
      <p:sp>
        <p:nvSpPr>
          <p:cNvPr id="218114" name="Rectangle 3"/>
          <p:cNvSpPr>
            <a:spLocks noGrp="1" noChangeArrowheads="1"/>
          </p:cNvSpPr>
          <p:nvPr>
            <p:ph type="body" idx="1"/>
          </p:nvPr>
        </p:nvSpPr>
        <p:spPr>
          <a:xfrm>
            <a:off x="409028" y="990600"/>
            <a:ext cx="11582400" cy="5562600"/>
          </a:xfrm>
        </p:spPr>
        <p:txBody>
          <a:bodyPr/>
          <a:lstStyle/>
          <a:p>
            <a:pPr marL="514350" indent="-514350" algn="ctr">
              <a:buFontTx/>
              <a:buNone/>
              <a:defRPr/>
            </a:pPr>
            <a:r>
              <a:rPr lang="en-US" sz="3000" b="1" i="1" dirty="0">
                <a:solidFill>
                  <a:srgbClr val="FF0000"/>
                </a:solidFill>
                <a:latin typeface="Candara" charset="0"/>
              </a:rPr>
              <a:t>“For what </a:t>
            </a:r>
            <a:r>
              <a:rPr lang="en-US" sz="3000" i="1" dirty="0">
                <a:solidFill>
                  <a:srgbClr val="FF0000"/>
                </a:solidFill>
                <a:latin typeface="Candara" charset="0"/>
              </a:rPr>
              <a:t>do</a:t>
            </a:r>
            <a:r>
              <a:rPr lang="en-US" sz="3000" b="1" i="1" dirty="0">
                <a:solidFill>
                  <a:srgbClr val="FF0000"/>
                </a:solidFill>
                <a:latin typeface="Candara" charset="0"/>
              </a:rPr>
              <a:t> you </a:t>
            </a:r>
            <a:r>
              <a:rPr lang="en-US" sz="3000" i="1" dirty="0">
                <a:solidFill>
                  <a:srgbClr val="FF0000"/>
                </a:solidFill>
                <a:latin typeface="Candara" charset="0"/>
              </a:rPr>
              <a:t>give thanks to the LORD in 2018?</a:t>
            </a:r>
            <a:r>
              <a:rPr lang="en-US" sz="3000" b="1" i="1" dirty="0">
                <a:solidFill>
                  <a:srgbClr val="FF0000"/>
                </a:solidFill>
                <a:latin typeface="Candara" charset="0"/>
              </a:rPr>
              <a:t>”</a:t>
            </a:r>
          </a:p>
          <a:p>
            <a:pPr marL="735013" indent="-514350">
              <a:buFont typeface="+mj-lt"/>
              <a:buAutoNum type="arabicPeriod"/>
              <a:defRPr/>
            </a:pPr>
            <a:r>
              <a:rPr lang="en-US" altLang="ja-JP" sz="2800" i="1" dirty="0">
                <a:solidFill>
                  <a:srgbClr val="FF0000"/>
                </a:solidFill>
                <a:latin typeface="Candara" charset="0"/>
              </a:rPr>
              <a:t>Concerning the Giver of gifts </a:t>
            </a:r>
            <a:r>
              <a:rPr lang="en-US" altLang="ja-JP" sz="2800" i="1" dirty="0">
                <a:latin typeface="Candara" charset="0"/>
              </a:rPr>
              <a:t>[Greatness, Goodness, Kingship, &amp; Grace]? </a:t>
            </a:r>
          </a:p>
          <a:p>
            <a:pPr marL="735013" indent="-514350">
              <a:buFont typeface="+mj-lt"/>
              <a:buAutoNum type="arabicPeriod"/>
              <a:defRPr/>
            </a:pPr>
            <a:endParaRPr lang="en-US" altLang="ja-JP" sz="800" i="1" dirty="0">
              <a:latin typeface="Candara" charset="0"/>
            </a:endParaRPr>
          </a:p>
          <a:p>
            <a:pPr marL="735013" indent="-514350">
              <a:buFont typeface="+mj-lt"/>
              <a:buAutoNum type="arabicPeriod"/>
              <a:defRPr/>
            </a:pPr>
            <a:r>
              <a:rPr lang="en-US" altLang="ja-JP" sz="2800" i="1" dirty="0">
                <a:solidFill>
                  <a:srgbClr val="FF0000"/>
                </a:solidFill>
                <a:latin typeface="Candara" charset="0"/>
              </a:rPr>
              <a:t>Concerning the gifts </a:t>
            </a:r>
            <a:r>
              <a:rPr lang="en-US" altLang="ja-JP" sz="2800" i="1" dirty="0">
                <a:latin typeface="Candara" charset="0"/>
              </a:rPr>
              <a:t>that God has blessed you with this year?</a:t>
            </a:r>
          </a:p>
          <a:p>
            <a:pPr algn="ctr">
              <a:defRPr/>
            </a:pPr>
            <a:endParaRPr lang="en-US" altLang="ja-JP" sz="2400" b="1" i="1" dirty="0">
              <a:solidFill>
                <a:srgbClr val="FF0000"/>
              </a:solidFill>
              <a:latin typeface="Candara" charset="0"/>
            </a:endParaRPr>
          </a:p>
          <a:p>
            <a:pPr algn="ctr">
              <a:defRPr/>
            </a:pPr>
            <a:endParaRPr lang="en-US" altLang="ja-JP" sz="2400" b="1" i="1" dirty="0">
              <a:solidFill>
                <a:srgbClr val="FF0000"/>
              </a:solidFill>
              <a:latin typeface="Candara" charset="0"/>
            </a:endParaRPr>
          </a:p>
          <a:p>
            <a:pPr marL="514350" indent="-514350">
              <a:buFontTx/>
              <a:buNone/>
              <a:defRPr/>
            </a:pPr>
            <a:endParaRPr lang="en-US" sz="2400" b="1" dirty="0">
              <a:latin typeface="Candara" charset="0"/>
            </a:endParaRPr>
          </a:p>
          <a:p>
            <a:pPr marL="514350" indent="-514350">
              <a:buFontTx/>
              <a:buNone/>
              <a:defRPr/>
            </a:pPr>
            <a:endParaRPr lang="en-US" sz="2400" b="1" dirty="0">
              <a:latin typeface="Candara" charset="0"/>
            </a:endParaRPr>
          </a:p>
        </p:txBody>
      </p:sp>
      <p:pic>
        <p:nvPicPr>
          <p:cNvPr id="2" name="Picture 4" descr="C:\Users\Paul Kim\Downloads\Thanksgiving-Invite.jpg"/>
          <p:cNvPicPr>
            <a:picLocks noChangeAspect="1" noChangeArrowheads="1"/>
          </p:cNvPicPr>
          <p:nvPr/>
        </p:nvPicPr>
        <p:blipFill>
          <a:blip r:embed="rId3"/>
          <a:srcRect/>
          <a:stretch>
            <a:fillRect/>
          </a:stretch>
        </p:blipFill>
        <p:spPr bwMode="auto">
          <a:xfrm>
            <a:off x="609600" y="2895600"/>
            <a:ext cx="5147733" cy="2895600"/>
          </a:xfrm>
          <a:prstGeom prst="rect">
            <a:avLst/>
          </a:prstGeom>
          <a:ln>
            <a:noFill/>
          </a:ln>
          <a:effectLst>
            <a:outerShdw blurRad="292100" dist="139700" dir="2700000" algn="tl" rotWithShape="0">
              <a:srgbClr val="333333">
                <a:alpha val="65000"/>
              </a:srgbClr>
            </a:outerShdw>
          </a:effectLst>
        </p:spPr>
      </p:pic>
      <p:sp>
        <p:nvSpPr>
          <p:cNvPr id="186372" name="TextBox 5"/>
          <p:cNvSpPr txBox="1">
            <a:spLocks noChangeArrowheads="1"/>
          </p:cNvSpPr>
          <p:nvPr/>
        </p:nvSpPr>
        <p:spPr bwMode="auto">
          <a:xfrm>
            <a:off x="6286500" y="3032879"/>
            <a:ext cx="53975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sz="2600" b="1" i="0" dirty="0">
                <a:solidFill>
                  <a:srgbClr val="000000"/>
                </a:solidFill>
                <a:latin typeface="Candara" charset="0"/>
              </a:rPr>
              <a:t>Write out all things you are thankful for concerning two areas above:</a:t>
            </a:r>
          </a:p>
          <a:p>
            <a:pPr eaLnBrk="1" hangingPunct="1"/>
            <a:endParaRPr lang="en-US" b="1" i="0" dirty="0">
              <a:solidFill>
                <a:srgbClr val="000000"/>
              </a:solidFill>
              <a:latin typeface="Candara" charset="0"/>
            </a:endParaRPr>
          </a:p>
          <a:p>
            <a:pPr marL="457200" indent="-457200" eaLnBrk="1" hangingPunct="1">
              <a:buFont typeface="Wingdings" charset="2"/>
              <a:buChar char="§"/>
            </a:pPr>
            <a:r>
              <a:rPr lang="en-US" sz="2600" b="1" i="0" dirty="0">
                <a:solidFill>
                  <a:srgbClr val="000000"/>
                </a:solidFill>
                <a:latin typeface="Candara" charset="0"/>
              </a:rPr>
              <a:t>Make a check-mark on TOP</a:t>
            </a:r>
            <a:r>
              <a:rPr lang="en-US" sz="2800" b="1" i="0" dirty="0">
                <a:solidFill>
                  <a:srgbClr val="000000"/>
                </a:solidFill>
                <a:latin typeface="Candara" charset="0"/>
              </a:rPr>
              <a:t> 3 and share with your triad or quad.</a:t>
            </a:r>
            <a:endParaRPr lang="en-US" sz="2600" b="1" i="0" dirty="0">
              <a:solidFill>
                <a:srgbClr val="000000"/>
              </a:solidFill>
              <a:latin typeface="Candara" charset="0"/>
            </a:endParaRPr>
          </a:p>
        </p:txBody>
      </p:sp>
      <p:sp>
        <p:nvSpPr>
          <p:cNvPr id="186373" name="Rectangle 2"/>
          <p:cNvSpPr>
            <a:spLocks noGrp="1" noChangeArrowheads="1"/>
          </p:cNvSpPr>
          <p:nvPr>
            <p:ph type="title"/>
          </p:nvPr>
        </p:nvSpPr>
        <p:spPr>
          <a:xfrm>
            <a:off x="304800" y="381000"/>
            <a:ext cx="11582400" cy="609600"/>
          </a:xfrm>
        </p:spPr>
        <p:txBody>
          <a:bodyPr/>
          <a:lstStyle/>
          <a:p>
            <a:r>
              <a:rPr lang="en-US" sz="3600" dirty="0">
                <a:latin typeface="Candara" charset="0"/>
                <a:cs typeface="Arial" charset="0"/>
              </a:rPr>
              <a:t>YOUR HEARTFELT THANKSGIVING TODAY</a:t>
            </a:r>
            <a:endParaRPr lang="en-US" sz="3600" b="1" dirty="0">
              <a:latin typeface="Candara" charset="0"/>
              <a:cs typeface="Arial" charset="0"/>
            </a:endParaRPr>
          </a:p>
        </p:txBody>
      </p:sp>
    </p:spTree>
    <p:extLst>
      <p:ext uri="{BB962C8B-B14F-4D97-AF65-F5344CB8AC3E}">
        <p14:creationId xmlns:p14="http://schemas.microsoft.com/office/powerpoint/2010/main" val="415258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06400" y="609600"/>
            <a:ext cx="11379200" cy="644793"/>
          </a:xfrm>
        </p:spPr>
        <p:txBody>
          <a:bodyPr/>
          <a:lstStyle/>
          <a:p>
            <a:pPr eaLnBrk="1" hangingPunct="1">
              <a:defRPr/>
            </a:pPr>
            <a:r>
              <a:rPr lang="en-US" b="1" i="1" dirty="0">
                <a:effectLst>
                  <a:outerShdw blurRad="38100" dist="38100" dir="2700000" algn="tl">
                    <a:srgbClr val="DDDDDD"/>
                  </a:outerShdw>
                </a:effectLst>
                <a:latin typeface="Candara" charset="0"/>
                <a:cs typeface="Arial" charset="0"/>
              </a:rPr>
              <a:t>“A Heartfelt Thanksgiving”</a:t>
            </a:r>
          </a:p>
        </p:txBody>
      </p:sp>
      <p:sp>
        <p:nvSpPr>
          <p:cNvPr id="129027" name="Rectangle 3"/>
          <p:cNvSpPr>
            <a:spLocks noGrp="1" noChangeArrowheads="1"/>
          </p:cNvSpPr>
          <p:nvPr>
            <p:ph type="body" idx="4294967295"/>
          </p:nvPr>
        </p:nvSpPr>
        <p:spPr>
          <a:xfrm>
            <a:off x="7772400" y="1676400"/>
            <a:ext cx="4191000" cy="4648200"/>
          </a:xfrm>
        </p:spPr>
        <p:txBody>
          <a:bodyPr/>
          <a:lstStyle/>
          <a:p>
            <a:pPr algn="ctr" eaLnBrk="1" hangingPunct="1">
              <a:spcBef>
                <a:spcPts val="600"/>
              </a:spcBef>
              <a:buFontTx/>
              <a:buNone/>
              <a:defRPr/>
            </a:pPr>
            <a:r>
              <a:rPr lang="en-US" sz="3600" b="1" i="1" dirty="0">
                <a:effectLst>
                  <a:outerShdw blurRad="38100" dist="38100" dir="2700000" algn="tl">
                    <a:srgbClr val="DDDDDD"/>
                  </a:outerShdw>
                </a:effectLst>
                <a:latin typeface="Candara" charset="0"/>
                <a:cs typeface="Arial" charset="0"/>
              </a:rPr>
              <a:t>A Special </a:t>
            </a:r>
          </a:p>
          <a:p>
            <a:pPr algn="ctr" eaLnBrk="1" hangingPunct="1">
              <a:spcBef>
                <a:spcPts val="600"/>
              </a:spcBef>
              <a:buFontTx/>
              <a:buNone/>
              <a:defRPr/>
            </a:pPr>
            <a:r>
              <a:rPr lang="en-US" sz="3600" b="1" i="1" dirty="0">
                <a:effectLst>
                  <a:outerShdw blurRad="38100" dist="38100" dir="2700000" algn="tl">
                    <a:srgbClr val="DDDDDD"/>
                  </a:outerShdw>
                </a:effectLst>
                <a:latin typeface="Candara" charset="0"/>
                <a:cs typeface="Arial" charset="0"/>
              </a:rPr>
              <a:t>Thanksgiving </a:t>
            </a:r>
          </a:p>
          <a:p>
            <a:pPr algn="ctr" eaLnBrk="1" hangingPunct="1">
              <a:spcBef>
                <a:spcPts val="600"/>
              </a:spcBef>
              <a:buFontTx/>
              <a:buNone/>
              <a:defRPr/>
            </a:pPr>
            <a:r>
              <a:rPr lang="en-US" sz="3600" b="1" i="1" dirty="0">
                <a:effectLst>
                  <a:outerShdw blurRad="38100" dist="38100" dir="2700000" algn="tl">
                    <a:srgbClr val="DDDDDD"/>
                  </a:outerShdw>
                </a:effectLst>
                <a:latin typeface="Candara" charset="0"/>
                <a:cs typeface="Arial" charset="0"/>
              </a:rPr>
              <a:t>Sunday Message</a:t>
            </a:r>
          </a:p>
          <a:p>
            <a:pPr algn="ctr" eaLnBrk="1" hangingPunct="1">
              <a:buFontTx/>
              <a:buNone/>
              <a:defRPr/>
            </a:pPr>
            <a:endParaRPr lang="en-US" sz="1400" b="1" i="1" dirty="0">
              <a:effectLst>
                <a:outerShdw blurRad="38100" dist="38100" dir="2700000" algn="tl">
                  <a:srgbClr val="DDDDDD"/>
                </a:outerShdw>
              </a:effectLst>
              <a:latin typeface="Candara" charset="0"/>
              <a:cs typeface="Arial" charset="0"/>
            </a:endParaRPr>
          </a:p>
          <a:p>
            <a:pPr algn="ctr">
              <a:buNone/>
              <a:defRPr/>
            </a:pPr>
            <a:r>
              <a:rPr lang="en-US" i="1" dirty="0">
                <a:effectLst>
                  <a:outerShdw blurRad="38100" dist="38100" dir="2700000" algn="tl">
                    <a:srgbClr val="DDDDDD"/>
                  </a:outerShdw>
                </a:effectLst>
                <a:latin typeface="Candara" charset="0"/>
                <a:cs typeface="Arial" charset="0"/>
              </a:rPr>
              <a:t>Psalm 145:1-21</a:t>
            </a:r>
          </a:p>
          <a:p>
            <a:pPr algn="ctr">
              <a:buNone/>
              <a:defRPr/>
            </a:pPr>
            <a:endParaRPr lang="en-US" sz="1400" i="1" dirty="0">
              <a:effectLst>
                <a:outerShdw blurRad="38100" dist="38100" dir="2700000" algn="tl">
                  <a:srgbClr val="DDDDDD"/>
                </a:outerShdw>
              </a:effectLst>
              <a:latin typeface="Candara" charset="0"/>
              <a:cs typeface="Arial" charset="0"/>
            </a:endParaRPr>
          </a:p>
          <a:p>
            <a:pPr algn="ctr">
              <a:buFontTx/>
              <a:buNone/>
              <a:defRPr/>
            </a:pPr>
            <a:r>
              <a:rPr lang="en-US" b="1" dirty="0">
                <a:latin typeface="Candara"/>
                <a:cs typeface="Candara"/>
              </a:rPr>
              <a:t>©</a:t>
            </a:r>
            <a:r>
              <a:rPr lang="en-US" b="1" dirty="0">
                <a:effectLst>
                  <a:outerShdw blurRad="38100" dist="38100" dir="2700000" algn="tl">
                    <a:srgbClr val="DDDDDD"/>
                  </a:outerShdw>
                </a:effectLst>
                <a:latin typeface="Candara" charset="0"/>
                <a:cs typeface="Arial" charset="0"/>
              </a:rPr>
              <a:t> November 18, 2018</a:t>
            </a:r>
          </a:p>
          <a:p>
            <a:pPr algn="ctr">
              <a:buFontTx/>
              <a:buNone/>
              <a:defRPr/>
            </a:pPr>
            <a:r>
              <a:rPr lang="en-US" b="1" i="1" dirty="0">
                <a:effectLst>
                  <a:outerShdw blurRad="38100" dist="38100" dir="2700000" algn="tl">
                    <a:srgbClr val="DDDDDD"/>
                  </a:outerShdw>
                </a:effectLst>
                <a:latin typeface="Candara" charset="0"/>
                <a:cs typeface="Arial" charset="0"/>
              </a:rPr>
              <a:t>Pastor Paul K. Kim </a:t>
            </a:r>
          </a:p>
          <a:p>
            <a:pPr algn="ctr">
              <a:buFontTx/>
              <a:buNone/>
              <a:defRPr/>
            </a:pPr>
            <a:endParaRPr lang="en-US" i="1" dirty="0">
              <a:effectLst>
                <a:outerShdw blurRad="38100" dist="38100" dir="2700000" algn="tl">
                  <a:srgbClr val="DDDDDD"/>
                </a:outerShdw>
              </a:effectLst>
              <a:latin typeface="Candara" charset="0"/>
              <a:cs typeface="Arial" charset="0"/>
            </a:endParaRPr>
          </a:p>
          <a:p>
            <a:pPr algn="ctr">
              <a:buFontTx/>
              <a:buNone/>
              <a:defRPr/>
            </a:pPr>
            <a:endParaRPr lang="en-US" i="1" dirty="0">
              <a:effectLst>
                <a:outerShdw blurRad="38100" dist="38100" dir="2700000" algn="tl">
                  <a:srgbClr val="DDDDDD"/>
                </a:outerShdw>
              </a:effectLst>
              <a:latin typeface="Candara" charset="0"/>
              <a:cs typeface="Arial" charset="0"/>
            </a:endParaRPr>
          </a:p>
        </p:txBody>
      </p:sp>
      <p:pic>
        <p:nvPicPr>
          <p:cNvPr id="163843" name="Picture 4" descr="C:\Users\Paul Kim\Downloads\Thanksgiving-Inv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40641"/>
            <a:ext cx="7179733" cy="4694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34385" y="-501757"/>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7584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73443" y="658840"/>
            <a:ext cx="11582400" cy="560360"/>
          </a:xfrm>
        </p:spPr>
        <p:txBody>
          <a:bodyPr/>
          <a:lstStyle/>
          <a:p>
            <a:r>
              <a:rPr lang="en-US" sz="3200" b="1" spc="-60" dirty="0">
                <a:latin typeface="Candara" charset="0"/>
                <a:ea typeface="MS PGothic" charset="0"/>
                <a:cs typeface="Arial" charset="0"/>
              </a:rPr>
              <a:t>COMMON MISCONCEPTIONS ABOUT THANKSGIVING</a:t>
            </a:r>
          </a:p>
        </p:txBody>
      </p:sp>
      <p:sp>
        <p:nvSpPr>
          <p:cNvPr id="5" name="Rectangle 3"/>
          <p:cNvSpPr txBox="1">
            <a:spLocks noChangeArrowheads="1"/>
          </p:cNvSpPr>
          <p:nvPr/>
        </p:nvSpPr>
        <p:spPr bwMode="auto">
          <a:xfrm>
            <a:off x="609600" y="1524000"/>
            <a:ext cx="10972800" cy="5181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latin typeface="Candara" charset="0"/>
                <a:ea typeface="ＭＳ Ｐゴシック" charset="0"/>
                <a:cs typeface="MS PGothic" charset="0"/>
              </a:rPr>
              <a:t>Misconception #1: </a:t>
            </a:r>
            <a:r>
              <a:rPr lang="en-US" sz="2800" b="1" spc="-10" dirty="0">
                <a:solidFill>
                  <a:srgbClr val="FF0000"/>
                </a:solidFill>
                <a:latin typeface="Candara" charset="0"/>
                <a:ea typeface="ＭＳ Ｐゴシック" charset="0"/>
                <a:cs typeface="MS PGothic" charset="0"/>
              </a:rPr>
              <a:t>“I want to be authentic—I will give thanks when I really FEEL thankful.”</a:t>
            </a:r>
            <a:r>
              <a:rPr lang="en-US" sz="2800" b="1" i="0" spc="-10" dirty="0">
                <a:latin typeface="Candara" charset="0"/>
                <a:ea typeface="ＭＳ Ｐゴシック" charset="0"/>
                <a:cs typeface="MS PGothic" charset="0"/>
              </a:rPr>
              <a:t> </a:t>
            </a:r>
            <a:r>
              <a:rPr lang="en-US" sz="2800" i="0" spc="-10" dirty="0">
                <a:latin typeface="Candara" charset="0"/>
                <a:ea typeface="ＭＳ Ｐゴシック" charset="0"/>
                <a:cs typeface="MS PGothic" charset="0"/>
              </a:rPr>
              <a:t>[* feeling vs. truth]</a:t>
            </a:r>
          </a:p>
          <a:p>
            <a:pPr marL="458788" indent="-458788">
              <a:spcBef>
                <a:spcPct val="0"/>
              </a:spcBef>
            </a:pPr>
            <a:endParaRPr lang="en-US" sz="14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Misconception #2: </a:t>
            </a:r>
            <a:r>
              <a:rPr lang="en-US" sz="2800" b="1" spc="-10" dirty="0">
                <a:solidFill>
                  <a:srgbClr val="FF0000"/>
                </a:solidFill>
                <a:latin typeface="Candara" charset="0"/>
                <a:ea typeface="ＭＳ Ｐゴシック" charset="0"/>
                <a:cs typeface="MS PGothic" charset="0"/>
              </a:rPr>
              <a:t>“I feel thankful for a lot of things, but I don’t like sharing it publicly.” </a:t>
            </a:r>
            <a:r>
              <a:rPr lang="en-US" sz="2800" i="0" spc="-10" dirty="0">
                <a:latin typeface="Candara" charset="0"/>
                <a:ea typeface="ＭＳ Ｐゴシック" charset="0"/>
                <a:cs typeface="MS PGothic" charset="0"/>
              </a:rPr>
              <a:t>[* individualistic vs. communal]</a:t>
            </a:r>
          </a:p>
          <a:p>
            <a:pPr marL="458788" indent="-458788">
              <a:spcBef>
                <a:spcPct val="0"/>
              </a:spcBef>
            </a:pPr>
            <a:endParaRPr lang="en-US" sz="14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Misconception #3: </a:t>
            </a:r>
            <a:r>
              <a:rPr lang="en-US" sz="2800" b="1" spc="-10" dirty="0">
                <a:solidFill>
                  <a:srgbClr val="FF0000"/>
                </a:solidFill>
                <a:latin typeface="Candara" charset="0"/>
                <a:ea typeface="ＭＳ Ｐゴシック" charset="0"/>
                <a:cs typeface="MS PGothic" charset="0"/>
              </a:rPr>
              <a:t>“I participate in a special thanksgiving worship service, so I don’t feel the need to give thanks personally.”</a:t>
            </a:r>
            <a:r>
              <a:rPr lang="en-US" sz="2800" b="1" i="0" spc="-10" dirty="0">
                <a:latin typeface="Candara" charset="0"/>
                <a:ea typeface="ＭＳ Ｐゴシック" charset="0"/>
                <a:cs typeface="MS PGothic" charset="0"/>
              </a:rPr>
              <a:t> </a:t>
            </a:r>
            <a:br>
              <a:rPr lang="en-US" sz="2800" b="1" i="0" spc="-10" dirty="0">
                <a:latin typeface="Candara" charset="0"/>
                <a:ea typeface="ＭＳ Ｐゴシック" charset="0"/>
                <a:cs typeface="MS PGothic" charset="0"/>
              </a:rPr>
            </a:br>
            <a:r>
              <a:rPr lang="en-US" sz="2800" i="0" spc="-10" dirty="0">
                <a:latin typeface="Candara" charset="0"/>
                <a:ea typeface="ＭＳ Ｐゴシック" charset="0"/>
                <a:cs typeface="MS PGothic" charset="0"/>
              </a:rPr>
              <a:t>[* second-hand vs. first-hand]</a:t>
            </a:r>
          </a:p>
          <a:p>
            <a:pPr marL="458788" indent="-458788">
              <a:spcBef>
                <a:spcPct val="0"/>
              </a:spcBef>
            </a:pPr>
            <a:endParaRPr lang="en-US" sz="1400" b="1" i="0" spc="-10" dirty="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Misconception #4: </a:t>
            </a:r>
            <a:r>
              <a:rPr lang="en-US" sz="2800" b="1" spc="-10" dirty="0">
                <a:solidFill>
                  <a:srgbClr val="FF0000"/>
                </a:solidFill>
                <a:latin typeface="Candara" charset="0"/>
                <a:ea typeface="ＭＳ Ｐゴシック" charset="0"/>
                <a:cs typeface="MS PGothic" charset="0"/>
              </a:rPr>
              <a:t>“I’d like to give thanks, but I don’t have anything to be thankful for.”</a:t>
            </a:r>
            <a:r>
              <a:rPr lang="en-US" sz="2800" b="1" i="0" spc="-10" dirty="0">
                <a:latin typeface="Candara" charset="0"/>
                <a:ea typeface="ＭＳ Ｐゴシック" charset="0"/>
                <a:cs typeface="MS PGothic" charset="0"/>
              </a:rPr>
              <a:t> </a:t>
            </a:r>
            <a:r>
              <a:rPr lang="en-US" sz="2800" i="0" spc="-10" dirty="0">
                <a:latin typeface="Candara" charset="0"/>
                <a:ea typeface="ＭＳ Ｐゴシック" charset="0"/>
                <a:cs typeface="MS PGothic" charset="0"/>
              </a:rPr>
              <a:t>[* gifts vs. Giver-of-gifts]</a:t>
            </a:r>
          </a:p>
        </p:txBody>
      </p:sp>
    </p:spTree>
    <p:extLst>
      <p:ext uri="{BB962C8B-B14F-4D97-AF65-F5344CB8AC3E}">
        <p14:creationId xmlns:p14="http://schemas.microsoft.com/office/powerpoint/2010/main" val="17254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375557"/>
          </a:xfrm>
        </p:spPr>
        <p:txBody>
          <a:bodyPr/>
          <a:lstStyle/>
          <a:p>
            <a:r>
              <a:rPr lang="en-US" sz="3200" b="1" spc="-60" dirty="0">
                <a:latin typeface="Candara" charset="0"/>
                <a:ea typeface="MS PGothic" charset="0"/>
                <a:cs typeface="Arial" charset="0"/>
              </a:rPr>
              <a:t>FOUR REASONS FOR HEARTFELT THANKSGIVING </a:t>
            </a:r>
          </a:p>
        </p:txBody>
      </p:sp>
      <p:sp>
        <p:nvSpPr>
          <p:cNvPr id="27651" name="Rectangle 3"/>
          <p:cNvSpPr>
            <a:spLocks noGrp="1" noChangeArrowheads="1"/>
          </p:cNvSpPr>
          <p:nvPr>
            <p:ph type="body" idx="1"/>
          </p:nvPr>
        </p:nvSpPr>
        <p:spPr>
          <a:xfrm>
            <a:off x="304800" y="1045030"/>
            <a:ext cx="11684000" cy="5753230"/>
          </a:xfrm>
        </p:spPr>
        <p:txBody>
          <a:bodyPr/>
          <a:lstStyle/>
          <a:p>
            <a:pPr marL="471488" lvl="0" indent="-471488">
              <a:spcBef>
                <a:spcPts val="0"/>
              </a:spcBef>
              <a:buNone/>
              <a:defRPr/>
            </a:pPr>
            <a:r>
              <a:rPr lang="en-US" sz="2800" b="1" dirty="0">
                <a:latin typeface="Candara" charset="0"/>
                <a:ea typeface="MS PGothic" charset="0"/>
                <a:cs typeface="Arial" charset="0"/>
              </a:rPr>
              <a:t>1)   Give a heartfelt thanks to the Lord for </a:t>
            </a:r>
            <a:r>
              <a:rPr lang="en-US" sz="2800" b="1" u="sng" dirty="0">
                <a:solidFill>
                  <a:srgbClr val="FF0000"/>
                </a:solidFill>
                <a:latin typeface="Candara" charset="0"/>
                <a:ea typeface="MS PGothic" charset="0"/>
                <a:cs typeface="Arial" charset="0"/>
              </a:rPr>
              <a:t>HIS GREATNESS</a:t>
            </a:r>
            <a:r>
              <a:rPr lang="en-US" sz="2800" b="1" dirty="0">
                <a:solidFill>
                  <a:srgbClr val="FF0000"/>
                </a:solidFill>
                <a:latin typeface="Candara" charset="0"/>
                <a:ea typeface="MS PGothic" charset="0"/>
                <a:cs typeface="Arial" charset="0"/>
              </a:rPr>
              <a:t> </a:t>
            </a:r>
            <a:r>
              <a:rPr lang="en-US" sz="2800" b="1" dirty="0">
                <a:latin typeface="Candara" charset="0"/>
                <a:ea typeface="MS PGothic" charset="0"/>
                <a:cs typeface="Arial" charset="0"/>
              </a:rPr>
              <a:t>(vs. 1-6).  </a:t>
            </a:r>
            <a:endParaRPr lang="en-US" sz="2800" b="1" dirty="0">
              <a:solidFill>
                <a:srgbClr val="FF0000"/>
              </a:solidFill>
              <a:latin typeface="Candara" charset="0"/>
              <a:ea typeface="MS PGothic" charset="0"/>
              <a:cs typeface="Arial" charset="0"/>
            </a:endParaRPr>
          </a:p>
          <a:p>
            <a:pPr marL="0" lvl="0" indent="0" algn="ctr">
              <a:spcBef>
                <a:spcPts val="0"/>
              </a:spcBef>
              <a:buNone/>
            </a:pPr>
            <a:endParaRPr lang="en-US" sz="1200" i="1" dirty="0">
              <a:solidFill>
                <a:srgbClr val="000000"/>
              </a:solidFill>
              <a:latin typeface="Candara"/>
              <a:cs typeface="Candara"/>
            </a:endParaRPr>
          </a:p>
          <a:p>
            <a:pPr marL="0" indent="0" algn="ctr">
              <a:spcBef>
                <a:spcPts val="0"/>
              </a:spcBef>
              <a:buNone/>
            </a:pPr>
            <a:r>
              <a:rPr lang="en-US" sz="2600" i="1" baseline="30000" dirty="0">
                <a:solidFill>
                  <a:srgbClr val="000000"/>
                </a:solidFill>
                <a:latin typeface="Candara"/>
                <a:cs typeface="Candara"/>
              </a:rPr>
              <a:t>1</a:t>
            </a:r>
            <a:r>
              <a:rPr lang="en-US" sz="2600" i="1" dirty="0">
                <a:solidFill>
                  <a:srgbClr val="000000"/>
                </a:solidFill>
                <a:latin typeface="Candara"/>
                <a:cs typeface="Candara"/>
              </a:rPr>
              <a:t>  I will extol you, my God and King,</a:t>
            </a:r>
            <a:br>
              <a:rPr lang="en-US" sz="2600" i="1" dirty="0">
                <a:solidFill>
                  <a:srgbClr val="000000"/>
                </a:solidFill>
                <a:latin typeface="Candara"/>
                <a:cs typeface="Candara"/>
              </a:rPr>
            </a:br>
            <a:r>
              <a:rPr lang="en-US" sz="2600" i="1" dirty="0">
                <a:solidFill>
                  <a:srgbClr val="000000"/>
                </a:solidFill>
                <a:latin typeface="Candara"/>
                <a:cs typeface="Candara"/>
              </a:rPr>
              <a:t>    and bless your name forever and ever.</a:t>
            </a:r>
            <a:br>
              <a:rPr lang="en-US" sz="2600" i="1" dirty="0">
                <a:solidFill>
                  <a:srgbClr val="000000"/>
                </a:solidFill>
                <a:latin typeface="Candara"/>
                <a:cs typeface="Candara"/>
              </a:rPr>
            </a:br>
            <a:r>
              <a:rPr lang="en-US" sz="2600" i="1" baseline="30000" dirty="0">
                <a:solidFill>
                  <a:srgbClr val="000000"/>
                </a:solidFill>
                <a:latin typeface="Candara"/>
                <a:cs typeface="Candara"/>
              </a:rPr>
              <a:t>2</a:t>
            </a:r>
            <a:r>
              <a:rPr lang="en-US" sz="2600" i="1" dirty="0">
                <a:solidFill>
                  <a:srgbClr val="000000"/>
                </a:solidFill>
                <a:latin typeface="Candara"/>
                <a:cs typeface="Candara"/>
              </a:rPr>
              <a:t> Every day I will bless you</a:t>
            </a:r>
            <a:br>
              <a:rPr lang="en-US" sz="2600" i="1" dirty="0">
                <a:solidFill>
                  <a:srgbClr val="000000"/>
                </a:solidFill>
                <a:latin typeface="Candara"/>
                <a:cs typeface="Candara"/>
              </a:rPr>
            </a:br>
            <a:r>
              <a:rPr lang="en-US" sz="2600" i="1" dirty="0">
                <a:solidFill>
                  <a:srgbClr val="000000"/>
                </a:solidFill>
                <a:latin typeface="Candara"/>
                <a:cs typeface="Candara"/>
              </a:rPr>
              <a:t>    and praise your name forever and ever.</a:t>
            </a:r>
            <a:br>
              <a:rPr lang="en-US" sz="2600" i="1" dirty="0">
                <a:solidFill>
                  <a:srgbClr val="000000"/>
                </a:solidFill>
                <a:latin typeface="Candara"/>
                <a:cs typeface="Candara"/>
              </a:rPr>
            </a:br>
            <a:r>
              <a:rPr lang="en-US" sz="2600" i="1" baseline="30000" dirty="0">
                <a:solidFill>
                  <a:srgbClr val="000000"/>
                </a:solidFill>
                <a:latin typeface="Candara"/>
                <a:cs typeface="Candara"/>
              </a:rPr>
              <a:t>3</a:t>
            </a:r>
            <a:r>
              <a:rPr lang="en-US" sz="2600" i="1" dirty="0">
                <a:solidFill>
                  <a:srgbClr val="000000"/>
                </a:solidFill>
                <a:latin typeface="Candara"/>
                <a:cs typeface="Candara"/>
              </a:rPr>
              <a:t> Great is the LORD, and greatly to be praised,</a:t>
            </a:r>
            <a:br>
              <a:rPr lang="en-US" sz="2600" i="1" dirty="0">
                <a:solidFill>
                  <a:srgbClr val="000000"/>
                </a:solidFill>
                <a:latin typeface="Candara"/>
                <a:cs typeface="Candara"/>
              </a:rPr>
            </a:br>
            <a:r>
              <a:rPr lang="en-US" sz="2600" i="1" dirty="0">
                <a:solidFill>
                  <a:srgbClr val="000000"/>
                </a:solidFill>
                <a:latin typeface="Candara"/>
                <a:cs typeface="Candara"/>
              </a:rPr>
              <a:t>    and his greatness is unsearchable.</a:t>
            </a:r>
          </a:p>
        </p:txBody>
      </p:sp>
      <p:sp>
        <p:nvSpPr>
          <p:cNvPr id="2" name="TextBox 1"/>
          <p:cNvSpPr txBox="1"/>
          <p:nvPr/>
        </p:nvSpPr>
        <p:spPr>
          <a:xfrm>
            <a:off x="324264" y="-1432057"/>
            <a:ext cx="18466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415267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375557"/>
          </a:xfrm>
        </p:spPr>
        <p:txBody>
          <a:bodyPr/>
          <a:lstStyle/>
          <a:p>
            <a:r>
              <a:rPr lang="en-US" sz="3200" b="1" spc="-60" dirty="0">
                <a:latin typeface="Candara" charset="0"/>
                <a:ea typeface="MS PGothic" charset="0"/>
                <a:cs typeface="Arial" charset="0"/>
              </a:rPr>
              <a:t>FOUR REASONS FOR HEARTFELT THANKSGIVING </a:t>
            </a:r>
          </a:p>
        </p:txBody>
      </p:sp>
      <p:sp>
        <p:nvSpPr>
          <p:cNvPr id="27651" name="Rectangle 3"/>
          <p:cNvSpPr>
            <a:spLocks noGrp="1" noChangeArrowheads="1"/>
          </p:cNvSpPr>
          <p:nvPr>
            <p:ph type="body" idx="1"/>
          </p:nvPr>
        </p:nvSpPr>
        <p:spPr>
          <a:xfrm>
            <a:off x="304800" y="1045030"/>
            <a:ext cx="11684000" cy="5753230"/>
          </a:xfrm>
        </p:spPr>
        <p:txBody>
          <a:bodyPr/>
          <a:lstStyle/>
          <a:p>
            <a:pPr marL="471488" lvl="0" indent="-471488">
              <a:spcBef>
                <a:spcPts val="0"/>
              </a:spcBef>
              <a:buNone/>
              <a:defRPr/>
            </a:pPr>
            <a:r>
              <a:rPr lang="en-US" sz="2800" b="1" dirty="0">
                <a:latin typeface="Candara" charset="0"/>
                <a:ea typeface="MS PGothic" charset="0"/>
                <a:cs typeface="Arial" charset="0"/>
              </a:rPr>
              <a:t>1)   Give a heartfelt thanks to the Lord for </a:t>
            </a:r>
            <a:r>
              <a:rPr lang="en-US" sz="2800" b="1" u="sng" dirty="0">
                <a:solidFill>
                  <a:srgbClr val="FF0000"/>
                </a:solidFill>
                <a:latin typeface="Candara" charset="0"/>
                <a:ea typeface="MS PGothic" charset="0"/>
                <a:cs typeface="Arial" charset="0"/>
              </a:rPr>
              <a:t>HIS GREATNESS</a:t>
            </a:r>
            <a:r>
              <a:rPr lang="en-US" sz="2800" b="1" dirty="0">
                <a:solidFill>
                  <a:srgbClr val="FF0000"/>
                </a:solidFill>
                <a:latin typeface="Candara" charset="0"/>
                <a:ea typeface="MS PGothic" charset="0"/>
                <a:cs typeface="Arial" charset="0"/>
              </a:rPr>
              <a:t> </a:t>
            </a:r>
            <a:r>
              <a:rPr lang="en-US" sz="2800" b="1" dirty="0">
                <a:latin typeface="Candara" charset="0"/>
                <a:ea typeface="MS PGothic" charset="0"/>
                <a:cs typeface="Arial" charset="0"/>
              </a:rPr>
              <a:t>(vs. 1-6). </a:t>
            </a:r>
            <a:endParaRPr lang="en-US" sz="2800" b="1" dirty="0">
              <a:solidFill>
                <a:srgbClr val="FF0000"/>
              </a:solidFill>
              <a:latin typeface="Candara" charset="0"/>
              <a:ea typeface="MS PGothic" charset="0"/>
              <a:cs typeface="Arial" charset="0"/>
            </a:endParaRPr>
          </a:p>
          <a:p>
            <a:pPr marL="0" lvl="0" indent="0" algn="ctr">
              <a:spcBef>
                <a:spcPts val="0"/>
              </a:spcBef>
              <a:buNone/>
            </a:pPr>
            <a:endParaRPr lang="en-US" sz="1200" i="1" dirty="0">
              <a:solidFill>
                <a:srgbClr val="000000"/>
              </a:solidFill>
              <a:latin typeface="Candara"/>
              <a:cs typeface="Candara"/>
            </a:endParaRPr>
          </a:p>
          <a:p>
            <a:pPr marL="0" lvl="0" indent="0" algn="ctr">
              <a:spcBef>
                <a:spcPts val="0"/>
              </a:spcBef>
              <a:buNone/>
            </a:pPr>
            <a:r>
              <a:rPr lang="en-US" sz="2600" i="1" baseline="30000" dirty="0">
                <a:solidFill>
                  <a:srgbClr val="000000"/>
                </a:solidFill>
                <a:latin typeface="Candara"/>
                <a:cs typeface="Candara"/>
              </a:rPr>
              <a:t>4</a:t>
            </a:r>
            <a:r>
              <a:rPr lang="en-US" sz="2600" i="1" dirty="0">
                <a:solidFill>
                  <a:srgbClr val="000000"/>
                </a:solidFill>
                <a:latin typeface="Candara"/>
                <a:cs typeface="Candara"/>
              </a:rPr>
              <a:t> One generation shall commend your works to another,</a:t>
            </a:r>
            <a:br>
              <a:rPr lang="en-US" sz="2600" i="1" dirty="0">
                <a:solidFill>
                  <a:srgbClr val="000000"/>
                </a:solidFill>
                <a:latin typeface="Candara"/>
                <a:cs typeface="Candara"/>
              </a:rPr>
            </a:br>
            <a:r>
              <a:rPr lang="en-US" sz="2600" i="1" dirty="0">
                <a:solidFill>
                  <a:srgbClr val="000000"/>
                </a:solidFill>
                <a:latin typeface="Candara"/>
                <a:cs typeface="Candara"/>
              </a:rPr>
              <a:t>    and shall declare your mighty acts.</a:t>
            </a:r>
            <a:br>
              <a:rPr lang="en-US" sz="2600" i="1" dirty="0">
                <a:solidFill>
                  <a:srgbClr val="000000"/>
                </a:solidFill>
                <a:latin typeface="Candara"/>
                <a:cs typeface="Candara"/>
              </a:rPr>
            </a:br>
            <a:r>
              <a:rPr lang="en-US" sz="2600" i="1" baseline="30000" dirty="0">
                <a:solidFill>
                  <a:srgbClr val="000000"/>
                </a:solidFill>
                <a:latin typeface="Candara"/>
                <a:cs typeface="Candara"/>
              </a:rPr>
              <a:t>5</a:t>
            </a:r>
            <a:r>
              <a:rPr lang="en-US" sz="2600" i="1" dirty="0">
                <a:solidFill>
                  <a:srgbClr val="000000"/>
                </a:solidFill>
                <a:latin typeface="Candara"/>
                <a:cs typeface="Candara"/>
              </a:rPr>
              <a:t> On the glorious splendor of your majesty,</a:t>
            </a:r>
            <a:br>
              <a:rPr lang="en-US" sz="2600" i="1" dirty="0">
                <a:solidFill>
                  <a:srgbClr val="000000"/>
                </a:solidFill>
                <a:latin typeface="Candara"/>
                <a:cs typeface="Candara"/>
              </a:rPr>
            </a:br>
            <a:r>
              <a:rPr lang="en-US" sz="2600" i="1" dirty="0">
                <a:solidFill>
                  <a:srgbClr val="000000"/>
                </a:solidFill>
                <a:latin typeface="Candara"/>
                <a:cs typeface="Candara"/>
              </a:rPr>
              <a:t>    and on your wondrous works, I will meditate.</a:t>
            </a:r>
            <a:br>
              <a:rPr lang="en-US" sz="2600" i="1" dirty="0">
                <a:solidFill>
                  <a:srgbClr val="000000"/>
                </a:solidFill>
                <a:latin typeface="Candara"/>
                <a:cs typeface="Candara"/>
              </a:rPr>
            </a:br>
            <a:r>
              <a:rPr lang="en-US" sz="2600" i="1" baseline="30000" dirty="0">
                <a:solidFill>
                  <a:srgbClr val="000000"/>
                </a:solidFill>
                <a:latin typeface="Candara"/>
                <a:cs typeface="Candara"/>
              </a:rPr>
              <a:t>6</a:t>
            </a:r>
            <a:r>
              <a:rPr lang="en-US" sz="2600" i="1" dirty="0">
                <a:solidFill>
                  <a:srgbClr val="000000"/>
                </a:solidFill>
                <a:latin typeface="Candara"/>
                <a:cs typeface="Candara"/>
              </a:rPr>
              <a:t> They shall speak of the might of your awesome deeds,</a:t>
            </a:r>
            <a:br>
              <a:rPr lang="en-US" sz="2600" i="1" dirty="0">
                <a:solidFill>
                  <a:srgbClr val="000000"/>
                </a:solidFill>
                <a:latin typeface="Candara"/>
                <a:cs typeface="Candara"/>
              </a:rPr>
            </a:br>
            <a:r>
              <a:rPr lang="en-US" sz="2600" i="1" dirty="0">
                <a:solidFill>
                  <a:srgbClr val="000000"/>
                </a:solidFill>
                <a:latin typeface="Candara"/>
                <a:cs typeface="Candara"/>
              </a:rPr>
              <a:t>    and I will declare your greatness. (vs. 1-6)</a:t>
            </a:r>
          </a:p>
          <a:p>
            <a:pPr marL="0" lvl="0" indent="0" algn="ctr">
              <a:spcBef>
                <a:spcPts val="0"/>
              </a:spcBef>
              <a:buNone/>
            </a:pPr>
            <a:endParaRPr lang="en-US" sz="1200" i="1" dirty="0">
              <a:solidFill>
                <a:srgbClr val="000000"/>
              </a:solidFill>
              <a:latin typeface="Candara"/>
              <a:cs typeface="Candara"/>
            </a:endParaRP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The psalmist, David, begins with “I will…”—i.e., with his ACTIVE practice. </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The first attribute of God David thanks for God’s unsearchable greatness. </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Notice that his thanksgiving is not just individual but also communal.</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Two phrases, </a:t>
            </a:r>
            <a:r>
              <a:rPr lang="en-US" sz="2600" b="1" i="1" dirty="0">
                <a:solidFill>
                  <a:srgbClr val="000000"/>
                </a:solidFill>
                <a:latin typeface="Candara" charset="0"/>
                <a:ea typeface="MS PGothic" charset="0"/>
                <a:cs typeface="Arial" charset="0"/>
              </a:rPr>
              <a:t>“I will meditate” </a:t>
            </a:r>
            <a:r>
              <a:rPr lang="en-US" sz="2600" b="1" dirty="0">
                <a:solidFill>
                  <a:srgbClr val="000000"/>
                </a:solidFill>
                <a:latin typeface="Candara" charset="0"/>
                <a:ea typeface="MS PGothic" charset="0"/>
                <a:cs typeface="Arial" charset="0"/>
              </a:rPr>
              <a:t>and </a:t>
            </a:r>
            <a:r>
              <a:rPr lang="en-US" sz="2600" b="1" i="1" dirty="0">
                <a:solidFill>
                  <a:srgbClr val="000000"/>
                </a:solidFill>
                <a:latin typeface="Candara" charset="0"/>
                <a:ea typeface="MS PGothic" charset="0"/>
                <a:cs typeface="Arial" charset="0"/>
              </a:rPr>
              <a:t>“They shall speak of/declare” </a:t>
            </a:r>
            <a:r>
              <a:rPr lang="en-US" sz="2600" b="1" dirty="0">
                <a:solidFill>
                  <a:srgbClr val="000000"/>
                </a:solidFill>
                <a:latin typeface="Candara" charset="0"/>
                <a:ea typeface="MS PGothic" charset="0"/>
                <a:cs typeface="Arial" charset="0"/>
              </a:rPr>
              <a:t>are open-secret—deliberate spiritual practices for becoming thankful!</a:t>
            </a:r>
          </a:p>
        </p:txBody>
      </p:sp>
      <p:sp>
        <p:nvSpPr>
          <p:cNvPr id="2" name="TextBox 1"/>
          <p:cNvSpPr txBox="1"/>
          <p:nvPr/>
        </p:nvSpPr>
        <p:spPr>
          <a:xfrm>
            <a:off x="324264" y="-1432057"/>
            <a:ext cx="18466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3754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752600"/>
            <a:ext cx="11582401" cy="4926694"/>
          </a:xfrm>
        </p:spPr>
        <p:txBody>
          <a:bodyPr/>
          <a:lstStyle/>
          <a:p>
            <a:pPr marL="0" indent="0" algn="ctr">
              <a:spcBef>
                <a:spcPts val="0"/>
              </a:spcBef>
              <a:buNone/>
            </a:pPr>
            <a:r>
              <a:rPr lang="en-US" sz="3000" b="1" i="1" baseline="30000" dirty="0">
                <a:latin typeface="Candara"/>
                <a:cs typeface="Candara"/>
              </a:rPr>
              <a:t>33</a:t>
            </a:r>
            <a:r>
              <a:rPr lang="en-US" sz="3000" b="1" i="1" dirty="0">
                <a:latin typeface="Candara"/>
                <a:cs typeface="Candara"/>
              </a:rPr>
              <a:t> Oh, the depth of the riches and wisdom</a:t>
            </a:r>
          </a:p>
          <a:p>
            <a:pPr marL="0" indent="0" algn="ctr">
              <a:spcBef>
                <a:spcPts val="0"/>
              </a:spcBef>
              <a:buNone/>
            </a:pPr>
            <a:r>
              <a:rPr lang="en-US" sz="3000" b="1" i="1" dirty="0">
                <a:latin typeface="Candara"/>
                <a:cs typeface="Candara"/>
              </a:rPr>
              <a:t> and knowledge of God! How unsearchable are his</a:t>
            </a:r>
            <a:br>
              <a:rPr lang="en-US" sz="3000" b="1" i="1" dirty="0">
                <a:latin typeface="Candara"/>
                <a:cs typeface="Candara"/>
              </a:rPr>
            </a:br>
            <a:r>
              <a:rPr lang="en-US" sz="3000" b="1" i="1" dirty="0">
                <a:latin typeface="Candara"/>
                <a:cs typeface="Candara"/>
              </a:rPr>
              <a:t> judgments and how inscrutable his ways! . . . </a:t>
            </a:r>
            <a:r>
              <a:rPr lang="en-US" sz="3000" b="1" i="1" baseline="30000" dirty="0">
                <a:latin typeface="Candara"/>
                <a:cs typeface="Candara"/>
              </a:rPr>
              <a:t>36</a:t>
            </a:r>
            <a:r>
              <a:rPr lang="en-US" sz="3000" b="1" i="1" dirty="0">
                <a:latin typeface="Candara"/>
                <a:cs typeface="Candara"/>
              </a:rPr>
              <a:t> For from </a:t>
            </a:r>
            <a:br>
              <a:rPr lang="en-US" sz="3000" b="1" i="1" dirty="0">
                <a:latin typeface="Candara"/>
                <a:cs typeface="Candara"/>
              </a:rPr>
            </a:br>
            <a:r>
              <a:rPr lang="en-US" sz="3000" b="1" i="1" dirty="0">
                <a:latin typeface="Candara"/>
                <a:cs typeface="Candara"/>
              </a:rPr>
              <a:t>him and through him and to him are all things. </a:t>
            </a:r>
            <a:br>
              <a:rPr lang="en-US" sz="3000" b="1" i="1" dirty="0">
                <a:latin typeface="Candara"/>
                <a:cs typeface="Candara"/>
              </a:rPr>
            </a:br>
            <a:r>
              <a:rPr lang="en-US" sz="3000" b="1" i="1" dirty="0">
                <a:latin typeface="Candara"/>
                <a:cs typeface="Candara"/>
              </a:rPr>
              <a:t>To him be glory forever. Amen.</a:t>
            </a:r>
          </a:p>
          <a:p>
            <a:pPr marL="0" indent="0" algn="ctr">
              <a:spcBef>
                <a:spcPts val="0"/>
              </a:spcBef>
              <a:buNone/>
            </a:pPr>
            <a:r>
              <a:rPr lang="en-US" sz="3000" b="1" i="1" dirty="0">
                <a:latin typeface="Candara"/>
                <a:cs typeface="Candara"/>
              </a:rPr>
              <a:t>Romans 11:33, 36</a:t>
            </a:r>
          </a:p>
        </p:txBody>
      </p:sp>
    </p:spTree>
    <p:extLst>
      <p:ext uri="{BB962C8B-B14F-4D97-AF65-F5344CB8AC3E}">
        <p14:creationId xmlns:p14="http://schemas.microsoft.com/office/powerpoint/2010/main" val="47158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375557"/>
          </a:xfrm>
        </p:spPr>
        <p:txBody>
          <a:bodyPr/>
          <a:lstStyle/>
          <a:p>
            <a:r>
              <a:rPr lang="en-US" sz="3200" b="1" spc="-60" dirty="0">
                <a:latin typeface="Candara" charset="0"/>
                <a:ea typeface="MS PGothic" charset="0"/>
                <a:cs typeface="Arial" charset="0"/>
              </a:rPr>
              <a:t>FOUR REASONS FOR HEARTFELT THANKSGIVING </a:t>
            </a:r>
          </a:p>
        </p:txBody>
      </p:sp>
      <p:sp>
        <p:nvSpPr>
          <p:cNvPr id="27651" name="Rectangle 3"/>
          <p:cNvSpPr>
            <a:spLocks noGrp="1" noChangeArrowheads="1"/>
          </p:cNvSpPr>
          <p:nvPr>
            <p:ph type="body" idx="1"/>
          </p:nvPr>
        </p:nvSpPr>
        <p:spPr>
          <a:xfrm>
            <a:off x="304800" y="1045030"/>
            <a:ext cx="11684000" cy="5753230"/>
          </a:xfrm>
        </p:spPr>
        <p:txBody>
          <a:bodyPr/>
          <a:lstStyle/>
          <a:p>
            <a:pPr marL="471488" lvl="0" indent="-471488">
              <a:spcBef>
                <a:spcPts val="0"/>
              </a:spcBef>
              <a:buNone/>
              <a:defRPr/>
            </a:pPr>
            <a:r>
              <a:rPr lang="en-US" sz="2800" b="1" dirty="0">
                <a:latin typeface="Candara" charset="0"/>
                <a:ea typeface="MS PGothic" charset="0"/>
                <a:cs typeface="Arial" charset="0"/>
              </a:rPr>
              <a:t>2)   Give a heartfelt thanks to the Lord for </a:t>
            </a:r>
            <a:r>
              <a:rPr lang="en-US" sz="2800" b="1" u="sng" dirty="0">
                <a:solidFill>
                  <a:srgbClr val="FF0000"/>
                </a:solidFill>
                <a:latin typeface="Candara" charset="0"/>
                <a:ea typeface="MS PGothic" charset="0"/>
                <a:cs typeface="Arial" charset="0"/>
              </a:rPr>
              <a:t>HIS GOODNESS </a:t>
            </a:r>
            <a:r>
              <a:rPr lang="en-US" sz="2800" b="1" dirty="0">
                <a:latin typeface="Candara" charset="0"/>
                <a:ea typeface="MS PGothic" charset="0"/>
                <a:cs typeface="Arial" charset="0"/>
              </a:rPr>
              <a:t>(vs. 7-10, 14-17). </a:t>
            </a:r>
            <a:endParaRPr lang="en-US" sz="2800" b="1" dirty="0">
              <a:solidFill>
                <a:srgbClr val="FF0000"/>
              </a:solidFill>
              <a:latin typeface="Candara" charset="0"/>
              <a:ea typeface="MS PGothic" charset="0"/>
              <a:cs typeface="Arial" charset="0"/>
            </a:endParaRPr>
          </a:p>
          <a:p>
            <a:pPr marL="0" lvl="0" indent="0" algn="ctr">
              <a:spcBef>
                <a:spcPts val="0"/>
              </a:spcBef>
              <a:buNone/>
            </a:pPr>
            <a:endParaRPr lang="en-US" sz="1200" i="1" dirty="0">
              <a:solidFill>
                <a:srgbClr val="000000"/>
              </a:solidFill>
              <a:latin typeface="Candara"/>
              <a:cs typeface="Candara"/>
            </a:endParaRPr>
          </a:p>
          <a:p>
            <a:pPr marL="0" indent="0" algn="ctr">
              <a:spcBef>
                <a:spcPts val="0"/>
              </a:spcBef>
              <a:buNone/>
            </a:pPr>
            <a:r>
              <a:rPr lang="en-US" sz="2600" i="1" baseline="30000" dirty="0">
                <a:solidFill>
                  <a:srgbClr val="000000"/>
                </a:solidFill>
                <a:latin typeface="Candara"/>
                <a:cs typeface="Candara"/>
              </a:rPr>
              <a:t>7</a:t>
            </a:r>
            <a:r>
              <a:rPr lang="en-US" sz="2600" i="1" dirty="0">
                <a:solidFill>
                  <a:srgbClr val="000000"/>
                </a:solidFill>
                <a:latin typeface="Candara"/>
                <a:cs typeface="Candara"/>
              </a:rPr>
              <a:t> They shall pour forth the fame of your abundant goodness</a:t>
            </a:r>
            <a:br>
              <a:rPr lang="en-US" sz="2600" i="1" dirty="0">
                <a:solidFill>
                  <a:srgbClr val="000000"/>
                </a:solidFill>
                <a:latin typeface="Candara"/>
                <a:cs typeface="Candara"/>
              </a:rPr>
            </a:br>
            <a:r>
              <a:rPr lang="en-US" sz="2600" i="1" dirty="0">
                <a:solidFill>
                  <a:srgbClr val="000000"/>
                </a:solidFill>
                <a:latin typeface="Candara"/>
                <a:cs typeface="Candara"/>
              </a:rPr>
              <a:t>    and shall sing aloud of your righteousness.</a:t>
            </a:r>
          </a:p>
          <a:p>
            <a:pPr marL="0" indent="0" algn="ctr">
              <a:spcBef>
                <a:spcPts val="0"/>
              </a:spcBef>
              <a:buNone/>
            </a:pPr>
            <a:r>
              <a:rPr lang="en-US" sz="2600" i="1" baseline="30000" dirty="0">
                <a:solidFill>
                  <a:srgbClr val="000000"/>
                </a:solidFill>
                <a:latin typeface="Candara"/>
                <a:cs typeface="Candara"/>
              </a:rPr>
              <a:t>8</a:t>
            </a:r>
            <a:r>
              <a:rPr lang="en-US" sz="2600" i="1" dirty="0">
                <a:solidFill>
                  <a:srgbClr val="000000"/>
                </a:solidFill>
                <a:latin typeface="Candara"/>
                <a:cs typeface="Candara"/>
              </a:rPr>
              <a:t> The Lord is gracious and merciful,</a:t>
            </a:r>
            <a:br>
              <a:rPr lang="en-US" sz="2600" i="1" dirty="0">
                <a:solidFill>
                  <a:srgbClr val="000000"/>
                </a:solidFill>
                <a:latin typeface="Candara"/>
                <a:cs typeface="Candara"/>
              </a:rPr>
            </a:br>
            <a:r>
              <a:rPr lang="en-US" sz="2600" i="1" dirty="0">
                <a:solidFill>
                  <a:srgbClr val="000000"/>
                </a:solidFill>
                <a:latin typeface="Candara"/>
                <a:cs typeface="Candara"/>
              </a:rPr>
              <a:t>    slow to anger and abounding in steadfast love.</a:t>
            </a:r>
            <a:br>
              <a:rPr lang="en-US" sz="2600" i="1" dirty="0">
                <a:solidFill>
                  <a:srgbClr val="000000"/>
                </a:solidFill>
                <a:latin typeface="Candara"/>
                <a:cs typeface="Candara"/>
              </a:rPr>
            </a:br>
            <a:r>
              <a:rPr lang="en-US" sz="2600" i="1" baseline="30000" dirty="0">
                <a:solidFill>
                  <a:srgbClr val="000000"/>
                </a:solidFill>
                <a:latin typeface="Candara"/>
                <a:cs typeface="Candara"/>
              </a:rPr>
              <a:t>9</a:t>
            </a:r>
            <a:r>
              <a:rPr lang="en-US" sz="2600" i="1" dirty="0">
                <a:solidFill>
                  <a:srgbClr val="000000"/>
                </a:solidFill>
                <a:latin typeface="Candara"/>
                <a:cs typeface="Candara"/>
              </a:rPr>
              <a:t> The LORD is good to all,</a:t>
            </a:r>
            <a:br>
              <a:rPr lang="en-US" sz="2600" i="1" dirty="0">
                <a:solidFill>
                  <a:srgbClr val="000000"/>
                </a:solidFill>
                <a:latin typeface="Candara"/>
                <a:cs typeface="Candara"/>
              </a:rPr>
            </a:br>
            <a:r>
              <a:rPr lang="en-US" sz="2600" i="1" dirty="0">
                <a:solidFill>
                  <a:srgbClr val="000000"/>
                </a:solidFill>
                <a:latin typeface="Candara"/>
                <a:cs typeface="Candara"/>
              </a:rPr>
              <a:t>    and his mercy is over all that he has made.</a:t>
            </a:r>
          </a:p>
          <a:p>
            <a:pPr marL="0" indent="0" algn="ctr">
              <a:spcBef>
                <a:spcPts val="0"/>
              </a:spcBef>
              <a:buNone/>
            </a:pPr>
            <a:r>
              <a:rPr lang="en-US" sz="2600" i="1" baseline="30000" dirty="0">
                <a:solidFill>
                  <a:srgbClr val="000000"/>
                </a:solidFill>
                <a:latin typeface="Candara"/>
                <a:cs typeface="Candara"/>
              </a:rPr>
              <a:t>10</a:t>
            </a:r>
            <a:r>
              <a:rPr lang="en-US" sz="2600" i="1" dirty="0">
                <a:solidFill>
                  <a:srgbClr val="000000"/>
                </a:solidFill>
                <a:latin typeface="Candara"/>
                <a:cs typeface="Candara"/>
              </a:rPr>
              <a:t> All your works shall give thanks to you, O LORD,</a:t>
            </a:r>
            <a:br>
              <a:rPr lang="en-US" sz="2600" i="1" dirty="0">
                <a:solidFill>
                  <a:srgbClr val="000000"/>
                </a:solidFill>
                <a:latin typeface="Candara"/>
                <a:cs typeface="Candara"/>
              </a:rPr>
            </a:br>
            <a:r>
              <a:rPr lang="en-US" sz="2600" i="1" dirty="0">
                <a:solidFill>
                  <a:srgbClr val="000000"/>
                </a:solidFill>
                <a:latin typeface="Candara"/>
                <a:cs typeface="Candara"/>
              </a:rPr>
              <a:t>    and all your saints shall bless you! (vs. 7-10)</a:t>
            </a:r>
            <a:endParaRPr lang="en-US" sz="2600" b="1" dirty="0">
              <a:solidFill>
                <a:srgbClr val="000000"/>
              </a:solidFill>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348653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375557"/>
          </a:xfrm>
        </p:spPr>
        <p:txBody>
          <a:bodyPr/>
          <a:lstStyle/>
          <a:p>
            <a:r>
              <a:rPr lang="en-US" sz="3200" b="1" spc="-60" dirty="0">
                <a:latin typeface="Candara" charset="0"/>
                <a:ea typeface="MS PGothic" charset="0"/>
                <a:cs typeface="Arial" charset="0"/>
              </a:rPr>
              <a:t>FOUR REASONS FOR HEARTFELT THANKSGIVING </a:t>
            </a:r>
          </a:p>
        </p:txBody>
      </p:sp>
      <p:sp>
        <p:nvSpPr>
          <p:cNvPr id="27651" name="Rectangle 3"/>
          <p:cNvSpPr>
            <a:spLocks noGrp="1" noChangeArrowheads="1"/>
          </p:cNvSpPr>
          <p:nvPr>
            <p:ph type="body" idx="1"/>
          </p:nvPr>
        </p:nvSpPr>
        <p:spPr>
          <a:xfrm>
            <a:off x="304800" y="1045030"/>
            <a:ext cx="11684000" cy="5753230"/>
          </a:xfrm>
        </p:spPr>
        <p:txBody>
          <a:bodyPr/>
          <a:lstStyle/>
          <a:p>
            <a:pPr marL="471488" lvl="0" indent="-471488">
              <a:spcBef>
                <a:spcPts val="0"/>
              </a:spcBef>
              <a:buNone/>
              <a:defRPr/>
            </a:pPr>
            <a:r>
              <a:rPr lang="en-US" sz="2800" b="1" dirty="0">
                <a:latin typeface="Candara" charset="0"/>
                <a:ea typeface="MS PGothic" charset="0"/>
                <a:cs typeface="Arial" charset="0"/>
              </a:rPr>
              <a:t>2)   Give a heartfelt thanks to the Lord for </a:t>
            </a:r>
            <a:r>
              <a:rPr lang="en-US" sz="2800" b="1" u="sng" dirty="0">
                <a:solidFill>
                  <a:srgbClr val="FF0000"/>
                </a:solidFill>
                <a:latin typeface="Candara" charset="0"/>
                <a:ea typeface="MS PGothic" charset="0"/>
                <a:cs typeface="Arial" charset="0"/>
              </a:rPr>
              <a:t>HIS GOODNESS</a:t>
            </a:r>
            <a:r>
              <a:rPr lang="en-US" sz="2800" b="1" dirty="0">
                <a:solidFill>
                  <a:srgbClr val="FF0000"/>
                </a:solidFill>
                <a:latin typeface="Candara" charset="0"/>
                <a:ea typeface="MS PGothic" charset="0"/>
                <a:cs typeface="Arial" charset="0"/>
              </a:rPr>
              <a:t> </a:t>
            </a:r>
            <a:r>
              <a:rPr lang="en-US" sz="2800" b="1" dirty="0">
                <a:latin typeface="Candara" charset="0"/>
                <a:ea typeface="MS PGothic" charset="0"/>
                <a:cs typeface="Arial" charset="0"/>
              </a:rPr>
              <a:t>(vs. 7-10, 14-17). </a:t>
            </a:r>
            <a:endParaRPr lang="en-US" sz="2800" b="1" dirty="0">
              <a:solidFill>
                <a:srgbClr val="FF0000"/>
              </a:solidFill>
              <a:latin typeface="Candara" charset="0"/>
              <a:ea typeface="MS PGothic" charset="0"/>
              <a:cs typeface="Arial" charset="0"/>
            </a:endParaRPr>
          </a:p>
          <a:p>
            <a:pPr marL="0" lvl="0" indent="0" algn="ctr">
              <a:spcBef>
                <a:spcPts val="0"/>
              </a:spcBef>
              <a:buNone/>
            </a:pPr>
            <a:endParaRPr lang="en-US" sz="1200" i="1" dirty="0">
              <a:solidFill>
                <a:srgbClr val="000000"/>
              </a:solidFill>
              <a:latin typeface="Candara"/>
              <a:cs typeface="Candara"/>
            </a:endParaRPr>
          </a:p>
          <a:p>
            <a:pPr marL="0" indent="0" algn="ctr">
              <a:spcBef>
                <a:spcPts val="0"/>
              </a:spcBef>
              <a:buNone/>
            </a:pPr>
            <a:r>
              <a:rPr lang="en-US" sz="2600" i="1" baseline="30000" dirty="0">
                <a:solidFill>
                  <a:srgbClr val="000000"/>
                </a:solidFill>
                <a:latin typeface="Candara"/>
                <a:cs typeface="Candara"/>
              </a:rPr>
              <a:t>14</a:t>
            </a:r>
            <a:r>
              <a:rPr lang="en-US" sz="2600" i="1" dirty="0">
                <a:solidFill>
                  <a:srgbClr val="000000"/>
                </a:solidFill>
                <a:latin typeface="Candara"/>
                <a:cs typeface="Candara"/>
              </a:rPr>
              <a:t> The LORD upholds all who are falling</a:t>
            </a:r>
            <a:br>
              <a:rPr lang="en-US" sz="2600" i="1" dirty="0">
                <a:solidFill>
                  <a:srgbClr val="000000"/>
                </a:solidFill>
                <a:latin typeface="Candara"/>
                <a:cs typeface="Candara"/>
              </a:rPr>
            </a:br>
            <a:r>
              <a:rPr lang="en-US" sz="2600" i="1" dirty="0">
                <a:solidFill>
                  <a:srgbClr val="000000"/>
                </a:solidFill>
                <a:latin typeface="Candara"/>
                <a:cs typeface="Candara"/>
              </a:rPr>
              <a:t>    and raises up all who are bowed down.</a:t>
            </a:r>
            <a:br>
              <a:rPr lang="en-US" sz="2600" i="1" dirty="0">
                <a:solidFill>
                  <a:srgbClr val="000000"/>
                </a:solidFill>
                <a:latin typeface="Candara"/>
                <a:cs typeface="Candara"/>
              </a:rPr>
            </a:br>
            <a:r>
              <a:rPr lang="en-US" sz="2600" i="1" baseline="30000" dirty="0">
                <a:solidFill>
                  <a:srgbClr val="000000"/>
                </a:solidFill>
                <a:latin typeface="Candara"/>
                <a:cs typeface="Candara"/>
              </a:rPr>
              <a:t>15</a:t>
            </a:r>
            <a:r>
              <a:rPr lang="en-US" sz="2600" i="1" dirty="0">
                <a:solidFill>
                  <a:srgbClr val="000000"/>
                </a:solidFill>
                <a:latin typeface="Candara"/>
                <a:cs typeface="Candara"/>
              </a:rPr>
              <a:t> The eyes of all look to you,</a:t>
            </a:r>
            <a:br>
              <a:rPr lang="en-US" sz="2600" i="1" dirty="0">
                <a:solidFill>
                  <a:srgbClr val="000000"/>
                </a:solidFill>
                <a:latin typeface="Candara"/>
                <a:cs typeface="Candara"/>
              </a:rPr>
            </a:br>
            <a:r>
              <a:rPr lang="en-US" sz="2600" i="1" dirty="0">
                <a:solidFill>
                  <a:srgbClr val="000000"/>
                </a:solidFill>
                <a:latin typeface="Candara"/>
                <a:cs typeface="Candara"/>
              </a:rPr>
              <a:t>    and you give them their food in due season.</a:t>
            </a:r>
            <a:br>
              <a:rPr lang="en-US" sz="2600" i="1" dirty="0">
                <a:solidFill>
                  <a:srgbClr val="000000"/>
                </a:solidFill>
                <a:latin typeface="Candara"/>
                <a:cs typeface="Candara"/>
              </a:rPr>
            </a:br>
            <a:r>
              <a:rPr lang="en-US" sz="2600" i="1" baseline="30000" dirty="0">
                <a:solidFill>
                  <a:srgbClr val="000000"/>
                </a:solidFill>
                <a:latin typeface="Candara"/>
                <a:cs typeface="Candara"/>
              </a:rPr>
              <a:t>16</a:t>
            </a:r>
            <a:r>
              <a:rPr lang="en-US" sz="2600" i="1" dirty="0">
                <a:solidFill>
                  <a:srgbClr val="000000"/>
                </a:solidFill>
                <a:latin typeface="Candara"/>
                <a:cs typeface="Candara"/>
              </a:rPr>
              <a:t> You open your hand;</a:t>
            </a:r>
            <a:br>
              <a:rPr lang="en-US" sz="2600" i="1" dirty="0">
                <a:solidFill>
                  <a:srgbClr val="000000"/>
                </a:solidFill>
                <a:latin typeface="Candara"/>
                <a:cs typeface="Candara"/>
              </a:rPr>
            </a:br>
            <a:r>
              <a:rPr lang="en-US" sz="2600" i="1" dirty="0">
                <a:solidFill>
                  <a:srgbClr val="000000"/>
                </a:solidFill>
                <a:latin typeface="Candara"/>
                <a:cs typeface="Candara"/>
              </a:rPr>
              <a:t>    you satisfy the desire of every living thing.</a:t>
            </a:r>
          </a:p>
          <a:p>
            <a:pPr marL="0" indent="0" algn="ctr">
              <a:spcBef>
                <a:spcPts val="0"/>
              </a:spcBef>
              <a:buNone/>
            </a:pPr>
            <a:r>
              <a:rPr lang="en-US" sz="2600" i="1" baseline="30000" dirty="0">
                <a:solidFill>
                  <a:srgbClr val="000000"/>
                </a:solidFill>
                <a:latin typeface="Candara"/>
                <a:cs typeface="Candara"/>
              </a:rPr>
              <a:t>17</a:t>
            </a:r>
            <a:r>
              <a:rPr lang="en-US" sz="2600" i="1" dirty="0">
                <a:solidFill>
                  <a:srgbClr val="000000"/>
                </a:solidFill>
                <a:latin typeface="Candara"/>
                <a:cs typeface="Candara"/>
              </a:rPr>
              <a:t> The Lord is righteous in all his ways</a:t>
            </a:r>
            <a:br>
              <a:rPr lang="en-US" sz="2600" i="1" dirty="0">
                <a:solidFill>
                  <a:srgbClr val="000000"/>
                </a:solidFill>
                <a:latin typeface="Candara"/>
                <a:cs typeface="Candara"/>
              </a:rPr>
            </a:br>
            <a:r>
              <a:rPr lang="en-US" sz="2600" i="1" dirty="0">
                <a:solidFill>
                  <a:srgbClr val="000000"/>
                </a:solidFill>
                <a:latin typeface="Candara"/>
                <a:cs typeface="Candara"/>
              </a:rPr>
              <a:t>    and kind in all his works. (vs. 14-17)</a:t>
            </a:r>
          </a:p>
          <a:p>
            <a:pPr marL="0" lvl="0" indent="0" algn="ctr">
              <a:spcBef>
                <a:spcPts val="0"/>
              </a:spcBef>
              <a:buNone/>
            </a:pPr>
            <a:endParaRPr lang="en-US" sz="1200" i="1" dirty="0">
              <a:solidFill>
                <a:srgbClr val="000000"/>
              </a:solidFill>
              <a:latin typeface="Candara"/>
              <a:cs typeface="Candara"/>
            </a:endParaRP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This time David moves on to give thanks for the goodness of God.</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God is not only absolutely GREAT in his might but also absolutely GOOD!</a:t>
            </a:r>
          </a:p>
          <a:p>
            <a:pPr marL="912813" lvl="0" indent="-457200">
              <a:spcBef>
                <a:spcPts val="0"/>
              </a:spcBef>
              <a:buFont typeface="Wingdings" charset="2"/>
              <a:buChar char="Ø"/>
              <a:defRPr/>
            </a:pPr>
            <a:r>
              <a:rPr lang="en-US" sz="2600" b="1" dirty="0">
                <a:solidFill>
                  <a:srgbClr val="000000"/>
                </a:solidFill>
                <a:latin typeface="Candara" charset="0"/>
                <a:ea typeface="MS PGothic" charset="0"/>
                <a:cs typeface="Arial" charset="0"/>
              </a:rPr>
              <a:t>With one or the other, our thanksgiving would be limited. Why? Because we need to find</a:t>
            </a:r>
            <a:r>
              <a:rPr lang="en-US" sz="2600" b="1" i="1" dirty="0">
                <a:solidFill>
                  <a:srgbClr val="000000"/>
                </a:solidFill>
                <a:latin typeface="Candara" charset="0"/>
                <a:ea typeface="MS PGothic" charset="0"/>
                <a:cs typeface="Arial" charset="0"/>
              </a:rPr>
              <a:t> selective </a:t>
            </a:r>
            <a:r>
              <a:rPr lang="en-US" sz="2600" b="1" dirty="0">
                <a:solidFill>
                  <a:srgbClr val="000000"/>
                </a:solidFill>
                <a:latin typeface="Candara" charset="0"/>
                <a:ea typeface="MS PGothic" charset="0"/>
                <a:cs typeface="Arial" charset="0"/>
              </a:rPr>
              <a:t>incidents that God is both able and good for us.</a:t>
            </a:r>
          </a:p>
        </p:txBody>
      </p:sp>
      <p:sp>
        <p:nvSpPr>
          <p:cNvPr id="2" name="TextBox 1"/>
          <p:cNvSpPr txBox="1"/>
          <p:nvPr/>
        </p:nvSpPr>
        <p:spPr>
          <a:xfrm>
            <a:off x="324264" y="-1432057"/>
            <a:ext cx="18466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FF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26709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94468" y="228600"/>
            <a:ext cx="11668932" cy="6629400"/>
          </a:xfrm>
        </p:spPr>
        <p:txBody>
          <a:bodyPr/>
          <a:lstStyle/>
          <a:p>
            <a:pPr marL="0" indent="0" algn="just">
              <a:spcBef>
                <a:spcPts val="0"/>
              </a:spcBef>
              <a:buNone/>
            </a:pPr>
            <a:r>
              <a:rPr lang="en-US" sz="3000" b="1" dirty="0">
                <a:solidFill>
                  <a:srgbClr val="800000"/>
                </a:solidFill>
                <a:latin typeface="Candara" charset="0"/>
                <a:cs typeface="Arial" charset="0"/>
              </a:rPr>
              <a:t>Bubbling up with Heartfelt Thanksgiving</a:t>
            </a:r>
          </a:p>
          <a:p>
            <a:pPr marL="0" indent="0" algn="just">
              <a:spcBef>
                <a:spcPts val="0"/>
              </a:spcBef>
              <a:buNone/>
            </a:pPr>
            <a:r>
              <a:rPr lang="en-US" sz="2550" b="1" dirty="0">
                <a:latin typeface="Candara"/>
                <a:cs typeface="Candara"/>
              </a:rPr>
              <a:t>In the third sentence you see a company of godly people together, and in their talk you mark THE GRATEFUL OUTPOURING of thankful spirits</a:t>
            </a:r>
            <a:r>
              <a:rPr lang="en-US" sz="2550" b="1" i="1" dirty="0">
                <a:latin typeface="Candara"/>
                <a:cs typeface="Candara"/>
              </a:rPr>
              <a:t>—“They shall abundantly utter the memory of Your great goodness” (v. 7). </a:t>
            </a:r>
            <a:r>
              <a:rPr lang="en-US" sz="2550" b="1" dirty="0">
                <a:latin typeface="Candara"/>
                <a:cs typeface="Candara"/>
              </a:rPr>
              <a:t>The Hebrew word has something to do with bubbling up, it means they shall overflow, they shall gush with the memory of Your great goodness, and in handling this sentence I should like to dwell only upon that metaphor. A Christian man in reference to the goodness of God to him should resemble a springing well. There should always be fresh matter from him upon that blessed subject—“the memory of Your great goodness.” Did you ever tell out the story of your life to the full? Did you ever write it? . . . Tell your friends the happy tale of Jesus and His love— </a:t>
            </a:r>
            <a:r>
              <a:rPr lang="en-US" sz="2550" b="1" i="1" dirty="0">
                <a:latin typeface="Candara"/>
                <a:cs typeface="Candara"/>
              </a:rPr>
              <a:t>“Oh, bless the Lord, my soul, Nor let His mercies lie Forgotten in </a:t>
            </a:r>
            <a:r>
              <a:rPr lang="en-US" sz="2550" b="1" i="1" dirty="0" err="1">
                <a:latin typeface="Candara"/>
                <a:cs typeface="Candara"/>
              </a:rPr>
              <a:t>unthankfulness</a:t>
            </a:r>
            <a:r>
              <a:rPr lang="en-US" sz="2550" b="1" i="1" dirty="0">
                <a:latin typeface="Candara"/>
                <a:cs typeface="Candara"/>
              </a:rPr>
              <a:t>, And without praises die.”</a:t>
            </a:r>
            <a:r>
              <a:rPr lang="en-US" sz="2550" b="1" dirty="0">
                <a:latin typeface="Candara"/>
                <a:cs typeface="Candara"/>
              </a:rPr>
              <a:t> I like the instinct (and I think it is always an instinct of a child of God) that makes a man feel, “I must tell what the Lord has done for me.” They shall </a:t>
            </a:r>
            <a:r>
              <a:rPr lang="en-US" sz="2550" b="1" i="1" dirty="0">
                <a:latin typeface="Candara"/>
                <a:cs typeface="Candara"/>
              </a:rPr>
              <a:t>abundantly</a:t>
            </a:r>
            <a:r>
              <a:rPr lang="en-US" sz="2550" b="1" dirty="0">
                <a:latin typeface="Candara"/>
                <a:cs typeface="Candara"/>
              </a:rPr>
              <a:t> utter, they shall gush, they shall overflow with the memory of Your great goodness.</a:t>
            </a:r>
          </a:p>
          <a:p>
            <a:pPr marL="0" indent="0" algn="r">
              <a:spcBef>
                <a:spcPts val="0"/>
              </a:spcBef>
              <a:buNone/>
            </a:pPr>
            <a:r>
              <a:rPr lang="en-US" sz="2550" b="1" dirty="0">
                <a:latin typeface="Candara"/>
                <a:cs typeface="Candara"/>
              </a:rPr>
              <a:t>— Charles H. Spurgeon (1884)</a:t>
            </a:r>
          </a:p>
        </p:txBody>
      </p:sp>
    </p:spTree>
    <p:extLst>
      <p:ext uri="{BB962C8B-B14F-4D97-AF65-F5344CB8AC3E}">
        <p14:creationId xmlns:p14="http://schemas.microsoft.com/office/powerpoint/2010/main" val="240250570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53134</TotalTime>
  <Words>652</Words>
  <Application>Microsoft Macintosh PowerPoint</Application>
  <PresentationFormat>Widescreen</PresentationFormat>
  <Paragraphs>87</Paragraphs>
  <Slides>15</Slides>
  <Notes>13</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15</vt:i4>
      </vt:variant>
    </vt:vector>
  </HeadingPairs>
  <TitlesOfParts>
    <vt:vector size="38"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19_Default Design</vt:lpstr>
      <vt:lpstr>21_Default Design</vt:lpstr>
      <vt:lpstr>22_Default Design</vt:lpstr>
      <vt:lpstr>23_Default Design</vt:lpstr>
      <vt:lpstr>3_Normal</vt:lpstr>
      <vt:lpstr>PowerPoint Presentation</vt:lpstr>
      <vt:lpstr>“A Heartfelt Thanksgiving”</vt:lpstr>
      <vt:lpstr>COMMON MISCONCEPTIONS ABOUT THANKSGIVING</vt:lpstr>
      <vt:lpstr>FOUR REASONS FOR HEARTFELT THANKSGIVING </vt:lpstr>
      <vt:lpstr>FOUR REASONS FOR HEARTFELT THANKSGIVING </vt:lpstr>
      <vt:lpstr>PowerPoint Presentation</vt:lpstr>
      <vt:lpstr>FOUR REASONS FOR HEARTFELT THANKSGIVING </vt:lpstr>
      <vt:lpstr>FOUR REASONS FOR HEARTFELT THANKSGIVING </vt:lpstr>
      <vt:lpstr>PowerPoint Presentation</vt:lpstr>
      <vt:lpstr>FOUR REASONS FOR HEARTFELT THANKSGIVING </vt:lpstr>
      <vt:lpstr>FOUR REASONS FOR HEARTFELT THANKSGIVING </vt:lpstr>
      <vt:lpstr>PowerPoint Presentation</vt:lpstr>
      <vt:lpstr>RECAP: THREE THINGS THAT PSALM 145 TEACHES US</vt:lpstr>
      <vt:lpstr>YOUR HEARTFELT THANKSGIVING TODAY</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3274</cp:revision>
  <cp:lastPrinted>2016-11-20T17:59:27Z</cp:lastPrinted>
  <dcterms:created xsi:type="dcterms:W3CDTF">2007-10-20T20:09:35Z</dcterms:created>
  <dcterms:modified xsi:type="dcterms:W3CDTF">2018-11-18T22:26:14Z</dcterms:modified>
  <cp:category/>
</cp:coreProperties>
</file>