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423" r:id="rId15"/>
  </p:sldMasterIdLst>
  <p:notesMasterIdLst>
    <p:notesMasterId r:id="rId32"/>
  </p:notesMasterIdLst>
  <p:handoutMasterIdLst>
    <p:handoutMasterId r:id="rId33"/>
  </p:handoutMasterIdLst>
  <p:sldIdLst>
    <p:sldId id="281" r:id="rId16"/>
    <p:sldId id="713" r:id="rId17"/>
    <p:sldId id="2048" r:id="rId18"/>
    <p:sldId id="2645" r:id="rId19"/>
    <p:sldId id="2835" r:id="rId20"/>
    <p:sldId id="2841" r:id="rId21"/>
    <p:sldId id="2842" r:id="rId22"/>
    <p:sldId id="2846" r:id="rId23"/>
    <p:sldId id="2847" r:id="rId24"/>
    <p:sldId id="2843" r:id="rId25"/>
    <p:sldId id="2836" r:id="rId26"/>
    <p:sldId id="2849" r:id="rId27"/>
    <p:sldId id="768" r:id="rId28"/>
    <p:sldId id="2838" r:id="rId29"/>
    <p:sldId id="730" r:id="rId30"/>
    <p:sldId id="283" r:id="rId31"/>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432FF"/>
    <a:srgbClr val="006600"/>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6" autoAdjust="0"/>
    <p:restoredTop sz="92818"/>
  </p:normalViewPr>
  <p:slideViewPr>
    <p:cSldViewPr>
      <p:cViewPr varScale="1">
        <p:scale>
          <a:sx n="85" d="100"/>
          <a:sy n="85" d="100"/>
        </p:scale>
        <p:origin x="192" y="8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11/25/18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11/25/18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7684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6598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1061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36328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1345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396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2794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7907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5091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8924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9227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1481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F55209-0C0F-5E4A-B48A-74040EE55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292EF7-6A82-AF4C-91ED-D8613807D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103B8-624E-5048-9DB7-5FA91F7832E1}"/>
              </a:ext>
            </a:extLst>
          </p:cNvPr>
          <p:cNvSpPr>
            <a:spLocks noGrp="1" noChangeArrowheads="1"/>
          </p:cNvSpPr>
          <p:nvPr>
            <p:ph type="sldNum" sz="quarter" idx="12"/>
          </p:nvPr>
        </p:nvSpPr>
        <p:spPr>
          <a:ln/>
        </p:spPr>
        <p:txBody>
          <a:bodyPr/>
          <a:lstStyle>
            <a:lvl1pPr>
              <a:defRPr/>
            </a:lvl1pPr>
          </a:lstStyle>
          <a:p>
            <a:fld id="{3CD8604C-CE42-1E44-9C28-E6D75E4CE68C}" type="slidenum">
              <a:rPr lang="en-US" altLang="en-US"/>
              <a:pPr/>
              <a:t>‹#›</a:t>
            </a:fld>
            <a:endParaRPr lang="en-US" altLang="en-US"/>
          </a:p>
        </p:txBody>
      </p:sp>
    </p:spTree>
    <p:extLst>
      <p:ext uri="{BB962C8B-B14F-4D97-AF65-F5344CB8AC3E}">
        <p14:creationId xmlns:p14="http://schemas.microsoft.com/office/powerpoint/2010/main" val="8844969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74FAA7-7D96-4142-A79C-3622C82918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2F3ED-0C9C-B94A-A629-25099A10B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933DAC-7A96-824E-9AF8-01F6229189D3}"/>
              </a:ext>
            </a:extLst>
          </p:cNvPr>
          <p:cNvSpPr>
            <a:spLocks noGrp="1" noChangeArrowheads="1"/>
          </p:cNvSpPr>
          <p:nvPr>
            <p:ph type="sldNum" sz="quarter" idx="12"/>
          </p:nvPr>
        </p:nvSpPr>
        <p:spPr>
          <a:ln/>
        </p:spPr>
        <p:txBody>
          <a:bodyPr/>
          <a:lstStyle>
            <a:lvl1pPr>
              <a:defRPr/>
            </a:lvl1pPr>
          </a:lstStyle>
          <a:p>
            <a:fld id="{E2B56E9B-1BE8-9648-942F-31262125D6AB}" type="slidenum">
              <a:rPr lang="en-US" altLang="en-US"/>
              <a:pPr/>
              <a:t>‹#›</a:t>
            </a:fld>
            <a:endParaRPr lang="en-US" altLang="en-US"/>
          </a:p>
        </p:txBody>
      </p:sp>
    </p:spTree>
    <p:extLst>
      <p:ext uri="{BB962C8B-B14F-4D97-AF65-F5344CB8AC3E}">
        <p14:creationId xmlns:p14="http://schemas.microsoft.com/office/powerpoint/2010/main" val="2815064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EBD672-43F9-8443-AC14-72AB1F29A7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479AB2-C6C2-D943-929D-98EA79704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3742B-C565-E344-A238-BE57966D022C}"/>
              </a:ext>
            </a:extLst>
          </p:cNvPr>
          <p:cNvSpPr>
            <a:spLocks noGrp="1" noChangeArrowheads="1"/>
          </p:cNvSpPr>
          <p:nvPr>
            <p:ph type="sldNum" sz="quarter" idx="12"/>
          </p:nvPr>
        </p:nvSpPr>
        <p:spPr>
          <a:ln/>
        </p:spPr>
        <p:txBody>
          <a:bodyPr/>
          <a:lstStyle>
            <a:lvl1pPr>
              <a:defRPr/>
            </a:lvl1pPr>
          </a:lstStyle>
          <a:p>
            <a:fld id="{15D06DD3-7819-C846-BDF4-344594426DC6}" type="slidenum">
              <a:rPr lang="en-US" altLang="en-US"/>
              <a:pPr/>
              <a:t>‹#›</a:t>
            </a:fld>
            <a:endParaRPr lang="en-US" altLang="en-US"/>
          </a:p>
        </p:txBody>
      </p:sp>
    </p:spTree>
    <p:extLst>
      <p:ext uri="{BB962C8B-B14F-4D97-AF65-F5344CB8AC3E}">
        <p14:creationId xmlns:p14="http://schemas.microsoft.com/office/powerpoint/2010/main" val="17384023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6FD82B-00E6-2B46-9858-29C76BBB88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D2B8B2-FEE2-1B4E-9917-695DC35AB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3DC8E-A79D-944C-B0EF-85B04821EB82}"/>
              </a:ext>
            </a:extLst>
          </p:cNvPr>
          <p:cNvSpPr>
            <a:spLocks noGrp="1" noChangeArrowheads="1"/>
          </p:cNvSpPr>
          <p:nvPr>
            <p:ph type="sldNum" sz="quarter" idx="12"/>
          </p:nvPr>
        </p:nvSpPr>
        <p:spPr>
          <a:ln/>
        </p:spPr>
        <p:txBody>
          <a:bodyPr/>
          <a:lstStyle>
            <a:lvl1pPr>
              <a:defRPr/>
            </a:lvl1pPr>
          </a:lstStyle>
          <a:p>
            <a:fld id="{F488E69B-D10D-7343-9908-6B8CEDD09CEB}" type="slidenum">
              <a:rPr lang="en-US" altLang="en-US"/>
              <a:pPr/>
              <a:t>‹#›</a:t>
            </a:fld>
            <a:endParaRPr lang="en-US" altLang="en-US"/>
          </a:p>
        </p:txBody>
      </p:sp>
    </p:spTree>
    <p:extLst>
      <p:ext uri="{BB962C8B-B14F-4D97-AF65-F5344CB8AC3E}">
        <p14:creationId xmlns:p14="http://schemas.microsoft.com/office/powerpoint/2010/main" val="17236549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A1F42A-8BF4-5A4B-A5FC-753EF08732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53E5F4-6ED7-3B49-9738-11D9247A7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D1ADB-11D9-EE4B-B739-07F128621F68}"/>
              </a:ext>
            </a:extLst>
          </p:cNvPr>
          <p:cNvSpPr>
            <a:spLocks noGrp="1" noChangeArrowheads="1"/>
          </p:cNvSpPr>
          <p:nvPr>
            <p:ph type="sldNum" sz="quarter" idx="12"/>
          </p:nvPr>
        </p:nvSpPr>
        <p:spPr>
          <a:ln/>
        </p:spPr>
        <p:txBody>
          <a:bodyPr/>
          <a:lstStyle>
            <a:lvl1pPr>
              <a:defRPr/>
            </a:lvl1pPr>
          </a:lstStyle>
          <a:p>
            <a:fld id="{74BA1EB8-0B07-534D-9156-38F34B290983}" type="slidenum">
              <a:rPr lang="en-US" altLang="en-US"/>
              <a:pPr/>
              <a:t>‹#›</a:t>
            </a:fld>
            <a:endParaRPr lang="en-US" altLang="en-US"/>
          </a:p>
        </p:txBody>
      </p:sp>
    </p:spTree>
    <p:extLst>
      <p:ext uri="{BB962C8B-B14F-4D97-AF65-F5344CB8AC3E}">
        <p14:creationId xmlns:p14="http://schemas.microsoft.com/office/powerpoint/2010/main" val="221577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E2D26A-3155-E74C-9902-DD3ACE7126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F655C9-0131-9C4F-BA8E-93B943F9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DE9CF5-C820-1541-9641-0AA4CE0C6C9A}"/>
              </a:ext>
            </a:extLst>
          </p:cNvPr>
          <p:cNvSpPr>
            <a:spLocks noGrp="1" noChangeArrowheads="1"/>
          </p:cNvSpPr>
          <p:nvPr>
            <p:ph type="sldNum" sz="quarter" idx="12"/>
          </p:nvPr>
        </p:nvSpPr>
        <p:spPr>
          <a:ln/>
        </p:spPr>
        <p:txBody>
          <a:bodyPr/>
          <a:lstStyle>
            <a:lvl1pPr>
              <a:defRPr/>
            </a:lvl1pPr>
          </a:lstStyle>
          <a:p>
            <a:fld id="{A7DBCABB-07F9-CD48-B9E5-5A960EBE57AB}" type="slidenum">
              <a:rPr lang="en-US" altLang="en-US"/>
              <a:pPr/>
              <a:t>‹#›</a:t>
            </a:fld>
            <a:endParaRPr lang="en-US" altLang="en-US"/>
          </a:p>
        </p:txBody>
      </p:sp>
    </p:spTree>
    <p:extLst>
      <p:ext uri="{BB962C8B-B14F-4D97-AF65-F5344CB8AC3E}">
        <p14:creationId xmlns:p14="http://schemas.microsoft.com/office/powerpoint/2010/main" val="316559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FE0EAA-1C9B-0D47-A68E-7289328744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0F3FB5-D0B9-4844-959A-E393063A9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9096BF-25A4-CA44-AF9C-98738FD5DE82}"/>
              </a:ext>
            </a:extLst>
          </p:cNvPr>
          <p:cNvSpPr>
            <a:spLocks noGrp="1" noChangeArrowheads="1"/>
          </p:cNvSpPr>
          <p:nvPr>
            <p:ph type="sldNum" sz="quarter" idx="12"/>
          </p:nvPr>
        </p:nvSpPr>
        <p:spPr>
          <a:ln/>
        </p:spPr>
        <p:txBody>
          <a:bodyPr/>
          <a:lstStyle>
            <a:lvl1pPr>
              <a:defRPr/>
            </a:lvl1pPr>
          </a:lstStyle>
          <a:p>
            <a:fld id="{7B41DB39-C449-F04F-B57F-79EDC43365D9}" type="slidenum">
              <a:rPr lang="en-US" altLang="en-US"/>
              <a:pPr/>
              <a:t>‹#›</a:t>
            </a:fld>
            <a:endParaRPr lang="en-US" altLang="en-US"/>
          </a:p>
        </p:txBody>
      </p:sp>
    </p:spTree>
    <p:extLst>
      <p:ext uri="{BB962C8B-B14F-4D97-AF65-F5344CB8AC3E}">
        <p14:creationId xmlns:p14="http://schemas.microsoft.com/office/powerpoint/2010/main" val="9101114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408569-D028-7F47-BBE4-0409AE2EB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45B873-8D67-5C4B-814F-98CF6F8E86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2DEF9-16FC-6A40-AFB1-3BEED6650721}"/>
              </a:ext>
            </a:extLst>
          </p:cNvPr>
          <p:cNvSpPr>
            <a:spLocks noGrp="1" noChangeArrowheads="1"/>
          </p:cNvSpPr>
          <p:nvPr>
            <p:ph type="sldNum" sz="quarter" idx="12"/>
          </p:nvPr>
        </p:nvSpPr>
        <p:spPr>
          <a:ln/>
        </p:spPr>
        <p:txBody>
          <a:bodyPr/>
          <a:lstStyle>
            <a:lvl1pPr>
              <a:defRPr/>
            </a:lvl1pPr>
          </a:lstStyle>
          <a:p>
            <a:fld id="{749DC9AD-7D08-2341-AD79-56CF1D753BF6}" type="slidenum">
              <a:rPr lang="en-US" altLang="en-US"/>
              <a:pPr/>
              <a:t>‹#›</a:t>
            </a:fld>
            <a:endParaRPr lang="en-US" altLang="en-US"/>
          </a:p>
        </p:txBody>
      </p:sp>
    </p:spTree>
    <p:extLst>
      <p:ext uri="{BB962C8B-B14F-4D97-AF65-F5344CB8AC3E}">
        <p14:creationId xmlns:p14="http://schemas.microsoft.com/office/powerpoint/2010/main" val="1997523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DB981-A257-034C-9682-07F2ABD4A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E0A92-010A-5F43-A02E-F8CC45B43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A68AA6-B863-9448-82EA-5C51B98EA0EB}"/>
              </a:ext>
            </a:extLst>
          </p:cNvPr>
          <p:cNvSpPr>
            <a:spLocks noGrp="1" noChangeArrowheads="1"/>
          </p:cNvSpPr>
          <p:nvPr>
            <p:ph type="sldNum" sz="quarter" idx="12"/>
          </p:nvPr>
        </p:nvSpPr>
        <p:spPr>
          <a:ln/>
        </p:spPr>
        <p:txBody>
          <a:bodyPr/>
          <a:lstStyle>
            <a:lvl1pPr>
              <a:defRPr/>
            </a:lvl1pPr>
          </a:lstStyle>
          <a:p>
            <a:fld id="{C155A647-D4A6-C641-BE1A-172BF3740D1B}" type="slidenum">
              <a:rPr lang="en-US" altLang="en-US"/>
              <a:pPr/>
              <a:t>‹#›</a:t>
            </a:fld>
            <a:endParaRPr lang="en-US" altLang="en-US"/>
          </a:p>
        </p:txBody>
      </p:sp>
    </p:spTree>
    <p:extLst>
      <p:ext uri="{BB962C8B-B14F-4D97-AF65-F5344CB8AC3E}">
        <p14:creationId xmlns:p14="http://schemas.microsoft.com/office/powerpoint/2010/main" val="12396379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411E21-5BA2-0F47-B236-307AFECB1A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C5D141-8CEC-2244-B594-12103C8E9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E1F4E8-AB66-0448-B209-07C798D500A1}"/>
              </a:ext>
            </a:extLst>
          </p:cNvPr>
          <p:cNvSpPr>
            <a:spLocks noGrp="1" noChangeArrowheads="1"/>
          </p:cNvSpPr>
          <p:nvPr>
            <p:ph type="sldNum" sz="quarter" idx="12"/>
          </p:nvPr>
        </p:nvSpPr>
        <p:spPr>
          <a:ln/>
        </p:spPr>
        <p:txBody>
          <a:bodyPr/>
          <a:lstStyle>
            <a:lvl1pPr>
              <a:defRPr/>
            </a:lvl1pPr>
          </a:lstStyle>
          <a:p>
            <a:fld id="{FDD2EA7A-D4A9-AF47-8B89-821BB473E78F}" type="slidenum">
              <a:rPr lang="en-US" altLang="en-US"/>
              <a:pPr/>
              <a:t>‹#›</a:t>
            </a:fld>
            <a:endParaRPr lang="en-US" altLang="en-US"/>
          </a:p>
        </p:txBody>
      </p:sp>
    </p:spTree>
    <p:extLst>
      <p:ext uri="{BB962C8B-B14F-4D97-AF65-F5344CB8AC3E}">
        <p14:creationId xmlns:p14="http://schemas.microsoft.com/office/powerpoint/2010/main" val="7396501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8AB34B-F3DA-154D-B2FE-967BB13DB8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F421-8F96-B042-998F-B06EF9C51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A2B5C4-A208-434C-8291-16FEC4AB7C62}"/>
              </a:ext>
            </a:extLst>
          </p:cNvPr>
          <p:cNvSpPr>
            <a:spLocks noGrp="1" noChangeArrowheads="1"/>
          </p:cNvSpPr>
          <p:nvPr>
            <p:ph type="sldNum" sz="quarter" idx="12"/>
          </p:nvPr>
        </p:nvSpPr>
        <p:spPr>
          <a:ln/>
        </p:spPr>
        <p:txBody>
          <a:bodyPr/>
          <a:lstStyle>
            <a:lvl1pPr>
              <a:defRPr/>
            </a:lvl1pPr>
          </a:lstStyle>
          <a:p>
            <a:fld id="{88089E6E-04BC-154A-B18A-78F4C98D3602}" type="slidenum">
              <a:rPr lang="en-US" altLang="en-US"/>
              <a:pPr/>
              <a:t>‹#›</a:t>
            </a:fld>
            <a:endParaRPr lang="en-US" altLang="en-US"/>
          </a:p>
        </p:txBody>
      </p:sp>
    </p:spTree>
    <p:extLst>
      <p:ext uri="{BB962C8B-B14F-4D97-AF65-F5344CB8AC3E}">
        <p14:creationId xmlns:p14="http://schemas.microsoft.com/office/powerpoint/2010/main" val="20077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11/25/18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11/25/18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11/25/18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11/25/18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11/25/18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11/25/18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11/25/18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11/25/18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11/25/18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11/25/18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11/25/18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11/25/18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11/25/18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D83399-095D-3147-AF18-680E3B2FFCBA}"/>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1DF610-D4E1-1C4E-A9AF-C1D7F359D5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14B1EC-CB3F-1F48-A4D4-027CB3D7C91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2FE63CD-861A-BA41-9BB6-69E447BB2A3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6EF832-8A02-5C40-842B-7D169A42545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F6D090E6-5C3A-E941-8D13-01228C5531A7}" type="slidenum">
              <a:rPr lang="en-US" altLang="en-US"/>
              <a:pPr/>
              <a:t>‹#›</a:t>
            </a:fld>
            <a:endParaRPr lang="en-US" altLang="en-US"/>
          </a:p>
        </p:txBody>
      </p:sp>
    </p:spTree>
    <p:extLst>
      <p:ext uri="{BB962C8B-B14F-4D97-AF65-F5344CB8AC3E}">
        <p14:creationId xmlns:p14="http://schemas.microsoft.com/office/powerpoint/2010/main" val="172648970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rgbClr val="800000"/>
          </a:solidFill>
          <a:latin typeface="+mj-lt"/>
          <a:ea typeface="Arial"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11/25/18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11/25/18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FOUR THINGS TO LOOK AT IN DISCERNING TRUE/FALSE LEADERS</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noProof="0" dirty="0">
                <a:solidFill>
                  <a:srgbClr val="000000"/>
                </a:solidFill>
                <a:latin typeface="Candara" charset="0"/>
                <a:ea typeface="ＭＳ Ｐゴシック" charset="0"/>
                <a:cs typeface="MS PGothic" charset="0"/>
              </a:rPr>
              <a:t>4</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Look at </a:t>
            </a:r>
            <a:r>
              <a:rPr lang="en-US" sz="2800" b="1" i="0" u="sng" spc="-10" dirty="0">
                <a:solidFill>
                  <a:srgbClr val="FF0000"/>
                </a:solidFill>
                <a:latin typeface="Candara" charset="0"/>
                <a:ea typeface="ＭＳ Ｐゴシック" charset="0"/>
                <a:cs typeface="MS PGothic" charset="0"/>
              </a:rPr>
              <a:t>whose approval the leader seeks</a:t>
            </a:r>
            <a:r>
              <a:rPr lang="en-US" sz="2800" b="1" i="0" spc="-10" dirty="0">
                <a:solidFill>
                  <a:srgbClr val="000000"/>
                </a:solidFill>
                <a:latin typeface="Candara" charset="0"/>
                <a:ea typeface="ＭＳ Ｐゴシック" charset="0"/>
                <a:cs typeface="MS PGothic" charset="0"/>
              </a:rPr>
              <a:t>: Paul boasted in the Lord, seeking his approval not from people but from Christ the Lord alone.</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17</a:t>
            </a:r>
            <a:r>
              <a:rPr lang="en-US" altLang="x-none" sz="2600" dirty="0">
                <a:solidFill>
                  <a:srgbClr val="000000"/>
                </a:solidFill>
                <a:latin typeface="Candara" charset="0"/>
              </a:rPr>
              <a:t> “Let the one who boasts, boast in the Lord.” </a:t>
            </a:r>
            <a:br>
              <a:rPr lang="en-US" altLang="x-none" sz="2600" dirty="0">
                <a:solidFill>
                  <a:srgbClr val="000000"/>
                </a:solidFill>
                <a:latin typeface="Candara" charset="0"/>
              </a:rPr>
            </a:br>
            <a:r>
              <a:rPr lang="en-US" altLang="x-none" sz="2600" baseline="30000" dirty="0">
                <a:solidFill>
                  <a:srgbClr val="000000"/>
                </a:solidFill>
                <a:latin typeface="Candara" charset="0"/>
              </a:rPr>
              <a:t>18</a:t>
            </a:r>
            <a:r>
              <a:rPr lang="en-US" altLang="x-none" sz="2600" dirty="0">
                <a:solidFill>
                  <a:srgbClr val="000000"/>
                </a:solidFill>
                <a:latin typeface="Candara" charset="0"/>
              </a:rPr>
              <a:t> For it is not the one who commends himself who is approved, </a:t>
            </a:r>
            <a:br>
              <a:rPr lang="en-US" altLang="x-none" sz="2600" dirty="0">
                <a:solidFill>
                  <a:srgbClr val="000000"/>
                </a:solidFill>
                <a:latin typeface="Candara" charset="0"/>
              </a:rPr>
            </a:br>
            <a:r>
              <a:rPr lang="en-US" altLang="x-none" sz="2600" dirty="0">
                <a:solidFill>
                  <a:srgbClr val="000000"/>
                </a:solidFill>
                <a:latin typeface="Candara" charset="0"/>
              </a:rPr>
              <a:t>but the one whom the Lord commends. (vs. 17-18)</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p:txBody>
      </p:sp>
    </p:spTree>
    <p:extLst>
      <p:ext uri="{BB962C8B-B14F-4D97-AF65-F5344CB8AC3E}">
        <p14:creationId xmlns:p14="http://schemas.microsoft.com/office/powerpoint/2010/main" val="268434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524000"/>
            <a:ext cx="11887200" cy="5307694"/>
          </a:xfrm>
        </p:spPr>
        <p:txBody>
          <a:bodyPr/>
          <a:lstStyle/>
          <a:p>
            <a:pPr marL="0" indent="0" algn="ctr">
              <a:spcBef>
                <a:spcPts val="0"/>
              </a:spcBef>
              <a:buNone/>
            </a:pPr>
            <a:r>
              <a:rPr lang="en-US" altLang="x-none" sz="2800" b="1" i="1" baseline="30000" dirty="0">
                <a:latin typeface="Candara" charset="0"/>
              </a:rPr>
              <a:t>23</a:t>
            </a:r>
            <a:r>
              <a:rPr lang="en-US" altLang="x-none" sz="2800" b="1" i="1" dirty="0">
                <a:latin typeface="Candara" charset="0"/>
              </a:rPr>
              <a:t> Thus says the L</a:t>
            </a:r>
            <a:r>
              <a:rPr lang="en-US" altLang="x-none" sz="2800" b="1" i="1" cap="small" dirty="0">
                <a:latin typeface="Candara" charset="0"/>
              </a:rPr>
              <a:t>ord</a:t>
            </a:r>
            <a:r>
              <a:rPr lang="en-US" altLang="x-none" sz="2800" b="1" i="1" dirty="0">
                <a:latin typeface="Candara" charset="0"/>
              </a:rPr>
              <a:t>: “Let not the wise man boast</a:t>
            </a:r>
            <a:br>
              <a:rPr lang="en-US" altLang="x-none" sz="2800" b="1" i="1" dirty="0">
                <a:latin typeface="Candara" charset="0"/>
              </a:rPr>
            </a:br>
            <a:r>
              <a:rPr lang="en-US" altLang="x-none" sz="2800" b="1" i="1" dirty="0">
                <a:latin typeface="Candara" charset="0"/>
              </a:rPr>
              <a:t> in his wisdom, let not the mighty man boast in his might, </a:t>
            </a:r>
            <a:br>
              <a:rPr lang="en-US" altLang="x-none" sz="2800" b="1" i="1" dirty="0">
                <a:latin typeface="Candara" charset="0"/>
              </a:rPr>
            </a:br>
            <a:r>
              <a:rPr lang="en-US" altLang="x-none" sz="2800" b="1" i="1" dirty="0">
                <a:latin typeface="Candara" charset="0"/>
              </a:rPr>
              <a:t>let not the rich man boast in his riches, </a:t>
            </a:r>
            <a:r>
              <a:rPr lang="en-US" altLang="x-none" sz="2800" b="1" i="1" baseline="30000" dirty="0">
                <a:latin typeface="Candara" charset="0"/>
              </a:rPr>
              <a:t>24</a:t>
            </a:r>
            <a:r>
              <a:rPr lang="en-US" altLang="x-none" sz="2800" b="1" i="1" dirty="0">
                <a:latin typeface="Candara" charset="0"/>
              </a:rPr>
              <a:t> but let him who boasts </a:t>
            </a:r>
            <a:br>
              <a:rPr lang="en-US" altLang="x-none" sz="2800" b="1" i="1" dirty="0">
                <a:latin typeface="Candara" charset="0"/>
              </a:rPr>
            </a:br>
            <a:r>
              <a:rPr lang="en-US" altLang="x-none" sz="2800" b="1" i="1" dirty="0">
                <a:latin typeface="Candara" charset="0"/>
              </a:rPr>
              <a:t>boast in this, that he understands and knows me, that I am </a:t>
            </a:r>
            <a:br>
              <a:rPr lang="en-US" altLang="x-none" sz="2800" b="1" i="1" dirty="0">
                <a:latin typeface="Candara" charset="0"/>
              </a:rPr>
            </a:br>
            <a:r>
              <a:rPr lang="en-US" altLang="x-none" sz="2800" b="1" i="1" dirty="0">
                <a:latin typeface="Candara" charset="0"/>
              </a:rPr>
              <a:t>the L</a:t>
            </a:r>
            <a:r>
              <a:rPr lang="en-US" altLang="x-none" sz="2800" b="1" i="1" cap="small" dirty="0">
                <a:latin typeface="Candara" charset="0"/>
              </a:rPr>
              <a:t>ord</a:t>
            </a:r>
            <a:r>
              <a:rPr lang="en-US" altLang="x-none" sz="2800" b="1" i="1" dirty="0">
                <a:latin typeface="Candara" charset="0"/>
              </a:rPr>
              <a:t> who practices steadfast love, justice, and </a:t>
            </a:r>
            <a:br>
              <a:rPr lang="en-US" altLang="x-none" sz="2800" b="1" i="1" dirty="0">
                <a:latin typeface="Candara" charset="0"/>
              </a:rPr>
            </a:br>
            <a:r>
              <a:rPr lang="en-US" altLang="x-none" sz="2800" b="1" i="1" dirty="0">
                <a:latin typeface="Candara" charset="0"/>
              </a:rPr>
              <a:t>righteousness in the earth. For in these things </a:t>
            </a:r>
            <a:br>
              <a:rPr lang="en-US" altLang="x-none" sz="2800" b="1" i="1" dirty="0">
                <a:latin typeface="Candara" charset="0"/>
              </a:rPr>
            </a:br>
            <a:r>
              <a:rPr lang="en-US" altLang="x-none" sz="2800" b="1" i="1" dirty="0">
                <a:latin typeface="Candara" charset="0"/>
              </a:rPr>
              <a:t>I delight, declares the L</a:t>
            </a:r>
            <a:r>
              <a:rPr lang="en-US" altLang="x-none" sz="2800" b="1" i="1" cap="small" dirty="0">
                <a:latin typeface="Candara" charset="0"/>
              </a:rPr>
              <a:t>ord</a:t>
            </a:r>
            <a:r>
              <a:rPr lang="en-US" altLang="x-none" sz="2800" b="1" i="1" dirty="0">
                <a:latin typeface="Candara" charset="0"/>
              </a:rPr>
              <a:t>.”</a:t>
            </a:r>
            <a:br>
              <a:rPr lang="en-US" sz="2800" b="1" i="1" dirty="0">
                <a:latin typeface="Candara"/>
                <a:cs typeface="Candara"/>
              </a:rPr>
            </a:br>
            <a:r>
              <a:rPr lang="en-US" sz="2800" b="1" i="1" dirty="0">
                <a:latin typeface="Candara"/>
                <a:cs typeface="Candara"/>
              </a:rPr>
              <a:t>Jeremiah 9:23-24</a:t>
            </a:r>
          </a:p>
          <a:p>
            <a:pPr marL="0" indent="0" algn="ctr">
              <a:spcBef>
                <a:spcPts val="0"/>
              </a:spcBef>
              <a:buNone/>
            </a:pPr>
            <a:endParaRPr lang="en-US" sz="2800" b="1" i="1" dirty="0">
              <a:latin typeface="Candara"/>
              <a:cs typeface="Candara"/>
            </a:endParaRPr>
          </a:p>
        </p:txBody>
      </p:sp>
    </p:spTree>
    <p:extLst>
      <p:ext uri="{BB962C8B-B14F-4D97-AF65-F5344CB8AC3E}">
        <p14:creationId xmlns:p14="http://schemas.microsoft.com/office/powerpoint/2010/main" val="394581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FOUR THINGS TO LOOK AT IN DISCERNING TRUE/FALSE LEADERS</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noProof="0" dirty="0">
                <a:solidFill>
                  <a:srgbClr val="000000"/>
                </a:solidFill>
                <a:latin typeface="Candara" charset="0"/>
                <a:ea typeface="ＭＳ Ｐゴシック" charset="0"/>
                <a:cs typeface="MS PGothic" charset="0"/>
              </a:rPr>
              <a:t>4</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Look at </a:t>
            </a:r>
            <a:r>
              <a:rPr lang="en-US" sz="2800" b="1" i="0" u="sng" spc="-10" dirty="0">
                <a:solidFill>
                  <a:srgbClr val="FF0000"/>
                </a:solidFill>
                <a:latin typeface="Candara" charset="0"/>
                <a:ea typeface="ＭＳ Ｐゴシック" charset="0"/>
                <a:cs typeface="MS PGothic" charset="0"/>
              </a:rPr>
              <a:t>whose approval the leader seeks</a:t>
            </a:r>
            <a:r>
              <a:rPr lang="en-US" sz="2800" b="1" i="0" spc="-10" dirty="0">
                <a:solidFill>
                  <a:srgbClr val="000000"/>
                </a:solidFill>
                <a:latin typeface="Candara" charset="0"/>
                <a:ea typeface="ＭＳ Ｐゴシック" charset="0"/>
                <a:cs typeface="MS PGothic" charset="0"/>
              </a:rPr>
              <a:t>: Paul boasted in the Lord, seeking his approval not from people but from Christ the Lord alone.</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17</a:t>
            </a:r>
            <a:r>
              <a:rPr lang="en-US" altLang="x-none" sz="2600" dirty="0">
                <a:solidFill>
                  <a:srgbClr val="000000"/>
                </a:solidFill>
                <a:latin typeface="Candara" charset="0"/>
              </a:rPr>
              <a:t> “Let the one who boasts, boast in the Lord.” </a:t>
            </a:r>
            <a:br>
              <a:rPr lang="en-US" altLang="x-none" sz="2600" dirty="0">
                <a:solidFill>
                  <a:srgbClr val="000000"/>
                </a:solidFill>
                <a:latin typeface="Candara" charset="0"/>
              </a:rPr>
            </a:br>
            <a:r>
              <a:rPr lang="en-US" altLang="x-none" sz="2600" baseline="30000" dirty="0">
                <a:solidFill>
                  <a:srgbClr val="000000"/>
                </a:solidFill>
                <a:latin typeface="Candara" charset="0"/>
              </a:rPr>
              <a:t>18</a:t>
            </a:r>
            <a:r>
              <a:rPr lang="en-US" altLang="x-none" sz="2600" dirty="0">
                <a:solidFill>
                  <a:srgbClr val="000000"/>
                </a:solidFill>
                <a:latin typeface="Candara" charset="0"/>
              </a:rPr>
              <a:t> For it is not the one who commends himself who is approved, </a:t>
            </a:r>
            <a:br>
              <a:rPr lang="en-US" altLang="x-none" sz="2600" dirty="0">
                <a:solidFill>
                  <a:srgbClr val="000000"/>
                </a:solidFill>
                <a:latin typeface="Candara" charset="0"/>
              </a:rPr>
            </a:br>
            <a:r>
              <a:rPr lang="en-US" altLang="x-none" sz="2600" dirty="0">
                <a:solidFill>
                  <a:srgbClr val="000000"/>
                </a:solidFill>
                <a:latin typeface="Candara" charset="0"/>
              </a:rPr>
              <a:t>but the one whom the Lord commends. (vs. 17-18)</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What does “boasting in the Lord” mean? Simply put, it means to boast of the Lord (= about the Lord’s work, grace, mercy, power, etc. in one’s life).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determination was key to Paul’s unusual humility and the power of the Holy Spirit in and through his life and ministry; Paul was deliberate in not taking any credit that the Lord is doing in and through him.</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so doing, his ULTIMATE GOAL &amp; FOCUS was to seek the commendation and approval from the Lord not from people.</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20728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73443" y="658840"/>
            <a:ext cx="11582400" cy="560360"/>
          </a:xfrm>
        </p:spPr>
        <p:txBody>
          <a:bodyPr/>
          <a:lstStyle/>
          <a:p>
            <a:r>
              <a:rPr lang="en-US" sz="3200" b="1" spc="-60" dirty="0">
                <a:latin typeface="Candara" charset="0"/>
                <a:ea typeface="MS PGothic" charset="0"/>
                <a:cs typeface="Arial" charset="0"/>
              </a:rPr>
              <a:t>RECAP: FOUR THINGS TO PURSUE IN AUTHENTIC SPIRITUALITY</a:t>
            </a:r>
          </a:p>
        </p:txBody>
      </p:sp>
      <p:sp>
        <p:nvSpPr>
          <p:cNvPr id="5" name="Rectangle 3"/>
          <p:cNvSpPr txBox="1">
            <a:spLocks noChangeArrowheads="1"/>
          </p:cNvSpPr>
          <p:nvPr/>
        </p:nvSpPr>
        <p:spPr bwMode="auto">
          <a:xfrm>
            <a:off x="457200" y="1397884"/>
            <a:ext cx="11582400" cy="546011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spcBef>
                <a:spcPct val="0"/>
              </a:spcBef>
              <a:buFont typeface="+mj-lt"/>
              <a:buAutoNum type="arabicPeriod"/>
              <a:defRPr/>
            </a:pPr>
            <a:r>
              <a:rPr lang="en-US" sz="2800" b="1" i="0" u="sng" spc="-10" dirty="0">
                <a:solidFill>
                  <a:srgbClr val="FF0000"/>
                </a:solidFill>
                <a:latin typeface="Candara" charset="0"/>
                <a:ea typeface="ＭＳ Ｐゴシック" charset="0"/>
                <a:cs typeface="MS PGothic" charset="0"/>
              </a:rPr>
              <a:t>Using Our Leadership to Build up Others</a:t>
            </a:r>
            <a:r>
              <a:rPr lang="en-US" sz="2800" b="1" i="0" spc="-10" dirty="0">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Are you building up others or discouraging others?</a:t>
            </a:r>
          </a:p>
          <a:p>
            <a:pPr marL="514350" indent="-514350">
              <a:spcBef>
                <a:spcPct val="0"/>
              </a:spcBef>
              <a:buFont typeface="+mj-lt"/>
              <a:buAutoNum type="arabicPeriod"/>
              <a:defRPr/>
            </a:pPr>
            <a:endParaRPr lang="en-US" sz="2000" b="1" i="0" spc="-10" dirty="0">
              <a:solidFill>
                <a:srgbClr val="000000"/>
              </a:solidFill>
              <a:latin typeface="Candara" charset="0"/>
              <a:ea typeface="ＭＳ Ｐゴシック" charset="0"/>
              <a:cs typeface="MS PGothic" charset="0"/>
            </a:endParaRPr>
          </a:p>
          <a:p>
            <a:pPr marL="514350" lvl="0" indent="-514350">
              <a:spcBef>
                <a:spcPct val="0"/>
              </a:spcBef>
              <a:buFont typeface="+mj-lt"/>
              <a:buAutoNum type="arabicPeriod"/>
              <a:defRPr/>
            </a:pPr>
            <a:r>
              <a:rPr lang="en-US" sz="2800" b="1" i="0" u="sng" spc="-10" dirty="0">
                <a:solidFill>
                  <a:srgbClr val="FF0000"/>
                </a:solidFill>
                <a:latin typeface="Candara" charset="0"/>
                <a:ea typeface="ＭＳ Ｐゴシック" charset="0"/>
                <a:cs typeface="MS PGothic" charset="0"/>
              </a:rPr>
              <a:t>Serving with Integrity</a:t>
            </a:r>
            <a:r>
              <a:rPr lang="en-US" sz="2800" b="1" i="0" spc="-10" dirty="0">
                <a:solidFill>
                  <a:srgbClr val="000000"/>
                </a:solidFill>
                <a:latin typeface="Candara" charset="0"/>
                <a:ea typeface="ＭＳ Ｐゴシック" charset="0"/>
                <a:cs typeface="MS PGothic" charset="0"/>
              </a:rPr>
              <a:t>: </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Are you serving with integrity in all things you do and  in </a:t>
            </a:r>
            <a:r>
              <a:rPr kumimoji="0" lang="en-US" sz="2800" b="1" i="0" u="none" strike="noStrike" kern="1200" cap="none" spc="-10" normalizeH="0" baseline="0" noProof="0">
                <a:ln>
                  <a:noFill/>
                </a:ln>
                <a:solidFill>
                  <a:srgbClr val="000000"/>
                </a:solidFill>
                <a:effectLst/>
                <a:uLnTx/>
                <a:uFillTx/>
                <a:latin typeface="Candara" charset="0"/>
                <a:ea typeface="ＭＳ Ｐゴシック" charset="0"/>
                <a:cs typeface="MS PGothic" charset="0"/>
              </a:rPr>
              <a:t>all aspects of your life</a:t>
            </a:r>
            <a:r>
              <a:rPr lang="en-US" sz="2800" b="1" i="0" spc="-10">
                <a:solidFill>
                  <a:srgbClr val="000000"/>
                </a:solidFill>
                <a:latin typeface="Candara" charset="0"/>
                <a:ea typeface="ＭＳ Ｐゴシック" charset="0"/>
                <a:cs typeface="MS PGothic" charset="0"/>
              </a:rPr>
              <a:t>?</a:t>
            </a:r>
            <a:endParaRPr lang="en-US" sz="2800" b="1" i="0" spc="-10" dirty="0">
              <a:solidFill>
                <a:srgbClr val="000000"/>
              </a:solidFill>
              <a:latin typeface="Candara" charset="0"/>
              <a:ea typeface="ＭＳ Ｐゴシック" charset="0"/>
              <a:cs typeface="MS PGothic" charset="0"/>
            </a:endParaRPr>
          </a:p>
          <a:p>
            <a:pPr marL="514350" lvl="0" indent="-514350">
              <a:spcBef>
                <a:spcPct val="0"/>
              </a:spcBef>
              <a:buFont typeface="+mj-lt"/>
              <a:buAutoNum type="arabicPeriod"/>
              <a:defRPr/>
            </a:pPr>
            <a:endParaRPr lang="en-US" sz="2000" b="1" i="0" spc="-10" dirty="0">
              <a:solidFill>
                <a:srgbClr val="000000"/>
              </a:solidFill>
              <a:latin typeface="Candara" charset="0"/>
              <a:ea typeface="ＭＳ Ｐゴシック" charset="0"/>
              <a:cs typeface="MS PGothic" charset="0"/>
            </a:endParaRPr>
          </a:p>
          <a:p>
            <a:pPr marL="514350" indent="-514350">
              <a:spcBef>
                <a:spcPct val="0"/>
              </a:spcBef>
              <a:buFont typeface="+mj-lt"/>
              <a:buAutoNum type="arabicPeriod"/>
              <a:defRPr/>
            </a:pPr>
            <a:r>
              <a:rPr lang="en-US" sz="2800" b="1" i="0" u="sng" spc="-10" dirty="0">
                <a:solidFill>
                  <a:srgbClr val="FF0000"/>
                </a:solidFill>
                <a:latin typeface="Candara" charset="0"/>
                <a:ea typeface="ＭＳ Ｐゴシック" charset="0"/>
                <a:cs typeface="MS PGothic" charset="0"/>
              </a:rPr>
              <a:t>Pursuing Humility</a:t>
            </a:r>
            <a:r>
              <a:rPr lang="en-US" sz="2800" b="1" i="0" spc="-10" dirty="0">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Are you pursuing genuine humility in serving others?</a:t>
            </a:r>
          </a:p>
          <a:p>
            <a:pPr marL="514350" indent="-514350">
              <a:spcBef>
                <a:spcPct val="0"/>
              </a:spcBef>
              <a:buFont typeface="+mj-lt"/>
              <a:buAutoNum type="arabicPeriod"/>
              <a:defRPr/>
            </a:pPr>
            <a:endParaRPr lang="en-US" sz="2000" b="1" i="0" spc="-10" dirty="0">
              <a:solidFill>
                <a:srgbClr val="000000"/>
              </a:solidFill>
              <a:latin typeface="Candara" charset="0"/>
              <a:ea typeface="ＭＳ Ｐゴシック" charset="0"/>
              <a:cs typeface="MS PGothic" charset="0"/>
            </a:endParaRPr>
          </a:p>
          <a:p>
            <a:pPr marL="514350" lvl="0" indent="-514350">
              <a:spcBef>
                <a:spcPct val="0"/>
              </a:spcBef>
              <a:buFont typeface="+mj-lt"/>
              <a:buAutoNum type="arabicPeriod"/>
              <a:defRPr/>
            </a:pPr>
            <a:r>
              <a:rPr lang="en-US" sz="2800" b="1" i="0" u="sng" spc="-10" dirty="0">
                <a:solidFill>
                  <a:srgbClr val="FF0000"/>
                </a:solidFill>
                <a:latin typeface="Candara" charset="0"/>
                <a:ea typeface="ＭＳ Ｐゴシック" charset="0"/>
                <a:cs typeface="MS PGothic" charset="0"/>
              </a:rPr>
              <a:t>Seeking Christ’s Approval alone</a:t>
            </a:r>
            <a:r>
              <a:rPr lang="en-US" sz="2800" b="1" i="0" spc="-10" dirty="0">
                <a:solidFill>
                  <a:srgbClr val="000000"/>
                </a:solidFill>
                <a:latin typeface="Candara" charset="0"/>
                <a:ea typeface="ＭＳ Ｐゴシック" charset="0"/>
                <a:cs typeface="MS PGothic" charset="0"/>
              </a:rPr>
              <a:t>: Are you seeking Christ’s approval rather than people’s approval in all ways?</a:t>
            </a:r>
          </a:p>
        </p:txBody>
      </p:sp>
    </p:spTree>
    <p:extLst>
      <p:ext uri="{BB962C8B-B14F-4D97-AF65-F5344CB8AC3E}">
        <p14:creationId xmlns:p14="http://schemas.microsoft.com/office/powerpoint/2010/main" val="244711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990600"/>
            <a:ext cx="11887200" cy="5841094"/>
          </a:xfrm>
        </p:spPr>
        <p:txBody>
          <a:bodyPr/>
          <a:lstStyle/>
          <a:p>
            <a:pPr marL="0" indent="0" algn="ctr">
              <a:spcBef>
                <a:spcPts val="0"/>
              </a:spcBef>
              <a:buNone/>
            </a:pPr>
            <a:r>
              <a:rPr lang="en-US" altLang="x-none" sz="2800" b="1" i="1" dirty="0">
                <a:latin typeface="Candara" charset="0"/>
              </a:rPr>
              <a:t>When I survey the wondrous cross</a:t>
            </a:r>
          </a:p>
          <a:p>
            <a:pPr marL="0" indent="0" algn="ctr">
              <a:spcBef>
                <a:spcPts val="0"/>
              </a:spcBef>
              <a:buNone/>
            </a:pPr>
            <a:r>
              <a:rPr lang="en-US" altLang="x-none" sz="2800" b="1" i="1" dirty="0">
                <a:latin typeface="Candara" charset="0"/>
              </a:rPr>
              <a:t>On which the Prince of glory died,</a:t>
            </a:r>
          </a:p>
          <a:p>
            <a:pPr marL="0" indent="0" algn="ctr">
              <a:spcBef>
                <a:spcPts val="0"/>
              </a:spcBef>
              <a:buNone/>
            </a:pPr>
            <a:r>
              <a:rPr lang="en-US" altLang="x-none" sz="2800" b="1" i="1" dirty="0">
                <a:latin typeface="Candara" charset="0"/>
              </a:rPr>
              <a:t>My richest gain I count but loss,</a:t>
            </a:r>
          </a:p>
          <a:p>
            <a:pPr marL="0" indent="0" algn="ctr">
              <a:spcBef>
                <a:spcPts val="0"/>
              </a:spcBef>
              <a:buNone/>
            </a:pPr>
            <a:r>
              <a:rPr lang="en-US" altLang="x-none" sz="2800" b="1" i="1" dirty="0">
                <a:latin typeface="Candara" charset="0"/>
              </a:rPr>
              <a:t>And pour contempt on all my pride.</a:t>
            </a:r>
          </a:p>
          <a:p>
            <a:pPr marL="0" indent="0" algn="ctr">
              <a:spcBef>
                <a:spcPts val="0"/>
              </a:spcBef>
              <a:buNone/>
            </a:pPr>
            <a:endParaRPr lang="en-US" altLang="x-none" sz="1400" b="1" i="1" dirty="0">
              <a:latin typeface="Candara" charset="0"/>
            </a:endParaRPr>
          </a:p>
          <a:p>
            <a:pPr marL="0" indent="0" algn="ctr">
              <a:spcBef>
                <a:spcPts val="0"/>
              </a:spcBef>
              <a:buNone/>
            </a:pPr>
            <a:r>
              <a:rPr lang="en-US" altLang="x-none" sz="2800" b="1" i="1" dirty="0">
                <a:latin typeface="Candara" charset="0"/>
              </a:rPr>
              <a:t>Forbid it, Lord, that I should boast,</a:t>
            </a:r>
          </a:p>
          <a:p>
            <a:pPr marL="0" indent="0" algn="ctr">
              <a:spcBef>
                <a:spcPts val="0"/>
              </a:spcBef>
              <a:buNone/>
            </a:pPr>
            <a:r>
              <a:rPr lang="en-US" altLang="x-none" sz="2800" b="1" i="1" dirty="0">
                <a:latin typeface="Candara" charset="0"/>
              </a:rPr>
              <a:t>Save in the death of Christ my God!</a:t>
            </a:r>
          </a:p>
          <a:p>
            <a:pPr marL="0" indent="0" algn="ctr">
              <a:spcBef>
                <a:spcPts val="0"/>
              </a:spcBef>
              <a:buNone/>
            </a:pPr>
            <a:r>
              <a:rPr lang="en-US" altLang="x-none" sz="2800" b="1" i="1" dirty="0">
                <a:latin typeface="Candara" charset="0"/>
              </a:rPr>
              <a:t>All the vain things that charm me most,</a:t>
            </a:r>
          </a:p>
          <a:p>
            <a:pPr marL="0" indent="0" algn="ctr">
              <a:spcBef>
                <a:spcPts val="0"/>
              </a:spcBef>
              <a:buNone/>
            </a:pPr>
            <a:r>
              <a:rPr lang="en-US" altLang="x-none" sz="2800" b="1" i="1" dirty="0">
                <a:latin typeface="Candara" charset="0"/>
              </a:rPr>
              <a:t>I sacrifice them to His blood.</a:t>
            </a:r>
          </a:p>
          <a:p>
            <a:pPr marL="0" indent="0" algn="ctr">
              <a:spcBef>
                <a:spcPts val="0"/>
              </a:spcBef>
              <a:buNone/>
            </a:pPr>
            <a:r>
              <a:rPr lang="en-US" altLang="x-none" sz="2800" b="1" i="1" dirty="0">
                <a:solidFill>
                  <a:srgbClr val="800000"/>
                </a:solidFill>
                <a:latin typeface="Candara" charset="0"/>
              </a:rPr>
              <a:t>Isaac Watts (1707)</a:t>
            </a:r>
          </a:p>
        </p:txBody>
      </p:sp>
    </p:spTree>
    <p:extLst>
      <p:ext uri="{BB962C8B-B14F-4D97-AF65-F5344CB8AC3E}">
        <p14:creationId xmlns:p14="http://schemas.microsoft.com/office/powerpoint/2010/main" val="127233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604723" cy="5105400"/>
          </a:xfrm>
        </p:spPr>
        <p:txBody>
          <a:bodyPr/>
          <a:lstStyle/>
          <a:p>
            <a:pPr marL="457200" lvl="0" indent="-457200">
              <a:buFont typeface="+mj-lt"/>
              <a:buAutoNum type="arabicPeriod"/>
            </a:pPr>
            <a:r>
              <a:rPr lang="en-US" sz="2800" dirty="0"/>
              <a:t>In what ways are you more convinced of your need for discerning and following true spiritual leaders? </a:t>
            </a:r>
          </a:p>
          <a:p>
            <a:pPr marL="457200" lvl="0" indent="-457200">
              <a:buFont typeface="+mj-lt"/>
              <a:buAutoNum type="arabicPeriod"/>
            </a:pPr>
            <a:endParaRPr lang="en-US" sz="2000" dirty="0"/>
          </a:p>
          <a:p>
            <a:pPr marL="457200" lvl="0" indent="-457200">
              <a:buFont typeface="+mj-lt"/>
              <a:buAutoNum type="arabicPeriod"/>
            </a:pPr>
            <a:r>
              <a:rPr lang="en-US" sz="2800" dirty="0"/>
              <a:t>What would it mean for you to turn away from all self-interested boasting to boast only in the Lord?</a:t>
            </a:r>
          </a:p>
          <a:p>
            <a:pPr marL="457200" lvl="0" indent="-457200">
              <a:buFont typeface="+mj-lt"/>
              <a:buAutoNum type="arabicPeriod"/>
            </a:pPr>
            <a:endParaRPr lang="en-US" sz="2000" dirty="0"/>
          </a:p>
          <a:p>
            <a:pPr marL="457200" lvl="0" indent="-457200">
              <a:buFont typeface="+mj-lt"/>
              <a:buAutoNum type="arabicPeriod"/>
            </a:pPr>
            <a:r>
              <a:rPr lang="en-US" sz="2800" dirty="0"/>
              <a:t>What is your first step in following Apostle Paul’s example of four qualities of a true spiritual leader: (1) building up the church, (2) leading with Integrity, (3) pursuing humility, (4) seeking Christ’s approval alone? </a:t>
            </a:r>
          </a:p>
        </p:txBody>
      </p:sp>
    </p:spTree>
    <p:extLst>
      <p:ext uri="{BB962C8B-B14F-4D97-AF65-F5344CB8AC3E}">
        <p14:creationId xmlns:p14="http://schemas.microsoft.com/office/powerpoint/2010/main" val="179805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Boasting in the Lord</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10:7-18</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November 25,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609600"/>
          </a:xfrm>
        </p:spPr>
        <p:txBody>
          <a:bodyPr/>
          <a:lstStyle/>
          <a:p>
            <a:r>
              <a:rPr lang="en-US" altLang="en-US" sz="3200" b="1" dirty="0">
                <a:latin typeface="Candara" panose="020E0502030303020204" pitchFamily="34" charset="0"/>
              </a:rPr>
              <a:t>AN OVERVIEW: TWO TYPES OF BOASTING [2 COR. 10:7-18]</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371600"/>
            <a:ext cx="11658600" cy="5334000"/>
          </a:xfrm>
        </p:spPr>
        <p:txBody>
          <a:bodyPr/>
          <a:lstStyle/>
          <a:p>
            <a:pPr marL="514350" indent="-514350"/>
            <a:r>
              <a:rPr lang="en-US" altLang="en-US" sz="2800" b="1" dirty="0">
                <a:latin typeface="Candara" panose="020E0502030303020204" pitchFamily="34" charset="0"/>
              </a:rPr>
              <a:t>Paul </a:t>
            </a:r>
            <a:r>
              <a:rPr lang="en-US" altLang="en-US" sz="2800" b="1" dirty="0">
                <a:solidFill>
                  <a:srgbClr val="FF0000"/>
                </a:solidFill>
                <a:latin typeface="Candara" panose="020E0502030303020204" pitchFamily="34" charset="0"/>
              </a:rPr>
              <a:t>defends himself and rebukes his critics</a:t>
            </a:r>
            <a:r>
              <a:rPr lang="en-US" altLang="en-US" sz="2800" b="1" dirty="0">
                <a:latin typeface="Candara" panose="020E0502030303020204" pitchFamily="34" charset="0"/>
              </a:rPr>
              <a:t>—the intruders that came from Jerusalem.</a:t>
            </a:r>
          </a:p>
          <a:p>
            <a:pPr marL="514350" indent="-514350"/>
            <a:endParaRPr lang="en-US" altLang="en-US" sz="1400" b="1" dirty="0">
              <a:latin typeface="Candara" panose="020E0502030303020204" pitchFamily="34" charset="0"/>
            </a:endParaRPr>
          </a:p>
          <a:p>
            <a:pPr marL="514350" indent="-514350"/>
            <a:r>
              <a:rPr lang="en-US" altLang="en-US" sz="2800" b="1" dirty="0">
                <a:latin typeface="Candara" panose="020E0502030303020204" pitchFamily="34" charset="0"/>
              </a:rPr>
              <a:t>Paul </a:t>
            </a:r>
            <a:r>
              <a:rPr lang="en-US" altLang="en-US" sz="2800" b="1" dirty="0">
                <a:solidFill>
                  <a:srgbClr val="FF0000"/>
                </a:solidFill>
                <a:latin typeface="Candara" panose="020E0502030303020204" pitchFamily="34" charset="0"/>
              </a:rPr>
              <a:t>exposes the distortion and disguise </a:t>
            </a:r>
            <a:r>
              <a:rPr lang="en-US" altLang="en-US" sz="2800" b="1" dirty="0">
                <a:latin typeface="Candara" panose="020E0502030303020204" pitchFamily="34" charset="0"/>
              </a:rPr>
              <a:t>of the intruding false apostle—i.e., </a:t>
            </a:r>
            <a:r>
              <a:rPr lang="en-US" altLang="en-US" sz="2800" b="1" i="1" dirty="0">
                <a:latin typeface="Candara" panose="020E0502030303020204" pitchFamily="34" charset="0"/>
              </a:rPr>
              <a:t>triumphalism of “over-realized eschatology” (</a:t>
            </a:r>
            <a:r>
              <a:rPr lang="en-US" altLang="en-US" sz="2800" b="1" dirty="0">
                <a:latin typeface="Candara" panose="020E0502030303020204" pitchFamily="34" charset="0"/>
              </a:rPr>
              <a:t>2 Cor. 10:6-12:13).</a:t>
            </a:r>
          </a:p>
          <a:p>
            <a:pPr marL="514350" indent="-514350"/>
            <a:endParaRPr lang="en-US" altLang="en-US" sz="1400" b="1" dirty="0">
              <a:latin typeface="Candara" panose="020E0502030303020204" pitchFamily="34" charset="0"/>
            </a:endParaRPr>
          </a:p>
          <a:p>
            <a:pPr marL="514350" indent="-514350"/>
            <a:r>
              <a:rPr lang="en-US" altLang="en-US" sz="2800" b="1" dirty="0">
                <a:latin typeface="Candara" panose="020E0502030303020204" pitchFamily="34" charset="0"/>
              </a:rPr>
              <a:t>Paul </a:t>
            </a:r>
            <a:r>
              <a:rPr lang="en-US" altLang="en-US" sz="2800" b="1" dirty="0">
                <a:solidFill>
                  <a:srgbClr val="FF0000"/>
                </a:solidFill>
                <a:latin typeface="Candara" panose="020E0502030303020204" pitchFamily="34" charset="0"/>
              </a:rPr>
              <a:t>confronts the “wrong boasting” of the intruding false apostles </a:t>
            </a:r>
            <a:r>
              <a:rPr lang="en-US" altLang="en-US" sz="2800" b="1" dirty="0">
                <a:latin typeface="Candara" panose="020E0502030303020204" pitchFamily="34" charset="0"/>
              </a:rPr>
              <a:t>and contrasts it with the “right boasting”—his own boasting in the Lord.</a:t>
            </a:r>
          </a:p>
          <a:p>
            <a:pPr marL="514350" indent="-514350"/>
            <a:endParaRPr lang="en-US" altLang="en-US" sz="1400" b="1" dirty="0">
              <a:latin typeface="Candara" panose="020E0502030303020204" pitchFamily="34" charset="0"/>
            </a:endParaRPr>
          </a:p>
          <a:p>
            <a:pPr marL="514350" indent="-514350"/>
            <a:r>
              <a:rPr lang="en-US" altLang="en-US" sz="2800" b="1" dirty="0">
                <a:latin typeface="Candara" panose="020E0502030303020204" pitchFamily="34" charset="0"/>
              </a:rPr>
              <a:t>Paul </a:t>
            </a:r>
            <a:r>
              <a:rPr lang="en-US" altLang="en-US" sz="2800" b="1" dirty="0">
                <a:solidFill>
                  <a:srgbClr val="FF0000"/>
                </a:solidFill>
                <a:latin typeface="Candara" panose="020E0502030303020204" pitchFamily="34" charset="0"/>
              </a:rPr>
              <a:t>urges them to examine the obvious facts</a:t>
            </a:r>
            <a:r>
              <a:rPr lang="en-US" altLang="en-US" sz="2800" b="1" dirty="0">
                <a:latin typeface="Candara" panose="020E0502030303020204" pitchFamily="34" charset="0"/>
              </a:rPr>
              <a:t> as he begins his defense and rebukes—</a:t>
            </a:r>
            <a:r>
              <a:rPr lang="en-US" altLang="en-US" sz="2800" b="1" i="1" dirty="0">
                <a:latin typeface="Candara" panose="020E0502030303020204" pitchFamily="34" charset="0"/>
              </a:rPr>
              <a:t>“Look at what is before your eyes” </a:t>
            </a:r>
            <a:r>
              <a:rPr lang="en-US" altLang="en-US" sz="2800" b="1" dirty="0">
                <a:latin typeface="Candara" panose="020E0502030303020204" pitchFamily="34" charset="0"/>
              </a:rPr>
              <a:t>(v. 7a).</a:t>
            </a:r>
          </a:p>
        </p:txBody>
      </p:sp>
      <p:cxnSp>
        <p:nvCxnSpPr>
          <p:cNvPr id="153603" name="Straight Arrow Connector 19">
            <a:extLst>
              <a:ext uri="{FF2B5EF4-FFF2-40B4-BE49-F238E27FC236}">
                <a16:creationId xmlns:a16="http://schemas.microsoft.com/office/drawing/2014/main" id="{FFE60A74-639D-4E43-B722-235081FAD7CA}"/>
              </a:ext>
            </a:extLst>
          </p:cNvPr>
          <p:cNvCxnSpPr>
            <a:cxnSpLocks noChangeShapeType="1"/>
          </p:cNvCxnSpPr>
          <p:nvPr/>
        </p:nvCxnSpPr>
        <p:spPr bwMode="auto">
          <a:xfrm>
            <a:off x="87630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7872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THINGS TO LOOK AT IN DISCERNING TRUE/FALSE LEADERS</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lvl="0" indent="-463550">
              <a:spcBef>
                <a:spcPct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spc="-10" dirty="0">
                <a:solidFill>
                  <a:srgbClr val="000000"/>
                </a:solidFill>
                <a:latin typeface="Candara" charset="0"/>
                <a:ea typeface="ＭＳ Ｐゴシック" charset="0"/>
                <a:cs typeface="MS PGothic" charset="0"/>
              </a:rPr>
              <a:t>Look at </a:t>
            </a:r>
            <a:r>
              <a:rPr lang="en-US" sz="2800" b="1" i="0" u="sng" spc="-10" dirty="0">
                <a:solidFill>
                  <a:srgbClr val="FF0000"/>
                </a:solidFill>
                <a:latin typeface="Candara" charset="0"/>
                <a:ea typeface="ＭＳ Ｐゴシック" charset="0"/>
                <a:cs typeface="MS PGothic" charset="0"/>
              </a:rPr>
              <a:t>how authority is used by the leader</a:t>
            </a:r>
            <a:r>
              <a:rPr lang="en-US" sz="2800" b="1" i="0" spc="-10" dirty="0">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Paul used his authority given by Christ to build them up (vs. self-advancement at others’ expense).</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0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lvl="0" indent="-14288" algn="ctr">
              <a:spcBef>
                <a:spcPts val="0"/>
              </a:spcBef>
              <a:buNone/>
              <a:defRPr/>
            </a:pPr>
            <a:r>
              <a:rPr lang="en-US" altLang="x-none" sz="2600" baseline="30000" dirty="0">
                <a:solidFill>
                  <a:srgbClr val="000000"/>
                </a:solidFill>
                <a:latin typeface="Candara" charset="0"/>
              </a:rPr>
              <a:t>7</a:t>
            </a:r>
            <a:r>
              <a:rPr lang="en-US" altLang="x-none" sz="2600" dirty="0">
                <a:solidFill>
                  <a:srgbClr val="000000"/>
                </a:solidFill>
                <a:latin typeface="Candara" charset="0"/>
              </a:rPr>
              <a:t> Look at what is before your eyes. If anyone is confident that he is Christ’s, </a:t>
            </a:r>
            <a:br>
              <a:rPr lang="en-US" altLang="x-none" sz="2600" dirty="0">
                <a:solidFill>
                  <a:srgbClr val="000000"/>
                </a:solidFill>
                <a:latin typeface="Candara" charset="0"/>
              </a:rPr>
            </a:br>
            <a:r>
              <a:rPr lang="en-US" altLang="x-none" sz="2600" dirty="0">
                <a:solidFill>
                  <a:srgbClr val="000000"/>
                </a:solidFill>
                <a:latin typeface="Candara" charset="0"/>
              </a:rPr>
              <a:t>let him remind himself that just as he is Christ's, so also are we. </a:t>
            </a:r>
            <a:r>
              <a:rPr lang="en-US" altLang="x-none" sz="2600" baseline="30000" dirty="0">
                <a:solidFill>
                  <a:srgbClr val="000000"/>
                </a:solidFill>
                <a:latin typeface="Candara" charset="0"/>
              </a:rPr>
              <a:t>8</a:t>
            </a:r>
            <a:r>
              <a:rPr lang="en-US" altLang="x-none" sz="2600" dirty="0">
                <a:solidFill>
                  <a:srgbClr val="000000"/>
                </a:solidFill>
                <a:latin typeface="Candara" charset="0"/>
              </a:rPr>
              <a:t> For even if </a:t>
            </a:r>
            <a:br>
              <a:rPr lang="en-US" altLang="x-none" sz="2600" dirty="0">
                <a:solidFill>
                  <a:srgbClr val="000000"/>
                </a:solidFill>
                <a:latin typeface="Candara" charset="0"/>
              </a:rPr>
            </a:br>
            <a:r>
              <a:rPr lang="en-US" altLang="x-none" sz="2600" dirty="0">
                <a:solidFill>
                  <a:srgbClr val="000000"/>
                </a:solidFill>
                <a:latin typeface="Candara" charset="0"/>
              </a:rPr>
              <a:t>I boast a little too much of our authority, which the Lord gave for building </a:t>
            </a:r>
            <a:br>
              <a:rPr lang="en-US" altLang="x-none" sz="2600" dirty="0">
                <a:solidFill>
                  <a:srgbClr val="000000"/>
                </a:solidFill>
                <a:latin typeface="Candara" charset="0"/>
              </a:rPr>
            </a:br>
            <a:r>
              <a:rPr lang="en-US" altLang="x-none" sz="2600" dirty="0">
                <a:solidFill>
                  <a:srgbClr val="000000"/>
                </a:solidFill>
                <a:latin typeface="Candara" charset="0"/>
              </a:rPr>
              <a:t>you up and not for destroying you, I will not be ashamed.  (vs. 7-8)</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0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asserts that his authority is given by Christ. Why? How Paul used authority depended on WHY Christ gave it to him—to build up the church.</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how Paul used his authority—to build up the Corinthians in their spiritual maturity as individual believers and as a local church community.</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However, the intruders used the authority to criticize the founding apostle Paul, divide the congregation, and lead them away from the gospel that they received at the time of their new births in Christ.</a:t>
            </a:r>
          </a:p>
        </p:txBody>
      </p:sp>
    </p:spTree>
    <p:extLst>
      <p:ext uri="{BB962C8B-B14F-4D97-AF65-F5344CB8AC3E}">
        <p14:creationId xmlns:p14="http://schemas.microsoft.com/office/powerpoint/2010/main" val="12597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2209800"/>
            <a:ext cx="11887200" cy="4621894"/>
          </a:xfrm>
        </p:spPr>
        <p:txBody>
          <a:bodyPr/>
          <a:lstStyle/>
          <a:p>
            <a:pPr marL="0" indent="0" algn="ctr">
              <a:spcBef>
                <a:spcPts val="0"/>
              </a:spcBef>
              <a:buNone/>
            </a:pPr>
            <a:r>
              <a:rPr lang="en-US" altLang="x-none" b="1" i="1" baseline="30000" dirty="0">
                <a:latin typeface="Candara" charset="0"/>
              </a:rPr>
              <a:t>24</a:t>
            </a:r>
            <a:r>
              <a:rPr lang="en-US" altLang="x-none" b="1" i="1" dirty="0">
                <a:latin typeface="Candara" charset="0"/>
              </a:rPr>
              <a:t>  Not that we lord it over your faith, </a:t>
            </a:r>
            <a:br>
              <a:rPr lang="en-US" altLang="x-none" b="1" i="1" dirty="0">
                <a:latin typeface="Candara" charset="0"/>
              </a:rPr>
            </a:br>
            <a:r>
              <a:rPr lang="en-US" altLang="x-none" b="1" i="1" dirty="0">
                <a:latin typeface="Candara" charset="0"/>
              </a:rPr>
              <a:t>but we work with you for your joy, </a:t>
            </a:r>
            <a:br>
              <a:rPr lang="en-US" altLang="x-none" b="1" i="1" dirty="0">
                <a:latin typeface="Candara" charset="0"/>
              </a:rPr>
            </a:br>
            <a:r>
              <a:rPr lang="en-US" altLang="x-none" b="1" i="1" dirty="0">
                <a:latin typeface="Candara" charset="0"/>
              </a:rPr>
              <a:t>for you stand firm in your faith.</a:t>
            </a:r>
            <a:br>
              <a:rPr lang="en-US" b="1" i="1" dirty="0">
                <a:latin typeface="Candara"/>
                <a:cs typeface="Candara"/>
              </a:rPr>
            </a:br>
            <a:r>
              <a:rPr lang="en-US" b="1" i="1" dirty="0">
                <a:latin typeface="Candara"/>
                <a:cs typeface="Candara"/>
              </a:rPr>
              <a:t>2 Corinthians 1:24</a:t>
            </a:r>
          </a:p>
        </p:txBody>
      </p:sp>
    </p:spTree>
    <p:extLst>
      <p:ext uri="{BB962C8B-B14F-4D97-AF65-F5344CB8AC3E}">
        <p14:creationId xmlns:p14="http://schemas.microsoft.com/office/powerpoint/2010/main" val="60205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THINGS TO LOOK AT IN DISCERNING TRUE/FALSE LEADERS</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Look at </a:t>
            </a:r>
            <a:r>
              <a:rPr lang="en-US" sz="2800" b="1" i="0" u="sng" spc="-10" dirty="0">
                <a:solidFill>
                  <a:srgbClr val="FF0000"/>
                </a:solidFill>
                <a:latin typeface="Candara" charset="0"/>
                <a:ea typeface="ＭＳ Ｐゴシック" charset="0"/>
                <a:cs typeface="MS PGothic" charset="0"/>
              </a:rPr>
              <a:t>integrity/craftiness of the leader</a:t>
            </a:r>
            <a:r>
              <a:rPr lang="en-US" sz="2800" b="1" i="0" spc="-10" dirty="0">
                <a:solidFill>
                  <a:srgbClr val="000000"/>
                </a:solidFill>
                <a:latin typeface="Candara" charset="0"/>
                <a:ea typeface="ＭＳ Ｐゴシック" charset="0"/>
                <a:cs typeface="MS PGothic" charset="0"/>
              </a:rPr>
              <a:t>: Paul’s inconsistency of his manner (in letters &amp; in person) was due to his integrity (vs. craftiness).</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0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500" baseline="30000" dirty="0">
                <a:solidFill>
                  <a:srgbClr val="000000"/>
                </a:solidFill>
                <a:latin typeface="Candara" charset="0"/>
              </a:rPr>
              <a:t>9</a:t>
            </a:r>
            <a:r>
              <a:rPr lang="en-US" altLang="x-none" sz="2500" dirty="0">
                <a:solidFill>
                  <a:srgbClr val="000000"/>
                </a:solidFill>
                <a:latin typeface="Candara" charset="0"/>
              </a:rPr>
              <a:t> I do not want to appear to be frightening you with my letters. </a:t>
            </a:r>
            <a:r>
              <a:rPr lang="en-US" altLang="x-none" sz="2500" baseline="30000" dirty="0">
                <a:solidFill>
                  <a:srgbClr val="000000"/>
                </a:solidFill>
                <a:latin typeface="Candara" charset="0"/>
              </a:rPr>
              <a:t>10</a:t>
            </a:r>
            <a:r>
              <a:rPr lang="en-US" altLang="x-none" sz="2500" dirty="0">
                <a:solidFill>
                  <a:srgbClr val="000000"/>
                </a:solidFill>
                <a:latin typeface="Candara" charset="0"/>
              </a:rPr>
              <a:t> For they say, “His</a:t>
            </a:r>
            <a:br>
              <a:rPr lang="en-US" altLang="x-none" sz="2500" dirty="0">
                <a:solidFill>
                  <a:srgbClr val="000000"/>
                </a:solidFill>
                <a:latin typeface="Candara" charset="0"/>
              </a:rPr>
            </a:br>
            <a:r>
              <a:rPr lang="en-US" altLang="x-none" sz="2500" dirty="0">
                <a:solidFill>
                  <a:srgbClr val="000000"/>
                </a:solidFill>
                <a:latin typeface="Candara" charset="0"/>
              </a:rPr>
              <a:t> letters are weighty and strong, but his bodily presence is weak, and his speech of no </a:t>
            </a:r>
            <a:br>
              <a:rPr lang="en-US" altLang="x-none" sz="2500" dirty="0">
                <a:solidFill>
                  <a:srgbClr val="000000"/>
                </a:solidFill>
                <a:latin typeface="Candara" charset="0"/>
              </a:rPr>
            </a:br>
            <a:r>
              <a:rPr lang="en-US" altLang="x-none" sz="2500" dirty="0">
                <a:solidFill>
                  <a:srgbClr val="000000"/>
                </a:solidFill>
                <a:latin typeface="Candara" charset="0"/>
              </a:rPr>
              <a:t>account.” </a:t>
            </a:r>
            <a:r>
              <a:rPr lang="en-US" altLang="x-none" sz="2500" baseline="30000" dirty="0">
                <a:solidFill>
                  <a:srgbClr val="000000"/>
                </a:solidFill>
                <a:latin typeface="Candara" charset="0"/>
              </a:rPr>
              <a:t>11</a:t>
            </a:r>
            <a:r>
              <a:rPr lang="en-US" altLang="x-none" sz="2500" dirty="0">
                <a:solidFill>
                  <a:srgbClr val="000000"/>
                </a:solidFill>
                <a:latin typeface="Candara" charset="0"/>
              </a:rPr>
              <a:t> Let such a person understand that what we say by letter when absent, we do </a:t>
            </a:r>
            <a:br>
              <a:rPr lang="en-US" altLang="x-none" sz="2500" dirty="0">
                <a:solidFill>
                  <a:srgbClr val="000000"/>
                </a:solidFill>
                <a:latin typeface="Candara" charset="0"/>
              </a:rPr>
            </a:br>
            <a:r>
              <a:rPr lang="en-US" altLang="x-none" sz="2500" dirty="0">
                <a:solidFill>
                  <a:srgbClr val="000000"/>
                </a:solidFill>
                <a:latin typeface="Candara" charset="0"/>
              </a:rPr>
              <a:t>when present. </a:t>
            </a:r>
            <a:r>
              <a:rPr lang="en-US" altLang="x-none" sz="2500" baseline="30000" dirty="0">
                <a:solidFill>
                  <a:srgbClr val="000000"/>
                </a:solidFill>
                <a:latin typeface="Candara" charset="0"/>
              </a:rPr>
              <a:t>12</a:t>
            </a:r>
            <a:r>
              <a:rPr lang="en-US" altLang="x-none" sz="2500" dirty="0">
                <a:solidFill>
                  <a:srgbClr val="000000"/>
                </a:solidFill>
                <a:latin typeface="Candara" charset="0"/>
              </a:rPr>
              <a:t> Not that we dare to classify or compare ourselves with some of those </a:t>
            </a:r>
            <a:br>
              <a:rPr lang="en-US" altLang="x-none" sz="2500" dirty="0">
                <a:solidFill>
                  <a:srgbClr val="000000"/>
                </a:solidFill>
                <a:latin typeface="Candara" charset="0"/>
              </a:rPr>
            </a:br>
            <a:r>
              <a:rPr lang="en-US" altLang="x-none" sz="2500" dirty="0">
                <a:solidFill>
                  <a:srgbClr val="000000"/>
                </a:solidFill>
                <a:latin typeface="Candara" charset="0"/>
              </a:rPr>
              <a:t>who are commending themselves. But when they measure themselves by one another</a:t>
            </a:r>
            <a:br>
              <a:rPr lang="en-US" altLang="x-none" sz="2500" dirty="0">
                <a:solidFill>
                  <a:srgbClr val="000000"/>
                </a:solidFill>
                <a:latin typeface="Candara" charset="0"/>
              </a:rPr>
            </a:br>
            <a:r>
              <a:rPr lang="en-US" altLang="x-none" sz="2500" dirty="0">
                <a:solidFill>
                  <a:srgbClr val="000000"/>
                </a:solidFill>
                <a:latin typeface="Candara" charset="0"/>
              </a:rPr>
              <a:t>and compare themselves with one another, they are without understanding. (vs. 9-12)</a:t>
            </a:r>
          </a:p>
        </p:txBody>
      </p:sp>
    </p:spTree>
    <p:extLst>
      <p:ext uri="{BB962C8B-B14F-4D97-AF65-F5344CB8AC3E}">
        <p14:creationId xmlns:p14="http://schemas.microsoft.com/office/powerpoint/2010/main" val="143848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219200"/>
            <a:ext cx="11887200" cy="5612494"/>
          </a:xfrm>
        </p:spPr>
        <p:txBody>
          <a:bodyPr/>
          <a:lstStyle/>
          <a:p>
            <a:pPr marL="0" indent="0" algn="ctr">
              <a:spcBef>
                <a:spcPts val="0"/>
              </a:spcBef>
              <a:buNone/>
            </a:pPr>
            <a:r>
              <a:rPr lang="en-US" altLang="x-none" sz="2800" b="1" i="1" baseline="30000" dirty="0">
                <a:latin typeface="Candara" charset="0"/>
              </a:rPr>
              <a:t>2</a:t>
            </a:r>
            <a:r>
              <a:rPr lang="en-US" altLang="x-none" sz="2800" b="1" i="1" dirty="0">
                <a:latin typeface="Candara" charset="0"/>
              </a:rPr>
              <a:t> I warned those who sinned before and all the others, </a:t>
            </a:r>
            <a:br>
              <a:rPr lang="en-US" altLang="x-none" sz="2800" b="1" i="1" dirty="0">
                <a:latin typeface="Candara" charset="0"/>
              </a:rPr>
            </a:br>
            <a:r>
              <a:rPr lang="en-US" altLang="x-none" sz="2800" b="1" i="1" dirty="0">
                <a:latin typeface="Candara" charset="0"/>
              </a:rPr>
              <a:t>and I warn them now while absent, as I did when present on my </a:t>
            </a:r>
            <a:br>
              <a:rPr lang="en-US" altLang="x-none" sz="2800" b="1" i="1" dirty="0">
                <a:latin typeface="Candara" charset="0"/>
              </a:rPr>
            </a:br>
            <a:r>
              <a:rPr lang="en-US" altLang="x-none" sz="2800" b="1" i="1" dirty="0">
                <a:latin typeface="Candara" charset="0"/>
              </a:rPr>
              <a:t>second visit, that if I come again I will not spare them—</a:t>
            </a:r>
            <a:r>
              <a:rPr lang="en-US" altLang="x-none" sz="2800" b="1" i="1" baseline="30000" dirty="0">
                <a:latin typeface="Candara" charset="0"/>
              </a:rPr>
              <a:t> 3</a:t>
            </a:r>
            <a:r>
              <a:rPr lang="en-US" altLang="x-none" sz="2800" b="1" i="1" dirty="0">
                <a:latin typeface="Candara" charset="0"/>
              </a:rPr>
              <a:t> since you seek</a:t>
            </a:r>
            <a:br>
              <a:rPr lang="en-US" altLang="x-none" sz="2800" b="1" i="1" dirty="0">
                <a:latin typeface="Candara" charset="0"/>
              </a:rPr>
            </a:br>
            <a:r>
              <a:rPr lang="en-US" altLang="x-none" sz="2800" b="1" i="1" dirty="0">
                <a:latin typeface="Candara" charset="0"/>
              </a:rPr>
              <a:t> proof that Christ is speaking in me. He is not weak in dealing with you, </a:t>
            </a:r>
            <a:br>
              <a:rPr lang="en-US" altLang="x-none" sz="2800" b="1" i="1" dirty="0">
                <a:latin typeface="Candara" charset="0"/>
              </a:rPr>
            </a:br>
            <a:r>
              <a:rPr lang="en-US" altLang="x-none" sz="2800" b="1" i="1" dirty="0">
                <a:latin typeface="Candara" charset="0"/>
              </a:rPr>
              <a:t>but is powerful among you . . . </a:t>
            </a:r>
            <a:r>
              <a:rPr lang="en-US" altLang="x-none" sz="2800" b="1" i="1" baseline="30000" dirty="0">
                <a:latin typeface="Candara" charset="0"/>
              </a:rPr>
              <a:t>10</a:t>
            </a:r>
            <a:r>
              <a:rPr lang="en-US" altLang="x-none" sz="2800" b="1" i="1" dirty="0">
                <a:latin typeface="Candara" charset="0"/>
              </a:rPr>
              <a:t> For this reason I write these things </a:t>
            </a:r>
            <a:br>
              <a:rPr lang="en-US" altLang="x-none" sz="2800" b="1" i="1" dirty="0">
                <a:latin typeface="Candara" charset="0"/>
              </a:rPr>
            </a:br>
            <a:r>
              <a:rPr lang="en-US" altLang="x-none" sz="2800" b="1" i="1" dirty="0">
                <a:latin typeface="Candara" charset="0"/>
              </a:rPr>
              <a:t>while I am away from you, that when I come I may not have to </a:t>
            </a:r>
            <a:br>
              <a:rPr lang="en-US" altLang="x-none" sz="2800" b="1" i="1" dirty="0">
                <a:latin typeface="Candara" charset="0"/>
              </a:rPr>
            </a:br>
            <a:r>
              <a:rPr lang="en-US" altLang="x-none" sz="2800" b="1" i="1" dirty="0">
                <a:latin typeface="Candara" charset="0"/>
              </a:rPr>
              <a:t>be severe in my use of the authority that the Lord has given </a:t>
            </a:r>
            <a:br>
              <a:rPr lang="en-US" altLang="x-none" sz="2800" b="1" i="1" dirty="0">
                <a:latin typeface="Candara" charset="0"/>
              </a:rPr>
            </a:br>
            <a:r>
              <a:rPr lang="en-US" altLang="x-none" sz="2800" b="1" i="1" dirty="0">
                <a:latin typeface="Candara" charset="0"/>
              </a:rPr>
              <a:t>me for building up and not for tearing down.</a:t>
            </a:r>
          </a:p>
          <a:p>
            <a:pPr marL="0" indent="0" algn="ctr">
              <a:spcBef>
                <a:spcPts val="0"/>
              </a:spcBef>
              <a:buNone/>
            </a:pPr>
            <a:r>
              <a:rPr lang="en-US" sz="2800" b="1" i="1" dirty="0">
                <a:latin typeface="Candara"/>
                <a:cs typeface="Candara"/>
              </a:rPr>
              <a:t>2 Corinthians 13:2-3, 10</a:t>
            </a:r>
          </a:p>
        </p:txBody>
      </p:sp>
    </p:spTree>
    <p:extLst>
      <p:ext uri="{BB962C8B-B14F-4D97-AF65-F5344CB8AC3E}">
        <p14:creationId xmlns:p14="http://schemas.microsoft.com/office/powerpoint/2010/main" val="373450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THINGS TO LOOK AT IN DISCERNING TRUE/FALSE LEADERS</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Look at </a:t>
            </a:r>
            <a:r>
              <a:rPr lang="en-US" sz="2800" b="1" i="0" u="sng" spc="-10" dirty="0">
                <a:solidFill>
                  <a:srgbClr val="FF0000"/>
                </a:solidFill>
                <a:latin typeface="Candara" charset="0"/>
                <a:ea typeface="ＭＳ Ｐゴシック" charset="0"/>
                <a:cs typeface="MS PGothic" charset="0"/>
              </a:rPr>
              <a:t>integrity/craftiness of the leader</a:t>
            </a:r>
            <a:r>
              <a:rPr lang="en-US" sz="2800" b="1" i="0" spc="-10" dirty="0">
                <a:solidFill>
                  <a:srgbClr val="000000"/>
                </a:solidFill>
                <a:latin typeface="Candara" charset="0"/>
                <a:ea typeface="ＭＳ Ｐゴシック" charset="0"/>
                <a:cs typeface="MS PGothic" charset="0"/>
              </a:rPr>
              <a:t>: Paul’s inconsistency of his manner (in letters &amp; in person) was due to his integrity (vs. craftiness).</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0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500" baseline="30000" dirty="0">
                <a:solidFill>
                  <a:srgbClr val="000000"/>
                </a:solidFill>
                <a:latin typeface="Candara" charset="0"/>
              </a:rPr>
              <a:t>9</a:t>
            </a:r>
            <a:r>
              <a:rPr lang="en-US" altLang="x-none" sz="2500" dirty="0">
                <a:solidFill>
                  <a:srgbClr val="000000"/>
                </a:solidFill>
                <a:latin typeface="Candara" charset="0"/>
              </a:rPr>
              <a:t> I do not want to appear to be frightening you with my letters. </a:t>
            </a:r>
            <a:r>
              <a:rPr lang="en-US" altLang="x-none" sz="2500" baseline="30000" dirty="0">
                <a:solidFill>
                  <a:srgbClr val="000000"/>
                </a:solidFill>
                <a:latin typeface="Candara" charset="0"/>
              </a:rPr>
              <a:t>10</a:t>
            </a:r>
            <a:r>
              <a:rPr lang="en-US" altLang="x-none" sz="2500" dirty="0">
                <a:solidFill>
                  <a:srgbClr val="000000"/>
                </a:solidFill>
                <a:latin typeface="Candara" charset="0"/>
              </a:rPr>
              <a:t> For they say, “His</a:t>
            </a:r>
            <a:br>
              <a:rPr lang="en-US" altLang="x-none" sz="2500" dirty="0">
                <a:solidFill>
                  <a:srgbClr val="000000"/>
                </a:solidFill>
                <a:latin typeface="Candara" charset="0"/>
              </a:rPr>
            </a:br>
            <a:r>
              <a:rPr lang="en-US" altLang="x-none" sz="2500" dirty="0">
                <a:solidFill>
                  <a:srgbClr val="000000"/>
                </a:solidFill>
                <a:latin typeface="Candara" charset="0"/>
              </a:rPr>
              <a:t> letters are weighty and strong, but his bodily presence is weak, and his speech of no </a:t>
            </a:r>
            <a:br>
              <a:rPr lang="en-US" altLang="x-none" sz="2500" dirty="0">
                <a:solidFill>
                  <a:srgbClr val="000000"/>
                </a:solidFill>
                <a:latin typeface="Candara" charset="0"/>
              </a:rPr>
            </a:br>
            <a:r>
              <a:rPr lang="en-US" altLang="x-none" sz="2500" dirty="0">
                <a:solidFill>
                  <a:srgbClr val="000000"/>
                </a:solidFill>
                <a:latin typeface="Candara" charset="0"/>
              </a:rPr>
              <a:t>account.” </a:t>
            </a:r>
            <a:r>
              <a:rPr lang="en-US" altLang="x-none" sz="2500" baseline="30000" dirty="0">
                <a:solidFill>
                  <a:srgbClr val="000000"/>
                </a:solidFill>
                <a:latin typeface="Candara" charset="0"/>
              </a:rPr>
              <a:t>11</a:t>
            </a:r>
            <a:r>
              <a:rPr lang="en-US" altLang="x-none" sz="2500" dirty="0">
                <a:solidFill>
                  <a:srgbClr val="000000"/>
                </a:solidFill>
                <a:latin typeface="Candara" charset="0"/>
              </a:rPr>
              <a:t> Let such a person understand that what we say by letter when absent, we do </a:t>
            </a:r>
            <a:br>
              <a:rPr lang="en-US" altLang="x-none" sz="2500" dirty="0">
                <a:solidFill>
                  <a:srgbClr val="000000"/>
                </a:solidFill>
                <a:latin typeface="Candara" charset="0"/>
              </a:rPr>
            </a:br>
            <a:r>
              <a:rPr lang="en-US" altLang="x-none" sz="2500" dirty="0">
                <a:solidFill>
                  <a:srgbClr val="000000"/>
                </a:solidFill>
                <a:latin typeface="Candara" charset="0"/>
              </a:rPr>
              <a:t>when present. </a:t>
            </a:r>
            <a:r>
              <a:rPr lang="en-US" altLang="x-none" sz="2500" baseline="30000" dirty="0">
                <a:solidFill>
                  <a:srgbClr val="000000"/>
                </a:solidFill>
                <a:latin typeface="Candara" charset="0"/>
              </a:rPr>
              <a:t>12</a:t>
            </a:r>
            <a:r>
              <a:rPr lang="en-US" altLang="x-none" sz="2500" dirty="0">
                <a:solidFill>
                  <a:srgbClr val="000000"/>
                </a:solidFill>
                <a:latin typeface="Candara" charset="0"/>
              </a:rPr>
              <a:t> Not that we dare to classify or compare ourselves with some of those </a:t>
            </a:r>
            <a:br>
              <a:rPr lang="en-US" altLang="x-none" sz="2500" dirty="0">
                <a:solidFill>
                  <a:srgbClr val="000000"/>
                </a:solidFill>
                <a:latin typeface="Candara" charset="0"/>
              </a:rPr>
            </a:br>
            <a:r>
              <a:rPr lang="en-US" altLang="x-none" sz="2500" dirty="0">
                <a:solidFill>
                  <a:srgbClr val="000000"/>
                </a:solidFill>
                <a:latin typeface="Candara" charset="0"/>
              </a:rPr>
              <a:t>who are commending themselves. But when they measure themselves by one another</a:t>
            </a:r>
            <a:br>
              <a:rPr lang="en-US" altLang="x-none" sz="2500" dirty="0">
                <a:solidFill>
                  <a:srgbClr val="000000"/>
                </a:solidFill>
                <a:latin typeface="Candara" charset="0"/>
              </a:rPr>
            </a:br>
            <a:r>
              <a:rPr lang="en-US" altLang="x-none" sz="2500" dirty="0">
                <a:solidFill>
                  <a:srgbClr val="000000"/>
                </a:solidFill>
                <a:latin typeface="Candara" charset="0"/>
              </a:rPr>
              <a:t>and compare themselves with one another, they are without understanding. (vs. 9-12)</a:t>
            </a:r>
          </a:p>
          <a:p>
            <a:pPr marL="14288" indent="-14288" algn="ctr">
              <a:spcBef>
                <a:spcPts val="0"/>
              </a:spcBef>
              <a:buNone/>
              <a:defRPr/>
            </a:pPr>
            <a:endParaRPr lang="en-US" altLang="x-none" sz="1000" dirty="0">
              <a:solidFill>
                <a:srgbClr val="000000"/>
              </a:solidFill>
              <a:latin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intruders accusations on Paul’s inconsistent manner was half right.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wrong half was this: they accused that the meekness of Paul’s presence was actually “weakness”—the real Paul apart from phony Paul in letters.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couldn’t be further from truth; Paul was not weak but intentionally practiced Christ’s “meekness” when he was present with them in person.</a:t>
            </a:r>
            <a:endParaRPr lang="en-US" sz="2600" b="1" i="0" dirty="0">
              <a:solidFill>
                <a:srgbClr val="FF0000"/>
              </a:solidFill>
              <a:latin typeface="Candara" charset="0"/>
              <a:ea typeface="ＭＳ Ｐゴシック" charset="0"/>
              <a:cs typeface="Candara" charset="0"/>
            </a:endParaRPr>
          </a:p>
          <a:p>
            <a:pPr marL="14288" indent="-14288" algn="ctr">
              <a:spcBef>
                <a:spcPts val="0"/>
              </a:spcBef>
              <a:buNone/>
              <a:defRPr/>
            </a:pPr>
            <a:endParaRPr lang="en-US" altLang="x-none" sz="2500" dirty="0">
              <a:solidFill>
                <a:srgbClr val="000000"/>
              </a:solidFill>
              <a:latin typeface="Candara" charset="0"/>
            </a:endParaRPr>
          </a:p>
        </p:txBody>
      </p:sp>
    </p:spTree>
    <p:extLst>
      <p:ext uri="{BB962C8B-B14F-4D97-AF65-F5344CB8AC3E}">
        <p14:creationId xmlns:p14="http://schemas.microsoft.com/office/powerpoint/2010/main" val="391048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381000"/>
          </a:xfrm>
        </p:spPr>
        <p:txBody>
          <a:bodyPr/>
          <a:lstStyle/>
          <a:p>
            <a:r>
              <a:rPr lang="en-US" sz="3200" b="1" spc="-60" dirty="0">
                <a:latin typeface="Candara" charset="0"/>
                <a:ea typeface="MS PGothic" charset="0"/>
                <a:cs typeface="Arial" charset="0"/>
              </a:rPr>
              <a:t>FOUR THINGS TO LOOK AT IN DISCERNING TRUE/FALSE LEADERS</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Look at </a:t>
            </a:r>
            <a:r>
              <a:rPr lang="en-US" sz="2800" b="1" i="0" u="sng" spc="-10" dirty="0">
                <a:solidFill>
                  <a:srgbClr val="FF0000"/>
                </a:solidFill>
                <a:latin typeface="Candara" charset="0"/>
                <a:ea typeface="ＭＳ Ｐゴシック" charset="0"/>
                <a:cs typeface="MS PGothic" charset="0"/>
              </a:rPr>
              <a:t>humility/pride of the leader</a:t>
            </a:r>
            <a:r>
              <a:rPr lang="en-US" sz="2800" b="1" i="0" spc="-10" dirty="0">
                <a:solidFill>
                  <a:srgbClr val="000000"/>
                </a:solidFill>
                <a:latin typeface="Candara" charset="0"/>
                <a:ea typeface="ＭＳ Ｐゴシック" charset="0"/>
                <a:cs typeface="MS PGothic" charset="0"/>
              </a:rPr>
              <a:t>: Paul, even in asserting himself for his influence/work, did it in genuine humility without overextending himself.</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8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450" baseline="30000" dirty="0">
                <a:solidFill>
                  <a:srgbClr val="000000"/>
                </a:solidFill>
                <a:latin typeface="Candara" charset="0"/>
              </a:rPr>
              <a:t>13</a:t>
            </a:r>
            <a:r>
              <a:rPr lang="en-US" altLang="x-none" sz="2450" dirty="0">
                <a:solidFill>
                  <a:srgbClr val="000000"/>
                </a:solidFill>
                <a:latin typeface="Candara" charset="0"/>
              </a:rPr>
              <a:t> But we will not boast beyond limits, but will boast only with regard to the area </a:t>
            </a:r>
            <a:br>
              <a:rPr lang="en-US" altLang="x-none" sz="2450" dirty="0">
                <a:solidFill>
                  <a:srgbClr val="000000"/>
                </a:solidFill>
                <a:latin typeface="Candara" charset="0"/>
              </a:rPr>
            </a:br>
            <a:r>
              <a:rPr lang="en-US" altLang="x-none" sz="2450" dirty="0">
                <a:solidFill>
                  <a:srgbClr val="000000"/>
                </a:solidFill>
                <a:latin typeface="Candara" charset="0"/>
              </a:rPr>
              <a:t>of influence God assigned to us, to reach even to you. </a:t>
            </a:r>
            <a:r>
              <a:rPr lang="en-US" altLang="x-none" sz="2450" baseline="30000" dirty="0">
                <a:solidFill>
                  <a:srgbClr val="000000"/>
                </a:solidFill>
                <a:latin typeface="Candara" charset="0"/>
              </a:rPr>
              <a:t>14</a:t>
            </a:r>
            <a:r>
              <a:rPr lang="en-US" altLang="x-none" sz="2450" dirty="0">
                <a:solidFill>
                  <a:srgbClr val="000000"/>
                </a:solidFill>
                <a:latin typeface="Candara" charset="0"/>
              </a:rPr>
              <a:t> For we are not overextending</a:t>
            </a:r>
            <a:br>
              <a:rPr lang="en-US" altLang="x-none" sz="2450" dirty="0">
                <a:solidFill>
                  <a:srgbClr val="000000"/>
                </a:solidFill>
                <a:latin typeface="Candara" charset="0"/>
              </a:rPr>
            </a:br>
            <a:r>
              <a:rPr lang="en-US" altLang="x-none" sz="2450" dirty="0">
                <a:solidFill>
                  <a:srgbClr val="000000"/>
                </a:solidFill>
                <a:latin typeface="Candara" charset="0"/>
              </a:rPr>
              <a:t>ourselves, as though we did not reach you. For we were the first to come all the way to</a:t>
            </a:r>
            <a:br>
              <a:rPr lang="en-US" altLang="x-none" sz="2450" dirty="0">
                <a:solidFill>
                  <a:srgbClr val="000000"/>
                </a:solidFill>
                <a:latin typeface="Candara" charset="0"/>
              </a:rPr>
            </a:br>
            <a:r>
              <a:rPr lang="en-US" altLang="x-none" sz="2450" dirty="0">
                <a:solidFill>
                  <a:srgbClr val="000000"/>
                </a:solidFill>
                <a:latin typeface="Candara" charset="0"/>
              </a:rPr>
              <a:t>you with the gospel of Christ. </a:t>
            </a:r>
            <a:r>
              <a:rPr lang="en-US" altLang="x-none" sz="2450" baseline="30000" dirty="0">
                <a:solidFill>
                  <a:srgbClr val="000000"/>
                </a:solidFill>
                <a:latin typeface="Candara" charset="0"/>
              </a:rPr>
              <a:t>15</a:t>
            </a:r>
            <a:r>
              <a:rPr lang="en-US" altLang="x-none" sz="2450" dirty="0">
                <a:solidFill>
                  <a:srgbClr val="000000"/>
                </a:solidFill>
                <a:latin typeface="Candara" charset="0"/>
              </a:rPr>
              <a:t> We do not boast beyond limit in the labors of others. </a:t>
            </a:r>
            <a:br>
              <a:rPr lang="en-US" altLang="x-none" sz="2450" dirty="0">
                <a:solidFill>
                  <a:srgbClr val="000000"/>
                </a:solidFill>
                <a:latin typeface="Candara" charset="0"/>
              </a:rPr>
            </a:br>
            <a:r>
              <a:rPr lang="en-US" altLang="x-none" sz="2450" dirty="0">
                <a:solidFill>
                  <a:srgbClr val="000000"/>
                </a:solidFill>
                <a:latin typeface="Candara" charset="0"/>
              </a:rPr>
              <a:t>But our hope is that as your faith increases, our area of influence among you may be </a:t>
            </a:r>
            <a:br>
              <a:rPr lang="en-US" altLang="x-none" sz="2450" dirty="0">
                <a:solidFill>
                  <a:srgbClr val="000000"/>
                </a:solidFill>
                <a:latin typeface="Candara" charset="0"/>
              </a:rPr>
            </a:br>
            <a:r>
              <a:rPr lang="en-US" altLang="x-none" sz="2450" dirty="0">
                <a:solidFill>
                  <a:srgbClr val="000000"/>
                </a:solidFill>
                <a:latin typeface="Candara" charset="0"/>
              </a:rPr>
              <a:t>greatly enlarged, </a:t>
            </a:r>
            <a:r>
              <a:rPr lang="en-US" altLang="x-none" sz="2450" baseline="30000" dirty="0">
                <a:solidFill>
                  <a:srgbClr val="000000"/>
                </a:solidFill>
                <a:latin typeface="Candara" charset="0"/>
              </a:rPr>
              <a:t>16</a:t>
            </a:r>
            <a:r>
              <a:rPr lang="en-US" altLang="x-none" sz="2450" dirty="0">
                <a:solidFill>
                  <a:srgbClr val="000000"/>
                </a:solidFill>
                <a:latin typeface="Candara" charset="0"/>
              </a:rPr>
              <a:t> so that we may preach the gospel in lands beyond you, without </a:t>
            </a:r>
            <a:br>
              <a:rPr lang="en-US" altLang="x-none" sz="2450" dirty="0">
                <a:solidFill>
                  <a:srgbClr val="000000"/>
                </a:solidFill>
                <a:latin typeface="Candara" charset="0"/>
              </a:rPr>
            </a:br>
            <a:r>
              <a:rPr lang="en-US" altLang="x-none" sz="2450" dirty="0">
                <a:solidFill>
                  <a:srgbClr val="000000"/>
                </a:solidFill>
                <a:latin typeface="Candara" charset="0"/>
              </a:rPr>
              <a:t>boasting of work already done in another's area of influence. (vs. 13-16)</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8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Paul’s genuine humility was shown in four ways of his ministry with them.</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First, he compared himself with no one but Christ as a way of thumb (v. 12).</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Second, he was clear about his calling/assignment from Christ; Third, he was free (because of his humility) in having ambitions for the gospel/Christ.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Fourth, he didn’t boast about himself but chose to boast only in the Lord.</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16786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63020</TotalTime>
  <Words>637</Words>
  <Application>Microsoft Macintosh PowerPoint</Application>
  <PresentationFormat>Widescreen</PresentationFormat>
  <Paragraphs>83</Paragraphs>
  <Slides>16</Slides>
  <Notes>14</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16</vt:i4>
      </vt:variant>
    </vt:vector>
  </HeadingPairs>
  <TitlesOfParts>
    <vt:vector size="38"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8_Default Design</vt:lpstr>
      <vt:lpstr>PowerPoint Presentation</vt:lpstr>
      <vt:lpstr>Boasting in the Lord</vt:lpstr>
      <vt:lpstr>AN OVERVIEW: TWO TYPES OF BOASTING [2 COR. 10:7-18]</vt:lpstr>
      <vt:lpstr>FOUR THINGS TO LOOK AT IN DISCERNING TRUE/FALSE LEADERS</vt:lpstr>
      <vt:lpstr>PowerPoint Presentation</vt:lpstr>
      <vt:lpstr>FOUR THINGS TO LOOK AT IN DISCERNING TRUE/FALSE LEADERS</vt:lpstr>
      <vt:lpstr>PowerPoint Presentation</vt:lpstr>
      <vt:lpstr>FOUR THINGS TO LOOK AT IN DISCERNING TRUE/FALSE LEADERS</vt:lpstr>
      <vt:lpstr>FOUR THINGS TO LOOK AT IN DISCERNING TRUE/FALSE LEADERS</vt:lpstr>
      <vt:lpstr>FOUR THINGS TO LOOK AT IN DISCERNING TRUE/FALSE LEADERS</vt:lpstr>
      <vt:lpstr>PowerPoint Presentation</vt:lpstr>
      <vt:lpstr>FOUR THINGS TO LOOK AT IN DISCERNING TRUE/FALSE LEADERS</vt:lpstr>
      <vt:lpstr>RECAP: FOUR THINGS TO PURSUE IN AUTHENTIC SPIRITUALITY</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3663</cp:revision>
  <cp:lastPrinted>2018-05-06T13:54:33Z</cp:lastPrinted>
  <dcterms:created xsi:type="dcterms:W3CDTF">2007-10-20T20:09:35Z</dcterms:created>
  <dcterms:modified xsi:type="dcterms:W3CDTF">2018-11-25T22:47:26Z</dcterms:modified>
  <cp:category/>
</cp:coreProperties>
</file>