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423" r:id="rId15"/>
  </p:sldMasterIdLst>
  <p:notesMasterIdLst>
    <p:notesMasterId r:id="rId29"/>
  </p:notesMasterIdLst>
  <p:handoutMasterIdLst>
    <p:handoutMasterId r:id="rId30"/>
  </p:handoutMasterIdLst>
  <p:sldIdLst>
    <p:sldId id="281" r:id="rId16"/>
    <p:sldId id="713" r:id="rId17"/>
    <p:sldId id="2047" r:id="rId18"/>
    <p:sldId id="2048" r:id="rId19"/>
    <p:sldId id="2645" r:id="rId20"/>
    <p:sldId id="2835" r:id="rId21"/>
    <p:sldId id="2833" r:id="rId22"/>
    <p:sldId id="2836" r:id="rId23"/>
    <p:sldId id="2839" r:id="rId24"/>
    <p:sldId id="2834" r:id="rId25"/>
    <p:sldId id="2390" r:id="rId26"/>
    <p:sldId id="730" r:id="rId27"/>
    <p:sldId id="283" r:id="rId28"/>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432FF"/>
    <a:srgbClr val="006600"/>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7" autoAdjust="0"/>
    <p:restoredTop sz="92802"/>
  </p:normalViewPr>
  <p:slideViewPr>
    <p:cSldViewPr>
      <p:cViewPr varScale="1">
        <p:scale>
          <a:sx n="89" d="100"/>
          <a:sy n="89" d="100"/>
        </p:scale>
        <p:origin x="192" y="180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11/12/18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11/12/18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7745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B7926137-BCDA-FA40-9355-17D6314205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Rectangle 3">
            <a:extLst>
              <a:ext uri="{FF2B5EF4-FFF2-40B4-BE49-F238E27FC236}">
                <a16:creationId xmlns:a16="http://schemas.microsoft.com/office/drawing/2014/main" id="{ADC1CC60-2212-3245-AF7E-71DBDBF8D4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39776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1345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39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279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7968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7684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401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6066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F55209-0C0F-5E4A-B48A-74040EE55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292EF7-6A82-AF4C-91ED-D8613807D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103B8-624E-5048-9DB7-5FA91F7832E1}"/>
              </a:ext>
            </a:extLst>
          </p:cNvPr>
          <p:cNvSpPr>
            <a:spLocks noGrp="1" noChangeArrowheads="1"/>
          </p:cNvSpPr>
          <p:nvPr>
            <p:ph type="sldNum" sz="quarter" idx="12"/>
          </p:nvPr>
        </p:nvSpPr>
        <p:spPr>
          <a:ln/>
        </p:spPr>
        <p:txBody>
          <a:bodyPr/>
          <a:lstStyle>
            <a:lvl1pPr>
              <a:defRPr/>
            </a:lvl1pPr>
          </a:lstStyle>
          <a:p>
            <a:fld id="{3CD8604C-CE42-1E44-9C28-E6D75E4CE68C}" type="slidenum">
              <a:rPr lang="en-US" altLang="en-US"/>
              <a:pPr/>
              <a:t>‹#›</a:t>
            </a:fld>
            <a:endParaRPr lang="en-US" altLang="en-US"/>
          </a:p>
        </p:txBody>
      </p:sp>
    </p:spTree>
    <p:extLst>
      <p:ext uri="{BB962C8B-B14F-4D97-AF65-F5344CB8AC3E}">
        <p14:creationId xmlns:p14="http://schemas.microsoft.com/office/powerpoint/2010/main" val="8844969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74FAA7-7D96-4142-A79C-3622C82918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2F3ED-0C9C-B94A-A629-25099A10B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933DAC-7A96-824E-9AF8-01F6229189D3}"/>
              </a:ext>
            </a:extLst>
          </p:cNvPr>
          <p:cNvSpPr>
            <a:spLocks noGrp="1" noChangeArrowheads="1"/>
          </p:cNvSpPr>
          <p:nvPr>
            <p:ph type="sldNum" sz="quarter" idx="12"/>
          </p:nvPr>
        </p:nvSpPr>
        <p:spPr>
          <a:ln/>
        </p:spPr>
        <p:txBody>
          <a:bodyPr/>
          <a:lstStyle>
            <a:lvl1pPr>
              <a:defRPr/>
            </a:lvl1pPr>
          </a:lstStyle>
          <a:p>
            <a:fld id="{E2B56E9B-1BE8-9648-942F-31262125D6AB}" type="slidenum">
              <a:rPr lang="en-US" altLang="en-US"/>
              <a:pPr/>
              <a:t>‹#›</a:t>
            </a:fld>
            <a:endParaRPr lang="en-US" altLang="en-US"/>
          </a:p>
        </p:txBody>
      </p:sp>
    </p:spTree>
    <p:extLst>
      <p:ext uri="{BB962C8B-B14F-4D97-AF65-F5344CB8AC3E}">
        <p14:creationId xmlns:p14="http://schemas.microsoft.com/office/powerpoint/2010/main" val="2815064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EBD672-43F9-8443-AC14-72AB1F29A7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479AB2-C6C2-D943-929D-98EA79704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3742B-C565-E344-A238-BE57966D022C}"/>
              </a:ext>
            </a:extLst>
          </p:cNvPr>
          <p:cNvSpPr>
            <a:spLocks noGrp="1" noChangeArrowheads="1"/>
          </p:cNvSpPr>
          <p:nvPr>
            <p:ph type="sldNum" sz="quarter" idx="12"/>
          </p:nvPr>
        </p:nvSpPr>
        <p:spPr>
          <a:ln/>
        </p:spPr>
        <p:txBody>
          <a:bodyPr/>
          <a:lstStyle>
            <a:lvl1pPr>
              <a:defRPr/>
            </a:lvl1pPr>
          </a:lstStyle>
          <a:p>
            <a:fld id="{15D06DD3-7819-C846-BDF4-344594426DC6}" type="slidenum">
              <a:rPr lang="en-US" altLang="en-US"/>
              <a:pPr/>
              <a:t>‹#›</a:t>
            </a:fld>
            <a:endParaRPr lang="en-US" altLang="en-US"/>
          </a:p>
        </p:txBody>
      </p:sp>
    </p:spTree>
    <p:extLst>
      <p:ext uri="{BB962C8B-B14F-4D97-AF65-F5344CB8AC3E}">
        <p14:creationId xmlns:p14="http://schemas.microsoft.com/office/powerpoint/2010/main" val="17384023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6FD82B-00E6-2B46-9858-29C76BBB88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D2B8B2-FEE2-1B4E-9917-695DC35AB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3DC8E-A79D-944C-B0EF-85B04821EB82}"/>
              </a:ext>
            </a:extLst>
          </p:cNvPr>
          <p:cNvSpPr>
            <a:spLocks noGrp="1" noChangeArrowheads="1"/>
          </p:cNvSpPr>
          <p:nvPr>
            <p:ph type="sldNum" sz="quarter" idx="12"/>
          </p:nvPr>
        </p:nvSpPr>
        <p:spPr>
          <a:ln/>
        </p:spPr>
        <p:txBody>
          <a:bodyPr/>
          <a:lstStyle>
            <a:lvl1pPr>
              <a:defRPr/>
            </a:lvl1pPr>
          </a:lstStyle>
          <a:p>
            <a:fld id="{F488E69B-D10D-7343-9908-6B8CEDD09CEB}" type="slidenum">
              <a:rPr lang="en-US" altLang="en-US"/>
              <a:pPr/>
              <a:t>‹#›</a:t>
            </a:fld>
            <a:endParaRPr lang="en-US" altLang="en-US"/>
          </a:p>
        </p:txBody>
      </p:sp>
    </p:spTree>
    <p:extLst>
      <p:ext uri="{BB962C8B-B14F-4D97-AF65-F5344CB8AC3E}">
        <p14:creationId xmlns:p14="http://schemas.microsoft.com/office/powerpoint/2010/main" val="17236549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A1F42A-8BF4-5A4B-A5FC-753EF08732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53E5F4-6ED7-3B49-9738-11D9247A7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D1ADB-11D9-EE4B-B739-07F128621F68}"/>
              </a:ext>
            </a:extLst>
          </p:cNvPr>
          <p:cNvSpPr>
            <a:spLocks noGrp="1" noChangeArrowheads="1"/>
          </p:cNvSpPr>
          <p:nvPr>
            <p:ph type="sldNum" sz="quarter" idx="12"/>
          </p:nvPr>
        </p:nvSpPr>
        <p:spPr>
          <a:ln/>
        </p:spPr>
        <p:txBody>
          <a:bodyPr/>
          <a:lstStyle>
            <a:lvl1pPr>
              <a:defRPr/>
            </a:lvl1pPr>
          </a:lstStyle>
          <a:p>
            <a:fld id="{74BA1EB8-0B07-534D-9156-38F34B290983}" type="slidenum">
              <a:rPr lang="en-US" altLang="en-US"/>
              <a:pPr/>
              <a:t>‹#›</a:t>
            </a:fld>
            <a:endParaRPr lang="en-US" altLang="en-US"/>
          </a:p>
        </p:txBody>
      </p:sp>
    </p:spTree>
    <p:extLst>
      <p:ext uri="{BB962C8B-B14F-4D97-AF65-F5344CB8AC3E}">
        <p14:creationId xmlns:p14="http://schemas.microsoft.com/office/powerpoint/2010/main" val="221577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E2D26A-3155-E74C-9902-DD3ACE7126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F655C9-0131-9C4F-BA8E-93B943F9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DE9CF5-C820-1541-9641-0AA4CE0C6C9A}"/>
              </a:ext>
            </a:extLst>
          </p:cNvPr>
          <p:cNvSpPr>
            <a:spLocks noGrp="1" noChangeArrowheads="1"/>
          </p:cNvSpPr>
          <p:nvPr>
            <p:ph type="sldNum" sz="quarter" idx="12"/>
          </p:nvPr>
        </p:nvSpPr>
        <p:spPr>
          <a:ln/>
        </p:spPr>
        <p:txBody>
          <a:bodyPr/>
          <a:lstStyle>
            <a:lvl1pPr>
              <a:defRPr/>
            </a:lvl1pPr>
          </a:lstStyle>
          <a:p>
            <a:fld id="{A7DBCABB-07F9-CD48-B9E5-5A960EBE57AB}" type="slidenum">
              <a:rPr lang="en-US" altLang="en-US"/>
              <a:pPr/>
              <a:t>‹#›</a:t>
            </a:fld>
            <a:endParaRPr lang="en-US" altLang="en-US"/>
          </a:p>
        </p:txBody>
      </p:sp>
    </p:spTree>
    <p:extLst>
      <p:ext uri="{BB962C8B-B14F-4D97-AF65-F5344CB8AC3E}">
        <p14:creationId xmlns:p14="http://schemas.microsoft.com/office/powerpoint/2010/main" val="316559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FE0EAA-1C9B-0D47-A68E-7289328744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0F3FB5-D0B9-4844-959A-E393063A9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9096BF-25A4-CA44-AF9C-98738FD5DE82}"/>
              </a:ext>
            </a:extLst>
          </p:cNvPr>
          <p:cNvSpPr>
            <a:spLocks noGrp="1" noChangeArrowheads="1"/>
          </p:cNvSpPr>
          <p:nvPr>
            <p:ph type="sldNum" sz="quarter" idx="12"/>
          </p:nvPr>
        </p:nvSpPr>
        <p:spPr>
          <a:ln/>
        </p:spPr>
        <p:txBody>
          <a:bodyPr/>
          <a:lstStyle>
            <a:lvl1pPr>
              <a:defRPr/>
            </a:lvl1pPr>
          </a:lstStyle>
          <a:p>
            <a:fld id="{7B41DB39-C449-F04F-B57F-79EDC43365D9}" type="slidenum">
              <a:rPr lang="en-US" altLang="en-US"/>
              <a:pPr/>
              <a:t>‹#›</a:t>
            </a:fld>
            <a:endParaRPr lang="en-US" altLang="en-US"/>
          </a:p>
        </p:txBody>
      </p:sp>
    </p:spTree>
    <p:extLst>
      <p:ext uri="{BB962C8B-B14F-4D97-AF65-F5344CB8AC3E}">
        <p14:creationId xmlns:p14="http://schemas.microsoft.com/office/powerpoint/2010/main" val="9101114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408569-D028-7F47-BBE4-0409AE2EB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45B873-8D67-5C4B-814F-98CF6F8E86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2DEF9-16FC-6A40-AFB1-3BEED6650721}"/>
              </a:ext>
            </a:extLst>
          </p:cNvPr>
          <p:cNvSpPr>
            <a:spLocks noGrp="1" noChangeArrowheads="1"/>
          </p:cNvSpPr>
          <p:nvPr>
            <p:ph type="sldNum" sz="quarter" idx="12"/>
          </p:nvPr>
        </p:nvSpPr>
        <p:spPr>
          <a:ln/>
        </p:spPr>
        <p:txBody>
          <a:bodyPr/>
          <a:lstStyle>
            <a:lvl1pPr>
              <a:defRPr/>
            </a:lvl1pPr>
          </a:lstStyle>
          <a:p>
            <a:fld id="{749DC9AD-7D08-2341-AD79-56CF1D753BF6}" type="slidenum">
              <a:rPr lang="en-US" altLang="en-US"/>
              <a:pPr/>
              <a:t>‹#›</a:t>
            </a:fld>
            <a:endParaRPr lang="en-US" altLang="en-US"/>
          </a:p>
        </p:txBody>
      </p:sp>
    </p:spTree>
    <p:extLst>
      <p:ext uri="{BB962C8B-B14F-4D97-AF65-F5344CB8AC3E}">
        <p14:creationId xmlns:p14="http://schemas.microsoft.com/office/powerpoint/2010/main" val="1997523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DB981-A257-034C-9682-07F2ABD4A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E0A92-010A-5F43-A02E-F8CC45B43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A68AA6-B863-9448-82EA-5C51B98EA0EB}"/>
              </a:ext>
            </a:extLst>
          </p:cNvPr>
          <p:cNvSpPr>
            <a:spLocks noGrp="1" noChangeArrowheads="1"/>
          </p:cNvSpPr>
          <p:nvPr>
            <p:ph type="sldNum" sz="quarter" idx="12"/>
          </p:nvPr>
        </p:nvSpPr>
        <p:spPr>
          <a:ln/>
        </p:spPr>
        <p:txBody>
          <a:bodyPr/>
          <a:lstStyle>
            <a:lvl1pPr>
              <a:defRPr/>
            </a:lvl1pPr>
          </a:lstStyle>
          <a:p>
            <a:fld id="{C155A647-D4A6-C641-BE1A-172BF3740D1B}" type="slidenum">
              <a:rPr lang="en-US" altLang="en-US"/>
              <a:pPr/>
              <a:t>‹#›</a:t>
            </a:fld>
            <a:endParaRPr lang="en-US" altLang="en-US"/>
          </a:p>
        </p:txBody>
      </p:sp>
    </p:spTree>
    <p:extLst>
      <p:ext uri="{BB962C8B-B14F-4D97-AF65-F5344CB8AC3E}">
        <p14:creationId xmlns:p14="http://schemas.microsoft.com/office/powerpoint/2010/main" val="12396379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411E21-5BA2-0F47-B236-307AFECB1A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C5D141-8CEC-2244-B594-12103C8E9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E1F4E8-AB66-0448-B209-07C798D500A1}"/>
              </a:ext>
            </a:extLst>
          </p:cNvPr>
          <p:cNvSpPr>
            <a:spLocks noGrp="1" noChangeArrowheads="1"/>
          </p:cNvSpPr>
          <p:nvPr>
            <p:ph type="sldNum" sz="quarter" idx="12"/>
          </p:nvPr>
        </p:nvSpPr>
        <p:spPr>
          <a:ln/>
        </p:spPr>
        <p:txBody>
          <a:bodyPr/>
          <a:lstStyle>
            <a:lvl1pPr>
              <a:defRPr/>
            </a:lvl1pPr>
          </a:lstStyle>
          <a:p>
            <a:fld id="{FDD2EA7A-D4A9-AF47-8B89-821BB473E78F}" type="slidenum">
              <a:rPr lang="en-US" altLang="en-US"/>
              <a:pPr/>
              <a:t>‹#›</a:t>
            </a:fld>
            <a:endParaRPr lang="en-US" altLang="en-US"/>
          </a:p>
        </p:txBody>
      </p:sp>
    </p:spTree>
    <p:extLst>
      <p:ext uri="{BB962C8B-B14F-4D97-AF65-F5344CB8AC3E}">
        <p14:creationId xmlns:p14="http://schemas.microsoft.com/office/powerpoint/2010/main" val="7396501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8AB34B-F3DA-154D-B2FE-967BB13DB8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F421-8F96-B042-998F-B06EF9C51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A2B5C4-A208-434C-8291-16FEC4AB7C62}"/>
              </a:ext>
            </a:extLst>
          </p:cNvPr>
          <p:cNvSpPr>
            <a:spLocks noGrp="1" noChangeArrowheads="1"/>
          </p:cNvSpPr>
          <p:nvPr>
            <p:ph type="sldNum" sz="quarter" idx="12"/>
          </p:nvPr>
        </p:nvSpPr>
        <p:spPr>
          <a:ln/>
        </p:spPr>
        <p:txBody>
          <a:bodyPr/>
          <a:lstStyle>
            <a:lvl1pPr>
              <a:defRPr/>
            </a:lvl1pPr>
          </a:lstStyle>
          <a:p>
            <a:fld id="{88089E6E-04BC-154A-B18A-78F4C98D3602}" type="slidenum">
              <a:rPr lang="en-US" altLang="en-US"/>
              <a:pPr/>
              <a:t>‹#›</a:t>
            </a:fld>
            <a:endParaRPr lang="en-US" altLang="en-US"/>
          </a:p>
        </p:txBody>
      </p:sp>
    </p:spTree>
    <p:extLst>
      <p:ext uri="{BB962C8B-B14F-4D97-AF65-F5344CB8AC3E}">
        <p14:creationId xmlns:p14="http://schemas.microsoft.com/office/powerpoint/2010/main" val="20077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11/12/18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11/12/18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11/12/18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11/12/18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11/12/18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11/12/18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11/12/18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11/12/18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11/12/18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11/12/18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11/12/18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11/12/18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11/12/18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D83399-095D-3147-AF18-680E3B2FFCBA}"/>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1DF610-D4E1-1C4E-A9AF-C1D7F359D5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14B1EC-CB3F-1F48-A4D4-027CB3D7C91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2FE63CD-861A-BA41-9BB6-69E447BB2A3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6EF832-8A02-5C40-842B-7D169A42545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F6D090E6-5C3A-E941-8D13-01228C5531A7}" type="slidenum">
              <a:rPr lang="en-US" altLang="en-US"/>
              <a:pPr/>
              <a:t>‹#›</a:t>
            </a:fld>
            <a:endParaRPr lang="en-US" altLang="en-US"/>
          </a:p>
        </p:txBody>
      </p:sp>
    </p:spTree>
    <p:extLst>
      <p:ext uri="{BB962C8B-B14F-4D97-AF65-F5344CB8AC3E}">
        <p14:creationId xmlns:p14="http://schemas.microsoft.com/office/powerpoint/2010/main" val="172648970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rgbClr val="800000"/>
          </a:solidFill>
          <a:latin typeface="+mj-lt"/>
          <a:ea typeface="Arial"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11/12/18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11/12/18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THREE KEY PRINCIPLES OF ENGAGING IN SPIRITUAL WARFARE</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noProof="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Principle #3: </a:t>
            </a:r>
            <a:r>
              <a:rPr lang="en-US" sz="2800" b="1" i="0" spc="-10" dirty="0">
                <a:solidFill>
                  <a:srgbClr val="FF0000"/>
                </a:solidFill>
                <a:latin typeface="Candara" charset="0"/>
                <a:ea typeface="ＭＳ Ｐゴシック" charset="0"/>
                <a:cs typeface="MS PGothic" charset="0"/>
              </a:rPr>
              <a:t>Our aim in waging war is </a:t>
            </a:r>
            <a:r>
              <a:rPr lang="en-US" sz="2800" b="1" u="sng" spc="-10" dirty="0">
                <a:solidFill>
                  <a:srgbClr val="FF0000"/>
                </a:solidFill>
                <a:latin typeface="Candara" charset="0"/>
                <a:ea typeface="ＭＳ Ｐゴシック" charset="0"/>
                <a:cs typeface="MS PGothic" charset="0"/>
              </a:rPr>
              <a:t>not</a:t>
            </a:r>
            <a:r>
              <a:rPr lang="en-US" sz="2800" b="1" i="0" spc="-10" dirty="0">
                <a:solidFill>
                  <a:srgbClr val="FF0000"/>
                </a:solidFill>
                <a:latin typeface="Candara" charset="0"/>
                <a:ea typeface="ＭＳ Ｐゴシック" charset="0"/>
                <a:cs typeface="MS PGothic" charset="0"/>
              </a:rPr>
              <a:t> to win over people but to </a:t>
            </a:r>
            <a:r>
              <a:rPr lang="en-US" sz="2800" b="1" spc="-10" dirty="0">
                <a:solidFill>
                  <a:srgbClr val="FF0000"/>
                </a:solidFill>
                <a:latin typeface="Candara" charset="0"/>
                <a:ea typeface="ＭＳ Ｐゴシック" charset="0"/>
                <a:cs typeface="MS PGothic" charset="0"/>
              </a:rPr>
              <a:t>win them over</a:t>
            </a:r>
            <a:r>
              <a:rPr lang="en-US" sz="2800" b="1" i="0" spc="-10" dirty="0">
                <a:solidFill>
                  <a:srgbClr val="FF0000"/>
                </a:solidFill>
                <a:latin typeface="Candara" charset="0"/>
                <a:ea typeface="ＭＳ Ｐゴシック" charset="0"/>
                <a:cs typeface="MS PGothic" charset="0"/>
              </a:rPr>
              <a:t> for the Lord by taking every thought captive to obey Christ.</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dirty="0">
                <a:solidFill>
                  <a:srgbClr val="000000"/>
                </a:solidFill>
                <a:latin typeface="Candara" charset="0"/>
              </a:rPr>
              <a:t> </a:t>
            </a:r>
            <a:r>
              <a:rPr lang="en-US" altLang="x-none" sz="2600" baseline="30000" dirty="0">
                <a:solidFill>
                  <a:srgbClr val="000000"/>
                </a:solidFill>
                <a:latin typeface="Candara" charset="0"/>
              </a:rPr>
              <a:t>5</a:t>
            </a:r>
            <a:r>
              <a:rPr lang="en-US" altLang="x-none" sz="2600" dirty="0">
                <a:solidFill>
                  <a:srgbClr val="000000"/>
                </a:solidFill>
                <a:latin typeface="Candara" charset="0"/>
              </a:rPr>
              <a:t> We destroy arguments and every lofty opinion raised against the </a:t>
            </a:r>
            <a:br>
              <a:rPr lang="en-US" altLang="x-none" sz="2600" dirty="0">
                <a:solidFill>
                  <a:srgbClr val="000000"/>
                </a:solidFill>
                <a:latin typeface="Candara" charset="0"/>
              </a:rPr>
            </a:br>
            <a:r>
              <a:rPr lang="en-US" altLang="x-none" sz="2600" dirty="0">
                <a:solidFill>
                  <a:srgbClr val="000000"/>
                </a:solidFill>
                <a:latin typeface="Candara" charset="0"/>
              </a:rPr>
              <a:t>knowledge of God, and take every thought captive to obey Christ, </a:t>
            </a:r>
            <a:r>
              <a:rPr lang="en-US" altLang="x-none" sz="2600" baseline="30000" dirty="0">
                <a:solidFill>
                  <a:srgbClr val="000000"/>
                </a:solidFill>
                <a:latin typeface="Candara" charset="0"/>
              </a:rPr>
              <a:t>6</a:t>
            </a:r>
            <a:r>
              <a:rPr lang="en-US" altLang="x-none" sz="2600" dirty="0">
                <a:solidFill>
                  <a:srgbClr val="000000"/>
                </a:solidFill>
                <a:latin typeface="Candara" charset="0"/>
              </a:rPr>
              <a:t> being </a:t>
            </a:r>
            <a:br>
              <a:rPr lang="en-US" altLang="x-none" sz="2600" dirty="0">
                <a:solidFill>
                  <a:srgbClr val="000000"/>
                </a:solidFill>
                <a:latin typeface="Candara" charset="0"/>
              </a:rPr>
            </a:br>
            <a:r>
              <a:rPr lang="en-US" altLang="x-none" sz="2600" dirty="0">
                <a:solidFill>
                  <a:srgbClr val="000000"/>
                </a:solidFill>
                <a:latin typeface="Candara" charset="0"/>
              </a:rPr>
              <a:t>ready to punish every disobedience, when your obedience is complete. (vs. 5-6)</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What can God’s power of the spiritual weapons do in waging war?</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ONLY it can destroy all false ideas and belief raised against the truth of God! With the spiritual weapons with God’s power, we also</a:t>
            </a:r>
            <a:r>
              <a:rPr lang="en-US" sz="2600" b="1" u="sng" dirty="0">
                <a:solidFill>
                  <a:srgbClr val="000000"/>
                </a:solidFill>
                <a:latin typeface="Candara" charset="0"/>
                <a:ea typeface="ＭＳ Ｐゴシック" charset="0"/>
                <a:cs typeface="Candara" charset="0"/>
              </a:rPr>
              <a:t> can</a:t>
            </a:r>
            <a:r>
              <a:rPr lang="en-US" sz="2600" b="1" i="0" dirty="0">
                <a:solidFill>
                  <a:srgbClr val="000000"/>
                </a:solidFill>
                <a:latin typeface="Candara" charset="0"/>
                <a:ea typeface="ＭＳ Ｐゴシック" charset="0"/>
                <a:cs typeface="Candara" charset="0"/>
              </a:rPr>
              <a:t> take every thought captive to obey Christ.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But, the GOAL is NOT winning the arguments (</a:t>
            </a:r>
            <a:r>
              <a:rPr lang="en-US" sz="2600" b="1" dirty="0">
                <a:solidFill>
                  <a:srgbClr val="000000"/>
                </a:solidFill>
                <a:latin typeface="Candara" charset="0"/>
                <a:ea typeface="ＭＳ Ｐゴシック" charset="0"/>
                <a:cs typeface="Candara" charset="0"/>
              </a:rPr>
              <a:t>winning over people</a:t>
            </a:r>
            <a:r>
              <a:rPr lang="en-US" sz="2600" b="1" i="0" dirty="0">
                <a:solidFill>
                  <a:srgbClr val="000000"/>
                </a:solidFill>
                <a:latin typeface="Candara" charset="0"/>
                <a:ea typeface="ＭＳ Ｐゴシック" charset="0"/>
                <a:cs typeface="Candara" charset="0"/>
              </a:rPr>
              <a:t>) but winning souls (</a:t>
            </a:r>
            <a:r>
              <a:rPr lang="en-US" sz="2600" b="1" dirty="0">
                <a:solidFill>
                  <a:srgbClr val="000000"/>
                </a:solidFill>
                <a:latin typeface="Candara" charset="0"/>
                <a:ea typeface="ＭＳ Ｐゴシック" charset="0"/>
                <a:cs typeface="Candara" charset="0"/>
              </a:rPr>
              <a:t>winning people over to Christ</a:t>
            </a:r>
            <a:r>
              <a:rPr lang="en-US" sz="2600" b="1" i="0" dirty="0">
                <a:solidFill>
                  <a:srgbClr val="000000"/>
                </a:solidFill>
                <a:latin typeface="Candara" charset="0"/>
                <a:ea typeface="ＭＳ Ｐゴシック" charset="0"/>
                <a:cs typeface="Candara" charset="0"/>
              </a:rPr>
              <a:t>) by God’s transforming power. </a:t>
            </a:r>
            <a:endParaRPr lang="en-US" sz="2600" b="1" u="sng"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36637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228600"/>
            <a:ext cx="11430000" cy="6629400"/>
          </a:xfrm>
        </p:spPr>
        <p:txBody>
          <a:bodyPr/>
          <a:lstStyle/>
          <a:p>
            <a:pPr marL="0" indent="0" algn="just">
              <a:spcBef>
                <a:spcPts val="0"/>
              </a:spcBef>
              <a:buNone/>
            </a:pPr>
            <a:r>
              <a:rPr lang="en-US" sz="2800" b="1" dirty="0">
                <a:solidFill>
                  <a:srgbClr val="800000"/>
                </a:solidFill>
                <a:latin typeface="Candara" charset="0"/>
                <a:cs typeface="Arial" charset="0"/>
              </a:rPr>
              <a:t>A Call to Return to Biblical Basics</a:t>
            </a:r>
          </a:p>
          <a:p>
            <a:pPr marL="0" indent="0" algn="just">
              <a:spcBef>
                <a:spcPts val="0"/>
              </a:spcBef>
              <a:buNone/>
            </a:pPr>
            <a:r>
              <a:rPr lang="en-US" sz="2450" b="1" dirty="0">
                <a:latin typeface="Candara"/>
                <a:cs typeface="Candara"/>
              </a:rPr>
              <a:t>Argue a skeptic into a corner, and you will not take his mind captive for Christ, but pray for him, proclaim the gospel to him, live out the gospel of peace, walk righteously by faith until he senses your ultimate allegiance and citizenship are vastly different from his own, and you may discover that the power of truth, the convicting and regenerating work of the Holy Spirit, and the glories of Christ Jesus shatter his reasons and demolish his arguments until you take captive his mind and heart to make them obedient to Christ. The result will be a life transformed. Gone will be the </a:t>
            </a:r>
            <a:r>
              <a:rPr lang="en-US" sz="2450" b="1" dirty="0" err="1">
                <a:latin typeface="Candara"/>
                <a:cs typeface="Candara"/>
              </a:rPr>
              <a:t>principial</a:t>
            </a:r>
            <a:r>
              <a:rPr lang="en-US" sz="2450" b="1" dirty="0">
                <a:latin typeface="Candara"/>
                <a:cs typeface="Candara"/>
              </a:rPr>
              <a:t> egocentricity, the self-proclaimed independence. Replacing it will be a cheerful and devoted submission to the lordship of Christ. Only the weapons Paul advocates are sufficient to accomplish so stupendous a task. In the spiritual arena a successful campaign can be fought only when worldly weapons are self-consciously abandoned, and all our reliance is firmly set on the spiritual weapons, which alone have divine power to demolish the strongholds where rebel minds cling to idolatrous, God-rejecting self-sufficiency and manufacture new forms of entrenched evil. Paul sounds a call to return to biblical basics.</a:t>
            </a:r>
          </a:p>
          <a:p>
            <a:pPr marL="0" indent="0" algn="r">
              <a:spcBef>
                <a:spcPts val="0"/>
              </a:spcBef>
              <a:buNone/>
            </a:pPr>
            <a:r>
              <a:rPr lang="en-US" sz="2450" b="1" dirty="0">
                <a:latin typeface="Candara"/>
                <a:cs typeface="Candara"/>
              </a:rPr>
              <a:t>— D. A. Carson</a:t>
            </a:r>
          </a:p>
        </p:txBody>
      </p:sp>
    </p:spTree>
    <p:extLst>
      <p:ext uri="{BB962C8B-B14F-4D97-AF65-F5344CB8AC3E}">
        <p14:creationId xmlns:p14="http://schemas.microsoft.com/office/powerpoint/2010/main" val="90305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457200" lvl="0" indent="-457200">
              <a:buFont typeface="+mj-lt"/>
              <a:buAutoNum type="arabicPeriod"/>
            </a:pPr>
            <a:r>
              <a:rPr lang="en-US" sz="2800" dirty="0"/>
              <a:t>In what ways are you more convinced of your need for readiness to use the spiritual weapons with God’s power in spiritual warfare? </a:t>
            </a:r>
          </a:p>
          <a:p>
            <a:pPr marL="457200" lvl="0" indent="-457200">
              <a:buFont typeface="+mj-lt"/>
              <a:buAutoNum type="arabicPeriod"/>
            </a:pPr>
            <a:endParaRPr lang="en-US" sz="2000" dirty="0"/>
          </a:p>
          <a:p>
            <a:pPr marL="457200" lvl="0" indent="-457200">
              <a:buFont typeface="+mj-lt"/>
              <a:buAutoNum type="arabicPeriod"/>
            </a:pPr>
            <a:r>
              <a:rPr lang="en-US" sz="2800" dirty="0"/>
              <a:t>What would it mean for you to rely not on worldly weapons but on spiritual weapons that come from God? What must be changed in you?</a:t>
            </a:r>
          </a:p>
          <a:p>
            <a:pPr marL="457200" lvl="0" indent="-457200">
              <a:buFont typeface="+mj-lt"/>
              <a:buAutoNum type="arabicPeriod"/>
            </a:pPr>
            <a:endParaRPr lang="en-US" sz="2000" dirty="0"/>
          </a:p>
          <a:p>
            <a:pPr marL="457200" indent="-457200">
              <a:buFont typeface="+mj-lt"/>
              <a:buAutoNum type="arabicPeriod"/>
            </a:pPr>
            <a:r>
              <a:rPr lang="en-US" sz="2800" dirty="0"/>
              <a:t>What is your first step in waging war not to win over people but to win them over for the Lord by taking every thought captive to obey Christ? </a:t>
            </a:r>
          </a:p>
        </p:txBody>
      </p:sp>
    </p:spTree>
    <p:extLst>
      <p:ext uri="{BB962C8B-B14F-4D97-AF65-F5344CB8AC3E}">
        <p14:creationId xmlns:p14="http://schemas.microsoft.com/office/powerpoint/2010/main" val="179805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Every Thought Captive to Christ</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10:1-6 </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November 11,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126361B7-0FC0-5941-88DF-FD4C5913652D}"/>
              </a:ext>
            </a:extLst>
          </p:cNvPr>
          <p:cNvSpPr>
            <a:spLocks noGrp="1" noChangeArrowheads="1"/>
          </p:cNvSpPr>
          <p:nvPr>
            <p:ph type="title"/>
          </p:nvPr>
        </p:nvSpPr>
        <p:spPr>
          <a:xfrm>
            <a:off x="0" y="609600"/>
            <a:ext cx="12192000" cy="457200"/>
          </a:xfrm>
        </p:spPr>
        <p:txBody>
          <a:bodyPr/>
          <a:lstStyle/>
          <a:p>
            <a:r>
              <a:rPr lang="en-US" altLang="en-US" sz="3200" b="1" dirty="0">
                <a:latin typeface="Candara" panose="020E0502030303020204" pitchFamily="34" charset="0"/>
              </a:rPr>
              <a:t>2 Corinthians 10:1-6 [ESV]</a:t>
            </a:r>
          </a:p>
        </p:txBody>
      </p:sp>
      <p:sp>
        <p:nvSpPr>
          <p:cNvPr id="151554" name="Rectangle 3">
            <a:extLst>
              <a:ext uri="{FF2B5EF4-FFF2-40B4-BE49-F238E27FC236}">
                <a16:creationId xmlns:a16="http://schemas.microsoft.com/office/drawing/2014/main" id="{C3BE6EE6-594F-D848-9ACE-64CE61EE3A3B}"/>
              </a:ext>
            </a:extLst>
          </p:cNvPr>
          <p:cNvSpPr>
            <a:spLocks noGrp="1" noChangeArrowheads="1"/>
          </p:cNvSpPr>
          <p:nvPr>
            <p:ph type="body" idx="1"/>
          </p:nvPr>
        </p:nvSpPr>
        <p:spPr>
          <a:xfrm>
            <a:off x="0" y="1295400"/>
            <a:ext cx="12192000" cy="5410200"/>
          </a:xfrm>
        </p:spPr>
        <p:txBody>
          <a:bodyPr/>
          <a:lstStyle/>
          <a:p>
            <a:pPr marL="0" indent="0" algn="ctr">
              <a:buNone/>
            </a:pPr>
            <a:r>
              <a:rPr lang="en-US" altLang="en-US" sz="2600" b="1" i="1" baseline="30000" dirty="0">
                <a:latin typeface="Candara" panose="020E0502030303020204" pitchFamily="34" charset="0"/>
              </a:rPr>
              <a:t>1</a:t>
            </a:r>
            <a:r>
              <a:rPr lang="en-US" altLang="en-US" sz="2600" b="1" i="1" dirty="0">
                <a:latin typeface="Candara" panose="020E0502030303020204" pitchFamily="34" charset="0"/>
              </a:rPr>
              <a:t> I, Paul, myself entreat you, by the meekness and gentleness </a:t>
            </a:r>
            <a:br>
              <a:rPr lang="en-US" altLang="en-US" sz="2600" b="1" i="1" dirty="0">
                <a:latin typeface="Candara" panose="020E0502030303020204" pitchFamily="34" charset="0"/>
              </a:rPr>
            </a:br>
            <a:r>
              <a:rPr lang="en-US" altLang="en-US" sz="2600" b="1" i="1" dirty="0">
                <a:latin typeface="Candara" panose="020E0502030303020204" pitchFamily="34" charset="0"/>
              </a:rPr>
              <a:t>of Christ—I who am humble when face to face with you, but bold </a:t>
            </a:r>
            <a:br>
              <a:rPr lang="en-US" altLang="en-US" sz="2600" b="1" i="1" dirty="0">
                <a:latin typeface="Candara" panose="020E0502030303020204" pitchFamily="34" charset="0"/>
              </a:rPr>
            </a:br>
            <a:r>
              <a:rPr lang="en-US" altLang="en-US" sz="2600" b="1" i="1" dirty="0">
                <a:latin typeface="Candara" panose="020E0502030303020204" pitchFamily="34" charset="0"/>
              </a:rPr>
              <a:t>toward you when I am away!— </a:t>
            </a:r>
            <a:r>
              <a:rPr lang="en-US" altLang="en-US" sz="2600" b="1" i="1" baseline="30000" dirty="0">
                <a:latin typeface="Candara" panose="020E0502030303020204" pitchFamily="34" charset="0"/>
              </a:rPr>
              <a:t>2</a:t>
            </a:r>
            <a:r>
              <a:rPr lang="en-US" altLang="en-US" sz="2600" b="1" i="1" dirty="0">
                <a:latin typeface="Candara" panose="020E0502030303020204" pitchFamily="34" charset="0"/>
              </a:rPr>
              <a:t> I beg of you that when I am present </a:t>
            </a:r>
            <a:br>
              <a:rPr lang="en-US" altLang="en-US" sz="2600" b="1" i="1" dirty="0">
                <a:latin typeface="Candara" panose="020E0502030303020204" pitchFamily="34" charset="0"/>
              </a:rPr>
            </a:br>
            <a:r>
              <a:rPr lang="en-US" altLang="en-US" sz="2600" b="1" i="1" dirty="0">
                <a:latin typeface="Candara" panose="020E0502030303020204" pitchFamily="34" charset="0"/>
              </a:rPr>
              <a:t>I may not have to show boldness with such confidence as I count on </a:t>
            </a:r>
            <a:br>
              <a:rPr lang="en-US" altLang="en-US" sz="2600" b="1" i="1" dirty="0">
                <a:latin typeface="Candara" panose="020E0502030303020204" pitchFamily="34" charset="0"/>
              </a:rPr>
            </a:br>
            <a:r>
              <a:rPr lang="en-US" altLang="en-US" sz="2600" b="1" i="1" dirty="0">
                <a:latin typeface="Candara" panose="020E0502030303020204" pitchFamily="34" charset="0"/>
              </a:rPr>
              <a:t>showing against some who suspect us of walking according to the flesh. </a:t>
            </a:r>
            <a:br>
              <a:rPr lang="en-US" altLang="en-US" sz="2600" b="1" i="1" dirty="0">
                <a:latin typeface="Candara" panose="020E0502030303020204" pitchFamily="34" charset="0"/>
              </a:rPr>
            </a:br>
            <a:r>
              <a:rPr lang="en-US" altLang="en-US" sz="2600" b="1" i="1" baseline="30000" dirty="0">
                <a:latin typeface="Candara" panose="020E0502030303020204" pitchFamily="34" charset="0"/>
              </a:rPr>
              <a:t>3</a:t>
            </a:r>
            <a:r>
              <a:rPr lang="en-US" altLang="en-US" sz="2600" b="1" i="1" dirty="0">
                <a:latin typeface="Candara" panose="020E0502030303020204" pitchFamily="34" charset="0"/>
              </a:rPr>
              <a:t> For though we walk in the flesh, we are not waging war according to the flesh. </a:t>
            </a:r>
            <a:br>
              <a:rPr lang="en-US" altLang="en-US" sz="2600" b="1" i="1" dirty="0">
                <a:latin typeface="Candara" panose="020E0502030303020204" pitchFamily="34" charset="0"/>
              </a:rPr>
            </a:br>
            <a:r>
              <a:rPr lang="en-US" altLang="en-US" sz="2600" b="1" i="1" baseline="30000" dirty="0">
                <a:latin typeface="Candara" panose="020E0502030303020204" pitchFamily="34" charset="0"/>
              </a:rPr>
              <a:t>4</a:t>
            </a:r>
            <a:r>
              <a:rPr lang="en-US" altLang="en-US" sz="2600" b="1" i="1" dirty="0">
                <a:latin typeface="Candara" panose="020E0502030303020204" pitchFamily="34" charset="0"/>
              </a:rPr>
              <a:t> For the weapons of our warfare are not of the flesh but have divine power </a:t>
            </a:r>
            <a:br>
              <a:rPr lang="en-US" altLang="en-US" sz="2600" b="1" i="1" dirty="0">
                <a:latin typeface="Candara" panose="020E0502030303020204" pitchFamily="34" charset="0"/>
              </a:rPr>
            </a:br>
            <a:r>
              <a:rPr lang="en-US" altLang="en-US" sz="2600" b="1" i="1" dirty="0">
                <a:latin typeface="Candara" panose="020E0502030303020204" pitchFamily="34" charset="0"/>
              </a:rPr>
              <a:t>to destroy strongholds. </a:t>
            </a:r>
            <a:r>
              <a:rPr lang="en-US" altLang="en-US" sz="2600" b="1" i="1" baseline="30000" dirty="0">
                <a:latin typeface="Candara" panose="020E0502030303020204" pitchFamily="34" charset="0"/>
              </a:rPr>
              <a:t>5</a:t>
            </a:r>
            <a:r>
              <a:rPr lang="en-US" altLang="en-US" sz="2600" b="1" i="1" dirty="0">
                <a:latin typeface="Candara" panose="020E0502030303020204" pitchFamily="34" charset="0"/>
              </a:rPr>
              <a:t> We destroy arguments and every lofty opinion </a:t>
            </a:r>
            <a:br>
              <a:rPr lang="en-US" altLang="en-US" sz="2600" b="1" i="1" dirty="0">
                <a:latin typeface="Candara" panose="020E0502030303020204" pitchFamily="34" charset="0"/>
              </a:rPr>
            </a:br>
            <a:r>
              <a:rPr lang="en-US" altLang="en-US" sz="2600" b="1" i="1" dirty="0">
                <a:latin typeface="Candara" panose="020E0502030303020204" pitchFamily="34" charset="0"/>
              </a:rPr>
              <a:t>raised against the knowledge of God, and take every thought </a:t>
            </a:r>
            <a:br>
              <a:rPr lang="en-US" altLang="en-US" sz="2600" b="1" i="1" dirty="0">
                <a:latin typeface="Candara" panose="020E0502030303020204" pitchFamily="34" charset="0"/>
              </a:rPr>
            </a:br>
            <a:r>
              <a:rPr lang="en-US" altLang="en-US" sz="2600" b="1" i="1" dirty="0">
                <a:latin typeface="Candara" panose="020E0502030303020204" pitchFamily="34" charset="0"/>
              </a:rPr>
              <a:t>captive to obey Christ, </a:t>
            </a:r>
            <a:r>
              <a:rPr lang="en-US" altLang="en-US" sz="2600" b="1" i="1" baseline="30000" dirty="0">
                <a:latin typeface="Candara" panose="020E0502030303020204" pitchFamily="34" charset="0"/>
              </a:rPr>
              <a:t>6</a:t>
            </a:r>
            <a:r>
              <a:rPr lang="en-US" altLang="en-US" sz="2600" b="1" i="1" dirty="0">
                <a:latin typeface="Candara" panose="020E0502030303020204" pitchFamily="34" charset="0"/>
              </a:rPr>
              <a:t> being ready to punish every </a:t>
            </a:r>
            <a:br>
              <a:rPr lang="en-US" altLang="en-US" sz="2600" b="1" i="1" dirty="0">
                <a:latin typeface="Candara" panose="020E0502030303020204" pitchFamily="34" charset="0"/>
              </a:rPr>
            </a:br>
            <a:r>
              <a:rPr lang="en-US" altLang="en-US" sz="2600" b="1" i="1" dirty="0">
                <a:latin typeface="Candara" panose="020E0502030303020204" pitchFamily="34" charset="0"/>
              </a:rPr>
              <a:t>disobedience, when your obedience is complete.</a:t>
            </a:r>
          </a:p>
        </p:txBody>
      </p:sp>
      <p:cxnSp>
        <p:nvCxnSpPr>
          <p:cNvPr id="151555" name="Straight Arrow Connector 19">
            <a:extLst>
              <a:ext uri="{FF2B5EF4-FFF2-40B4-BE49-F238E27FC236}">
                <a16:creationId xmlns:a16="http://schemas.microsoft.com/office/drawing/2014/main" id="{E94AF914-3D2F-BB48-8823-CF18237A3E17}"/>
              </a:ext>
            </a:extLst>
          </p:cNvPr>
          <p:cNvCxnSpPr>
            <a:cxnSpLocks noChangeShapeType="1"/>
          </p:cNvCxnSpPr>
          <p:nvPr/>
        </p:nvCxnSpPr>
        <p:spPr bwMode="auto">
          <a:xfrm>
            <a:off x="87630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176404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609600"/>
          </a:xfrm>
        </p:spPr>
        <p:txBody>
          <a:bodyPr/>
          <a:lstStyle/>
          <a:p>
            <a:r>
              <a:rPr lang="en-US" altLang="en-US" sz="3200" b="1" dirty="0">
                <a:latin typeface="Candara" panose="020E0502030303020204" pitchFamily="34" charset="0"/>
              </a:rPr>
              <a:t>AN OVERVIEW &amp; PRELIMINARY OBSERVATIONS [2 COR. 10:1-6]</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371600"/>
            <a:ext cx="11658600" cy="5334000"/>
          </a:xfrm>
        </p:spPr>
        <p:txBody>
          <a:bodyPr/>
          <a:lstStyle/>
          <a:p>
            <a:pPr marL="514350" indent="-514350"/>
            <a:r>
              <a:rPr lang="en-US" altLang="en-US" sz="2800" b="1" dirty="0">
                <a:latin typeface="Candara" panose="020E0502030303020204" pitchFamily="34" charset="0"/>
              </a:rPr>
              <a:t>It is </a:t>
            </a:r>
            <a:r>
              <a:rPr lang="en-US" altLang="en-US" sz="2800" b="1" dirty="0">
                <a:solidFill>
                  <a:srgbClr val="FF0000"/>
                </a:solidFill>
                <a:latin typeface="Candara" panose="020E0502030303020204" pitchFamily="34" charset="0"/>
              </a:rPr>
              <a:t>the beginning of a new unit of thought </a:t>
            </a:r>
            <a:r>
              <a:rPr lang="en-US" altLang="en-US" sz="2800" b="1" dirty="0">
                <a:latin typeface="Candara" panose="020E0502030303020204" pitchFamily="34" charset="0"/>
              </a:rPr>
              <a:t>in Paul’s letter (2 Cor. 10-13).</a:t>
            </a:r>
          </a:p>
          <a:p>
            <a:pPr marL="514350" indent="-514350"/>
            <a:endParaRPr lang="en-US" altLang="en-US" sz="2000" b="1" dirty="0">
              <a:latin typeface="Candara" panose="020E0502030303020204" pitchFamily="34" charset="0"/>
            </a:endParaRPr>
          </a:p>
          <a:p>
            <a:pPr marL="514350" indent="-514350"/>
            <a:r>
              <a:rPr lang="en-US" altLang="en-US" sz="2800" b="1" dirty="0">
                <a:latin typeface="Candara" panose="020E0502030303020204" pitchFamily="34" charset="0"/>
              </a:rPr>
              <a:t>It is </a:t>
            </a:r>
            <a:r>
              <a:rPr lang="en-US" altLang="en-US" sz="2800" b="1" dirty="0">
                <a:solidFill>
                  <a:srgbClr val="FF0000"/>
                </a:solidFill>
                <a:latin typeface="Candara" panose="020E0502030303020204" pitchFamily="34" charset="0"/>
              </a:rPr>
              <a:t>Paul’s defense &amp; stern warning (again) against the false apostles</a:t>
            </a:r>
            <a:r>
              <a:rPr lang="en-US" altLang="en-US" sz="2800" b="1" dirty="0">
                <a:latin typeface="Candara" panose="020E0502030303020204" pitchFamily="34" charset="0"/>
              </a:rPr>
              <a:t>—perhaps due to the fickle Corinthians reverting to criticism against Paul.</a:t>
            </a:r>
          </a:p>
          <a:p>
            <a:pPr marL="514350" indent="-514350"/>
            <a:endParaRPr lang="en-US" altLang="en-US" sz="2000" b="1" dirty="0">
              <a:latin typeface="Candara" panose="020E0502030303020204" pitchFamily="34" charset="0"/>
            </a:endParaRPr>
          </a:p>
          <a:p>
            <a:pPr marL="514350" indent="-514350"/>
            <a:r>
              <a:rPr lang="en-US" altLang="en-US" sz="2800" b="1" dirty="0">
                <a:latin typeface="Candara" panose="020E0502030303020204" pitchFamily="34" charset="0"/>
              </a:rPr>
              <a:t>It is </a:t>
            </a:r>
            <a:r>
              <a:rPr lang="en-US" altLang="en-US" sz="2800" b="1" dirty="0">
                <a:solidFill>
                  <a:srgbClr val="FF0000"/>
                </a:solidFill>
                <a:latin typeface="Candara" panose="020E0502030303020204" pitchFamily="34" charset="0"/>
              </a:rPr>
              <a:t>filled with military language</a:t>
            </a:r>
            <a:r>
              <a:rPr lang="en-US" altLang="en-US" sz="2800" b="1" dirty="0">
                <a:latin typeface="Candara" panose="020E0502030303020204" pitchFamily="34" charset="0"/>
              </a:rPr>
              <a:t>—denoting the nature of ongoing spiritual warfare surrounding the Corinthian church as well as Paul.</a:t>
            </a:r>
          </a:p>
          <a:p>
            <a:pPr marL="514350" indent="-514350"/>
            <a:endParaRPr lang="en-US" altLang="en-US" sz="2000" b="1" dirty="0">
              <a:latin typeface="Candara" panose="020E0502030303020204" pitchFamily="34" charset="0"/>
            </a:endParaRPr>
          </a:p>
          <a:p>
            <a:pPr marL="514350" indent="-514350"/>
            <a:r>
              <a:rPr lang="en-US" altLang="en-US" sz="2800" b="1" dirty="0">
                <a:latin typeface="Candara" panose="020E0502030303020204" pitchFamily="34" charset="0"/>
              </a:rPr>
              <a:t>It is </a:t>
            </a:r>
            <a:r>
              <a:rPr lang="en-US" altLang="en-US" sz="2800" b="1" dirty="0">
                <a:solidFill>
                  <a:srgbClr val="FF0000"/>
                </a:solidFill>
                <a:latin typeface="Candara" panose="020E0502030303020204" pitchFamily="34" charset="0"/>
              </a:rPr>
              <a:t>also relevant to our spiritual warfare in today’s world</a:t>
            </a:r>
            <a:r>
              <a:rPr lang="en-US" altLang="en-US" sz="2800" b="1" dirty="0">
                <a:latin typeface="Candara" panose="020E0502030303020204" pitchFamily="34" charset="0"/>
              </a:rPr>
              <a:t>—as we deal with all kinds of ideas and opinions against the knowledge of God.</a:t>
            </a:r>
          </a:p>
        </p:txBody>
      </p:sp>
      <p:cxnSp>
        <p:nvCxnSpPr>
          <p:cNvPr id="153603" name="Straight Arrow Connector 19">
            <a:extLst>
              <a:ext uri="{FF2B5EF4-FFF2-40B4-BE49-F238E27FC236}">
                <a16:creationId xmlns:a16="http://schemas.microsoft.com/office/drawing/2014/main" id="{FFE60A74-639D-4E43-B722-235081FAD7CA}"/>
              </a:ext>
            </a:extLst>
          </p:cNvPr>
          <p:cNvCxnSpPr>
            <a:cxnSpLocks noChangeShapeType="1"/>
          </p:cNvCxnSpPr>
          <p:nvPr/>
        </p:nvCxnSpPr>
        <p:spPr bwMode="auto">
          <a:xfrm>
            <a:off x="87630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7872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THREE KEY PRINCIPLES OF ENGAGING IN SPIRITUAL WARFARE</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lvl="0" indent="-463550">
              <a:spcBef>
                <a:spcPct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spc="-10" dirty="0">
                <a:solidFill>
                  <a:srgbClr val="000000"/>
                </a:solidFill>
                <a:latin typeface="Candara" charset="0"/>
                <a:ea typeface="ＭＳ Ｐゴシック" charset="0"/>
                <a:cs typeface="MS PGothic" charset="0"/>
              </a:rPr>
              <a:t>Principle #1: </a:t>
            </a:r>
            <a:r>
              <a:rPr lang="en-US" sz="2800" b="1" i="0" spc="-10" dirty="0">
                <a:solidFill>
                  <a:srgbClr val="FF0000"/>
                </a:solidFill>
                <a:latin typeface="Candara" charset="0"/>
                <a:ea typeface="ＭＳ Ｐゴシック" charset="0"/>
                <a:cs typeface="MS PGothic" charset="0"/>
              </a:rPr>
              <a:t>The overriding principle of engaging in spiritual warfare is the meekness and gentleness of Christ.</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lvl="0" indent="-14288" algn="ctr">
              <a:spcBef>
                <a:spcPts val="0"/>
              </a:spcBef>
              <a:buNone/>
              <a:defRPr/>
            </a:pPr>
            <a:r>
              <a:rPr lang="en-US" altLang="x-none" sz="2600" baseline="30000" dirty="0">
                <a:solidFill>
                  <a:srgbClr val="000000"/>
                </a:solidFill>
                <a:latin typeface="Candara" charset="0"/>
              </a:rPr>
              <a:t>1</a:t>
            </a:r>
            <a:r>
              <a:rPr lang="en-US" altLang="x-none" sz="2600" dirty="0">
                <a:solidFill>
                  <a:srgbClr val="000000"/>
                </a:solidFill>
                <a:latin typeface="Candara" charset="0"/>
              </a:rPr>
              <a:t> I, Paul, myself entreat you, by the meekness and gentleness of Christ—</a:t>
            </a:r>
            <a:br>
              <a:rPr lang="en-US" altLang="x-none" sz="2600" dirty="0">
                <a:solidFill>
                  <a:srgbClr val="000000"/>
                </a:solidFill>
                <a:latin typeface="Candara" charset="0"/>
              </a:rPr>
            </a:br>
            <a:r>
              <a:rPr lang="en-US" altLang="x-none" sz="2600" dirty="0">
                <a:solidFill>
                  <a:srgbClr val="000000"/>
                </a:solidFill>
                <a:latin typeface="Candara" charset="0"/>
              </a:rPr>
              <a:t>I who am humble when face to face with you, but bold toward you when</a:t>
            </a:r>
            <a:br>
              <a:rPr lang="en-US" altLang="x-none" sz="2600" dirty="0">
                <a:solidFill>
                  <a:srgbClr val="000000"/>
                </a:solidFill>
                <a:latin typeface="Candara" charset="0"/>
              </a:rPr>
            </a:br>
            <a:r>
              <a:rPr lang="en-US" altLang="x-none" sz="2600" dirty="0">
                <a:solidFill>
                  <a:srgbClr val="000000"/>
                </a:solidFill>
                <a:latin typeface="Candara" charset="0"/>
              </a:rPr>
              <a:t> I am away!— </a:t>
            </a:r>
            <a:r>
              <a:rPr lang="en-US" altLang="x-none" sz="2600" baseline="30000" dirty="0">
                <a:solidFill>
                  <a:srgbClr val="000000"/>
                </a:solidFill>
                <a:latin typeface="Candara" charset="0"/>
              </a:rPr>
              <a:t>2</a:t>
            </a:r>
            <a:r>
              <a:rPr lang="en-US" altLang="x-none" sz="2600" dirty="0">
                <a:solidFill>
                  <a:srgbClr val="000000"/>
                </a:solidFill>
                <a:latin typeface="Candara" charset="0"/>
              </a:rPr>
              <a:t> I beg of you that when I am present I may not have to show</a:t>
            </a:r>
            <a:br>
              <a:rPr lang="en-US" altLang="x-none" sz="2600" dirty="0">
                <a:solidFill>
                  <a:srgbClr val="000000"/>
                </a:solidFill>
                <a:latin typeface="Candara" charset="0"/>
              </a:rPr>
            </a:br>
            <a:r>
              <a:rPr lang="en-US" altLang="x-none" sz="2600" dirty="0">
                <a:solidFill>
                  <a:srgbClr val="000000"/>
                </a:solidFill>
                <a:latin typeface="Candara" charset="0"/>
              </a:rPr>
              <a:t> boldness with such confidence as I count on showing against some </a:t>
            </a:r>
            <a:br>
              <a:rPr lang="en-US" altLang="x-none" sz="2600" dirty="0">
                <a:solidFill>
                  <a:srgbClr val="000000"/>
                </a:solidFill>
                <a:latin typeface="Candara" charset="0"/>
              </a:rPr>
            </a:br>
            <a:r>
              <a:rPr lang="en-US" altLang="x-none" sz="2600" dirty="0">
                <a:solidFill>
                  <a:srgbClr val="000000"/>
                </a:solidFill>
                <a:latin typeface="Candara" charset="0"/>
              </a:rPr>
              <a:t>who suspect us of walking according to the flesh. (vs. 1-2)</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how Paul begins his “gently firm” warning before his arrival.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a:t>
            </a:r>
            <a:r>
              <a:rPr lang="en-US" sz="2600" b="1" i="0">
                <a:solidFill>
                  <a:srgbClr val="000000"/>
                </a:solidFill>
                <a:latin typeface="Candara" charset="0"/>
                <a:ea typeface="ＭＳ Ｐゴシック" charset="0"/>
                <a:cs typeface="Candara" charset="0"/>
              </a:rPr>
              <a:t>? Paul </a:t>
            </a:r>
            <a:r>
              <a:rPr lang="en-US" sz="2600" b="1" i="0" dirty="0">
                <a:solidFill>
                  <a:srgbClr val="000000"/>
                </a:solidFill>
                <a:latin typeface="Candara" charset="0"/>
                <a:ea typeface="ＭＳ Ｐゴシック" charset="0"/>
                <a:cs typeface="Candara" charset="0"/>
              </a:rPr>
              <a:t>was not on his own but was an apostle sent by Christ who was a passionate follower of Jesus and Christlikeness.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So, we also must begin with this paradoxical way of engaging in spiritual warfare—we are fighting for Christ, in Christ’s way, and by Christ’s power.</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12597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981200"/>
            <a:ext cx="11887200" cy="4850494"/>
          </a:xfrm>
        </p:spPr>
        <p:txBody>
          <a:bodyPr/>
          <a:lstStyle/>
          <a:p>
            <a:pPr marL="0" indent="0" algn="ctr">
              <a:spcBef>
                <a:spcPts val="0"/>
              </a:spcBef>
              <a:buNone/>
            </a:pPr>
            <a:r>
              <a:rPr lang="en-US" altLang="x-none" sz="2800" b="1" i="1" baseline="30000" dirty="0">
                <a:latin typeface="Candara" charset="0"/>
              </a:rPr>
              <a:t>29</a:t>
            </a:r>
            <a:r>
              <a:rPr lang="en-US" altLang="x-none" sz="2800" b="1" i="1" dirty="0">
                <a:latin typeface="Candara" charset="0"/>
              </a:rPr>
              <a:t> Take my yoke upon you, </a:t>
            </a:r>
            <a:br>
              <a:rPr lang="en-US" altLang="x-none" sz="2800" b="1" i="1" dirty="0">
                <a:latin typeface="Candara" charset="0"/>
              </a:rPr>
            </a:br>
            <a:r>
              <a:rPr lang="en-US" altLang="x-none" sz="2800" b="1" i="1" dirty="0">
                <a:latin typeface="Candara" charset="0"/>
              </a:rPr>
              <a:t>and learn from me, for I am gentle </a:t>
            </a:r>
            <a:br>
              <a:rPr lang="en-US" altLang="x-none" sz="2800" b="1" i="1" dirty="0">
                <a:latin typeface="Candara" charset="0"/>
              </a:rPr>
            </a:br>
            <a:r>
              <a:rPr lang="en-US" altLang="x-none" sz="2800" b="1" i="1" dirty="0">
                <a:latin typeface="Candara" charset="0"/>
              </a:rPr>
              <a:t>and lowly in heart, and you will find rest </a:t>
            </a:r>
            <a:br>
              <a:rPr lang="en-US" altLang="x-none" sz="2800" b="1" i="1" dirty="0">
                <a:latin typeface="Candara" charset="0"/>
              </a:rPr>
            </a:br>
            <a:r>
              <a:rPr lang="en-US" altLang="x-none" sz="2800" b="1" i="1" dirty="0">
                <a:latin typeface="Candara" charset="0"/>
              </a:rPr>
              <a:t>for your souls. </a:t>
            </a:r>
            <a:r>
              <a:rPr lang="en-US" altLang="x-none" sz="2800" b="1" i="1" baseline="30000" dirty="0">
                <a:latin typeface="Candara" charset="0"/>
              </a:rPr>
              <a:t>30</a:t>
            </a:r>
            <a:r>
              <a:rPr lang="en-US" altLang="x-none" sz="2800" b="1" i="1" dirty="0">
                <a:latin typeface="Candara" charset="0"/>
              </a:rPr>
              <a:t> For my yoke is easy, </a:t>
            </a:r>
            <a:br>
              <a:rPr lang="en-US" altLang="x-none" sz="2800" b="1" i="1" dirty="0">
                <a:latin typeface="Candara" charset="0"/>
              </a:rPr>
            </a:br>
            <a:r>
              <a:rPr lang="en-US" altLang="x-none" sz="2800" b="1" i="1" dirty="0">
                <a:latin typeface="Candara" charset="0"/>
              </a:rPr>
              <a:t>and my burden is light.”</a:t>
            </a:r>
            <a:r>
              <a:rPr lang="en-US" sz="2800" b="1" i="1" dirty="0">
                <a:latin typeface="Candara"/>
                <a:cs typeface="Candara"/>
              </a:rPr>
              <a:t>.</a:t>
            </a:r>
            <a:br>
              <a:rPr lang="en-US" sz="2800" b="1" i="1" dirty="0">
                <a:latin typeface="Candara"/>
                <a:cs typeface="Candara"/>
              </a:rPr>
            </a:br>
            <a:r>
              <a:rPr lang="en-US" sz="2800" b="1" i="1" dirty="0">
                <a:latin typeface="Candara"/>
                <a:cs typeface="Candara"/>
              </a:rPr>
              <a:t>Matthew 11:29-30</a:t>
            </a:r>
          </a:p>
        </p:txBody>
      </p:sp>
    </p:spTree>
    <p:extLst>
      <p:ext uri="{BB962C8B-B14F-4D97-AF65-F5344CB8AC3E}">
        <p14:creationId xmlns:p14="http://schemas.microsoft.com/office/powerpoint/2010/main" val="60205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THREE KEY PRINCIPLES OF ENGAGING IN SPIRITUAL WARFARE</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Principle #2: </a:t>
            </a:r>
            <a:r>
              <a:rPr lang="en-US" sz="2800" b="1" i="0" spc="-10" dirty="0">
                <a:solidFill>
                  <a:srgbClr val="FF0000"/>
                </a:solidFill>
                <a:latin typeface="Candara" charset="0"/>
                <a:ea typeface="ＭＳ Ｐゴシック" charset="0"/>
                <a:cs typeface="MS PGothic" charset="0"/>
              </a:rPr>
              <a:t>In waging war, we are to choose to use </a:t>
            </a:r>
            <a:r>
              <a:rPr lang="en-US" sz="2800" b="1" u="sng" spc="-10" dirty="0">
                <a:solidFill>
                  <a:srgbClr val="FF0000"/>
                </a:solidFill>
                <a:latin typeface="Candara" charset="0"/>
                <a:ea typeface="ＭＳ Ｐゴシック" charset="0"/>
                <a:cs typeface="MS PGothic" charset="0"/>
              </a:rPr>
              <a:t>not</a:t>
            </a:r>
            <a:r>
              <a:rPr lang="en-US" sz="2800" b="1" i="0" spc="-10" dirty="0">
                <a:solidFill>
                  <a:srgbClr val="FF0000"/>
                </a:solidFill>
                <a:latin typeface="Candara" charset="0"/>
                <a:ea typeface="ＭＳ Ｐゴシック" charset="0"/>
                <a:cs typeface="MS PGothic" charset="0"/>
              </a:rPr>
              <a:t> worldly weapons but spiritual weapons that destroy strongholds against the truth of God.</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dirty="0">
                <a:solidFill>
                  <a:srgbClr val="000000"/>
                </a:solidFill>
                <a:latin typeface="Candara" charset="0"/>
              </a:rPr>
              <a:t>…some who suspect us of walking according to the flesh. </a:t>
            </a:r>
            <a:br>
              <a:rPr lang="en-US" altLang="x-none" sz="2600" dirty="0">
                <a:solidFill>
                  <a:srgbClr val="000000"/>
                </a:solidFill>
                <a:latin typeface="Candara" charset="0"/>
              </a:rPr>
            </a:br>
            <a:r>
              <a:rPr lang="en-US" altLang="x-none" sz="2600" baseline="30000" dirty="0">
                <a:solidFill>
                  <a:srgbClr val="000000"/>
                </a:solidFill>
                <a:latin typeface="Candara" charset="0"/>
              </a:rPr>
              <a:t>3</a:t>
            </a:r>
            <a:r>
              <a:rPr lang="en-US" altLang="x-none" sz="2600" dirty="0">
                <a:solidFill>
                  <a:srgbClr val="000000"/>
                </a:solidFill>
                <a:latin typeface="Candara" charset="0"/>
              </a:rPr>
              <a:t> For though we walk in the flesh, we are not waging war according </a:t>
            </a:r>
            <a:br>
              <a:rPr lang="en-US" altLang="x-none" sz="2600" dirty="0">
                <a:solidFill>
                  <a:srgbClr val="000000"/>
                </a:solidFill>
                <a:latin typeface="Candara" charset="0"/>
              </a:rPr>
            </a:br>
            <a:r>
              <a:rPr lang="en-US" altLang="x-none" sz="2600" dirty="0">
                <a:solidFill>
                  <a:srgbClr val="000000"/>
                </a:solidFill>
                <a:latin typeface="Candara" charset="0"/>
              </a:rPr>
              <a:t>to the flesh. </a:t>
            </a:r>
            <a:r>
              <a:rPr lang="en-US" altLang="x-none" sz="2600" baseline="30000" dirty="0">
                <a:solidFill>
                  <a:srgbClr val="000000"/>
                </a:solidFill>
                <a:latin typeface="Candara" charset="0"/>
              </a:rPr>
              <a:t>4</a:t>
            </a:r>
            <a:r>
              <a:rPr lang="en-US" altLang="x-none" sz="2600" dirty="0">
                <a:solidFill>
                  <a:srgbClr val="000000"/>
                </a:solidFill>
                <a:latin typeface="Candara" charset="0"/>
              </a:rPr>
              <a:t> For the weapons of our warfare are not of the flesh</a:t>
            </a:r>
            <a:br>
              <a:rPr lang="en-US" altLang="x-none" sz="2600" dirty="0">
                <a:solidFill>
                  <a:srgbClr val="000000"/>
                </a:solidFill>
                <a:latin typeface="Candara" charset="0"/>
              </a:rPr>
            </a:br>
            <a:r>
              <a:rPr lang="en-US" altLang="x-none" sz="2600" dirty="0">
                <a:solidFill>
                  <a:srgbClr val="000000"/>
                </a:solidFill>
                <a:latin typeface="Candara" charset="0"/>
              </a:rPr>
              <a:t> but have divine power to destroy strongholds. (vs. 2b-4)</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uses a play of word in using “flesh” [</a:t>
            </a:r>
            <a:r>
              <a:rPr lang="en-US" sz="2600" dirty="0">
                <a:solidFill>
                  <a:srgbClr val="000000"/>
                </a:solidFill>
                <a:latin typeface="Candara" charset="0"/>
                <a:ea typeface="ＭＳ Ｐゴシック" charset="0"/>
                <a:cs typeface="Candara" charset="0"/>
              </a:rPr>
              <a:t>Gk. </a:t>
            </a:r>
            <a:r>
              <a:rPr lang="en-US" sz="2600" dirty="0" err="1">
                <a:solidFill>
                  <a:srgbClr val="000000"/>
                </a:solidFill>
                <a:latin typeface="Candara" charset="0"/>
                <a:ea typeface="ＭＳ Ｐゴシック" charset="0"/>
                <a:cs typeface="Candara" charset="0"/>
              </a:rPr>
              <a:t>sarx</a:t>
            </a:r>
            <a:r>
              <a:rPr lang="en-US" sz="2600" b="1" i="0" dirty="0">
                <a:solidFill>
                  <a:srgbClr val="000000"/>
                </a:solidFill>
                <a:latin typeface="Candara" charset="0"/>
                <a:ea typeface="ＭＳ Ｐゴシック" charset="0"/>
                <a:cs typeface="Candara" charset="0"/>
              </a:rPr>
              <a:t>] for twofold meanings: (1) </a:t>
            </a:r>
            <a:r>
              <a:rPr lang="en-US" sz="2600" b="1" dirty="0">
                <a:solidFill>
                  <a:srgbClr val="000000"/>
                </a:solidFill>
                <a:latin typeface="Candara" charset="0"/>
                <a:ea typeface="ＭＳ Ｐゴシック" charset="0"/>
                <a:cs typeface="Candara" charset="0"/>
              </a:rPr>
              <a:t>body </a:t>
            </a:r>
            <a:r>
              <a:rPr lang="en-US" sz="2600" b="1" i="0" dirty="0">
                <a:solidFill>
                  <a:srgbClr val="000000"/>
                </a:solidFill>
                <a:latin typeface="Candara" charset="0"/>
                <a:ea typeface="ＭＳ Ｐゴシック" charset="0"/>
                <a:cs typeface="Candara" charset="0"/>
              </a:rPr>
              <a:t>(= in human frailty) and (2) </a:t>
            </a:r>
            <a:r>
              <a:rPr lang="en-US" sz="2600" b="1" dirty="0">
                <a:solidFill>
                  <a:srgbClr val="000000"/>
                </a:solidFill>
                <a:latin typeface="Candara" charset="0"/>
                <a:ea typeface="ＭＳ Ｐゴシック" charset="0"/>
                <a:cs typeface="Candara" charset="0"/>
              </a:rPr>
              <a:t>sinful nature </a:t>
            </a:r>
            <a:r>
              <a:rPr lang="en-US" sz="2600" b="1" i="0" dirty="0">
                <a:solidFill>
                  <a:srgbClr val="000000"/>
                </a:solidFill>
                <a:latin typeface="Candara" charset="0"/>
                <a:ea typeface="ＭＳ Ｐゴシック" charset="0"/>
                <a:cs typeface="Candara" charset="0"/>
              </a:rPr>
              <a:t>(= in worldly way).</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Worldly ways [weapons] cannot destroy strongholds of ideology and false beliefs behind which people hide/raise against the true knowledge of God.</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Only spiritual weapons that come from God (= with God’s power) can destroy seemingly impossible “strongholds” of man’s prideful obstacles.</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3281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914400"/>
            <a:ext cx="11887200" cy="5917294"/>
          </a:xfrm>
        </p:spPr>
        <p:txBody>
          <a:bodyPr/>
          <a:lstStyle/>
          <a:p>
            <a:pPr marL="0" indent="0" algn="ctr">
              <a:spcBef>
                <a:spcPts val="0"/>
              </a:spcBef>
              <a:buNone/>
            </a:pPr>
            <a:r>
              <a:rPr lang="en-US" altLang="x-none" sz="2800" b="1" i="1" baseline="30000" dirty="0">
                <a:latin typeface="Candara" charset="0"/>
              </a:rPr>
              <a:t>2</a:t>
            </a:r>
            <a:r>
              <a:rPr lang="en-US" altLang="x-none" sz="2800" b="1" i="1" dirty="0">
                <a:latin typeface="Candara" charset="0"/>
              </a:rPr>
              <a:t> But we have renounced disgraceful, underhanded ways. </a:t>
            </a:r>
            <a:br>
              <a:rPr lang="en-US" altLang="x-none" sz="2800" b="1" i="1" dirty="0">
                <a:latin typeface="Candara" charset="0"/>
              </a:rPr>
            </a:br>
            <a:r>
              <a:rPr lang="en-US" altLang="x-none" sz="2800" b="1" i="1" dirty="0">
                <a:latin typeface="Candara" charset="0"/>
              </a:rPr>
              <a:t>We refuse to practice cunning or to tamper with God's word, </a:t>
            </a:r>
            <a:br>
              <a:rPr lang="en-US" altLang="x-none" sz="2800" b="1" i="1" dirty="0">
                <a:latin typeface="Candara" charset="0"/>
              </a:rPr>
            </a:br>
            <a:r>
              <a:rPr lang="en-US" altLang="x-none" sz="2800" b="1" i="1" dirty="0">
                <a:latin typeface="Candara" charset="0"/>
              </a:rPr>
              <a:t>but by the open statement of the truth we would commend </a:t>
            </a:r>
            <a:br>
              <a:rPr lang="en-US" altLang="x-none" sz="2800" b="1" i="1" dirty="0">
                <a:latin typeface="Candara" charset="0"/>
              </a:rPr>
            </a:br>
            <a:r>
              <a:rPr lang="en-US" altLang="x-none" sz="2800" b="1" i="1" dirty="0">
                <a:latin typeface="Candara" charset="0"/>
              </a:rPr>
              <a:t>ourselves to everyone's conscience in the sight of God.</a:t>
            </a:r>
            <a:br>
              <a:rPr lang="en-US" sz="2800" b="1" i="1" dirty="0">
                <a:latin typeface="Candara"/>
                <a:cs typeface="Candara"/>
              </a:rPr>
            </a:br>
            <a:r>
              <a:rPr lang="en-US" sz="2800" b="1" i="1" dirty="0">
                <a:latin typeface="Candara"/>
                <a:cs typeface="Candara"/>
              </a:rPr>
              <a:t>2 Corinthians 4:2</a:t>
            </a:r>
          </a:p>
          <a:p>
            <a:pPr marL="0" indent="0" algn="ctr">
              <a:spcBef>
                <a:spcPts val="0"/>
              </a:spcBef>
              <a:buNone/>
            </a:pPr>
            <a:endParaRPr lang="en-US" sz="2400" b="1" i="1" dirty="0">
              <a:latin typeface="Candara"/>
              <a:cs typeface="Candara"/>
            </a:endParaRPr>
          </a:p>
          <a:p>
            <a:pPr marL="0" indent="0" algn="ctr">
              <a:spcBef>
                <a:spcPts val="0"/>
              </a:spcBef>
              <a:buNone/>
            </a:pPr>
            <a:r>
              <a:rPr lang="en-US" sz="2800" b="1" i="1" baseline="30000" dirty="0">
                <a:latin typeface="Candara"/>
                <a:cs typeface="Candara"/>
              </a:rPr>
              <a:t>1</a:t>
            </a:r>
            <a:r>
              <a:rPr lang="en-US" sz="2800" b="1" i="1" dirty="0">
                <a:latin typeface="Candara"/>
                <a:cs typeface="Candara"/>
              </a:rPr>
              <a:t> And I, when I came to you, brothers, did not come </a:t>
            </a:r>
            <a:br>
              <a:rPr lang="en-US" sz="2800" b="1" i="1" dirty="0">
                <a:latin typeface="Candara"/>
                <a:cs typeface="Candara"/>
              </a:rPr>
            </a:br>
            <a:r>
              <a:rPr lang="en-US" sz="2800" b="1" i="1" dirty="0">
                <a:latin typeface="Candara"/>
                <a:cs typeface="Candara"/>
              </a:rPr>
              <a:t>proclaiming to you the testimony of God with lofty speech </a:t>
            </a:r>
            <a:br>
              <a:rPr lang="en-US" sz="2800" b="1" i="1" dirty="0">
                <a:latin typeface="Candara"/>
                <a:cs typeface="Candara"/>
              </a:rPr>
            </a:br>
            <a:r>
              <a:rPr lang="en-US" sz="2800" b="1" i="1" dirty="0">
                <a:latin typeface="Candara"/>
                <a:cs typeface="Candara"/>
              </a:rPr>
              <a:t>or wisdom… </a:t>
            </a:r>
            <a:r>
              <a:rPr lang="en-US" sz="2800" b="1" i="1" baseline="30000" dirty="0">
                <a:latin typeface="Candara"/>
                <a:cs typeface="Candara"/>
              </a:rPr>
              <a:t>4</a:t>
            </a:r>
            <a:r>
              <a:rPr lang="en-US" sz="2800" b="1" i="1" dirty="0">
                <a:latin typeface="Candara"/>
                <a:cs typeface="Candara"/>
              </a:rPr>
              <a:t> and my speech and my message were not in plausible </a:t>
            </a:r>
            <a:br>
              <a:rPr lang="en-US" sz="2800" b="1" i="1" dirty="0">
                <a:latin typeface="Candara"/>
                <a:cs typeface="Candara"/>
              </a:rPr>
            </a:br>
            <a:r>
              <a:rPr lang="en-US" sz="2800" b="1" i="1" dirty="0">
                <a:latin typeface="Candara"/>
                <a:cs typeface="Candara"/>
              </a:rPr>
              <a:t>words of wisdom but in demonstration of the Spirit and of power</a:t>
            </a:r>
            <a:br>
              <a:rPr lang="en-US" sz="2800" b="1" i="1" dirty="0">
                <a:latin typeface="Candara"/>
                <a:cs typeface="Candara"/>
              </a:rPr>
            </a:br>
            <a:r>
              <a:rPr lang="en-US" sz="2800" b="1" i="1" dirty="0">
                <a:latin typeface="Candara"/>
                <a:cs typeface="Candara"/>
              </a:rPr>
              <a:t>1 Corinthians 2:1, 4</a:t>
            </a:r>
          </a:p>
          <a:p>
            <a:pPr marL="0" indent="0" algn="ctr">
              <a:spcBef>
                <a:spcPts val="0"/>
              </a:spcBef>
              <a:buNone/>
            </a:pPr>
            <a:endParaRPr lang="en-US" sz="2800" b="1" i="1" dirty="0">
              <a:latin typeface="Candara"/>
              <a:cs typeface="Candara"/>
            </a:endParaRPr>
          </a:p>
        </p:txBody>
      </p:sp>
    </p:spTree>
    <p:extLst>
      <p:ext uri="{BB962C8B-B14F-4D97-AF65-F5344CB8AC3E}">
        <p14:creationId xmlns:p14="http://schemas.microsoft.com/office/powerpoint/2010/main" val="394581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990600"/>
            <a:ext cx="11887200" cy="5841094"/>
          </a:xfrm>
        </p:spPr>
        <p:txBody>
          <a:bodyPr/>
          <a:lstStyle/>
          <a:p>
            <a:pPr marL="0" indent="0" algn="ctr">
              <a:spcBef>
                <a:spcPts val="0"/>
              </a:spcBef>
              <a:buNone/>
            </a:pPr>
            <a:r>
              <a:rPr lang="en-US" altLang="x-none" sz="2800" b="1" i="1" baseline="30000" dirty="0">
                <a:latin typeface="Candara" charset="0"/>
              </a:rPr>
              <a:t>13</a:t>
            </a:r>
            <a:r>
              <a:rPr lang="en-US" altLang="x-none" sz="2800" b="1" i="1" dirty="0">
                <a:latin typeface="Candara" charset="0"/>
              </a:rPr>
              <a:t> Therefore take up the whole armor of God, that you may </a:t>
            </a:r>
            <a:br>
              <a:rPr lang="en-US" altLang="x-none" sz="2800" b="1" i="1" dirty="0">
                <a:latin typeface="Candara" charset="0"/>
              </a:rPr>
            </a:br>
            <a:r>
              <a:rPr lang="en-US" altLang="x-none" sz="2800" b="1" i="1" dirty="0">
                <a:latin typeface="Candara" charset="0"/>
              </a:rPr>
              <a:t>be able to withstand in the evil day, and having done all, to stand firm.</a:t>
            </a:r>
            <a:br>
              <a:rPr lang="en-US" altLang="x-none" sz="2800" b="1" i="1" dirty="0">
                <a:latin typeface="Candara" charset="0"/>
              </a:rPr>
            </a:br>
            <a:r>
              <a:rPr lang="en-US" altLang="x-none" sz="2800" b="1" i="1" dirty="0">
                <a:latin typeface="Candara" charset="0"/>
              </a:rPr>
              <a:t> </a:t>
            </a:r>
            <a:r>
              <a:rPr lang="en-US" altLang="x-none" sz="2800" b="1" i="1" baseline="30000" dirty="0">
                <a:latin typeface="Candara" charset="0"/>
              </a:rPr>
              <a:t>14</a:t>
            </a:r>
            <a:r>
              <a:rPr lang="en-US" altLang="x-none" sz="2800" b="1" i="1" dirty="0">
                <a:latin typeface="Candara" charset="0"/>
              </a:rPr>
              <a:t> Stand therefore, having fastened on the belt of </a:t>
            </a:r>
            <a:r>
              <a:rPr lang="en-US" altLang="x-none" sz="2800" b="1" i="1" dirty="0">
                <a:solidFill>
                  <a:srgbClr val="FF0000"/>
                </a:solidFill>
                <a:latin typeface="Candara" charset="0"/>
              </a:rPr>
              <a:t>truth</a:t>
            </a:r>
            <a:r>
              <a:rPr lang="en-US" altLang="x-none" sz="2800" b="1" i="1" dirty="0">
                <a:latin typeface="Candara" charset="0"/>
              </a:rPr>
              <a:t>, and having put on </a:t>
            </a:r>
            <a:br>
              <a:rPr lang="en-US" altLang="x-none" sz="2800" b="1" i="1" dirty="0">
                <a:latin typeface="Candara" charset="0"/>
              </a:rPr>
            </a:br>
            <a:r>
              <a:rPr lang="en-US" altLang="x-none" sz="2800" b="1" i="1" dirty="0">
                <a:latin typeface="Candara" charset="0"/>
              </a:rPr>
              <a:t>the breastplate of </a:t>
            </a:r>
            <a:r>
              <a:rPr lang="en-US" altLang="x-none" sz="2800" b="1" i="1" dirty="0">
                <a:solidFill>
                  <a:srgbClr val="FF0000"/>
                </a:solidFill>
                <a:latin typeface="Candara" charset="0"/>
              </a:rPr>
              <a:t>righteousness</a:t>
            </a:r>
            <a:r>
              <a:rPr lang="en-US" altLang="x-none" sz="2800" b="1" i="1" dirty="0">
                <a:latin typeface="Candara" charset="0"/>
              </a:rPr>
              <a:t>, </a:t>
            </a:r>
            <a:r>
              <a:rPr lang="en-US" altLang="x-none" sz="2800" b="1" i="1" baseline="30000" dirty="0">
                <a:latin typeface="Candara" charset="0"/>
              </a:rPr>
              <a:t>15</a:t>
            </a:r>
            <a:r>
              <a:rPr lang="en-US" altLang="x-none" sz="2800" b="1" i="1" dirty="0">
                <a:latin typeface="Candara" charset="0"/>
              </a:rPr>
              <a:t> and, as shoes for your feet, having put on</a:t>
            </a:r>
            <a:br>
              <a:rPr lang="en-US" altLang="x-none" sz="2800" b="1" i="1" dirty="0">
                <a:latin typeface="Candara" charset="0"/>
              </a:rPr>
            </a:br>
            <a:r>
              <a:rPr lang="en-US" altLang="x-none" sz="2800" b="1" i="1" dirty="0">
                <a:latin typeface="Candara" charset="0"/>
              </a:rPr>
              <a:t> the readiness given by </a:t>
            </a:r>
            <a:r>
              <a:rPr lang="en-US" altLang="x-none" sz="2800" b="1" i="1" dirty="0">
                <a:solidFill>
                  <a:srgbClr val="FF0000"/>
                </a:solidFill>
                <a:latin typeface="Candara" charset="0"/>
              </a:rPr>
              <a:t>the gospel of peace</a:t>
            </a:r>
            <a:r>
              <a:rPr lang="en-US" altLang="x-none" sz="2800" b="1" i="1" dirty="0">
                <a:latin typeface="Candara" charset="0"/>
              </a:rPr>
              <a:t>. </a:t>
            </a:r>
            <a:r>
              <a:rPr lang="en-US" altLang="x-none" sz="2800" b="1" i="1" baseline="30000" dirty="0">
                <a:latin typeface="Candara" charset="0"/>
              </a:rPr>
              <a:t>16</a:t>
            </a:r>
            <a:r>
              <a:rPr lang="en-US" altLang="x-none" sz="2800" b="1" i="1" dirty="0">
                <a:latin typeface="Candara" charset="0"/>
              </a:rPr>
              <a:t> In all circumstances take up the</a:t>
            </a:r>
            <a:br>
              <a:rPr lang="en-US" altLang="x-none" sz="2800" b="1" i="1" dirty="0">
                <a:latin typeface="Candara" charset="0"/>
              </a:rPr>
            </a:br>
            <a:r>
              <a:rPr lang="en-US" altLang="x-none" sz="2800" b="1" i="1" dirty="0">
                <a:latin typeface="Candara" charset="0"/>
              </a:rPr>
              <a:t> shield of </a:t>
            </a:r>
            <a:r>
              <a:rPr lang="en-US" altLang="x-none" sz="2800" b="1" i="1" dirty="0">
                <a:solidFill>
                  <a:srgbClr val="FF0000"/>
                </a:solidFill>
                <a:latin typeface="Candara" charset="0"/>
              </a:rPr>
              <a:t>faith</a:t>
            </a:r>
            <a:r>
              <a:rPr lang="en-US" altLang="x-none" sz="2800" b="1" i="1" dirty="0">
                <a:latin typeface="Candara" charset="0"/>
              </a:rPr>
              <a:t>, with which you can extinguish all the flaming darts of the </a:t>
            </a:r>
            <a:br>
              <a:rPr lang="en-US" altLang="x-none" sz="2800" b="1" i="1" dirty="0">
                <a:latin typeface="Candara" charset="0"/>
              </a:rPr>
            </a:br>
            <a:r>
              <a:rPr lang="en-US" altLang="x-none" sz="2800" b="1" i="1" dirty="0">
                <a:latin typeface="Candara" charset="0"/>
              </a:rPr>
              <a:t>evil one; </a:t>
            </a:r>
            <a:r>
              <a:rPr lang="en-US" altLang="x-none" sz="2800" b="1" i="1" baseline="30000" dirty="0">
                <a:latin typeface="Candara" charset="0"/>
              </a:rPr>
              <a:t>17</a:t>
            </a:r>
            <a:r>
              <a:rPr lang="en-US" altLang="x-none" sz="2800" b="1" i="1" dirty="0">
                <a:latin typeface="Candara" charset="0"/>
              </a:rPr>
              <a:t> and take the helmet of </a:t>
            </a:r>
            <a:r>
              <a:rPr lang="en-US" altLang="x-none" sz="2800" b="1" i="1" dirty="0">
                <a:solidFill>
                  <a:srgbClr val="FF0000"/>
                </a:solidFill>
                <a:latin typeface="Candara" charset="0"/>
              </a:rPr>
              <a:t>salvation</a:t>
            </a:r>
            <a:r>
              <a:rPr lang="en-US" altLang="x-none" sz="2800" b="1" i="1" dirty="0">
                <a:latin typeface="Candara" charset="0"/>
              </a:rPr>
              <a:t>, and the sword of the Spirit, </a:t>
            </a:r>
            <a:br>
              <a:rPr lang="en-US" altLang="x-none" sz="2800" b="1" i="1" dirty="0">
                <a:latin typeface="Candara" charset="0"/>
              </a:rPr>
            </a:br>
            <a:r>
              <a:rPr lang="en-US" altLang="x-none" sz="2800" b="1" i="1" dirty="0">
                <a:latin typeface="Candara" charset="0"/>
              </a:rPr>
              <a:t>which is </a:t>
            </a:r>
            <a:r>
              <a:rPr lang="en-US" altLang="x-none" sz="2800" b="1" i="1" dirty="0">
                <a:solidFill>
                  <a:srgbClr val="FF0000"/>
                </a:solidFill>
                <a:latin typeface="Candara" charset="0"/>
              </a:rPr>
              <a:t>the word of God</a:t>
            </a:r>
            <a:r>
              <a:rPr lang="en-US" altLang="x-none" sz="2800" b="1" i="1" dirty="0">
                <a:latin typeface="Candara" charset="0"/>
              </a:rPr>
              <a:t>, </a:t>
            </a:r>
            <a:r>
              <a:rPr lang="en-US" altLang="x-none" sz="2800" b="1" i="1" baseline="30000" dirty="0">
                <a:latin typeface="Candara" charset="0"/>
              </a:rPr>
              <a:t>18</a:t>
            </a:r>
            <a:r>
              <a:rPr lang="en-US" altLang="x-none" sz="2800" b="1" i="1" dirty="0">
                <a:latin typeface="Candara" charset="0"/>
              </a:rPr>
              <a:t> praying at all times in the Spirit, with all </a:t>
            </a:r>
            <a:br>
              <a:rPr lang="en-US" altLang="x-none" sz="2800" b="1" i="1" dirty="0">
                <a:latin typeface="Candara" charset="0"/>
              </a:rPr>
            </a:br>
            <a:r>
              <a:rPr lang="en-US" altLang="x-none" sz="2800" b="1" i="1" dirty="0">
                <a:solidFill>
                  <a:srgbClr val="FF0000"/>
                </a:solidFill>
                <a:latin typeface="Candara" charset="0"/>
              </a:rPr>
              <a:t>prayer and supplication</a:t>
            </a:r>
            <a:r>
              <a:rPr lang="en-US" altLang="x-none" sz="2800" b="1" i="1" dirty="0">
                <a:latin typeface="Candara" charset="0"/>
              </a:rPr>
              <a:t>. To that end, </a:t>
            </a:r>
            <a:r>
              <a:rPr lang="en-US" altLang="x-none" sz="2800" b="1" i="1" dirty="0">
                <a:solidFill>
                  <a:srgbClr val="FF0000"/>
                </a:solidFill>
                <a:latin typeface="Candara" charset="0"/>
              </a:rPr>
              <a:t>keep alert with all </a:t>
            </a:r>
            <a:br>
              <a:rPr lang="en-US" altLang="x-none" sz="2800" b="1" i="1" dirty="0">
                <a:solidFill>
                  <a:srgbClr val="FF0000"/>
                </a:solidFill>
                <a:latin typeface="Candara" charset="0"/>
              </a:rPr>
            </a:br>
            <a:r>
              <a:rPr lang="en-US" altLang="x-none" sz="2800" b="1" i="1" dirty="0">
                <a:solidFill>
                  <a:srgbClr val="FF0000"/>
                </a:solidFill>
                <a:latin typeface="Candara" charset="0"/>
              </a:rPr>
              <a:t>perseverance</a:t>
            </a:r>
            <a:r>
              <a:rPr lang="en-US" altLang="x-none" sz="2800" b="1" i="1" dirty="0">
                <a:latin typeface="Candara" charset="0"/>
              </a:rPr>
              <a:t>, making supplication for all the saints</a:t>
            </a:r>
            <a:r>
              <a:rPr lang="en-US" sz="2800" b="1" i="1" dirty="0">
                <a:latin typeface="Candara"/>
                <a:cs typeface="Candara"/>
              </a:rPr>
              <a:t>.</a:t>
            </a:r>
            <a:br>
              <a:rPr lang="en-US" sz="2800" b="1" i="1" dirty="0">
                <a:latin typeface="Candara"/>
                <a:cs typeface="Candara"/>
              </a:rPr>
            </a:br>
            <a:r>
              <a:rPr lang="en-US" sz="2800" b="1" i="1" dirty="0">
                <a:latin typeface="Candara"/>
                <a:cs typeface="Candara"/>
              </a:rPr>
              <a:t>Ephesians 6:13-18</a:t>
            </a:r>
          </a:p>
        </p:txBody>
      </p:sp>
    </p:spTree>
    <p:extLst>
      <p:ext uri="{BB962C8B-B14F-4D97-AF65-F5344CB8AC3E}">
        <p14:creationId xmlns:p14="http://schemas.microsoft.com/office/powerpoint/2010/main" val="157482164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62202</TotalTime>
  <Words>602</Words>
  <Application>Microsoft Macintosh PowerPoint</Application>
  <PresentationFormat>Widescreen</PresentationFormat>
  <Paragraphs>54</Paragraphs>
  <Slides>13</Slides>
  <Notes>11</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13</vt:i4>
      </vt:variant>
    </vt:vector>
  </HeadingPairs>
  <TitlesOfParts>
    <vt:vector size="37" baseType="lpstr">
      <vt:lpstr>MS PGothic</vt:lpstr>
      <vt:lpstr>MS PGothic</vt: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8_Default Design</vt:lpstr>
      <vt:lpstr>PowerPoint Presentation</vt:lpstr>
      <vt:lpstr>Every Thought Captive to Christ</vt:lpstr>
      <vt:lpstr>2 Corinthians 10:1-6 [ESV]</vt:lpstr>
      <vt:lpstr>AN OVERVIEW &amp; PRELIMINARY OBSERVATIONS [2 COR. 10:1-6]</vt:lpstr>
      <vt:lpstr>THREE KEY PRINCIPLES OF ENGAGING IN SPIRITUAL WARFARE</vt:lpstr>
      <vt:lpstr>PowerPoint Presentation</vt:lpstr>
      <vt:lpstr>THREE KEY PRINCIPLES OF ENGAGING IN SPIRITUAL WARFARE</vt:lpstr>
      <vt:lpstr>PowerPoint Presentation</vt:lpstr>
      <vt:lpstr>PowerPoint Presentation</vt:lpstr>
      <vt:lpstr>THREE KEY PRINCIPLES OF ENGAGING IN SPIRITUAL WARFARE</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3654</cp:revision>
  <cp:lastPrinted>2018-05-06T13:54:33Z</cp:lastPrinted>
  <dcterms:created xsi:type="dcterms:W3CDTF">2007-10-20T20:09:35Z</dcterms:created>
  <dcterms:modified xsi:type="dcterms:W3CDTF">2018-11-12T15:25:38Z</dcterms:modified>
  <cp:category/>
</cp:coreProperties>
</file>