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75" r:id="rId12"/>
    <p:sldMasterId id="2147484399" r:id="rId13"/>
    <p:sldMasterId id="2147484411" r:id="rId14"/>
    <p:sldMasterId id="2147484423" r:id="rId15"/>
  </p:sldMasterIdLst>
  <p:notesMasterIdLst>
    <p:notesMasterId r:id="rId31"/>
  </p:notesMasterIdLst>
  <p:handoutMasterIdLst>
    <p:handoutMasterId r:id="rId32"/>
  </p:handoutMasterIdLst>
  <p:sldIdLst>
    <p:sldId id="281" r:id="rId16"/>
    <p:sldId id="713" r:id="rId17"/>
    <p:sldId id="2837" r:id="rId18"/>
    <p:sldId id="2838" r:id="rId19"/>
    <p:sldId id="2839" r:id="rId20"/>
    <p:sldId id="2831" r:id="rId21"/>
    <p:sldId id="2836" r:id="rId22"/>
    <p:sldId id="2843" r:id="rId23"/>
    <p:sldId id="2639" r:id="rId24"/>
    <p:sldId id="2840" r:id="rId25"/>
    <p:sldId id="2841" r:id="rId26"/>
    <p:sldId id="2842" r:id="rId27"/>
    <p:sldId id="742" r:id="rId28"/>
    <p:sldId id="730" r:id="rId29"/>
    <p:sldId id="283" r:id="rId30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432FF"/>
    <a:srgbClr val="800000"/>
    <a:srgbClr val="006600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2818"/>
  </p:normalViewPr>
  <p:slideViewPr>
    <p:cSldViewPr>
      <p:cViewPr varScale="1">
        <p:scale>
          <a:sx n="54" d="100"/>
          <a:sy n="54" d="100"/>
        </p:scale>
        <p:origin x="240" y="145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9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7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20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80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94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45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7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4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55209-0C0F-5E4A-B48A-74040EE55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92EF7-6A82-AF4C-91ED-D8613807D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103B8-624E-5048-9DB7-5FA91F783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604C-CE42-1E44-9C28-E6D75E4CE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969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4FAA7-7D96-4142-A79C-3622C8291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2F3ED-0C9C-B94A-A629-25099A10B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33DAC-7A96-824E-9AF8-01F622918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6E9B-1BE8-9648-942F-31262125D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649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BD672-43F9-8443-AC14-72AB1F29A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479AB2-C6C2-D943-929D-98EA79704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3742B-C565-E344-A238-BE57966D0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06DD3-7819-C846-BDF4-344594426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023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FD82B-00E6-2B46-9858-29C76BBB8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2B8B2-FEE2-1B4E-9917-695DC35AB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3DC8E-A79D-944C-B0EF-85B04821E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E69B-D10D-7343-9908-6B8CEDD09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6549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A1F42A-8BF4-5A4B-A5FC-753EF0873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53E5F4-6ED7-3B49-9738-11D9247A7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0D1ADB-11D9-EE4B-B739-07F128621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A1EB8-0B07-534D-9156-38F34B290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7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E2D26A-3155-E74C-9902-DD3ACE712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F655C9-0131-9C4F-BA8E-93B943F96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DE9CF5-C820-1541-9641-0AA4CE0C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BCABB-07F9-CD48-B9E5-5A960EBE5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93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FE0EAA-1C9B-0D47-A68E-728932874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0F3FB5-D0B9-4844-959A-E393063A9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9096BF-25A4-CA44-AF9C-98738FD5D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1DB39-C449-F04F-B57F-79EDC4336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114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08569-D028-7F47-BBE4-0409AE2EB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5B873-8D67-5C4B-814F-98CF6F8E8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2DEF9-16FC-6A40-AFB1-3BEED6650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DC9AD-7D08-2341-AD79-56CF1D753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5234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DB981-A257-034C-9682-07F2ABD4A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E0A92-010A-5F43-A02E-F8CC45B43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68AA6-B863-9448-82EA-5C51B98EA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5A647-D4A6-C641-BE1A-172BF3740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379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11E21-5BA2-0F47-B236-307AFECB1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5D141-8CEC-2244-B594-12103C8E9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F4E8-AB66-0448-B209-07C798D50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EA7A-D4A9-AF47-8B89-821BB473E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501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8AB34B-F3DA-154D-B2FE-967BB13DB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EF421-8F96-B042-998F-B06EF9C51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B5C4-A208-434C-8291-16FEC4AB7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89E6E-04BC-154A-B18A-78F4C98D3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7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D83399-095D-3147-AF18-680E3B2FF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1DF610-D4E1-1C4E-A9AF-C1D7F359D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14B1EC-CB3F-1F48-A4D4-027CB3D7C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FE63CD-861A-BA41-9BB6-69E447BB2A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6EF832-8A02-5C40-842B-7D169A4254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F6D090E6-5C3A-E941-8D13-01228C553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58718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BLESSINGS DOES CHEERFUL GENEROUS GIVING BRING?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360" y="1039906"/>
            <a:ext cx="11797826" cy="5755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Blessing #2: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Others in need will be supplied in thankfulness.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200" b="1" i="0" spc="-10" dirty="0">
              <a:solidFill>
                <a:srgbClr val="FF0000"/>
              </a:solidFill>
              <a:latin typeface="Candara" charset="0"/>
              <a:ea typeface="ＭＳ Ｐゴシック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600" baseline="30000" dirty="0">
                <a:latin typeface="Candara" charset="0"/>
              </a:rPr>
              <a:t>11</a:t>
            </a:r>
            <a:r>
              <a:rPr lang="en-US" altLang="x-none" sz="2600" dirty="0">
                <a:latin typeface="Candara" charset="0"/>
              </a:rPr>
              <a:t> You will be enriched in every way to be generous in every way,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which through us will produce thanksgiving to God. </a:t>
            </a:r>
            <a:r>
              <a:rPr lang="en-US" altLang="x-none" sz="2600" baseline="30000" dirty="0">
                <a:latin typeface="Candara" charset="0"/>
              </a:rPr>
              <a:t>12</a:t>
            </a:r>
            <a:r>
              <a:rPr lang="en-US" altLang="x-none" sz="2600" dirty="0">
                <a:latin typeface="Candara" charset="0"/>
              </a:rPr>
              <a:t> For the ministry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of this service is not only supplying the needs of the saints but is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also overflowing in many thanksgivings to God. (vs. 11-12)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400" dirty="0">
              <a:latin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 has given His grace/blessings generously and freely; if so, we ought to do the same thing for those who are in need as an overflow of God’s grace.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All genuine giving will meet the needs of real people and cause for Christ—starting with the brothers and sisters who are in need within the Body.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When others’ needs are supplied, the natural response will be thankfulness to those who gave generously as well as to God—we become God’s tool in supplying the needs!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58718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BLESSINGS DOES CHEERFUL GENEROUS GIVING BRING?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360" y="1039906"/>
            <a:ext cx="11797826" cy="5755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Blessing #3: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 will be thanked and glorified.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200" b="1" i="0" spc="-10" dirty="0">
              <a:solidFill>
                <a:srgbClr val="FF0000"/>
              </a:solidFill>
              <a:latin typeface="Candara" charset="0"/>
              <a:ea typeface="ＭＳ Ｐゴシック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600" baseline="30000" dirty="0">
                <a:latin typeface="Candara" charset="0"/>
              </a:rPr>
              <a:t>12</a:t>
            </a:r>
            <a:r>
              <a:rPr lang="en-US" altLang="x-none" sz="2600" dirty="0">
                <a:latin typeface="Candara" charset="0"/>
              </a:rPr>
              <a:t> For the ministry of this service is not only supplying the needs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of the saints but is also overflowing in many thanksgivings to God.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baseline="30000" dirty="0">
                <a:latin typeface="Candara" charset="0"/>
              </a:rPr>
              <a:t>13</a:t>
            </a:r>
            <a:r>
              <a:rPr lang="en-US" altLang="x-none" sz="2600" dirty="0">
                <a:latin typeface="Candara" charset="0"/>
              </a:rPr>
              <a:t> By their approval of this service, they will glorify God because of …the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generosity of your contribution for them and for all others (vs. 12-13)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400" dirty="0">
              <a:latin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chief end of our lives to glorify God and enjoy Him forever; giving does the full boomerang of thanksgiving and glorifying God!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Those who received the giving (even if they don’t know who gave) always become thankful to God for His provision--we need to remember this.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means that every time we give cheerfully and generously, God is thanked and glorified; thus, offering/giving is an essential part of worship!</a:t>
            </a:r>
          </a:p>
        </p:txBody>
      </p:sp>
    </p:spTree>
    <p:extLst>
      <p:ext uri="{BB962C8B-B14F-4D97-AF65-F5344CB8AC3E}">
        <p14:creationId xmlns:p14="http://schemas.microsoft.com/office/powerpoint/2010/main" val="38911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58718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BLESSINGS DOES CHEERFUL GENEROUS GIVING BRING?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360" y="1039906"/>
            <a:ext cx="11797826" cy="5755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Blessing #4: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Church will be strengthened with unity and deeper appreciation of Christ, God’s inexpressible gift.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200" b="1" i="0" spc="-10" dirty="0">
              <a:solidFill>
                <a:srgbClr val="FF0000"/>
              </a:solidFill>
              <a:latin typeface="Candara" charset="0"/>
              <a:ea typeface="ＭＳ Ｐゴシック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600" baseline="30000" dirty="0">
                <a:latin typeface="Candara" charset="0"/>
              </a:rPr>
              <a:t>13</a:t>
            </a:r>
            <a:r>
              <a:rPr lang="en-US" altLang="x-none" sz="2600" dirty="0">
                <a:latin typeface="Candara" charset="0"/>
              </a:rPr>
              <a:t> By their approval of this service, they will glorify God because of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 your submission that comes from your confession of the gospel of Christ,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and the generosity of your contribution for them and for all others, </a:t>
            </a:r>
            <a:r>
              <a:rPr lang="en-US" altLang="x-none" sz="2600" baseline="30000" dirty="0">
                <a:latin typeface="Candara" charset="0"/>
              </a:rPr>
              <a:t>14</a:t>
            </a:r>
            <a:r>
              <a:rPr lang="en-US" altLang="x-none" sz="2600" dirty="0">
                <a:latin typeface="Candara" charset="0"/>
              </a:rPr>
              <a:t> while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they long for you and pray for you, because of the surpassing grace of God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upon you. </a:t>
            </a:r>
            <a:r>
              <a:rPr lang="en-US" altLang="x-none" sz="2600" baseline="30000" dirty="0">
                <a:latin typeface="Candara" charset="0"/>
              </a:rPr>
              <a:t>15</a:t>
            </a:r>
            <a:r>
              <a:rPr lang="en-US" altLang="x-none" sz="2600" dirty="0">
                <a:latin typeface="Candara" charset="0"/>
              </a:rPr>
              <a:t> Thanks be to God for his inexpressible gift!  (vs. 13-15)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400" dirty="0">
              <a:latin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Paul knew that the Gentile believers’ giving would build up the Jewish Christians in Jerusalem by helping to recognize them as One Body of Christ.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Furthermore, their generous grace giving was a tangible sign of true saving faith, which compelled the Jewish believers to accept them affectionately.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other words, the blessing of cheerful and generous giving goes beyond immediate recipients and to the unity and edification of the Church.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78372" y="533400"/>
            <a:ext cx="11432628" cy="457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YOUR DECISIONS FOR CHEERFUL GENEROUS GIVING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659" y="1143000"/>
            <a:ext cx="11654117" cy="565540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7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 Each one must give as he has decided in his heart, not reluctantly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 charset="0"/>
              </a:rPr>
              <a:t> or under compulsion, for God loves a cheerful giver. </a:t>
            </a:r>
            <a:r>
              <a:rPr lang="en-US" altLang="x-none" sz="2600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8</a:t>
            </a:r>
            <a: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 And God is able </a:t>
            </a:r>
            <a:b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</a:br>
            <a: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to make all grace abound to you, so that having all sufficiency in </a:t>
            </a:r>
            <a:b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</a:br>
            <a: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all things at all times, you may abound in every good work. </a:t>
            </a:r>
            <a:b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</a:br>
            <a:r>
              <a:rPr lang="en-US" altLang="x-none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2 Corinthians 9:7-8</a:t>
            </a:r>
            <a:endParaRPr lang="en-US" sz="28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0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>
              <a:spcBef>
                <a:spcPct val="0"/>
              </a:spcBef>
              <a:buAutoNum type="arabicPeriod"/>
            </a:pP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START NOW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: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Start where you are as your stewardship—don’t put it off.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endParaRPr lang="en-US" sz="1000" dirty="0">
              <a:latin typeface="Candara" charset="0"/>
              <a:cs typeface="MS PGothic" charset="0"/>
            </a:endParaRPr>
          </a:p>
          <a:p>
            <a:pPr marL="515938" indent="-515938">
              <a:spcBef>
                <a:spcPts val="0"/>
              </a:spcBef>
              <a:buAutoNum type="arabicPeriod" startAt="2"/>
            </a:pP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TAKE TIME TO DECIDE:</a:t>
            </a:r>
            <a:r>
              <a:rPr lang="en-US" sz="2800" b="1" dirty="0">
                <a:latin typeface="Candara" charset="0"/>
                <a:cs typeface="MS PGothic" charset="0"/>
              </a:rPr>
              <a:t>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Decide unhurriedly and prayerfully on the amount and regularity of your grace giving.</a:t>
            </a:r>
            <a:endParaRPr lang="en-US" sz="2800" dirty="0">
              <a:latin typeface="Candara" charset="0"/>
              <a:cs typeface="MS PGothic" charset="0"/>
            </a:endParaRPr>
          </a:p>
          <a:p>
            <a:pPr marL="515938" indent="-515938">
              <a:spcBef>
                <a:spcPts val="0"/>
              </a:spcBef>
              <a:buAutoNum type="arabicPeriod" startAt="2"/>
            </a:pPr>
            <a:endParaRPr lang="en-US" sz="1000" dirty="0">
              <a:latin typeface="Candara" charset="0"/>
              <a:cs typeface="MS PGothic" charset="0"/>
            </a:endParaRPr>
          </a:p>
          <a:p>
            <a:pPr marL="514350" indent="-514350">
              <a:spcBef>
                <a:spcPct val="0"/>
              </a:spcBef>
              <a:buAutoNum type="arabicPeriod" startAt="3"/>
            </a:pP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TRUST IN GOD’S PROMISE: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Trust that God’s grace will give you all sufficiency to be content in all things at all times as you give cheerfully. </a:t>
            </a:r>
          </a:p>
          <a:p>
            <a:pPr marL="514350" indent="-514350">
              <a:spcBef>
                <a:spcPct val="0"/>
              </a:spcBef>
              <a:buAutoNum type="arabicPeriod" startAt="3"/>
            </a:pPr>
            <a:endParaRPr lang="en-US" sz="10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>
              <a:spcBef>
                <a:spcPct val="0"/>
              </a:spcBef>
              <a:buAutoNum type="arabicPeriod" startAt="3"/>
            </a:pP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BE A CHEERFUL GENEROUS GIVER: </a:t>
            </a:r>
            <a:r>
              <a:rPr lang="en-US" sz="2800" b="1" dirty="0">
                <a:latin typeface="Candara" charset="0"/>
                <a:cs typeface="MS PGothic" charset="0"/>
              </a:rPr>
              <a:t>Practice the joy of radical generosity regularly as your way of life. </a:t>
            </a:r>
            <a:endParaRPr lang="en-US" sz="2800" b="1" i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11725835" cy="5105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In what ways are you more convinced of your need for be a cheerful generous giver?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Have you been blessed with being enriched in every way because you gave cheerfully and generously? If so, how? If not, what do you think so?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is your first step toward experiencing all four blessings of cheerful generous giving? What practical decisions of giving will you make?</a:t>
            </a:r>
          </a:p>
        </p:txBody>
      </p:sp>
    </p:spTree>
    <p:extLst>
      <p:ext uri="{BB962C8B-B14F-4D97-AF65-F5344CB8AC3E}">
        <p14:creationId xmlns:p14="http://schemas.microsoft.com/office/powerpoint/2010/main" val="179805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Generosity of Giving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2 Corinthians Series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 </a:t>
            </a:r>
            <a:r>
              <a:rPr lang="it-IT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Corinthians</a:t>
            </a: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9:1-15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October 21, 2018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990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PAUL’S REASONS FOR THE REMINDERS </a:t>
            </a:r>
            <a:br>
              <a:rPr lang="en-US" altLang="en-US" sz="3200" b="1" dirty="0">
                <a:latin typeface="Candara" panose="020E0502030303020204" pitchFamily="34" charset="0"/>
              </a:rPr>
            </a:br>
            <a:r>
              <a:rPr lang="en-US" altLang="en-US" sz="3200" b="1" dirty="0">
                <a:latin typeface="Candara" panose="020E0502030303020204" pitchFamily="34" charset="0"/>
              </a:rPr>
              <a:t>BEFORE HIS ARRIVAL IN CORINTH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52282"/>
            <a:ext cx="11658600" cy="5253318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the Corinthians to know that he boasted about their readiness of giving to the Macedonians.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 Now it is superfluous for me to write to you about the ministry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for the saints, </a:t>
            </a: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2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for I know your readiness, of which I boast about you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to the people of Macedonia, saying that Achaia has been ready since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last year. And your zeal has stirred up most of them. (vs. 1-2)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600" i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53603" name="Straight Arrow Connector 19">
            <a:extLst>
              <a:ext uri="{FF2B5EF4-FFF2-40B4-BE49-F238E27FC236}">
                <a16:creationId xmlns:a16="http://schemas.microsoft.com/office/drawing/2014/main" id="{FFE60A74-639D-4E43-B722-235081FAD7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30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61530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990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PAUL’S REASONS FOR THE REMINDERS </a:t>
            </a:r>
            <a:br>
              <a:rPr lang="en-US" altLang="en-US" sz="3200" b="1" dirty="0">
                <a:latin typeface="Candara" panose="020E0502030303020204" pitchFamily="34" charset="0"/>
              </a:rPr>
            </a:br>
            <a:r>
              <a:rPr lang="en-US" altLang="en-US" sz="3200" b="1" dirty="0">
                <a:latin typeface="Candara" panose="020E0502030303020204" pitchFamily="34" charset="0"/>
              </a:rPr>
              <a:t>BEFORE HIS ARRIVAL IN CORINTH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52282"/>
            <a:ext cx="11658600" cy="5253318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the Corinthians to know that he boasted about their readiness of giving to the Macedonians.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514350" lvl="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to avoid being humiliated when he arrives in Corinth with the Macedonians.  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3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But I am sending the brothers so that our boasting about you may not prove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empty in this matter, so that you may be ready, as I said you would be. </a:t>
            </a: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4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Otherwise,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if some Macedonians come with me and find that you are not ready, we would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be humiliated—to say nothing of you—for being so confident.  (vs. 3-4)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600" i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53603" name="Straight Arrow Connector 19">
            <a:extLst>
              <a:ext uri="{FF2B5EF4-FFF2-40B4-BE49-F238E27FC236}">
                <a16:creationId xmlns:a16="http://schemas.microsoft.com/office/drawing/2014/main" id="{FFE60A74-639D-4E43-B722-235081FAD7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30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248403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990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PAUL’S REASONS FOR THE REMINDERS </a:t>
            </a:r>
            <a:br>
              <a:rPr lang="en-US" altLang="en-US" sz="3200" b="1" dirty="0">
                <a:latin typeface="Candara" panose="020E0502030303020204" pitchFamily="34" charset="0"/>
              </a:rPr>
            </a:br>
            <a:r>
              <a:rPr lang="en-US" altLang="en-US" sz="3200" b="1" dirty="0">
                <a:latin typeface="Candara" panose="020E0502030303020204" pitchFamily="34" charset="0"/>
              </a:rPr>
              <a:t>BEFORE HIS ARRIVAL IN CORINTH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52282"/>
            <a:ext cx="11658600" cy="5253318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the Corinthians to know that he boasted about their readiness of giving to the Macedonians.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514350" lvl="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to avoid being humiliated when he arrives in Corinth with the Macedonians. 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514350" lvl="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to urge them to be ready with a willing gift as they have promised a year ago.  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5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So I thought it necessary to urge the brothers to go on ahead to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you and arrange in advance for the gift you have promised, so that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 it may be ready as a willing gift, not as an exaction. (v. 5)</a:t>
            </a:r>
          </a:p>
        </p:txBody>
      </p:sp>
      <p:cxnSp>
        <p:nvCxnSpPr>
          <p:cNvPr id="153603" name="Straight Arrow Connector 19">
            <a:extLst>
              <a:ext uri="{FF2B5EF4-FFF2-40B4-BE49-F238E27FC236}">
                <a16:creationId xmlns:a16="http://schemas.microsoft.com/office/drawing/2014/main" id="{FFE60A74-639D-4E43-B722-235081FAD7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30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277166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11887200" cy="51552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25</a:t>
            </a:r>
            <a:r>
              <a:rPr lang="en-US" altLang="x-none" sz="2800" b="1" i="1" dirty="0">
                <a:latin typeface="Candara" charset="0"/>
              </a:rPr>
              <a:t> At present, however, I am going to Jerusalem bringing aid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to the saints. </a:t>
            </a:r>
            <a:r>
              <a:rPr lang="en-US" altLang="x-none" sz="2800" b="1" i="1" baseline="30000" dirty="0">
                <a:latin typeface="Candara" charset="0"/>
              </a:rPr>
              <a:t>26</a:t>
            </a:r>
            <a:r>
              <a:rPr lang="en-US" altLang="x-none" sz="2800" b="1" i="1" dirty="0">
                <a:latin typeface="Candara" charset="0"/>
              </a:rPr>
              <a:t> For Macedonia and Achaia have been pleased to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make some contribution for the poor among the saints at Jerusalem.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 </a:t>
            </a:r>
            <a:r>
              <a:rPr lang="en-US" altLang="x-none" sz="2800" b="1" i="1" baseline="30000" dirty="0">
                <a:latin typeface="Candara" charset="0"/>
              </a:rPr>
              <a:t>27</a:t>
            </a:r>
            <a:r>
              <a:rPr lang="en-US" altLang="x-none" sz="2800" b="1" i="1" dirty="0">
                <a:latin typeface="Candara" charset="0"/>
              </a:rPr>
              <a:t> For they were pleased to do it, and indeed they owe it to them.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For if the Gentiles have come to share in their spiritual blessings,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they ought also to be of service to them in material blessings.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sz="2800" b="1" i="1" dirty="0">
                <a:latin typeface="Candara"/>
                <a:cs typeface="Candara"/>
              </a:rPr>
              <a:t>Romans 15:25-27</a:t>
            </a:r>
          </a:p>
        </p:txBody>
      </p:sp>
    </p:spTree>
    <p:extLst>
      <p:ext uri="{BB962C8B-B14F-4D97-AF65-F5344CB8AC3E}">
        <p14:creationId xmlns:p14="http://schemas.microsoft.com/office/powerpoint/2010/main" val="267528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990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PAUL’S REASONS FOR THE REMINDERS </a:t>
            </a:r>
            <a:br>
              <a:rPr lang="en-US" altLang="en-US" sz="3200" b="1" dirty="0">
                <a:latin typeface="Candara" panose="020E0502030303020204" pitchFamily="34" charset="0"/>
              </a:rPr>
            </a:br>
            <a:r>
              <a:rPr lang="en-US" altLang="en-US" sz="3200" b="1" dirty="0">
                <a:latin typeface="Candara" panose="020E0502030303020204" pitchFamily="34" charset="0"/>
              </a:rPr>
              <a:t>BEFORE HIS ARRIVAL IN CORINTH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52282"/>
            <a:ext cx="11734800" cy="5253318"/>
          </a:xfrm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US" altLang="en-US" sz="2800" b="1" dirty="0">
                <a:latin typeface="Candara" panose="020E0502030303020204" pitchFamily="34" charset="0"/>
              </a:rPr>
              <a:t>Paul wanted the Corinthians to know that he boasted about their readiness of giving to the Macedonians.</a:t>
            </a:r>
          </a:p>
          <a:p>
            <a:pPr marL="514350" indent="-514350">
              <a:spcBef>
                <a:spcPts val="0"/>
              </a:spcBef>
            </a:pPr>
            <a:endParaRPr lang="en-US" altLang="en-US" sz="800" b="1" dirty="0">
              <a:latin typeface="Candara" panose="020E0502030303020204" pitchFamily="34" charset="0"/>
            </a:endParaRPr>
          </a:p>
          <a:p>
            <a:pPr marL="51435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to avoid being humiliated when he arrives in Corinth with the Macedonians. </a:t>
            </a:r>
          </a:p>
          <a:p>
            <a:pPr marL="51435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51435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Paul wanted to urge them to be ready with their willing gift as they have promised a year ago.</a:t>
            </a:r>
          </a:p>
          <a:p>
            <a:pPr marL="51435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514350" indent="-514350">
              <a:spcBef>
                <a:spcPts val="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Candara" panose="020E0502030303020204" pitchFamily="34" charset="0"/>
              </a:rPr>
              <a:t>All in all, </a:t>
            </a:r>
            <a:r>
              <a:rPr lang="en-US" alt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Paul wanted to encourage them to practice cheerful generous giving as a new way of life.</a:t>
            </a:r>
          </a:p>
          <a:p>
            <a:pPr marL="514350" lvl="0" indent="-514350">
              <a:spcBef>
                <a:spcPts val="0"/>
              </a:spcBef>
            </a:pPr>
            <a:endParaRPr lang="en-US" altLang="en-US" sz="8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6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The point is this: whoever sows sparingly will also reap sparingly, and whoever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sows bountifully will also reap bountifully. </a:t>
            </a: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7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Each one must give as he has decided in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his heart, not reluctantly or under compulsion, for God loves a cheerful giver. (vs. 6-7)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600" i="1" baseline="30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600" i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53603" name="Straight Arrow Connector 19">
            <a:extLst>
              <a:ext uri="{FF2B5EF4-FFF2-40B4-BE49-F238E27FC236}">
                <a16:creationId xmlns:a16="http://schemas.microsoft.com/office/drawing/2014/main" id="{FFE60A74-639D-4E43-B722-235081FAD7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30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55944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11887200" cy="48504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i="1" baseline="30000" dirty="0">
                <a:latin typeface="Candara"/>
                <a:cs typeface="Candara"/>
              </a:rPr>
              <a:t> 7</a:t>
            </a:r>
            <a:r>
              <a:rPr lang="en-US" sz="2800" b="1" i="1" dirty="0">
                <a:latin typeface="Candara"/>
                <a:cs typeface="Candara"/>
              </a:rPr>
              <a:t> I want each of you to take plenty of time to think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it over, and make up your own mind what you will give.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 That will protect you against sob stories and arm-twisting.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andara"/>
                <a:cs typeface="Candara"/>
              </a:rPr>
              <a:t>God loves it when the giver delights in the giving.</a:t>
            </a:r>
            <a:br>
              <a:rPr lang="en-US" sz="2800" b="1" i="1" dirty="0">
                <a:solidFill>
                  <a:srgbClr val="FF0000"/>
                </a:solidFill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2 Corinthians 9:7 [MSG]</a:t>
            </a:r>
          </a:p>
        </p:txBody>
      </p:sp>
    </p:spTree>
    <p:extLst>
      <p:ext uri="{BB962C8B-B14F-4D97-AF65-F5344CB8AC3E}">
        <p14:creationId xmlns:p14="http://schemas.microsoft.com/office/powerpoint/2010/main" val="228686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587188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BLESSINGS DOES CHEERFUL GENEROUS GIVING BRING?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360" y="1039906"/>
            <a:ext cx="11797826" cy="5755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Blessing #1: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We (cheerful generous givers) will be enriched in every way.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200" b="1" i="0" spc="-10" dirty="0">
              <a:solidFill>
                <a:srgbClr val="FF0000"/>
              </a:solidFill>
              <a:latin typeface="Candara" charset="0"/>
              <a:ea typeface="ＭＳ Ｐゴシック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600" baseline="30000" dirty="0">
                <a:latin typeface="Candara" charset="0"/>
              </a:rPr>
              <a:t>8</a:t>
            </a:r>
            <a:r>
              <a:rPr lang="en-US" altLang="x-none" sz="2600" dirty="0">
                <a:latin typeface="Candara" charset="0"/>
              </a:rPr>
              <a:t> And God is able to make all grace abound to you, so that having all sufficiency in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all things at all times, you may abound in every good work. </a:t>
            </a:r>
            <a:r>
              <a:rPr lang="en-US" altLang="x-none" sz="2600" baseline="30000" dirty="0">
                <a:latin typeface="Candara" charset="0"/>
              </a:rPr>
              <a:t>9</a:t>
            </a:r>
            <a:r>
              <a:rPr lang="en-US" altLang="x-none" sz="2600" dirty="0">
                <a:latin typeface="Candara" charset="0"/>
              </a:rPr>
              <a:t> As it is written, “He has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distributed freely, he has given to the poor; his righteousness endures forever.” </a:t>
            </a:r>
            <a:r>
              <a:rPr lang="en-US" altLang="x-none" sz="2600" baseline="30000" dirty="0">
                <a:latin typeface="Candara" charset="0"/>
              </a:rPr>
              <a:t>9</a:t>
            </a:r>
            <a:r>
              <a:rPr lang="en-US" altLang="x-none" sz="2600" dirty="0">
                <a:latin typeface="Candara" charset="0"/>
              </a:rPr>
              <a:t> As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it is written, “He has distributed freely, he has given to the poor; his righteousness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endures forever.” </a:t>
            </a:r>
            <a:r>
              <a:rPr lang="en-US" altLang="x-none" sz="2600" baseline="30000" dirty="0">
                <a:latin typeface="Candara" charset="0"/>
              </a:rPr>
              <a:t>10</a:t>
            </a:r>
            <a:r>
              <a:rPr lang="en-US" altLang="x-none" sz="2600" dirty="0">
                <a:latin typeface="Candara" charset="0"/>
              </a:rPr>
              <a:t> He who supplies seed to the sower and bread for food will supply 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dirty="0">
                <a:latin typeface="Candara" charset="0"/>
              </a:rPr>
              <a:t>and multiply your seed for sowing and increase the harvest of your righteousness.</a:t>
            </a:r>
            <a:br>
              <a:rPr lang="en-US" altLang="x-none" sz="2600" dirty="0">
                <a:latin typeface="Candara" charset="0"/>
              </a:rPr>
            </a:br>
            <a:r>
              <a:rPr lang="en-US" altLang="x-none" sz="2600" baseline="30000" dirty="0">
                <a:latin typeface="Candara" charset="0"/>
              </a:rPr>
              <a:t>11</a:t>
            </a:r>
            <a:r>
              <a:rPr lang="en-US" altLang="x-none" sz="2600" dirty="0">
                <a:latin typeface="Candara" charset="0"/>
              </a:rPr>
              <a:t> You will be enriched in every way to be generous in every way...  (vs. 8-11a)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1400" dirty="0">
              <a:latin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Notice how God will enrich us: for us to be “sufficient in every good work.”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farming analogy has a clear point for giving: God our Creator will increase the harvest by multiplying our seed for sowing generously.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Paul’s enthusiastic urge for cheerful generosity is this: when you give away generously and cheerfully, the blessing will come back to you richly!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62235</TotalTime>
  <Words>405</Words>
  <Application>Microsoft Macintosh PowerPoint</Application>
  <PresentationFormat>Widescreen</PresentationFormat>
  <Paragraphs>84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2_Normal</vt:lpstr>
      <vt:lpstr>7_Default Design</vt:lpstr>
      <vt:lpstr>19_Default Design</vt:lpstr>
      <vt:lpstr>8_Default Design</vt:lpstr>
      <vt:lpstr>PowerPoint Presentation</vt:lpstr>
      <vt:lpstr>Generosity of Giving</vt:lpstr>
      <vt:lpstr>PAUL’S REASONS FOR THE REMINDERS  BEFORE HIS ARRIVAL IN CORINTH</vt:lpstr>
      <vt:lpstr>PAUL’S REASONS FOR THE REMINDERS  BEFORE HIS ARRIVAL IN CORINTH</vt:lpstr>
      <vt:lpstr>PAUL’S REASONS FOR THE REMINDERS  BEFORE HIS ARRIVAL IN CORINTH</vt:lpstr>
      <vt:lpstr>PowerPoint Presentation</vt:lpstr>
      <vt:lpstr>PAUL’S REASONS FOR THE REMINDERS  BEFORE HIS ARRIVAL IN CORINTH</vt:lpstr>
      <vt:lpstr>PowerPoint Presentation</vt:lpstr>
      <vt:lpstr>WHAT BLESSINGS DOES CHEERFUL GENEROUS GIVING BRING?</vt:lpstr>
      <vt:lpstr>WHAT BLESSINGS DOES CHEERFUL GENEROUS GIVING BRING?</vt:lpstr>
      <vt:lpstr>WHAT BLESSINGS DOES CHEERFUL GENEROUS GIVING BRING?</vt:lpstr>
      <vt:lpstr>WHAT BLESSINGS DOES CHEERFUL GENEROUS GIVING BRING?</vt:lpstr>
      <vt:lpstr>YOUR DECISIONS FOR CHEERFUL GENEROUS GIVING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3652</cp:revision>
  <cp:lastPrinted>2018-05-06T13:54:33Z</cp:lastPrinted>
  <dcterms:created xsi:type="dcterms:W3CDTF">2007-10-20T20:09:35Z</dcterms:created>
  <dcterms:modified xsi:type="dcterms:W3CDTF">2018-10-29T02:13:29Z</dcterms:modified>
  <cp:category/>
</cp:coreProperties>
</file>