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327" r:id="rId18"/>
    <p:sldMasterId id="2147484339" r:id="rId19"/>
    <p:sldMasterId id="2147484351" r:id="rId20"/>
    <p:sldMasterId id="2147484363" r:id="rId21"/>
    <p:sldMasterId id="2147484375" r:id="rId22"/>
    <p:sldMasterId id="2147484387" r:id="rId23"/>
    <p:sldMasterId id="2147484399" r:id="rId24"/>
    <p:sldMasterId id="2147484411" r:id="rId25"/>
    <p:sldMasterId id="2147484435" r:id="rId26"/>
    <p:sldMasterId id="2147484471" r:id="rId27"/>
  </p:sldMasterIdLst>
  <p:notesMasterIdLst>
    <p:notesMasterId r:id="rId42"/>
  </p:notesMasterIdLst>
  <p:handoutMasterIdLst>
    <p:handoutMasterId r:id="rId43"/>
  </p:handoutMasterIdLst>
  <p:sldIdLst>
    <p:sldId id="281" r:id="rId28"/>
    <p:sldId id="723" r:id="rId29"/>
    <p:sldId id="747" r:id="rId30"/>
    <p:sldId id="748" r:id="rId31"/>
    <p:sldId id="733" r:id="rId32"/>
    <p:sldId id="750" r:id="rId33"/>
    <p:sldId id="751" r:id="rId34"/>
    <p:sldId id="745" r:id="rId35"/>
    <p:sldId id="752" r:id="rId36"/>
    <p:sldId id="739" r:id="rId37"/>
    <p:sldId id="753" r:id="rId38"/>
    <p:sldId id="754" r:id="rId39"/>
    <p:sldId id="730" r:id="rId40"/>
    <p:sldId id="283" r:id="rId4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1095" autoAdjust="0"/>
  </p:normalViewPr>
  <p:slideViewPr>
    <p:cSldViewPr>
      <p:cViewPr>
        <p:scale>
          <a:sx n="81" d="100"/>
          <a:sy n="81" d="100"/>
        </p:scale>
        <p:origin x="-496" y="-64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 Target="slides/slide1.xml"/><Relationship Id="rId29" Type="http://schemas.openxmlformats.org/officeDocument/2006/relationships/slide" Target="slides/slide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3.xml"/><Relationship Id="rId31" Type="http://schemas.openxmlformats.org/officeDocument/2006/relationships/slide" Target="slides/slide4.xml"/><Relationship Id="rId32" Type="http://schemas.openxmlformats.org/officeDocument/2006/relationships/slide" Target="slides/slide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6.xml"/><Relationship Id="rId34" Type="http://schemas.openxmlformats.org/officeDocument/2006/relationships/slide" Target="slides/slide7.xml"/><Relationship Id="rId35" Type="http://schemas.openxmlformats.org/officeDocument/2006/relationships/slide" Target="slides/slide8.xml"/><Relationship Id="rId36" Type="http://schemas.openxmlformats.org/officeDocument/2006/relationships/slide" Target="slides/slide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0.xml"/><Relationship Id="rId38" Type="http://schemas.openxmlformats.org/officeDocument/2006/relationships/slide" Target="slides/slide11.xml"/><Relationship Id="rId39" Type="http://schemas.openxmlformats.org/officeDocument/2006/relationships/slide" Target="slides/slide12.xml"/><Relationship Id="rId40" Type="http://schemas.openxmlformats.org/officeDocument/2006/relationships/slide" Target="slides/slide13.xml"/><Relationship Id="rId41" Type="http://schemas.openxmlformats.org/officeDocument/2006/relationships/slide" Target="slides/slide14.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4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74D1EF7B-06F7-F747-B6F7-2AC64110BC8C}" type="slidenum">
              <a:rPr lang="en-US" sz="1200" smtClean="0">
                <a:solidFill>
                  <a:srgbClr val="000000"/>
                </a:solidFill>
              </a:rPr>
              <a:pPr algn="r" eaLnBrk="1" hangingPunct="1">
                <a:lnSpc>
                  <a:spcPct val="90000"/>
                </a:lnSpc>
                <a:spcBef>
                  <a:spcPct val="20000"/>
                </a:spcBef>
              </a:pPr>
              <a:t>2</a:t>
            </a:fld>
            <a:endParaRPr lang="en-US"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7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8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8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8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6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9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9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7E8EB7-24A6-C04F-BB85-4B2C96272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4913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DA376-00D2-3649-8A0C-E5B2F249D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7794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65C21B-D13A-BC40-8F06-2C5292D17B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4529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1D065-DB86-8A47-94B2-C41B18A34F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6042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C1C20F9-EFF8-D041-89F2-A5BF266CB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28070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EEA385C-4037-8043-8AFF-4BF356BD99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4847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E73F159-5812-8C46-B098-98E9B63F3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351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199"/>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130EE-C8E5-DE48-B3C9-3191B3620B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677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6EE60B-3049-F54F-9C97-BA8C2F82C9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76641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DF1CA7-CA3C-1A49-920C-7194CF691B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47937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48"/>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48"/>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896CE7-AACA-E540-A436-87669B3686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770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5712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59248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39588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79166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805208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79725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09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920407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9293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67834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81856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609527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2875059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41372580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277303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2475175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252283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5361465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7462285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4921260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42129899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9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9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461980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207992895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4097485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311167358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17109736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68748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33922943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29451842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9850036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191118263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29274739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46008430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29423650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889817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90474657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42883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377962714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0509483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27674790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255578078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229030252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161362285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18276945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62919896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58802843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1849215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363199646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67269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2795248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41133179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16289712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40069477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124581899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83014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9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9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9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9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9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9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3.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3.jpe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3.jpe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4.jpe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F771AE-8F94-4F46-AFA6-FBBDC96160D0}"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4526247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533944"/>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72601027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F8CE344F-9F1A-774A-88AA-3D7B180A3960}" type="slidenum">
              <a:rPr lang="en-US"/>
              <a:pPr eaLnBrk="1" hangingPunct="1">
                <a:defRPr/>
              </a:pPr>
              <a:t>‹#›</a:t>
            </a:fld>
            <a:endParaRPr lang="en-US"/>
          </a:p>
        </p:txBody>
      </p:sp>
    </p:spTree>
    <p:extLst>
      <p:ext uri="{BB962C8B-B14F-4D97-AF65-F5344CB8AC3E}">
        <p14:creationId xmlns:p14="http://schemas.microsoft.com/office/powerpoint/2010/main" val="283962172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eaLnBrk="1" hangingPunct="1">
              <a:defRPr/>
            </a:pPr>
            <a:fld id="{9C15E4C9-9402-7A45-BA0C-F19ACCA9D7CA}" type="slidenum">
              <a:rPr lang="en-US"/>
              <a:pPr eaLnBrk="1" hangingPunct="1">
                <a:defRPr/>
              </a:pPr>
              <a:t>‹#›</a:t>
            </a:fld>
            <a:endParaRPr lang="en-US"/>
          </a:p>
        </p:txBody>
      </p:sp>
    </p:spTree>
    <p:extLst>
      <p:ext uri="{BB962C8B-B14F-4D97-AF65-F5344CB8AC3E}">
        <p14:creationId xmlns:p14="http://schemas.microsoft.com/office/powerpoint/2010/main" val="2781047488"/>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5" name="Footer Placeholder 4"/>
          <p:cNvSpPr>
            <a:spLocks noGrp="1"/>
          </p:cNvSpPr>
          <p:nvPr>
            <p:ph type="ftr" sz="quarter" idx="3"/>
          </p:nvPr>
        </p:nvSpPr>
        <p:spPr>
          <a:xfrm>
            <a:off x="4165600" y="635640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fld id="{932B51CD-39DC-9542-8862-93B080A63797}" type="slidenum">
              <a:rPr lang="en-US"/>
              <a:pPr eaLnBrk="1" hangingPunct="1">
                <a:defRPr/>
              </a:pPr>
              <a:t>‹#›</a:t>
            </a:fld>
            <a:endParaRPr lang="en-US"/>
          </a:p>
        </p:txBody>
      </p:sp>
    </p:spTree>
    <p:extLst>
      <p:ext uri="{BB962C8B-B14F-4D97-AF65-F5344CB8AC3E}">
        <p14:creationId xmlns:p14="http://schemas.microsoft.com/office/powerpoint/2010/main" val="221831093"/>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11/20/16</a:t>
            </a:fld>
            <a:endParaRPr lang="en-US"/>
          </a:p>
        </p:txBody>
      </p:sp>
      <p:sp>
        <p:nvSpPr>
          <p:cNvPr id="5" name="Footer Placeholder 4"/>
          <p:cNvSpPr>
            <a:spLocks noGrp="1"/>
          </p:cNvSpPr>
          <p:nvPr>
            <p:ph type="ftr" sz="quarter" idx="3"/>
          </p:nvPr>
        </p:nvSpPr>
        <p:spPr>
          <a:xfrm>
            <a:off x="4038600" y="63568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8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11/20/16</a:t>
            </a:fld>
            <a:endParaRPr lang="en-US"/>
          </a:p>
        </p:txBody>
      </p:sp>
      <p:sp>
        <p:nvSpPr>
          <p:cNvPr id="5" name="Footer Placeholder 4"/>
          <p:cNvSpPr>
            <a:spLocks noGrp="1"/>
          </p:cNvSpPr>
          <p:nvPr>
            <p:ph type="ftr" sz="quarter" idx="3"/>
          </p:nvPr>
        </p:nvSpPr>
        <p:spPr>
          <a:xfrm>
            <a:off x="4038600" y="63568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8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0.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752600"/>
            <a:ext cx="11982765" cy="5079094"/>
          </a:xfrm>
        </p:spPr>
        <p:txBody>
          <a:bodyPr/>
          <a:lstStyle/>
          <a:p>
            <a:pPr marL="0" indent="0" algn="ctr">
              <a:spcBef>
                <a:spcPts val="0"/>
              </a:spcBef>
              <a:buNone/>
            </a:pPr>
            <a:r>
              <a:rPr lang="en-US" sz="2800" b="1" i="1" dirty="0">
                <a:latin typeface="Candara"/>
                <a:cs typeface="Candara"/>
              </a:rPr>
              <a:t>We need to discover all over again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that worship </a:t>
            </a:r>
            <a:r>
              <a:rPr lang="en-US" sz="2800" b="1" i="1" dirty="0">
                <a:latin typeface="Candara"/>
                <a:cs typeface="Candara"/>
              </a:rPr>
              <a:t>is </a:t>
            </a:r>
            <a:r>
              <a:rPr lang="en-US" sz="2800" b="1" i="1" dirty="0" smtClean="0">
                <a:latin typeface="Candara"/>
                <a:cs typeface="Candara"/>
              </a:rPr>
              <a:t>natural </a:t>
            </a:r>
            <a:r>
              <a:rPr lang="en-US" sz="2800" b="1" i="1" dirty="0">
                <a:latin typeface="Candara"/>
                <a:cs typeface="Candara"/>
              </a:rPr>
              <a:t>to the Christian,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as it </a:t>
            </a:r>
            <a:r>
              <a:rPr lang="en-US" sz="2800" b="1" i="1" dirty="0">
                <a:latin typeface="Candara"/>
                <a:cs typeface="Candara"/>
              </a:rPr>
              <a:t>was to </a:t>
            </a:r>
            <a:r>
              <a:rPr lang="en-US" sz="2800" b="1" i="1" dirty="0" smtClean="0">
                <a:latin typeface="Candara"/>
                <a:cs typeface="Candara"/>
              </a:rPr>
              <a:t>the godly </a:t>
            </a:r>
            <a:r>
              <a:rPr lang="en-US" sz="2800" b="1" i="1" dirty="0">
                <a:latin typeface="Candara"/>
                <a:cs typeface="Candara"/>
              </a:rPr>
              <a:t>Israelites who wrote </a:t>
            </a:r>
            <a:r>
              <a:rPr lang="en-US" sz="2800" b="1" i="1" dirty="0" smtClean="0">
                <a:latin typeface="Candara"/>
                <a:cs typeface="Candara"/>
              </a:rPr>
              <a:t>the </a:t>
            </a:r>
            <a:br>
              <a:rPr lang="en-US" sz="2800" b="1" i="1" dirty="0" smtClean="0">
                <a:latin typeface="Candara"/>
                <a:cs typeface="Candara"/>
              </a:rPr>
            </a:br>
            <a:r>
              <a:rPr lang="en-US" sz="2800" b="1" i="1" dirty="0" smtClean="0">
                <a:latin typeface="Candara"/>
                <a:cs typeface="Candara"/>
              </a:rPr>
              <a:t>psalms, </a:t>
            </a:r>
            <a:r>
              <a:rPr lang="en-US" sz="2800" b="1" i="1" dirty="0">
                <a:latin typeface="Candara"/>
                <a:cs typeface="Candara"/>
              </a:rPr>
              <a:t>and </a:t>
            </a:r>
            <a:r>
              <a:rPr lang="en-US" sz="2800" b="1" i="1" dirty="0" smtClean="0">
                <a:latin typeface="Candara"/>
                <a:cs typeface="Candara"/>
              </a:rPr>
              <a:t>that </a:t>
            </a:r>
            <a:r>
              <a:rPr lang="en-US" sz="2800" b="1" i="1" dirty="0">
                <a:latin typeface="Candara"/>
                <a:cs typeface="Candara"/>
              </a:rPr>
              <a:t>the habit </a:t>
            </a:r>
            <a:r>
              <a:rPr lang="en-US" sz="2800" b="1" i="1" dirty="0" smtClean="0">
                <a:latin typeface="Candara"/>
                <a:cs typeface="Candara"/>
              </a:rPr>
              <a:t>of </a:t>
            </a:r>
            <a:r>
              <a:rPr lang="en-US" sz="2800" b="1" i="1" dirty="0">
                <a:latin typeface="Candara"/>
                <a:cs typeface="Candara"/>
              </a:rPr>
              <a:t>celebrating the greatness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and </a:t>
            </a:r>
            <a:r>
              <a:rPr lang="en-US" sz="2800" b="1" i="1" dirty="0">
                <a:latin typeface="Candara"/>
                <a:cs typeface="Candara"/>
              </a:rPr>
              <a:t>graciousness </a:t>
            </a:r>
            <a:r>
              <a:rPr lang="en-US" sz="2800" b="1" i="1" dirty="0" smtClean="0">
                <a:latin typeface="Candara"/>
                <a:cs typeface="Candara"/>
              </a:rPr>
              <a:t>of </a:t>
            </a:r>
            <a:r>
              <a:rPr lang="en-US" sz="2800" b="1" i="1" dirty="0">
                <a:latin typeface="Candara"/>
                <a:cs typeface="Candara"/>
              </a:rPr>
              <a:t>God yields an endless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flow </a:t>
            </a:r>
            <a:r>
              <a:rPr lang="en-US" sz="2800" b="1" i="1" dirty="0">
                <a:latin typeface="Candara"/>
                <a:cs typeface="Candara"/>
              </a:rPr>
              <a:t>of thankfulness, joy, and zeal</a:t>
            </a:r>
            <a:r>
              <a:rPr lang="en-US" sz="2800" b="1" i="1" dirty="0" smtClean="0">
                <a:latin typeface="Candara"/>
                <a:cs typeface="Candara"/>
              </a:rPr>
              <a:t>. </a:t>
            </a:r>
            <a:br>
              <a:rPr lang="en-US" sz="2800" b="1" i="1" dirty="0" smtClean="0">
                <a:latin typeface="Candara"/>
                <a:cs typeface="Candara"/>
              </a:rPr>
            </a:br>
            <a:r>
              <a:rPr lang="en-US" sz="2800" b="1" i="1" dirty="0" smtClean="0">
                <a:latin typeface="Candara"/>
                <a:cs typeface="Candara"/>
              </a:rPr>
              <a:t>J. I</a:t>
            </a:r>
            <a:r>
              <a:rPr lang="en-US" sz="2800" b="1" i="1" dirty="0">
                <a:latin typeface="Candara"/>
                <a:cs typeface="Candara"/>
              </a:rPr>
              <a:t>. Packer </a:t>
            </a:r>
          </a:p>
        </p:txBody>
      </p:sp>
    </p:spTree>
    <p:extLst>
      <p:ext uri="{BB962C8B-B14F-4D97-AF65-F5344CB8AC3E}">
        <p14:creationId xmlns:p14="http://schemas.microsoft.com/office/powerpoint/2010/main" val="2048085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indent="-454025">
              <a:spcBef>
                <a:spcPts val="0"/>
              </a:spcBef>
              <a:buNone/>
              <a:defRPr/>
            </a:pPr>
            <a:r>
              <a:rPr lang="en-US" sz="2800" b="1" dirty="0" smtClean="0">
                <a:latin typeface="Candara" charset="0"/>
                <a:ea typeface="MS PGothic" charset="0"/>
                <a:cs typeface="Arial" charset="0"/>
              </a:rPr>
              <a:t>4)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REFLECT ON THE FOUNDATIONAL REASONS for our worship and thanksgiving (double-decker </a:t>
            </a:r>
            <a:r>
              <a:rPr lang="en-US" sz="2800" b="1" dirty="0" smtClean="0">
                <a:solidFill>
                  <a:srgbClr val="FF0000"/>
                </a:solidFill>
                <a:latin typeface="Candara" charset="0"/>
                <a:ea typeface="MS PGothic" charset="0"/>
                <a:cs typeface="Arial" charset="0"/>
              </a:rPr>
              <a:t>reasons). </a:t>
            </a:r>
          </a:p>
          <a:p>
            <a:pPr marL="454025" lvl="0" indent="-454025">
              <a:spcBef>
                <a:spcPts val="0"/>
              </a:spcBef>
              <a:buNone/>
              <a:defRPr/>
            </a:pPr>
            <a:endParaRPr lang="en-US" sz="1000" b="1" i="1" dirty="0" smtClean="0">
              <a:solidFill>
                <a:srgbClr val="FF0000"/>
              </a:solidFill>
              <a:latin typeface="Candara"/>
              <a:cs typeface="Candara"/>
            </a:endParaRPr>
          </a:p>
          <a:p>
            <a:pPr marL="0" lvl="0" indent="0" algn="ctr">
              <a:spcBef>
                <a:spcPts val="0"/>
              </a:spcBef>
              <a:buNone/>
            </a:pPr>
            <a:r>
              <a:rPr lang="en-US" sz="2600" i="1" dirty="0">
                <a:solidFill>
                  <a:srgbClr val="000000"/>
                </a:solidFill>
                <a:latin typeface="Candara"/>
                <a:cs typeface="Candara"/>
              </a:rPr>
              <a:t> Commands (vs. 1-2)</a:t>
            </a:r>
          </a:p>
          <a:p>
            <a:pPr marL="0" lvl="0" indent="0" algn="ctr">
              <a:spcBef>
                <a:spcPts val="0"/>
              </a:spcBef>
              <a:buNone/>
            </a:pPr>
            <a:r>
              <a:rPr lang="en-US" sz="2600" i="1" u="sng" dirty="0">
                <a:solidFill>
                  <a:srgbClr val="000000"/>
                </a:solidFill>
                <a:latin typeface="Candara"/>
                <a:cs typeface="Candara"/>
              </a:rPr>
              <a:t>Reasons (v. 3)</a:t>
            </a:r>
          </a:p>
          <a:p>
            <a:pPr marL="0" lvl="0" indent="0" algn="ctr">
              <a:spcBef>
                <a:spcPts val="0"/>
              </a:spcBef>
              <a:buNone/>
            </a:pPr>
            <a:r>
              <a:rPr lang="en-US" sz="2600" i="1" dirty="0">
                <a:solidFill>
                  <a:srgbClr val="000000"/>
                </a:solidFill>
                <a:latin typeface="Candara"/>
                <a:cs typeface="Candara"/>
              </a:rPr>
              <a:t>Commands (v. 4)</a:t>
            </a:r>
          </a:p>
          <a:p>
            <a:pPr marL="0" lvl="0" indent="0" algn="ctr">
              <a:spcBef>
                <a:spcPts val="0"/>
              </a:spcBef>
              <a:buNone/>
            </a:pPr>
            <a:r>
              <a:rPr lang="en-US" sz="2600" i="1" u="sng" dirty="0">
                <a:solidFill>
                  <a:srgbClr val="000000"/>
                </a:solidFill>
                <a:latin typeface="Candara"/>
                <a:cs typeface="Candara"/>
              </a:rPr>
              <a:t>Reasons (v. 5</a:t>
            </a:r>
            <a:r>
              <a:rPr lang="en-US" sz="2600" i="1" u="sng" dirty="0" smtClean="0">
                <a:solidFill>
                  <a:srgbClr val="000000"/>
                </a:solidFill>
                <a:latin typeface="Candara"/>
                <a:cs typeface="Candara"/>
              </a:rPr>
              <a:t>)</a:t>
            </a: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400854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indent="-454025">
              <a:spcBef>
                <a:spcPts val="0"/>
              </a:spcBef>
              <a:buNone/>
              <a:defRPr/>
            </a:pPr>
            <a:r>
              <a:rPr lang="en-US" sz="2800" b="1" dirty="0" smtClean="0">
                <a:latin typeface="Candara" charset="0"/>
                <a:ea typeface="MS PGothic" charset="0"/>
                <a:cs typeface="Arial" charset="0"/>
              </a:rPr>
              <a:t>4)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REFLECT ON THE FOUNDATIONAL REASONS for our worship and thanksgiving (double-decker </a:t>
            </a:r>
            <a:r>
              <a:rPr lang="en-US" sz="2800" b="1" dirty="0" smtClean="0">
                <a:solidFill>
                  <a:srgbClr val="FF0000"/>
                </a:solidFill>
                <a:latin typeface="Candara" charset="0"/>
                <a:ea typeface="MS PGothic" charset="0"/>
                <a:cs typeface="Arial" charset="0"/>
              </a:rPr>
              <a:t>reasons). </a:t>
            </a:r>
          </a:p>
          <a:p>
            <a:pPr marL="454025" lvl="0" indent="-454025">
              <a:spcBef>
                <a:spcPts val="0"/>
              </a:spcBef>
              <a:buNone/>
              <a:defRPr/>
            </a:pPr>
            <a:endParaRPr lang="en-US" sz="1000" b="1" i="1" dirty="0" smtClean="0">
              <a:solidFill>
                <a:srgbClr val="FF0000"/>
              </a:solidFill>
              <a:latin typeface="Candara"/>
              <a:cs typeface="Candara"/>
            </a:endParaRPr>
          </a:p>
          <a:p>
            <a:pPr marL="0" lvl="0" indent="0" algn="ctr">
              <a:spcBef>
                <a:spcPts val="0"/>
              </a:spcBef>
              <a:buNone/>
            </a:pPr>
            <a:r>
              <a:rPr lang="en-US" sz="2600" i="1" dirty="0">
                <a:solidFill>
                  <a:srgbClr val="000000"/>
                </a:solidFill>
                <a:latin typeface="Candara"/>
                <a:cs typeface="Candara"/>
              </a:rPr>
              <a:t> </a:t>
            </a:r>
            <a:r>
              <a:rPr lang="en-US" sz="2600" i="1" baseline="30000" dirty="0">
                <a:solidFill>
                  <a:srgbClr val="000000"/>
                </a:solidFill>
                <a:latin typeface="Candara"/>
                <a:cs typeface="Candara"/>
              </a:rPr>
              <a:t>3</a:t>
            </a:r>
            <a:r>
              <a:rPr lang="en-US" sz="2600" i="1" dirty="0">
                <a:solidFill>
                  <a:srgbClr val="000000"/>
                </a:solidFill>
                <a:latin typeface="Candara"/>
                <a:cs typeface="Candara"/>
              </a:rPr>
              <a:t> Know that the LORD, he is God</a:t>
            </a:r>
            <a:r>
              <a:rPr lang="en-US" sz="2600" i="1" dirty="0" smtClean="0">
                <a:solidFill>
                  <a:srgbClr val="000000"/>
                </a:solidFill>
                <a:latin typeface="Candara"/>
                <a:cs typeface="Candara"/>
              </a:rPr>
              <a:t>! It </a:t>
            </a:r>
            <a:r>
              <a:rPr lang="en-US" sz="2600" i="1" dirty="0">
                <a:solidFill>
                  <a:srgbClr val="000000"/>
                </a:solidFill>
                <a:latin typeface="Candara"/>
                <a:cs typeface="Candara"/>
              </a:rPr>
              <a:t>is he who made us,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and</a:t>
            </a:r>
            <a:r>
              <a:rPr lang="en-US" sz="2600" i="1" dirty="0">
                <a:solidFill>
                  <a:srgbClr val="000000"/>
                </a:solidFill>
                <a:latin typeface="Candara"/>
                <a:cs typeface="Candara"/>
              </a:rPr>
              <a:t> we are </a:t>
            </a:r>
            <a:r>
              <a:rPr lang="en-US" sz="2600" i="1" dirty="0" smtClean="0">
                <a:solidFill>
                  <a:srgbClr val="000000"/>
                </a:solidFill>
                <a:latin typeface="Candara"/>
                <a:cs typeface="Candara"/>
              </a:rPr>
              <a:t>his; we </a:t>
            </a:r>
            <a:r>
              <a:rPr lang="en-US" sz="2600" i="1" dirty="0">
                <a:solidFill>
                  <a:srgbClr val="000000"/>
                </a:solidFill>
                <a:latin typeface="Candara"/>
                <a:cs typeface="Candara"/>
              </a:rPr>
              <a:t>are his people, and the sheep of his </a:t>
            </a:r>
            <a:r>
              <a:rPr lang="en-US" sz="2600" i="1" dirty="0" smtClean="0">
                <a:solidFill>
                  <a:srgbClr val="000000"/>
                </a:solidFill>
                <a:latin typeface="Candara"/>
                <a:cs typeface="Candara"/>
              </a:rPr>
              <a:t>pasture... </a:t>
            </a:r>
          </a:p>
          <a:p>
            <a:pPr marL="0" lvl="0" indent="0" algn="ctr">
              <a:spcBef>
                <a:spcPts val="0"/>
              </a:spcBef>
              <a:buNone/>
            </a:pPr>
            <a:r>
              <a:rPr lang="en-US" sz="2600" i="1" baseline="30000" dirty="0" smtClean="0">
                <a:solidFill>
                  <a:srgbClr val="000000"/>
                </a:solidFill>
                <a:latin typeface="Candara"/>
                <a:cs typeface="Candara"/>
              </a:rPr>
              <a:t>5</a:t>
            </a:r>
            <a:r>
              <a:rPr lang="en-US" sz="2600" i="1" dirty="0">
                <a:solidFill>
                  <a:srgbClr val="000000"/>
                </a:solidFill>
                <a:latin typeface="Candara"/>
                <a:cs typeface="Candara"/>
              </a:rPr>
              <a:t> For the LORD is good</a:t>
            </a:r>
            <a:r>
              <a:rPr lang="en-US" sz="2600" i="1" dirty="0" smtClean="0">
                <a:solidFill>
                  <a:srgbClr val="000000"/>
                </a:solidFill>
                <a:latin typeface="Candara"/>
                <a:cs typeface="Candara"/>
              </a:rPr>
              <a:t>;</a:t>
            </a:r>
            <a:r>
              <a:rPr lang="en-US" sz="2600" i="1" dirty="0">
                <a:solidFill>
                  <a:srgbClr val="000000"/>
                </a:solidFill>
                <a:latin typeface="Candara"/>
                <a:cs typeface="Candara"/>
              </a:rPr>
              <a:t> his steadfast love endures forever</a:t>
            </a:r>
            <a:r>
              <a:rPr lang="en-US" sz="2600" i="1" dirty="0" smtClean="0">
                <a:solidFill>
                  <a:srgbClr val="000000"/>
                </a:solidFill>
                <a:latin typeface="Candara"/>
                <a:cs typeface="Candara"/>
              </a:rPr>
              <a:t>,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and </a:t>
            </a:r>
            <a:r>
              <a:rPr lang="en-US" sz="2600" i="1" dirty="0">
                <a:solidFill>
                  <a:srgbClr val="000000"/>
                </a:solidFill>
                <a:latin typeface="Candara"/>
                <a:cs typeface="Candara"/>
              </a:rPr>
              <a:t>his faithfulness to all generations</a:t>
            </a:r>
            <a:r>
              <a:rPr lang="en-US" sz="2600" i="1" dirty="0" smtClean="0">
                <a:solidFill>
                  <a:srgbClr val="000000"/>
                </a:solidFill>
                <a:latin typeface="Candara"/>
                <a:cs typeface="Candara"/>
              </a:rPr>
              <a:t>. (vs. 3, 5)</a:t>
            </a:r>
            <a:endParaRPr lang="en-US" sz="2600" i="1" dirty="0">
              <a:solidFill>
                <a:srgbClr val="000000"/>
              </a:solidFill>
              <a:latin typeface="Candara"/>
              <a:cs typeface="Candara"/>
            </a:endParaRPr>
          </a:p>
          <a:p>
            <a:pPr marL="0" lvl="0" indent="0" algn="ctr">
              <a:spcBef>
                <a:spcPts val="0"/>
              </a:spcBef>
              <a:buNone/>
            </a:pPr>
            <a:endParaRPr lang="en-US" sz="800" i="1" dirty="0">
              <a:solidFill>
                <a:srgbClr val="000000"/>
              </a:solidFill>
              <a:latin typeface="Candara"/>
              <a:cs typeface="Candara"/>
            </a:endParaRPr>
          </a:p>
          <a:p>
            <a:pPr marL="909638" lvl="0" indent="-454025">
              <a:spcBef>
                <a:spcPts val="0"/>
              </a:spcBef>
              <a:defRPr/>
            </a:pPr>
            <a:r>
              <a:rPr lang="en-US" sz="2800" b="1" dirty="0" smtClean="0">
                <a:latin typeface="Candara" charset="0"/>
                <a:ea typeface="MS PGothic" charset="0"/>
                <a:cs typeface="Arial" charset="0"/>
              </a:rPr>
              <a:t>The most foundational reason is WHO the LORD is—he is the Creator for all humans, the covenantal God for all those who are in Christ. </a:t>
            </a:r>
          </a:p>
          <a:p>
            <a:pPr marL="909638" lvl="0" indent="-454025">
              <a:spcBef>
                <a:spcPts val="0"/>
              </a:spcBef>
              <a:defRPr/>
            </a:pPr>
            <a:r>
              <a:rPr lang="en-US" sz="2800" b="1" dirty="0" smtClean="0">
                <a:latin typeface="Candara" charset="0"/>
                <a:ea typeface="MS PGothic" charset="0"/>
                <a:cs typeface="Arial" charset="0"/>
              </a:rPr>
              <a:t>The another foundational reason is HOW the LORD is—he is good, his steadfast (covenantal) love endures forever with faithfulness!</a:t>
            </a:r>
          </a:p>
          <a:p>
            <a:pPr marL="909638" lvl="0" indent="-454025">
              <a:spcBef>
                <a:spcPts val="0"/>
              </a:spcBef>
              <a:defRPr/>
            </a:pPr>
            <a:r>
              <a:rPr lang="en-US" sz="2800" b="1" dirty="0" smtClean="0">
                <a:latin typeface="Candara" charset="0"/>
                <a:ea typeface="MS PGothic" charset="0"/>
                <a:cs typeface="Arial" charset="0"/>
              </a:rPr>
              <a:t>Let these reasons motivate you to act </a:t>
            </a:r>
            <a:r>
              <a:rPr lang="en-US" sz="2800" b="1" dirty="0" smtClean="0">
                <a:latin typeface="Candara" charset="0"/>
                <a:ea typeface="MS PGothic" charset="0"/>
                <a:cs typeface="Arial" charset="0"/>
              </a:rPr>
              <a:t>again </a:t>
            </a:r>
            <a:r>
              <a:rPr lang="en-US" sz="2800" b="1" dirty="0" smtClean="0">
                <a:latin typeface="Candara" charset="0"/>
                <a:ea typeface="MS PGothic" charset="0"/>
                <a:cs typeface="Arial" charset="0"/>
              </a:rPr>
              <a:t>on the 7 commands!</a:t>
            </a:r>
          </a:p>
          <a:p>
            <a:pPr marL="909638" lvl="0" indent="-454025">
              <a:spcBef>
                <a:spcPts val="0"/>
              </a:spcBef>
              <a:defRPr/>
            </a:pP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713492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6"/>
          <p:cNvSpPr>
            <a:spLocks noChangeArrowheads="1"/>
          </p:cNvSpPr>
          <p:nvPr/>
        </p:nvSpPr>
        <p:spPr bwMode="auto">
          <a:xfrm>
            <a:off x="6197600" y="2895600"/>
            <a:ext cx="5486400" cy="2895600"/>
          </a:xfrm>
          <a:prstGeom prst="rect">
            <a:avLst/>
          </a:prstGeom>
          <a:solidFill>
            <a:srgbClr val="FFC000">
              <a:alpha val="23921"/>
            </a:srgbClr>
          </a:solidFill>
          <a:ln w="9525">
            <a:solidFill>
              <a:schemeClr val="tx1"/>
            </a:solidFill>
            <a:round/>
            <a:headEnd/>
            <a:tailEnd/>
          </a:ln>
        </p:spPr>
        <p:txBody>
          <a:bodyPr/>
          <a:lstStyle/>
          <a:p>
            <a:pPr marL="990600" indent="-533400" eaLnBrk="1" hangingPunct="1">
              <a:lnSpc>
                <a:spcPct val="90000"/>
              </a:lnSpc>
              <a:spcBef>
                <a:spcPct val="20000"/>
              </a:spcBef>
            </a:pPr>
            <a:endParaRPr lang="en-US">
              <a:solidFill>
                <a:srgbClr val="000000"/>
              </a:solidFill>
            </a:endParaRPr>
          </a:p>
        </p:txBody>
      </p:sp>
      <p:sp>
        <p:nvSpPr>
          <p:cNvPr id="218114" name="Rectangle 3"/>
          <p:cNvSpPr>
            <a:spLocks noGrp="1" noChangeArrowheads="1"/>
          </p:cNvSpPr>
          <p:nvPr>
            <p:ph type="body" idx="1"/>
          </p:nvPr>
        </p:nvSpPr>
        <p:spPr>
          <a:xfrm>
            <a:off x="406400" y="1066800"/>
            <a:ext cx="11379200" cy="5562600"/>
          </a:xfrm>
        </p:spPr>
        <p:txBody>
          <a:bodyPr/>
          <a:lstStyle/>
          <a:p>
            <a:pPr marL="514350" indent="-514350" algn="ctr">
              <a:buFontTx/>
              <a:buNone/>
              <a:defRPr/>
            </a:pPr>
            <a:r>
              <a:rPr lang="en-US" sz="2800" b="1" i="1" dirty="0" smtClean="0">
                <a:solidFill>
                  <a:srgbClr val="FF0000"/>
                </a:solidFill>
                <a:latin typeface="Candara" charset="0"/>
              </a:rPr>
              <a:t>“For what </a:t>
            </a:r>
            <a:r>
              <a:rPr lang="en-US" sz="2800" i="1" dirty="0" smtClean="0">
                <a:solidFill>
                  <a:srgbClr val="FF0000"/>
                </a:solidFill>
                <a:latin typeface="Candara" charset="0"/>
              </a:rPr>
              <a:t>do</a:t>
            </a:r>
            <a:r>
              <a:rPr lang="en-US" sz="2800" b="1" i="1" dirty="0" smtClean="0">
                <a:solidFill>
                  <a:srgbClr val="FF0000"/>
                </a:solidFill>
                <a:latin typeface="Candara" charset="0"/>
              </a:rPr>
              <a:t> you </a:t>
            </a:r>
            <a:r>
              <a:rPr lang="en-US" sz="2800" i="1" dirty="0" smtClean="0">
                <a:solidFill>
                  <a:srgbClr val="FF0000"/>
                </a:solidFill>
                <a:latin typeface="Candara" charset="0"/>
              </a:rPr>
              <a:t>give thanks to the LORD in 2016?</a:t>
            </a:r>
            <a:r>
              <a:rPr lang="en-US" sz="2800" b="1" i="1" dirty="0" smtClean="0">
                <a:solidFill>
                  <a:srgbClr val="FF0000"/>
                </a:solidFill>
                <a:latin typeface="Candara" charset="0"/>
              </a:rPr>
              <a:t>”</a:t>
            </a:r>
          </a:p>
          <a:p>
            <a:pPr marL="677863" indent="-457200">
              <a:buFont typeface="+mj-lt"/>
              <a:buAutoNum type="arabicPeriod"/>
              <a:defRPr/>
            </a:pPr>
            <a:r>
              <a:rPr lang="en-US" altLang="ja-JP" sz="2800" b="1" i="1" dirty="0" smtClean="0">
                <a:solidFill>
                  <a:srgbClr val="FF0000"/>
                </a:solidFill>
                <a:latin typeface="Candara" charset="0"/>
              </a:rPr>
              <a:t>Concerning our CW community [</a:t>
            </a:r>
            <a:r>
              <a:rPr lang="en-US" altLang="ja-JP" sz="2800" i="1" dirty="0" smtClean="0">
                <a:solidFill>
                  <a:srgbClr val="FF0000"/>
                </a:solidFill>
                <a:latin typeface="Candara" charset="0"/>
              </a:rPr>
              <a:t>or your</a:t>
            </a:r>
            <a:r>
              <a:rPr lang="en-US" altLang="ja-JP" sz="2800" b="1" i="1" dirty="0" smtClean="0">
                <a:solidFill>
                  <a:srgbClr val="FF0000"/>
                </a:solidFill>
                <a:latin typeface="Candara" charset="0"/>
              </a:rPr>
              <a:t> home church]?</a:t>
            </a:r>
          </a:p>
          <a:p>
            <a:pPr marL="677863" indent="-457200">
              <a:buFont typeface="+mj-lt"/>
              <a:buAutoNum type="arabicPeriod"/>
              <a:defRPr/>
            </a:pPr>
            <a:r>
              <a:rPr lang="en-US" altLang="ja-JP" sz="2800" b="1" i="1" dirty="0" smtClean="0">
                <a:solidFill>
                  <a:srgbClr val="FF0000"/>
                </a:solidFill>
                <a:latin typeface="Candara" charset="0"/>
              </a:rPr>
              <a:t>Concerning your life? </a:t>
            </a:r>
          </a:p>
          <a:p>
            <a:pPr algn="ctr">
              <a:defRPr/>
            </a:pPr>
            <a:endParaRPr lang="en-US" altLang="ja-JP" sz="2400" b="1" i="1" dirty="0" smtClean="0">
              <a:solidFill>
                <a:srgbClr val="FF0000"/>
              </a:solidFill>
              <a:latin typeface="Candara" charset="0"/>
            </a:endParaRPr>
          </a:p>
          <a:p>
            <a:pPr algn="ctr">
              <a:defRPr/>
            </a:pPr>
            <a:endParaRPr lang="en-US" altLang="ja-JP" sz="2400" b="1" i="1" dirty="0" smtClean="0">
              <a:solidFill>
                <a:srgbClr val="FF0000"/>
              </a:solidFill>
              <a:latin typeface="Candara" charset="0"/>
            </a:endParaRPr>
          </a:p>
          <a:p>
            <a:pPr marL="514350" indent="-514350">
              <a:buFontTx/>
              <a:buNone/>
              <a:defRPr/>
            </a:pPr>
            <a:endParaRPr lang="en-US" sz="2400" b="1" dirty="0">
              <a:latin typeface="Candara" charset="0"/>
            </a:endParaRPr>
          </a:p>
          <a:p>
            <a:pPr marL="514350" indent="-514350">
              <a:buFontTx/>
              <a:buNone/>
              <a:defRPr/>
            </a:pPr>
            <a:endParaRPr lang="en-US" sz="2400" b="1" dirty="0">
              <a:latin typeface="Candara" charset="0"/>
            </a:endParaRPr>
          </a:p>
        </p:txBody>
      </p:sp>
      <p:pic>
        <p:nvPicPr>
          <p:cNvPr id="2" name="Picture 4" descr="C:\Users\Paul Kim\Downloads\Thanksgiving-Invite.jpg"/>
          <p:cNvPicPr>
            <a:picLocks noChangeAspect="1" noChangeArrowheads="1"/>
          </p:cNvPicPr>
          <p:nvPr/>
        </p:nvPicPr>
        <p:blipFill>
          <a:blip r:embed="rId3"/>
          <a:srcRect/>
          <a:stretch>
            <a:fillRect/>
          </a:stretch>
        </p:blipFill>
        <p:spPr bwMode="auto">
          <a:xfrm>
            <a:off x="609600" y="2895600"/>
            <a:ext cx="5147733" cy="2895600"/>
          </a:xfrm>
          <a:prstGeom prst="rect">
            <a:avLst/>
          </a:prstGeom>
          <a:ln>
            <a:noFill/>
          </a:ln>
          <a:effectLst>
            <a:outerShdw blurRad="292100" dist="139700" dir="2700000" algn="tl" rotWithShape="0">
              <a:srgbClr val="333333">
                <a:alpha val="65000"/>
              </a:srgbClr>
            </a:outerShdw>
          </a:effectLst>
        </p:spPr>
      </p:pic>
      <p:sp>
        <p:nvSpPr>
          <p:cNvPr id="186372" name="TextBox 5"/>
          <p:cNvSpPr txBox="1">
            <a:spLocks noChangeArrowheads="1"/>
          </p:cNvSpPr>
          <p:nvPr/>
        </p:nvSpPr>
        <p:spPr bwMode="auto">
          <a:xfrm>
            <a:off x="6400800" y="2971859"/>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sz="2400" b="1" dirty="0">
                <a:solidFill>
                  <a:srgbClr val="000000"/>
                </a:solidFill>
                <a:latin typeface="Candara" charset="0"/>
              </a:rPr>
              <a:t>Thank You LORD for…</a:t>
            </a:r>
          </a:p>
        </p:txBody>
      </p:sp>
      <p:sp>
        <p:nvSpPr>
          <p:cNvPr id="186373" name="Rectangle 2"/>
          <p:cNvSpPr>
            <a:spLocks noGrp="1" noChangeArrowheads="1"/>
          </p:cNvSpPr>
          <p:nvPr>
            <p:ph type="title"/>
          </p:nvPr>
        </p:nvSpPr>
        <p:spPr>
          <a:xfrm>
            <a:off x="304800" y="381000"/>
            <a:ext cx="11582400" cy="609600"/>
          </a:xfrm>
        </p:spPr>
        <p:txBody>
          <a:bodyPr/>
          <a:lstStyle/>
          <a:p>
            <a:r>
              <a:rPr lang="en-US" sz="3600" dirty="0" smtClean="0">
                <a:latin typeface="Candara" charset="0"/>
                <a:cs typeface="Arial" charset="0"/>
              </a:rPr>
              <a:t>GIVING THANKS TO THE LORD TOGETHER</a:t>
            </a:r>
            <a:endParaRPr lang="en-US" sz="3600" b="1" dirty="0">
              <a:latin typeface="Candara" charset="0"/>
              <a:cs typeface="Arial" charset="0"/>
            </a:endParaRPr>
          </a:p>
        </p:txBody>
      </p:sp>
    </p:spTree>
    <p:extLst>
      <p:ext uri="{BB962C8B-B14F-4D97-AF65-F5344CB8AC3E}">
        <p14:creationId xmlns:p14="http://schemas.microsoft.com/office/powerpoint/2010/main" val="4152587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06400" y="609600"/>
            <a:ext cx="11379200" cy="644793"/>
          </a:xfrm>
        </p:spPr>
        <p:txBody>
          <a:bodyPr/>
          <a:lstStyle/>
          <a:p>
            <a:pPr eaLnBrk="1" hangingPunct="1">
              <a:defRPr/>
            </a:pPr>
            <a:r>
              <a:rPr lang="en-US" b="1" i="1" dirty="0" smtClean="0">
                <a:effectLst>
                  <a:outerShdw blurRad="38100" dist="38100" dir="2700000" algn="tl">
                    <a:srgbClr val="DDDDDD"/>
                  </a:outerShdw>
                </a:effectLst>
                <a:latin typeface="Candara" charset="0"/>
                <a:cs typeface="Arial" charset="0"/>
              </a:rPr>
              <a:t>“Giving Thanks”</a:t>
            </a:r>
            <a:endParaRPr lang="en-US" b="1" i="1" dirty="0">
              <a:effectLst>
                <a:outerShdw blurRad="38100" dist="38100" dir="2700000" algn="tl">
                  <a:srgbClr val="DDDDDD"/>
                </a:outerShdw>
              </a:effectLst>
              <a:latin typeface="Candara" charset="0"/>
              <a:cs typeface="Arial" charset="0"/>
            </a:endParaRPr>
          </a:p>
        </p:txBody>
      </p:sp>
      <p:sp>
        <p:nvSpPr>
          <p:cNvPr id="129027" name="Rectangle 3"/>
          <p:cNvSpPr>
            <a:spLocks noGrp="1" noChangeArrowheads="1"/>
          </p:cNvSpPr>
          <p:nvPr>
            <p:ph type="body" idx="4294967295"/>
          </p:nvPr>
        </p:nvSpPr>
        <p:spPr>
          <a:xfrm>
            <a:off x="7772400" y="1676400"/>
            <a:ext cx="4191000" cy="4648200"/>
          </a:xfrm>
        </p:spPr>
        <p:txBody>
          <a:bodyPr/>
          <a:lstStyle/>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A </a:t>
            </a:r>
            <a:r>
              <a:rPr lang="en-US" sz="3600" b="1" i="1" dirty="0" smtClean="0">
                <a:effectLst>
                  <a:outerShdw blurRad="38100" dist="38100" dir="2700000" algn="tl">
                    <a:srgbClr val="DDDDDD"/>
                  </a:outerShdw>
                </a:effectLst>
                <a:latin typeface="Candara" charset="0"/>
                <a:cs typeface="Arial" charset="0"/>
              </a:rPr>
              <a:t>Special </a:t>
            </a:r>
          </a:p>
          <a:p>
            <a:pPr algn="ctr" eaLnBrk="1" hangingPunct="1">
              <a:spcBef>
                <a:spcPts val="600"/>
              </a:spcBef>
              <a:buFontTx/>
              <a:buNone/>
              <a:defRPr/>
            </a:pPr>
            <a:r>
              <a:rPr lang="en-US" sz="3600" b="1" i="1" dirty="0" smtClean="0">
                <a:effectLst>
                  <a:outerShdw blurRad="38100" dist="38100" dir="2700000" algn="tl">
                    <a:srgbClr val="DDDDDD"/>
                  </a:outerShdw>
                </a:effectLst>
                <a:latin typeface="Candara" charset="0"/>
                <a:cs typeface="Arial" charset="0"/>
              </a:rPr>
              <a:t>Thanksgiving </a:t>
            </a:r>
          </a:p>
          <a:p>
            <a:pPr algn="ctr" eaLnBrk="1" hangingPunct="1">
              <a:spcBef>
                <a:spcPts val="600"/>
              </a:spcBef>
              <a:buFontTx/>
              <a:buNone/>
              <a:defRPr/>
            </a:pPr>
            <a:r>
              <a:rPr lang="en-US" sz="3600" b="1" i="1" dirty="0" smtClean="0">
                <a:effectLst>
                  <a:outerShdw blurRad="38100" dist="38100" dir="2700000" algn="tl">
                    <a:srgbClr val="DDDDDD"/>
                  </a:outerShdw>
                </a:effectLst>
                <a:latin typeface="Candara" charset="0"/>
                <a:cs typeface="Arial" charset="0"/>
              </a:rPr>
              <a:t>Sunday Message</a:t>
            </a:r>
          </a:p>
          <a:p>
            <a:pPr algn="ctr" eaLnBrk="1" hangingPunct="1">
              <a:buFontTx/>
              <a:buNone/>
              <a:defRPr/>
            </a:pPr>
            <a:endParaRPr lang="en-US" sz="1400" b="1" i="1" dirty="0" smtClean="0">
              <a:effectLst>
                <a:outerShdw blurRad="38100" dist="38100" dir="2700000" algn="tl">
                  <a:srgbClr val="DDDDDD"/>
                </a:outerShdw>
              </a:effectLst>
              <a:latin typeface="Candara" charset="0"/>
              <a:cs typeface="Arial" charset="0"/>
            </a:endParaRPr>
          </a:p>
          <a:p>
            <a:pPr algn="ctr">
              <a:buNone/>
              <a:defRPr/>
            </a:pPr>
            <a:r>
              <a:rPr lang="en-US" i="1" dirty="0" smtClean="0">
                <a:effectLst>
                  <a:outerShdw blurRad="38100" dist="38100" dir="2700000" algn="tl">
                    <a:srgbClr val="DDDDDD"/>
                  </a:outerShdw>
                </a:effectLst>
                <a:latin typeface="Candara" charset="0"/>
                <a:cs typeface="Arial" charset="0"/>
              </a:rPr>
              <a:t>Psalm 100:1-5</a:t>
            </a:r>
          </a:p>
          <a:p>
            <a:pPr algn="ctr">
              <a:buNone/>
              <a:defRPr/>
            </a:pPr>
            <a:endParaRPr lang="en-US" sz="1400" i="1" dirty="0">
              <a:effectLst>
                <a:outerShdw blurRad="38100" dist="38100" dir="2700000" algn="tl">
                  <a:srgbClr val="DDDDDD"/>
                </a:outerShdw>
              </a:effectLst>
              <a:latin typeface="Candara" charset="0"/>
              <a:cs typeface="Arial" charset="0"/>
            </a:endParaRPr>
          </a:p>
          <a:p>
            <a:pPr algn="ctr">
              <a:buFontTx/>
              <a:buNone/>
              <a:defRPr/>
            </a:pPr>
            <a:r>
              <a:rPr lang="en-US" b="1" dirty="0" smtClean="0">
                <a:latin typeface="Candara"/>
                <a:cs typeface="Candara"/>
              </a:rPr>
              <a:t>©</a:t>
            </a:r>
            <a:r>
              <a:rPr lang="en-US" b="1" dirty="0" smtClean="0">
                <a:effectLst>
                  <a:outerShdw blurRad="38100" dist="38100" dir="2700000" algn="tl">
                    <a:srgbClr val="DDDDDD"/>
                  </a:outerShdw>
                </a:effectLst>
                <a:latin typeface="Candara" charset="0"/>
                <a:cs typeface="Arial" charset="0"/>
              </a:rPr>
              <a:t> November 20, 2016</a:t>
            </a:r>
          </a:p>
          <a:p>
            <a:pPr algn="ctr">
              <a:buFontTx/>
              <a:buNone/>
              <a:defRPr/>
            </a:pPr>
            <a:r>
              <a:rPr lang="en-US" b="1" i="1" dirty="0" smtClean="0">
                <a:effectLst>
                  <a:outerShdw blurRad="38100" dist="38100" dir="2700000" algn="tl">
                    <a:srgbClr val="DDDDDD"/>
                  </a:outerShdw>
                </a:effectLst>
                <a:latin typeface="Candara" charset="0"/>
                <a:cs typeface="Arial" charset="0"/>
              </a:rPr>
              <a:t>Pastor Paul K. Kim </a:t>
            </a:r>
            <a:endParaRPr lang="en-US" b="1" i="1" dirty="0">
              <a:effectLst>
                <a:outerShdw blurRad="38100" dist="38100" dir="2700000" algn="tl">
                  <a:srgbClr val="DDDDDD"/>
                </a:outerShdw>
              </a:effectLst>
              <a:latin typeface="Candara" charset="0"/>
              <a:cs typeface="Arial" charset="0"/>
            </a:endParaRPr>
          </a:p>
          <a:p>
            <a:pPr algn="ctr">
              <a:buFontTx/>
              <a:buNone/>
              <a:defRPr/>
            </a:pPr>
            <a:endParaRPr lang="en-US" i="1" dirty="0">
              <a:effectLst>
                <a:outerShdw blurRad="38100" dist="38100" dir="2700000" algn="tl">
                  <a:srgbClr val="DDDDDD"/>
                </a:outerShdw>
              </a:effectLst>
              <a:latin typeface="Candara" charset="0"/>
              <a:cs typeface="Arial" charset="0"/>
            </a:endParaRPr>
          </a:p>
          <a:p>
            <a:pPr algn="ctr">
              <a:buFontTx/>
              <a:buNone/>
              <a:defRPr/>
            </a:pPr>
            <a:endParaRPr lang="en-US" i="1" dirty="0">
              <a:effectLst>
                <a:outerShdw blurRad="38100" dist="38100" dir="2700000" algn="tl">
                  <a:srgbClr val="DDDDDD"/>
                </a:outerShdw>
              </a:effectLst>
              <a:latin typeface="Candara" charset="0"/>
              <a:cs typeface="Arial" charset="0"/>
            </a:endParaRPr>
          </a:p>
        </p:txBody>
      </p:sp>
      <p:pic>
        <p:nvPicPr>
          <p:cNvPr id="163843" name="Picture 4" descr="C:\Users\Paul Kim\Downloads\Thanksgiving-Inv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0641"/>
            <a:ext cx="7179733" cy="469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4385" y="-501757"/>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75847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73443" y="658840"/>
            <a:ext cx="11582400" cy="560360"/>
          </a:xfrm>
        </p:spPr>
        <p:txBody>
          <a:bodyPr/>
          <a:lstStyle/>
          <a:p>
            <a:r>
              <a:rPr lang="en-US" sz="3200" b="1" spc="-60" dirty="0">
                <a:latin typeface="Candara" charset="0"/>
                <a:ea typeface="MS PGothic" charset="0"/>
                <a:cs typeface="Arial" charset="0"/>
              </a:rPr>
              <a:t>FOUR </a:t>
            </a:r>
            <a:r>
              <a:rPr lang="en-US" sz="3200" b="1" spc="-60" dirty="0" smtClean="0">
                <a:latin typeface="Candara" charset="0"/>
                <a:ea typeface="MS PGothic" charset="0"/>
                <a:cs typeface="Arial" charset="0"/>
              </a:rPr>
              <a:t>COMMON DISTRACTIONS </a:t>
            </a:r>
            <a:r>
              <a:rPr lang="en-US" sz="3200" b="1" spc="-60" dirty="0">
                <a:latin typeface="Candara" charset="0"/>
                <a:ea typeface="MS PGothic" charset="0"/>
                <a:cs typeface="Arial" charset="0"/>
              </a:rPr>
              <a:t>OF THANKSGIVING SEASON</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FOOD/GOODIES</a:t>
            </a:r>
            <a:r>
              <a:rPr lang="en-US" sz="2800" b="1" i="0" spc="-10" dirty="0" smtClean="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While feasting with our loved ones is a wonderful way to celebrate Thanksgiving, it must not be the end of it all.</a:t>
            </a:r>
          </a:p>
          <a:p>
            <a:pPr marL="458788" indent="-458788">
              <a:spcBef>
                <a:spcPct val="0"/>
              </a:spcBef>
            </a:pPr>
            <a:endParaRPr lang="en-US" sz="2000" b="1" i="0" spc="-10" dirty="0">
              <a:latin typeface="Candara" charset="0"/>
              <a:ea typeface="ＭＳ Ｐゴシック" charset="0"/>
              <a:cs typeface="MS PGothic" charset="0"/>
            </a:endParaRPr>
          </a:p>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SHOPPING</a:t>
            </a:r>
            <a:r>
              <a:rPr lang="en-US" sz="2800" b="1" i="0" spc="-10" dirty="0" smtClean="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Consumerism leads us to </a:t>
            </a:r>
            <a:r>
              <a:rPr lang="en-US" sz="2800" b="1" i="0" spc="-10" dirty="0" smtClean="0">
                <a:latin typeface="Candara" charset="0"/>
                <a:ea typeface="ＭＳ Ｐゴシック" charset="0"/>
                <a:cs typeface="MS PGothic" charset="0"/>
              </a:rPr>
              <a:t>discontentment/self-absorption </a:t>
            </a:r>
            <a:r>
              <a:rPr lang="en-US" sz="2800" b="1" i="0" spc="-10" dirty="0">
                <a:latin typeface="Candara" charset="0"/>
                <a:ea typeface="ＭＳ Ｐゴシック" charset="0"/>
                <a:cs typeface="MS PGothic" charset="0"/>
              </a:rPr>
              <a:t>rather than thankfulness. </a:t>
            </a:r>
          </a:p>
          <a:p>
            <a:pPr marL="458788" indent="-458788">
              <a:spcBef>
                <a:spcPct val="0"/>
              </a:spcBef>
            </a:pPr>
            <a:endParaRPr lang="en-US" sz="2000" b="1" i="0" spc="-10" dirty="0">
              <a:latin typeface="Candara" charset="0"/>
              <a:ea typeface="ＭＳ Ｐゴシック" charset="0"/>
              <a:cs typeface="MS PGothic" charset="0"/>
            </a:endParaRPr>
          </a:p>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ENTERTAINMENT</a:t>
            </a:r>
            <a:r>
              <a:rPr lang="en-US" sz="2800" b="1" i="0" spc="-10" dirty="0" smtClean="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Unrestricted amusement </a:t>
            </a:r>
            <a:r>
              <a:rPr lang="en-US" sz="2800" b="1" i="0" spc="-10" dirty="0" smtClean="0">
                <a:latin typeface="Candara" charset="0"/>
                <a:ea typeface="ＭＳ Ｐゴシック" charset="0"/>
                <a:cs typeface="MS PGothic" charset="0"/>
              </a:rPr>
              <a:t>puts </a:t>
            </a:r>
            <a:r>
              <a:rPr lang="en-US" sz="2800" b="1" i="0" spc="-10" dirty="0">
                <a:latin typeface="Candara" charset="0"/>
                <a:ea typeface="ＭＳ Ｐゴシック" charset="0"/>
                <a:cs typeface="MS PGothic" charset="0"/>
              </a:rPr>
              <a:t>us into </a:t>
            </a:r>
            <a:r>
              <a:rPr lang="en-US" sz="2800" b="1" i="0" spc="-10" dirty="0" smtClean="0">
                <a:latin typeface="Candara" charset="0"/>
                <a:ea typeface="ＭＳ Ｐゴシック" charset="0"/>
                <a:cs typeface="MS PGothic" charset="0"/>
              </a:rPr>
              <a:t>a</a:t>
            </a:r>
            <a:r>
              <a:rPr lang="en-US" sz="2800" b="1" spc="-10" dirty="0" smtClean="0">
                <a:latin typeface="Candara" charset="0"/>
                <a:ea typeface="ＭＳ Ｐゴシック" charset="0"/>
                <a:cs typeface="MS PGothic" charset="0"/>
              </a:rPr>
              <a:t> zombie </a:t>
            </a:r>
            <a:r>
              <a:rPr lang="en-US" sz="2800" b="1" i="0" spc="-10" dirty="0">
                <a:latin typeface="Candara" charset="0"/>
                <a:ea typeface="ＭＳ Ｐゴシック" charset="0"/>
                <a:cs typeface="MS PGothic" charset="0"/>
              </a:rPr>
              <a:t>mode.</a:t>
            </a:r>
          </a:p>
          <a:p>
            <a:pPr marL="458788" indent="-458788">
              <a:spcBef>
                <a:spcPct val="0"/>
              </a:spcBef>
            </a:pPr>
            <a:endParaRPr lang="en-US" sz="2000" b="1" i="0" spc="-10" dirty="0">
              <a:latin typeface="Candara" charset="0"/>
              <a:ea typeface="ＭＳ Ｐゴシック" charset="0"/>
              <a:cs typeface="MS PGothic" charset="0"/>
            </a:endParaRPr>
          </a:p>
          <a:p>
            <a:pPr marL="458788" indent="-458788">
              <a:spcBef>
                <a:spcPct val="0"/>
              </a:spcBef>
            </a:pPr>
            <a:r>
              <a:rPr lang="en-US" sz="2800" b="1" i="0" u="sng" spc="-10" dirty="0" smtClean="0">
                <a:solidFill>
                  <a:srgbClr val="FF0000"/>
                </a:solidFill>
                <a:latin typeface="Candara" charset="0"/>
                <a:ea typeface="ＭＳ Ｐゴシック" charset="0"/>
                <a:cs typeface="MS PGothic" charset="0"/>
              </a:rPr>
              <a:t>SPIRITUAL AMNESIA</a:t>
            </a:r>
            <a:r>
              <a:rPr lang="en-US" sz="2800" b="1" i="0" spc="-10" dirty="0" smtClean="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Without </a:t>
            </a:r>
            <a:r>
              <a:rPr lang="en-US" sz="2800" b="1" i="0" spc="-10" dirty="0" smtClean="0">
                <a:latin typeface="Candara" charset="0"/>
                <a:ea typeface="ＭＳ Ｐゴシック" charset="0"/>
                <a:cs typeface="MS PGothic" charset="0"/>
              </a:rPr>
              <a:t>deliberate </a:t>
            </a:r>
            <a:r>
              <a:rPr lang="en-US" sz="2800" b="1" i="0" spc="-10" dirty="0">
                <a:latin typeface="Candara" charset="0"/>
                <a:ea typeface="ＭＳ Ｐゴシック" charset="0"/>
                <a:cs typeface="MS PGothic" charset="0"/>
              </a:rPr>
              <a:t>recounting of what God has done for us </a:t>
            </a:r>
            <a:r>
              <a:rPr lang="en-US" sz="2800" b="1" i="0" spc="-10" dirty="0" smtClean="0">
                <a:latin typeface="Candara" charset="0"/>
                <a:ea typeface="ＭＳ Ｐゴシック" charset="0"/>
                <a:cs typeface="MS PGothic" charset="0"/>
              </a:rPr>
              <a:t>this year, </a:t>
            </a:r>
            <a:r>
              <a:rPr lang="en-US" sz="2800" b="1" i="0" spc="-10" dirty="0">
                <a:latin typeface="Candara" charset="0"/>
                <a:ea typeface="ＭＳ Ｐゴシック" charset="0"/>
                <a:cs typeface="MS PGothic" charset="0"/>
              </a:rPr>
              <a:t>our heart will reveal spiritual amnesia as default.  </a:t>
            </a:r>
          </a:p>
        </p:txBody>
      </p:sp>
    </p:spTree>
    <p:extLst>
      <p:ext uri="{BB962C8B-B14F-4D97-AF65-F5344CB8AC3E}">
        <p14:creationId xmlns:p14="http://schemas.microsoft.com/office/powerpoint/2010/main" val="1725496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838200" y="297918"/>
            <a:ext cx="11150600" cy="6434670"/>
          </a:xfrm>
        </p:spPr>
        <p:txBody>
          <a:bodyPr/>
          <a:lstStyle/>
          <a:p>
            <a:pPr marL="0" indent="0">
              <a:spcBef>
                <a:spcPts val="0"/>
              </a:spcBef>
              <a:buNone/>
            </a:pPr>
            <a:r>
              <a:rPr lang="en-US" sz="2800" b="1" dirty="0">
                <a:solidFill>
                  <a:srgbClr val="800000"/>
                </a:solidFill>
                <a:latin typeface="Candara"/>
                <a:cs typeface="Candara"/>
              </a:rPr>
              <a:t>Psalm </a:t>
            </a:r>
            <a:r>
              <a:rPr lang="en-US" sz="2800" b="1" dirty="0" smtClean="0">
                <a:solidFill>
                  <a:srgbClr val="800000"/>
                </a:solidFill>
                <a:latin typeface="Candara"/>
                <a:cs typeface="Candara"/>
              </a:rPr>
              <a:t>100 [ESV]</a:t>
            </a:r>
          </a:p>
          <a:p>
            <a:pPr marL="0" indent="0">
              <a:spcBef>
                <a:spcPts val="0"/>
              </a:spcBef>
              <a:buNone/>
            </a:pPr>
            <a:r>
              <a:rPr lang="en-US" sz="2000" b="1" i="1" dirty="0" smtClean="0">
                <a:solidFill>
                  <a:srgbClr val="800000"/>
                </a:solidFill>
                <a:latin typeface="Candara"/>
                <a:cs typeface="Candara"/>
              </a:rPr>
              <a:t>A Psalm for Giving Thanks</a:t>
            </a:r>
            <a:endParaRPr lang="en-US" sz="2000" b="1" i="1" dirty="0">
              <a:solidFill>
                <a:srgbClr val="800000"/>
              </a:solidFill>
              <a:latin typeface="Candara"/>
              <a:cs typeface="Candara"/>
            </a:endParaRPr>
          </a:p>
          <a:p>
            <a:pPr marL="0" indent="0">
              <a:spcBef>
                <a:spcPts val="0"/>
              </a:spcBef>
              <a:buNone/>
            </a:pPr>
            <a:endParaRPr lang="en-US" sz="1600" b="1" dirty="0" smtClean="0">
              <a:latin typeface="Candara"/>
              <a:cs typeface="Candara"/>
            </a:endParaRPr>
          </a:p>
          <a:p>
            <a:pPr marL="0" indent="0">
              <a:spcBef>
                <a:spcPts val="0"/>
              </a:spcBef>
              <a:buNone/>
            </a:pPr>
            <a:r>
              <a:rPr lang="en-US" sz="2600" b="1" baseline="30000" dirty="0">
                <a:latin typeface="Candara"/>
                <a:cs typeface="Candara"/>
              </a:rPr>
              <a:t>1</a:t>
            </a:r>
            <a:r>
              <a:rPr lang="en-US" sz="2600" b="1" dirty="0">
                <a:latin typeface="Candara"/>
                <a:cs typeface="Candara"/>
              </a:rPr>
              <a:t> Make a joyful noise to the LORD, all the earth!</a:t>
            </a:r>
            <a:br>
              <a:rPr lang="en-US" sz="2600" b="1" dirty="0">
                <a:latin typeface="Candara"/>
                <a:cs typeface="Candara"/>
              </a:rPr>
            </a:br>
            <a:r>
              <a:rPr lang="en-US" sz="2600" b="1" baseline="30000" dirty="0" smtClean="0">
                <a:latin typeface="Candara"/>
                <a:cs typeface="Candara"/>
              </a:rPr>
              <a:t>2 </a:t>
            </a:r>
            <a:r>
              <a:rPr lang="en-US" sz="2600" b="1" dirty="0">
                <a:latin typeface="Candara"/>
                <a:cs typeface="Candara"/>
              </a:rPr>
              <a:t> </a:t>
            </a:r>
            <a:r>
              <a:rPr lang="en-US" sz="2600" b="1" dirty="0" smtClean="0">
                <a:latin typeface="Candara"/>
                <a:cs typeface="Candara"/>
              </a:rPr>
              <a:t>Serve </a:t>
            </a:r>
            <a:r>
              <a:rPr lang="en-US" sz="2600" b="1" dirty="0">
                <a:latin typeface="Candara"/>
                <a:cs typeface="Candara"/>
              </a:rPr>
              <a:t>the LORD with gladness!</a:t>
            </a:r>
            <a:br>
              <a:rPr lang="en-US" sz="2600" b="1" dirty="0">
                <a:latin typeface="Candara"/>
                <a:cs typeface="Candara"/>
              </a:rPr>
            </a:br>
            <a:r>
              <a:rPr lang="en-US" sz="2600" b="1" dirty="0">
                <a:latin typeface="Candara"/>
                <a:cs typeface="Candara"/>
              </a:rPr>
              <a:t>    Come into his presence with singing</a:t>
            </a:r>
            <a:r>
              <a:rPr lang="en-US" sz="2600" b="1" dirty="0" smtClean="0">
                <a:latin typeface="Candara"/>
                <a:cs typeface="Candara"/>
              </a:rPr>
              <a:t>!</a:t>
            </a:r>
          </a:p>
          <a:p>
            <a:pPr marL="0" indent="0">
              <a:spcBef>
                <a:spcPts val="0"/>
              </a:spcBef>
              <a:buNone/>
            </a:pPr>
            <a:endParaRPr lang="en-US" sz="1200" b="1" dirty="0">
              <a:latin typeface="Candara"/>
              <a:cs typeface="Candara"/>
            </a:endParaRPr>
          </a:p>
          <a:p>
            <a:pPr marL="0" indent="0">
              <a:spcBef>
                <a:spcPts val="0"/>
              </a:spcBef>
              <a:buNone/>
            </a:pPr>
            <a:r>
              <a:rPr lang="en-US" sz="2600" b="1" baseline="30000" dirty="0">
                <a:latin typeface="Candara"/>
                <a:cs typeface="Candara"/>
              </a:rPr>
              <a:t>3</a:t>
            </a:r>
            <a:r>
              <a:rPr lang="en-US" sz="2600" b="1" dirty="0">
                <a:latin typeface="Candara"/>
                <a:cs typeface="Candara"/>
              </a:rPr>
              <a:t> Know that the LORD, he is God!</a:t>
            </a:r>
            <a:br>
              <a:rPr lang="en-US" sz="2600" b="1" dirty="0">
                <a:latin typeface="Candara"/>
                <a:cs typeface="Candara"/>
              </a:rPr>
            </a:br>
            <a:r>
              <a:rPr lang="en-US" sz="2600" b="1" dirty="0">
                <a:latin typeface="Candara"/>
                <a:cs typeface="Candara"/>
              </a:rPr>
              <a:t>    It is he who made us, and we are his;</a:t>
            </a:r>
            <a:br>
              <a:rPr lang="en-US" sz="2600" b="1" dirty="0">
                <a:latin typeface="Candara"/>
                <a:cs typeface="Candara"/>
              </a:rPr>
            </a:br>
            <a:r>
              <a:rPr lang="en-US" sz="2600" b="1" dirty="0">
                <a:latin typeface="Candara"/>
                <a:cs typeface="Candara"/>
              </a:rPr>
              <a:t>    we are his people, and the sheep of his pasture</a:t>
            </a:r>
            <a:r>
              <a:rPr lang="en-US" sz="2600" b="1" dirty="0" smtClean="0">
                <a:latin typeface="Candara"/>
                <a:cs typeface="Candara"/>
              </a:rPr>
              <a:t>.</a:t>
            </a:r>
          </a:p>
          <a:p>
            <a:pPr marL="0" indent="0">
              <a:spcBef>
                <a:spcPts val="0"/>
              </a:spcBef>
              <a:buNone/>
            </a:pPr>
            <a:endParaRPr lang="en-US" sz="1400" b="1" baseline="30000" dirty="0">
              <a:latin typeface="Candara"/>
              <a:cs typeface="Candara"/>
            </a:endParaRPr>
          </a:p>
          <a:p>
            <a:pPr marL="0" indent="0">
              <a:spcBef>
                <a:spcPts val="0"/>
              </a:spcBef>
              <a:buNone/>
            </a:pPr>
            <a:r>
              <a:rPr lang="en-US" sz="2600" b="1" baseline="30000" dirty="0" smtClean="0">
                <a:latin typeface="Candara"/>
                <a:cs typeface="Candara"/>
              </a:rPr>
              <a:t>4</a:t>
            </a:r>
            <a:r>
              <a:rPr lang="en-US" sz="2600" b="1" dirty="0">
                <a:latin typeface="Candara"/>
                <a:cs typeface="Candara"/>
              </a:rPr>
              <a:t> Enter his gates with thanksgiving,</a:t>
            </a:r>
            <a:br>
              <a:rPr lang="en-US" sz="2600" b="1" dirty="0">
                <a:latin typeface="Candara"/>
                <a:cs typeface="Candara"/>
              </a:rPr>
            </a:br>
            <a:r>
              <a:rPr lang="en-US" sz="2600" b="1" dirty="0">
                <a:latin typeface="Candara"/>
                <a:cs typeface="Candara"/>
              </a:rPr>
              <a:t>    and his courts with praise!</a:t>
            </a:r>
            <a:br>
              <a:rPr lang="en-US" sz="2600" b="1" dirty="0">
                <a:latin typeface="Candara"/>
                <a:cs typeface="Candara"/>
              </a:rPr>
            </a:br>
            <a:r>
              <a:rPr lang="en-US" sz="2600" b="1" dirty="0">
                <a:latin typeface="Candara"/>
                <a:cs typeface="Candara"/>
              </a:rPr>
              <a:t>    Give thanks to him; bless his name</a:t>
            </a:r>
            <a:r>
              <a:rPr lang="en-US" sz="2600" b="1" dirty="0" smtClean="0">
                <a:latin typeface="Candara"/>
                <a:cs typeface="Candara"/>
              </a:rPr>
              <a:t>!</a:t>
            </a:r>
          </a:p>
          <a:p>
            <a:pPr marL="0" indent="0">
              <a:spcBef>
                <a:spcPts val="0"/>
              </a:spcBef>
              <a:buNone/>
            </a:pPr>
            <a:endParaRPr lang="en-US" sz="1200" b="1" dirty="0">
              <a:latin typeface="Candara"/>
              <a:cs typeface="Candara"/>
            </a:endParaRPr>
          </a:p>
          <a:p>
            <a:pPr marL="0" indent="0">
              <a:spcBef>
                <a:spcPts val="0"/>
              </a:spcBef>
              <a:buNone/>
            </a:pPr>
            <a:r>
              <a:rPr lang="en-US" sz="2600" b="1" baseline="30000" dirty="0">
                <a:latin typeface="Candara"/>
                <a:cs typeface="Candara"/>
              </a:rPr>
              <a:t>5</a:t>
            </a:r>
            <a:r>
              <a:rPr lang="en-US" sz="2600" b="1" dirty="0">
                <a:latin typeface="Candara"/>
                <a:cs typeface="Candara"/>
              </a:rPr>
              <a:t> For the LORD is good;</a:t>
            </a:r>
            <a:br>
              <a:rPr lang="en-US" sz="2600" b="1" dirty="0">
                <a:latin typeface="Candara"/>
                <a:cs typeface="Candara"/>
              </a:rPr>
            </a:br>
            <a:r>
              <a:rPr lang="en-US" sz="2600" b="1" dirty="0">
                <a:latin typeface="Candara"/>
                <a:cs typeface="Candara"/>
              </a:rPr>
              <a:t>    his steadfast love endures forever,</a:t>
            </a:r>
            <a:br>
              <a:rPr lang="en-US" sz="2600" b="1" dirty="0">
                <a:latin typeface="Candara"/>
                <a:cs typeface="Candara"/>
              </a:rPr>
            </a:br>
            <a:r>
              <a:rPr lang="en-US" sz="2600" b="1" dirty="0">
                <a:latin typeface="Candara"/>
                <a:cs typeface="Candara"/>
              </a:rPr>
              <a:t>    and his faithfulness to all generations.</a:t>
            </a:r>
          </a:p>
          <a:p>
            <a:pPr marL="0" indent="0">
              <a:spcBef>
                <a:spcPts val="0"/>
              </a:spcBef>
              <a:buNone/>
            </a:pPr>
            <a:endParaRPr lang="en-US" sz="2800" b="1" dirty="0">
              <a:latin typeface="Candara"/>
              <a:cs typeface="Candara"/>
            </a:endParaRPr>
          </a:p>
          <a:p>
            <a:pPr marL="0" indent="0">
              <a:spcBef>
                <a:spcPts val="0"/>
              </a:spcBef>
              <a:buNone/>
            </a:pPr>
            <a:endParaRPr lang="en-US" sz="2800" b="1" dirty="0" smtClean="0">
              <a:latin typeface="Candara"/>
              <a:cs typeface="Candara"/>
            </a:endParaRPr>
          </a:p>
          <a:p>
            <a:pPr marL="0" indent="0">
              <a:spcBef>
                <a:spcPts val="0"/>
              </a:spcBef>
              <a:buNone/>
            </a:pPr>
            <a:endParaRPr lang="en-US" sz="2800" b="1" dirty="0">
              <a:latin typeface="Candara"/>
              <a:cs typeface="Candara"/>
            </a:endParaRPr>
          </a:p>
        </p:txBody>
      </p:sp>
    </p:spTree>
    <p:extLst>
      <p:ext uri="{BB962C8B-B14F-4D97-AF65-F5344CB8AC3E}">
        <p14:creationId xmlns:p14="http://schemas.microsoft.com/office/powerpoint/2010/main" val="3907506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lvl="0" indent="-454025">
              <a:spcBef>
                <a:spcPts val="0"/>
              </a:spcBef>
              <a:buNone/>
              <a:defRPr/>
            </a:pPr>
            <a:r>
              <a:rPr lang="en-US" sz="2800" b="1" dirty="0" smtClean="0">
                <a:latin typeface="Candara" charset="0"/>
                <a:ea typeface="MS PGothic" charset="0"/>
                <a:cs typeface="Arial" charset="0"/>
              </a:rPr>
              <a:t>1)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acknowledge God TO WHOM we give thanks. </a:t>
            </a:r>
            <a:endParaRPr lang="en-US" sz="2800" b="1" dirty="0" smtClean="0">
              <a:solidFill>
                <a:srgbClr val="FF0000"/>
              </a:solidFill>
              <a:latin typeface="Candara" charset="0"/>
              <a:ea typeface="MS PGothic" charset="0"/>
              <a:cs typeface="Arial" charset="0"/>
            </a:endParaRPr>
          </a:p>
          <a:p>
            <a:pPr marL="454025" lvl="0" indent="-454025">
              <a:spcBef>
                <a:spcPts val="0"/>
              </a:spcBef>
              <a:buNone/>
              <a:defRPr/>
            </a:pPr>
            <a:endParaRPr lang="en-US" sz="1400" b="1" i="1" dirty="0" smtClean="0">
              <a:solidFill>
                <a:srgbClr val="FF0000"/>
              </a:solidFill>
              <a:latin typeface="Candara"/>
              <a:cs typeface="Candara"/>
            </a:endParaRPr>
          </a:p>
          <a:p>
            <a:pPr marL="0" lvl="0" indent="0" algn="ctr">
              <a:spcBef>
                <a:spcPts val="0"/>
              </a:spcBef>
              <a:buNone/>
            </a:pPr>
            <a:r>
              <a:rPr lang="en-US" sz="2600" i="1" dirty="0" smtClean="0">
                <a:solidFill>
                  <a:srgbClr val="000000"/>
                </a:solidFill>
                <a:latin typeface="Candara"/>
                <a:cs typeface="Candara"/>
              </a:rPr>
              <a:t>“Make a </a:t>
            </a:r>
            <a:r>
              <a:rPr lang="en-US" sz="2600" i="1" dirty="0">
                <a:solidFill>
                  <a:srgbClr val="000000"/>
                </a:solidFill>
                <a:latin typeface="Candara"/>
                <a:cs typeface="Candara"/>
              </a:rPr>
              <a:t>Joyful </a:t>
            </a:r>
            <a:r>
              <a:rPr lang="en-US" sz="2600" i="1" dirty="0" smtClean="0">
                <a:solidFill>
                  <a:srgbClr val="000000"/>
                </a:solidFill>
                <a:latin typeface="Candara"/>
                <a:cs typeface="Candara"/>
              </a:rPr>
              <a:t>noise to the LORD...” </a:t>
            </a:r>
            <a:r>
              <a:rPr lang="en-US" sz="2600" i="1" dirty="0">
                <a:solidFill>
                  <a:srgbClr val="000000"/>
                </a:solidFill>
                <a:latin typeface="Candara"/>
                <a:cs typeface="Candara"/>
              </a:rPr>
              <a:t>(v. 1)</a:t>
            </a:r>
          </a:p>
          <a:p>
            <a:pPr marL="0" lvl="0" indent="0" algn="ctr">
              <a:spcBef>
                <a:spcPts val="0"/>
              </a:spcBef>
              <a:buNone/>
            </a:pPr>
            <a:r>
              <a:rPr lang="en-US" sz="2600" i="1" dirty="0" smtClean="0">
                <a:solidFill>
                  <a:srgbClr val="000000"/>
                </a:solidFill>
                <a:latin typeface="Candara"/>
                <a:cs typeface="Candara"/>
              </a:rPr>
              <a:t>“Serve the LORD...” </a:t>
            </a:r>
            <a:r>
              <a:rPr lang="en-US" sz="2600" i="1" dirty="0">
                <a:solidFill>
                  <a:srgbClr val="000000"/>
                </a:solidFill>
                <a:latin typeface="Candara"/>
                <a:cs typeface="Candara"/>
              </a:rPr>
              <a:t>(v. 2)</a:t>
            </a:r>
          </a:p>
          <a:p>
            <a:pPr marL="0" lvl="0" indent="0" algn="ctr">
              <a:spcBef>
                <a:spcPts val="0"/>
              </a:spcBef>
              <a:buNone/>
            </a:pPr>
            <a:r>
              <a:rPr lang="en-US" sz="2600" i="1" dirty="0">
                <a:solidFill>
                  <a:srgbClr val="000000"/>
                </a:solidFill>
                <a:latin typeface="Candara"/>
                <a:cs typeface="Candara"/>
              </a:rPr>
              <a:t> </a:t>
            </a:r>
            <a:r>
              <a:rPr lang="en-US" sz="2600" i="1" dirty="0" smtClean="0">
                <a:solidFill>
                  <a:srgbClr val="000000"/>
                </a:solidFill>
                <a:latin typeface="Candara"/>
                <a:cs typeface="Candara"/>
              </a:rPr>
              <a:t>“Give thanks to him; bless him” </a:t>
            </a:r>
            <a:r>
              <a:rPr lang="en-US" sz="2600" i="1" dirty="0">
                <a:solidFill>
                  <a:srgbClr val="000000"/>
                </a:solidFill>
                <a:latin typeface="Candara"/>
                <a:cs typeface="Candara"/>
              </a:rPr>
              <a:t>(v. </a:t>
            </a:r>
            <a:r>
              <a:rPr lang="en-US" sz="2600" i="1" dirty="0" smtClean="0">
                <a:solidFill>
                  <a:srgbClr val="000000"/>
                </a:solidFill>
                <a:latin typeface="Candara"/>
                <a:cs typeface="Candara"/>
              </a:rPr>
              <a:t>4)</a:t>
            </a:r>
          </a:p>
          <a:p>
            <a:pPr marL="0" lvl="0" indent="0" algn="ctr">
              <a:spcBef>
                <a:spcPts val="0"/>
              </a:spcBef>
              <a:buNone/>
            </a:pPr>
            <a:endParaRPr lang="en-US" sz="1400" i="1" dirty="0">
              <a:solidFill>
                <a:srgbClr val="000000"/>
              </a:solidFill>
              <a:latin typeface="Candara"/>
              <a:cs typeface="Candara"/>
            </a:endParaRPr>
          </a:p>
          <a:p>
            <a:pPr marL="909638" lvl="0" indent="-454025">
              <a:spcBef>
                <a:spcPts val="0"/>
              </a:spcBef>
              <a:defRPr/>
            </a:pPr>
            <a:r>
              <a:rPr lang="en-US" sz="2800" b="1" dirty="0" smtClean="0">
                <a:latin typeface="Candara" charset="0"/>
                <a:ea typeface="MS PGothic" charset="0"/>
                <a:cs typeface="Arial" charset="0"/>
              </a:rPr>
              <a:t>An obvious yet often overlooked point is this: we give thanks to God as an essential element of worship.</a:t>
            </a:r>
          </a:p>
          <a:p>
            <a:pPr marL="909638" lvl="0" indent="-454025">
              <a:spcBef>
                <a:spcPts val="0"/>
              </a:spcBef>
              <a:defRPr/>
            </a:pPr>
            <a:r>
              <a:rPr lang="en-US" sz="2800" b="1" dirty="0" smtClean="0">
                <a:latin typeface="Candara" charset="0"/>
                <a:ea typeface="MS PGothic" charset="0"/>
                <a:cs typeface="Arial" charset="0"/>
              </a:rPr>
              <a:t>In so doing, our focus of thanksgiving/worship is on God as the GIVER of all good gifts—not on gifts or our grateful feelings.</a:t>
            </a:r>
          </a:p>
          <a:p>
            <a:pPr marL="909638" lvl="0" indent="-454025">
              <a:spcBef>
                <a:spcPts val="0"/>
              </a:spcBef>
              <a:defRPr/>
            </a:pPr>
            <a:r>
              <a:rPr lang="en-US" sz="2800" b="1" dirty="0" smtClean="0">
                <a:latin typeface="Candara" charset="0"/>
                <a:ea typeface="MS PGothic" charset="0"/>
                <a:cs typeface="Arial" charset="0"/>
              </a:rPr>
              <a:t>So, we ought to deliberately give thanks to the LORD in all things and all circumstances.</a:t>
            </a:r>
          </a:p>
          <a:p>
            <a:pPr marL="909638" lvl="0" indent="-454025">
              <a:spcBef>
                <a:spcPts val="0"/>
              </a:spcBef>
              <a:defRPr/>
            </a:pP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775945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indent="-454025">
              <a:spcBef>
                <a:spcPts val="0"/>
              </a:spcBef>
              <a:buNone/>
              <a:defRPr/>
            </a:pPr>
            <a:r>
              <a:rPr lang="en-US" sz="2800" b="1" dirty="0">
                <a:latin typeface="Candara" charset="0"/>
                <a:ea typeface="MS PGothic" charset="0"/>
                <a:cs typeface="Arial" charset="0"/>
              </a:rPr>
              <a:t>2</a:t>
            </a:r>
            <a:r>
              <a:rPr lang="en-US" sz="2800" b="1" dirty="0" smtClean="0">
                <a:latin typeface="Candara" charset="0"/>
                <a:ea typeface="MS PGothic" charset="0"/>
                <a:cs typeface="Arial" charset="0"/>
              </a:rPr>
              <a:t>)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ACT OUR WAY INTO THANKFULNESS by faith rather than waiting to feel thankful (</a:t>
            </a:r>
            <a:r>
              <a:rPr lang="en-US" sz="2800" b="1" dirty="0" smtClean="0">
                <a:solidFill>
                  <a:srgbClr val="FF0000"/>
                </a:solidFill>
                <a:latin typeface="Candara" charset="0"/>
                <a:ea typeface="MS PGothic" charset="0"/>
                <a:cs typeface="Arial" charset="0"/>
              </a:rPr>
              <a:t>7 commands to act). </a:t>
            </a:r>
          </a:p>
          <a:p>
            <a:pPr marL="454025" lvl="0" indent="-454025">
              <a:spcBef>
                <a:spcPts val="0"/>
              </a:spcBef>
              <a:buNone/>
              <a:defRPr/>
            </a:pPr>
            <a:endParaRPr lang="en-US" sz="1400" b="1" i="1" dirty="0" smtClean="0">
              <a:solidFill>
                <a:srgbClr val="FF0000"/>
              </a:solidFill>
              <a:latin typeface="Candara"/>
              <a:cs typeface="Candara"/>
            </a:endParaRPr>
          </a:p>
          <a:p>
            <a:pPr marL="514350" lvl="0" indent="-514350" algn="ctr">
              <a:spcBef>
                <a:spcPts val="0"/>
              </a:spcBef>
              <a:buFont typeface="+mj-ea"/>
              <a:buAutoNum type="circleNumDbPlain"/>
            </a:pPr>
            <a:r>
              <a:rPr lang="en-US" sz="2600" i="1" dirty="0">
                <a:solidFill>
                  <a:srgbClr val="000000"/>
                </a:solidFill>
                <a:latin typeface="Candara"/>
                <a:cs typeface="Candara"/>
              </a:rPr>
              <a:t>“Make a joyful noise to the LORD, all the earth” (v. 1)</a:t>
            </a:r>
          </a:p>
          <a:p>
            <a:pPr marL="514350" lvl="0" indent="-514350" algn="ctr">
              <a:spcBef>
                <a:spcPts val="0"/>
              </a:spcBef>
              <a:buFont typeface="+mj-ea"/>
              <a:buAutoNum type="circleNumDbPlain"/>
            </a:pPr>
            <a:r>
              <a:rPr lang="en-US" sz="2600" i="1" dirty="0">
                <a:solidFill>
                  <a:srgbClr val="000000"/>
                </a:solidFill>
                <a:latin typeface="Candara"/>
                <a:cs typeface="Candara"/>
              </a:rPr>
              <a:t>“Serve the LORD with gladness” (v. 2)</a:t>
            </a:r>
          </a:p>
          <a:p>
            <a:pPr marL="514350" lvl="0" indent="-514350" algn="ctr">
              <a:spcBef>
                <a:spcPts val="0"/>
              </a:spcBef>
              <a:buFont typeface="+mj-ea"/>
              <a:buAutoNum type="circleNumDbPlain"/>
            </a:pPr>
            <a:r>
              <a:rPr lang="en-US" sz="2600" i="1" dirty="0">
                <a:solidFill>
                  <a:srgbClr val="000000"/>
                </a:solidFill>
                <a:latin typeface="Candara"/>
                <a:cs typeface="Candara"/>
              </a:rPr>
              <a:t>“Come into his presence with singing” (v. 2)</a:t>
            </a:r>
          </a:p>
          <a:p>
            <a:pPr marL="514350" lvl="0" indent="-514350" algn="ctr">
              <a:spcBef>
                <a:spcPts val="0"/>
              </a:spcBef>
              <a:buFont typeface="+mj-ea"/>
              <a:buAutoNum type="circleNumDbPlain"/>
            </a:pPr>
            <a:r>
              <a:rPr lang="en-US" sz="2600" i="1" dirty="0">
                <a:solidFill>
                  <a:srgbClr val="000000"/>
                </a:solidFill>
                <a:latin typeface="Candara"/>
                <a:cs typeface="Candara"/>
              </a:rPr>
              <a:t>“Know that the LORD, he is God...” (v. 3)</a:t>
            </a:r>
          </a:p>
          <a:p>
            <a:pPr marL="514350" lvl="0" indent="-514350" algn="ctr">
              <a:spcBef>
                <a:spcPts val="0"/>
              </a:spcBef>
              <a:buFont typeface="+mj-ea"/>
              <a:buAutoNum type="circleNumDbPlain"/>
            </a:pPr>
            <a:r>
              <a:rPr lang="en-US" sz="2600" i="1" dirty="0">
                <a:solidFill>
                  <a:srgbClr val="000000"/>
                </a:solidFill>
                <a:latin typeface="Candara"/>
                <a:cs typeface="Candara"/>
              </a:rPr>
              <a:t>“Enter his gates with thanksgiving” (v. 4)</a:t>
            </a:r>
          </a:p>
          <a:p>
            <a:pPr marL="514350" lvl="0" indent="-514350" algn="ctr">
              <a:spcBef>
                <a:spcPts val="0"/>
              </a:spcBef>
              <a:buFont typeface="+mj-ea"/>
              <a:buAutoNum type="circleNumDbPlain"/>
            </a:pPr>
            <a:r>
              <a:rPr lang="en-US" sz="2600" i="1" dirty="0">
                <a:solidFill>
                  <a:srgbClr val="000000"/>
                </a:solidFill>
                <a:latin typeface="Candara"/>
                <a:cs typeface="Candara"/>
              </a:rPr>
              <a:t>“Give thanks to him” (v. 4)</a:t>
            </a:r>
          </a:p>
          <a:p>
            <a:pPr marL="514350" lvl="0" indent="-514350" algn="ctr">
              <a:spcBef>
                <a:spcPts val="0"/>
              </a:spcBef>
              <a:buFont typeface="+mj-ea"/>
              <a:buAutoNum type="circleNumDbPlain"/>
            </a:pPr>
            <a:r>
              <a:rPr lang="en-US" sz="2600" i="1" dirty="0">
                <a:solidFill>
                  <a:srgbClr val="000000"/>
                </a:solidFill>
                <a:latin typeface="Candara"/>
                <a:cs typeface="Candara"/>
              </a:rPr>
              <a:t>“Bless his name” (v. 4</a:t>
            </a:r>
            <a:r>
              <a:rPr lang="en-US" sz="2600" i="1" dirty="0" smtClean="0">
                <a:solidFill>
                  <a:srgbClr val="000000"/>
                </a:solidFill>
                <a:latin typeface="Candara"/>
                <a:cs typeface="Candara"/>
              </a:rPr>
              <a:t>)</a:t>
            </a: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40717255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indent="-454025">
              <a:spcBef>
                <a:spcPts val="0"/>
              </a:spcBef>
              <a:buNone/>
              <a:defRPr/>
            </a:pPr>
            <a:r>
              <a:rPr lang="en-US" sz="2800" b="1" dirty="0">
                <a:latin typeface="Candara" charset="0"/>
                <a:ea typeface="MS PGothic" charset="0"/>
                <a:cs typeface="Arial" charset="0"/>
              </a:rPr>
              <a:t>2</a:t>
            </a:r>
            <a:r>
              <a:rPr lang="en-US" sz="2800" b="1" dirty="0" smtClean="0">
                <a:latin typeface="Candara" charset="0"/>
                <a:ea typeface="MS PGothic" charset="0"/>
                <a:cs typeface="Arial" charset="0"/>
              </a:rPr>
              <a:t>)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ACT OUR WAY INTO THANKFULNESS by faith rather than waiting to feel thankful (</a:t>
            </a:r>
            <a:r>
              <a:rPr lang="en-US" sz="2800" b="1" dirty="0" smtClean="0">
                <a:solidFill>
                  <a:srgbClr val="FF0000"/>
                </a:solidFill>
                <a:latin typeface="Candara" charset="0"/>
                <a:ea typeface="MS PGothic" charset="0"/>
                <a:cs typeface="Arial" charset="0"/>
              </a:rPr>
              <a:t>7 commands to act). </a:t>
            </a:r>
          </a:p>
          <a:p>
            <a:pPr marL="454025" lvl="0" indent="-454025">
              <a:spcBef>
                <a:spcPts val="0"/>
              </a:spcBef>
              <a:buNone/>
              <a:defRPr/>
            </a:pPr>
            <a:endParaRPr lang="en-US" sz="1400" b="1" i="1" dirty="0" smtClean="0">
              <a:solidFill>
                <a:srgbClr val="FF0000"/>
              </a:solidFill>
              <a:latin typeface="Candara"/>
              <a:cs typeface="Candara"/>
            </a:endParaRPr>
          </a:p>
          <a:p>
            <a:pPr marL="0" lvl="0" indent="0" algn="ctr">
              <a:spcBef>
                <a:spcPts val="0"/>
              </a:spcBef>
              <a:buNone/>
            </a:pPr>
            <a:r>
              <a:rPr lang="en-US" sz="2600" i="1" dirty="0">
                <a:solidFill>
                  <a:srgbClr val="000000"/>
                </a:solidFill>
                <a:latin typeface="Candara"/>
                <a:cs typeface="Candara"/>
              </a:rPr>
              <a:t>“Make a joyful noise to the LORD, all the </a:t>
            </a:r>
            <a:r>
              <a:rPr lang="en-US" sz="2600" i="1" dirty="0" smtClean="0">
                <a:solidFill>
                  <a:srgbClr val="000000"/>
                </a:solidFill>
                <a:latin typeface="Candara"/>
                <a:cs typeface="Candara"/>
              </a:rPr>
              <a:t>earth...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Serve </a:t>
            </a:r>
            <a:r>
              <a:rPr lang="en-US" sz="2600" i="1" dirty="0">
                <a:solidFill>
                  <a:srgbClr val="000000"/>
                </a:solidFill>
                <a:latin typeface="Candara"/>
                <a:cs typeface="Candara"/>
              </a:rPr>
              <a:t>the LORD </a:t>
            </a:r>
            <a:r>
              <a:rPr lang="en-US" sz="2600" i="1" dirty="0" smtClean="0">
                <a:solidFill>
                  <a:srgbClr val="000000"/>
                </a:solidFill>
                <a:latin typeface="Candara"/>
                <a:cs typeface="Candara"/>
              </a:rPr>
              <a:t>with gladness... Come </a:t>
            </a:r>
            <a:r>
              <a:rPr lang="en-US" sz="2600" i="1" dirty="0">
                <a:solidFill>
                  <a:srgbClr val="000000"/>
                </a:solidFill>
                <a:latin typeface="Candara"/>
                <a:cs typeface="Candara"/>
              </a:rPr>
              <a:t>into his presence with </a:t>
            </a:r>
            <a:r>
              <a:rPr lang="en-US" sz="2600" i="1" dirty="0" smtClean="0">
                <a:solidFill>
                  <a:srgbClr val="000000"/>
                </a:solidFill>
                <a:latin typeface="Candara"/>
                <a:cs typeface="Candara"/>
              </a:rPr>
              <a:t>singing...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Know </a:t>
            </a:r>
            <a:r>
              <a:rPr lang="en-US" sz="2600" i="1" dirty="0">
                <a:solidFill>
                  <a:srgbClr val="000000"/>
                </a:solidFill>
                <a:latin typeface="Candara"/>
                <a:cs typeface="Candara"/>
              </a:rPr>
              <a:t>that </a:t>
            </a:r>
            <a:r>
              <a:rPr lang="en-US" sz="2600" i="1" dirty="0" smtClean="0">
                <a:solidFill>
                  <a:srgbClr val="000000"/>
                </a:solidFill>
                <a:latin typeface="Candara"/>
                <a:cs typeface="Candara"/>
              </a:rPr>
              <a:t>the </a:t>
            </a:r>
            <a:r>
              <a:rPr lang="en-US" sz="2600" i="1" dirty="0">
                <a:solidFill>
                  <a:srgbClr val="000000"/>
                </a:solidFill>
                <a:latin typeface="Candara"/>
                <a:cs typeface="Candara"/>
              </a:rPr>
              <a:t>LORD, </a:t>
            </a:r>
            <a:r>
              <a:rPr lang="en-US" sz="2600" i="1" dirty="0" smtClean="0">
                <a:solidFill>
                  <a:srgbClr val="000000"/>
                </a:solidFill>
                <a:latin typeface="Candara"/>
                <a:cs typeface="Candara"/>
              </a:rPr>
              <a:t>he </a:t>
            </a:r>
            <a:r>
              <a:rPr lang="en-US" sz="2600" i="1" dirty="0">
                <a:solidFill>
                  <a:srgbClr val="000000"/>
                </a:solidFill>
                <a:latin typeface="Candara"/>
                <a:cs typeface="Candara"/>
              </a:rPr>
              <a:t>is God..</a:t>
            </a:r>
            <a:r>
              <a:rPr lang="en-US" sz="2600" i="1" dirty="0" smtClean="0">
                <a:solidFill>
                  <a:srgbClr val="000000"/>
                </a:solidFill>
                <a:latin typeface="Candara"/>
                <a:cs typeface="Candara"/>
              </a:rPr>
              <a:t>. Enter </a:t>
            </a:r>
            <a:r>
              <a:rPr lang="en-US" sz="2600" i="1" dirty="0">
                <a:solidFill>
                  <a:srgbClr val="000000"/>
                </a:solidFill>
                <a:latin typeface="Candara"/>
                <a:cs typeface="Candara"/>
              </a:rPr>
              <a:t>his gates with </a:t>
            </a:r>
            <a:r>
              <a:rPr lang="en-US" sz="2600" i="1" dirty="0" smtClean="0">
                <a:solidFill>
                  <a:srgbClr val="000000"/>
                </a:solidFill>
                <a:latin typeface="Candara"/>
                <a:cs typeface="Candara"/>
              </a:rPr>
              <a:t>thanksgiving... </a:t>
            </a:r>
          </a:p>
          <a:p>
            <a:pPr marL="0" lvl="0" indent="0" algn="ctr">
              <a:spcBef>
                <a:spcPts val="0"/>
              </a:spcBef>
              <a:buNone/>
            </a:pPr>
            <a:r>
              <a:rPr lang="en-US" sz="2600" i="1" dirty="0" smtClean="0">
                <a:solidFill>
                  <a:srgbClr val="000000"/>
                </a:solidFill>
                <a:latin typeface="Candara"/>
                <a:cs typeface="Candara"/>
              </a:rPr>
              <a:t>Give </a:t>
            </a:r>
            <a:r>
              <a:rPr lang="en-US" sz="2600" i="1" dirty="0">
                <a:solidFill>
                  <a:srgbClr val="000000"/>
                </a:solidFill>
                <a:latin typeface="Candara"/>
                <a:cs typeface="Candara"/>
              </a:rPr>
              <a:t>thanks to </a:t>
            </a:r>
            <a:r>
              <a:rPr lang="en-US" sz="2600" i="1" dirty="0" smtClean="0">
                <a:solidFill>
                  <a:srgbClr val="000000"/>
                </a:solidFill>
                <a:latin typeface="Candara"/>
                <a:cs typeface="Candara"/>
              </a:rPr>
              <a:t>him... Bless </a:t>
            </a:r>
            <a:r>
              <a:rPr lang="en-US" sz="2600" i="1" dirty="0">
                <a:solidFill>
                  <a:srgbClr val="000000"/>
                </a:solidFill>
                <a:latin typeface="Candara"/>
                <a:cs typeface="Candara"/>
              </a:rPr>
              <a:t>his name” (</a:t>
            </a:r>
            <a:r>
              <a:rPr lang="en-US" sz="2600" i="1" dirty="0" smtClean="0">
                <a:solidFill>
                  <a:srgbClr val="000000"/>
                </a:solidFill>
                <a:latin typeface="Candara"/>
                <a:cs typeface="Candara"/>
              </a:rPr>
              <a:t>vs.  1, 2, 3, </a:t>
            </a:r>
            <a:r>
              <a:rPr lang="en-US" sz="2600" i="1" dirty="0">
                <a:solidFill>
                  <a:srgbClr val="000000"/>
                </a:solidFill>
                <a:latin typeface="Candara"/>
                <a:cs typeface="Candara"/>
              </a:rPr>
              <a:t>4)</a:t>
            </a:r>
          </a:p>
          <a:p>
            <a:pPr marL="0" lvl="0" indent="0" algn="ctr">
              <a:spcBef>
                <a:spcPts val="0"/>
              </a:spcBef>
              <a:buNone/>
            </a:pPr>
            <a:endParaRPr lang="en-US" sz="1400" i="1" dirty="0">
              <a:solidFill>
                <a:srgbClr val="000000"/>
              </a:solidFill>
              <a:latin typeface="Candara"/>
              <a:cs typeface="Candara"/>
            </a:endParaRPr>
          </a:p>
          <a:p>
            <a:pPr marL="909638" lvl="0" indent="-454025">
              <a:spcBef>
                <a:spcPts val="0"/>
              </a:spcBef>
              <a:defRPr/>
            </a:pPr>
            <a:r>
              <a:rPr lang="en-US" sz="2800" b="1" dirty="0" smtClean="0">
                <a:latin typeface="Candara" charset="0"/>
                <a:ea typeface="MS PGothic" charset="0"/>
                <a:cs typeface="Arial" charset="0"/>
              </a:rPr>
              <a:t>The seven commands are for us to act on giving thanks not to wait!</a:t>
            </a:r>
          </a:p>
          <a:p>
            <a:pPr marL="909638" lvl="0" indent="-454025">
              <a:spcBef>
                <a:spcPts val="0"/>
              </a:spcBef>
              <a:defRPr/>
            </a:pPr>
            <a:r>
              <a:rPr lang="en-US" sz="2800" b="1" dirty="0" smtClean="0">
                <a:latin typeface="Candara" charset="0"/>
                <a:ea typeface="MS PGothic" charset="0"/>
                <a:cs typeface="Arial" charset="0"/>
              </a:rPr>
              <a:t>Some commands are for us to feel joyful, glad, and thankful. How?</a:t>
            </a:r>
          </a:p>
          <a:p>
            <a:pPr marL="909638" lvl="0" indent="-454025">
              <a:spcBef>
                <a:spcPts val="0"/>
              </a:spcBef>
              <a:defRPr/>
            </a:pPr>
            <a:r>
              <a:rPr lang="en-US" sz="2800" b="1" dirty="0" smtClean="0">
                <a:latin typeface="Candara" charset="0"/>
                <a:ea typeface="MS PGothic" charset="0"/>
                <a:cs typeface="Arial" charset="0"/>
              </a:rPr>
              <a:t>By acting on God’s commands by faith. Then, as a byproduct of our obedience, our hearts will be filled with joy and gratitude! </a:t>
            </a:r>
          </a:p>
          <a:p>
            <a:pPr marL="909638" lvl="0" indent="-454025">
              <a:spcBef>
                <a:spcPts val="0"/>
              </a:spcBef>
              <a:defRPr/>
            </a:pP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91802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533400" y="457200"/>
            <a:ext cx="11162768" cy="6400800"/>
          </a:xfrm>
        </p:spPr>
        <p:txBody>
          <a:bodyPr/>
          <a:lstStyle/>
          <a:p>
            <a:pPr marL="0" indent="0" algn="just">
              <a:spcBef>
                <a:spcPts val="0"/>
              </a:spcBef>
              <a:buNone/>
            </a:pPr>
            <a:r>
              <a:rPr lang="en-US" b="1" dirty="0" smtClean="0">
                <a:solidFill>
                  <a:srgbClr val="800000"/>
                </a:solidFill>
                <a:latin typeface="Candara"/>
                <a:cs typeface="Candara"/>
              </a:rPr>
              <a:t>Why God Commands Us to Praise/Thank Him</a:t>
            </a:r>
          </a:p>
          <a:p>
            <a:pPr marL="0" indent="0" algn="just">
              <a:spcBef>
                <a:spcPts val="0"/>
              </a:spcBef>
              <a:buNone/>
            </a:pPr>
            <a:endParaRPr lang="en-US" sz="300" b="1" dirty="0">
              <a:solidFill>
                <a:srgbClr val="800000"/>
              </a:solidFill>
              <a:latin typeface="Candara"/>
              <a:cs typeface="Candara"/>
            </a:endParaRPr>
          </a:p>
          <a:p>
            <a:pPr marL="0" indent="0" algn="just">
              <a:spcBef>
                <a:spcPts val="0"/>
              </a:spcBef>
              <a:buNone/>
            </a:pPr>
            <a:r>
              <a:rPr lang="en-US" sz="2600" b="1" dirty="0">
                <a:latin typeface="Candara"/>
                <a:cs typeface="Candara"/>
              </a:rPr>
              <a:t>I think we delight to praise what we enjoy because the praise not merely expresses but completes the enjoyment; it is its appointed consummation. It is not out of compliment that lovers keep on telling one another how beautiful they are; the delight is incomplete till it is expressed. It is frustrating to have discovered a new author and not to be able to tell anyone how good he is; to come suddenly, at the turn of the road, upon some mountain valley of unexpected grandeur and then to have to keep silent because the people with you care for it no more than for a tin can in the ditch; to hear a good joke and find no one to share it with. . . . The Scotch catechism says that man’s chief end is </a:t>
            </a:r>
            <a:r>
              <a:rPr lang="en-US" sz="2600" b="1" dirty="0" smtClean="0">
                <a:latin typeface="Candara"/>
                <a:cs typeface="Candara"/>
              </a:rPr>
              <a:t>“to </a:t>
            </a:r>
            <a:r>
              <a:rPr lang="en-US" sz="2600" b="1" dirty="0">
                <a:latin typeface="Candara"/>
                <a:cs typeface="Candara"/>
              </a:rPr>
              <a:t>glorify God and enjoy Him forever</a:t>
            </a:r>
            <a:r>
              <a:rPr lang="en-US" sz="2600" b="1" dirty="0" smtClean="0">
                <a:latin typeface="Candara"/>
                <a:cs typeface="Candara"/>
              </a:rPr>
              <a:t>.” </a:t>
            </a:r>
            <a:r>
              <a:rPr lang="en-US" sz="2600" b="1" dirty="0">
                <a:latin typeface="Candara"/>
                <a:cs typeface="Candara"/>
              </a:rPr>
              <a:t>But we shall then know that these are the same thing. Fully to enjoy is to glorify. In commanding us to glorify Him, God is inviting us to enjoy Him.</a:t>
            </a:r>
          </a:p>
          <a:p>
            <a:pPr marL="0" indent="0" algn="r">
              <a:spcBef>
                <a:spcPts val="0"/>
              </a:spcBef>
              <a:buNone/>
            </a:pPr>
            <a:r>
              <a:rPr lang="en-US" sz="2600" b="1" dirty="0">
                <a:latin typeface="Candara"/>
                <a:cs typeface="Candara"/>
              </a:rPr>
              <a:t>― C. S. </a:t>
            </a:r>
            <a:r>
              <a:rPr lang="en-US" sz="2600" b="1" dirty="0" smtClean="0">
                <a:latin typeface="Candara"/>
                <a:cs typeface="Candara"/>
              </a:rPr>
              <a:t>Lewis</a:t>
            </a:r>
            <a:endParaRPr lang="en-US" sz="2600" b="1" dirty="0">
              <a:latin typeface="Candara"/>
              <a:cs typeface="Candara"/>
            </a:endParaRPr>
          </a:p>
        </p:txBody>
      </p:sp>
    </p:spTree>
    <p:extLst>
      <p:ext uri="{BB962C8B-B14F-4D97-AF65-F5344CB8AC3E}">
        <p14:creationId xmlns:p14="http://schemas.microsoft.com/office/powerpoint/2010/main" val="3310145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990600"/>
          </a:xfrm>
        </p:spPr>
        <p:txBody>
          <a:bodyPr/>
          <a:lstStyle/>
          <a:p>
            <a:r>
              <a:rPr lang="en-US" sz="3200" b="1" spc="-60" dirty="0">
                <a:latin typeface="Candara" charset="0"/>
                <a:ea typeface="MS PGothic" charset="0"/>
                <a:cs typeface="Arial" charset="0"/>
              </a:rPr>
              <a:t>PSALM </a:t>
            </a:r>
            <a:r>
              <a:rPr lang="en-US" sz="3600" b="1" spc="-60" dirty="0">
                <a:latin typeface="Candara" charset="0"/>
                <a:ea typeface="MS PGothic" charset="0"/>
                <a:cs typeface="Arial" charset="0"/>
              </a:rPr>
              <a:t>100</a:t>
            </a:r>
            <a:r>
              <a:rPr lang="en-US" sz="3200" b="1" spc="-60" dirty="0">
                <a:latin typeface="Candara" charset="0"/>
                <a:ea typeface="MS PGothic" charset="0"/>
                <a:cs typeface="Arial" charset="0"/>
              </a:rPr>
              <a:t>: FOUR KEYS TO GIVING THANKS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IN </a:t>
            </a:r>
            <a:r>
              <a:rPr lang="en-US" sz="3200" b="1" spc="-60" dirty="0">
                <a:latin typeface="Candara" charset="0"/>
                <a:ea typeface="MS PGothic" charset="0"/>
                <a:cs typeface="Arial" charset="0"/>
              </a:rPr>
              <a:t>THIS THANKSGIVING SEASON</a:t>
            </a:r>
          </a:p>
        </p:txBody>
      </p:sp>
      <p:sp>
        <p:nvSpPr>
          <p:cNvPr id="27651" name="Rectangle 3"/>
          <p:cNvSpPr>
            <a:spLocks noGrp="1" noChangeArrowheads="1"/>
          </p:cNvSpPr>
          <p:nvPr>
            <p:ph type="body" idx="1"/>
          </p:nvPr>
        </p:nvSpPr>
        <p:spPr>
          <a:xfrm>
            <a:off x="304800" y="1752600"/>
            <a:ext cx="11684000" cy="5045659"/>
          </a:xfrm>
        </p:spPr>
        <p:txBody>
          <a:bodyPr/>
          <a:lstStyle/>
          <a:p>
            <a:pPr marL="454025" indent="-454025">
              <a:spcBef>
                <a:spcPts val="0"/>
              </a:spcBef>
              <a:buNone/>
              <a:defRPr/>
            </a:pPr>
            <a:r>
              <a:rPr lang="en-US" sz="2800" b="1" dirty="0" smtClean="0">
                <a:latin typeface="Candara" charset="0"/>
                <a:ea typeface="MS PGothic" charset="0"/>
                <a:cs typeface="Arial" charset="0"/>
              </a:rPr>
              <a:t>3)  In </a:t>
            </a:r>
            <a:r>
              <a:rPr lang="en-US" sz="2800" b="1" dirty="0">
                <a:latin typeface="Candara" charset="0"/>
                <a:ea typeface="MS PGothic" charset="0"/>
                <a:cs typeface="Arial" charset="0"/>
              </a:rPr>
              <a:t>giving thanks, we are to </a:t>
            </a:r>
            <a:r>
              <a:rPr lang="en-US" sz="2800" b="1" dirty="0">
                <a:solidFill>
                  <a:srgbClr val="FF0000"/>
                </a:solidFill>
                <a:latin typeface="Candara" charset="0"/>
                <a:ea typeface="MS PGothic" charset="0"/>
                <a:cs typeface="Arial" charset="0"/>
              </a:rPr>
              <a:t>realize the importance of HOW WE WORSHIP/GIVE THANKS (joyfully, gladly, willingly, &amp; </a:t>
            </a:r>
            <a:r>
              <a:rPr lang="en-US" sz="2800" b="1" dirty="0" smtClean="0">
                <a:solidFill>
                  <a:srgbClr val="FF0000"/>
                </a:solidFill>
                <a:latin typeface="Candara" charset="0"/>
                <a:ea typeface="MS PGothic" charset="0"/>
                <a:cs typeface="Arial" charset="0"/>
              </a:rPr>
              <a:t>with singing). </a:t>
            </a:r>
          </a:p>
          <a:p>
            <a:pPr marL="454025" lvl="0" indent="-454025">
              <a:spcBef>
                <a:spcPts val="0"/>
              </a:spcBef>
              <a:buNone/>
              <a:defRPr/>
            </a:pPr>
            <a:endParaRPr lang="en-US" sz="1000" b="1" i="1" dirty="0" smtClean="0">
              <a:solidFill>
                <a:srgbClr val="FF0000"/>
              </a:solidFill>
              <a:latin typeface="Candara"/>
              <a:cs typeface="Candara"/>
            </a:endParaRPr>
          </a:p>
          <a:p>
            <a:pPr marL="0" lvl="0" indent="0" algn="ctr">
              <a:spcBef>
                <a:spcPts val="0"/>
              </a:spcBef>
              <a:buNone/>
            </a:pPr>
            <a:r>
              <a:rPr lang="en-US" sz="2600" i="1" dirty="0">
                <a:solidFill>
                  <a:srgbClr val="000000"/>
                </a:solidFill>
                <a:latin typeface="Candara"/>
                <a:cs typeface="Candara"/>
              </a:rPr>
              <a:t>“... a Joyful noise” (v. 1)</a:t>
            </a:r>
          </a:p>
          <a:p>
            <a:pPr marL="0" lvl="0" indent="0" algn="ctr">
              <a:spcBef>
                <a:spcPts val="0"/>
              </a:spcBef>
              <a:buNone/>
            </a:pPr>
            <a:r>
              <a:rPr lang="en-US" sz="2600" i="1" dirty="0">
                <a:solidFill>
                  <a:srgbClr val="000000"/>
                </a:solidFill>
                <a:latin typeface="Candara"/>
                <a:cs typeface="Candara"/>
              </a:rPr>
              <a:t>“...with gladness” (v. 2)</a:t>
            </a:r>
          </a:p>
          <a:p>
            <a:pPr marL="0" lvl="0" indent="0" algn="ctr">
              <a:spcBef>
                <a:spcPts val="0"/>
              </a:spcBef>
              <a:buNone/>
            </a:pPr>
            <a:r>
              <a:rPr lang="en-US" sz="2600" i="1" dirty="0">
                <a:solidFill>
                  <a:srgbClr val="000000"/>
                </a:solidFill>
                <a:latin typeface="Candara"/>
                <a:cs typeface="Candara"/>
              </a:rPr>
              <a:t> “...with singing” (v. 2)</a:t>
            </a:r>
          </a:p>
          <a:p>
            <a:pPr marL="0" lvl="0" indent="0" algn="ctr">
              <a:spcBef>
                <a:spcPts val="0"/>
              </a:spcBef>
              <a:buNone/>
            </a:pPr>
            <a:r>
              <a:rPr lang="en-US" sz="2600" i="1" dirty="0">
                <a:solidFill>
                  <a:srgbClr val="000000"/>
                </a:solidFill>
                <a:latin typeface="Candara"/>
                <a:cs typeface="Candara"/>
              </a:rPr>
              <a:t> “...with thanksgiving” (v. 4)</a:t>
            </a:r>
          </a:p>
          <a:p>
            <a:pPr marL="0" lvl="0" indent="0" algn="ctr">
              <a:spcBef>
                <a:spcPts val="0"/>
              </a:spcBef>
              <a:buNone/>
            </a:pPr>
            <a:r>
              <a:rPr lang="en-US" sz="2600" i="1" dirty="0">
                <a:solidFill>
                  <a:srgbClr val="000000"/>
                </a:solidFill>
                <a:latin typeface="Candara"/>
                <a:cs typeface="Candara"/>
              </a:rPr>
              <a:t> “...with praise” (v. 4) </a:t>
            </a:r>
            <a:endParaRPr lang="en-US" sz="2600" i="1" dirty="0" smtClean="0">
              <a:solidFill>
                <a:srgbClr val="000000"/>
              </a:solidFill>
              <a:latin typeface="Candara"/>
              <a:cs typeface="Candara"/>
            </a:endParaRPr>
          </a:p>
          <a:p>
            <a:pPr marL="0" lvl="0" indent="0" algn="ctr">
              <a:spcBef>
                <a:spcPts val="0"/>
              </a:spcBef>
              <a:buNone/>
            </a:pPr>
            <a:endParaRPr lang="en-US" sz="800" i="1" dirty="0">
              <a:solidFill>
                <a:srgbClr val="000000"/>
              </a:solidFill>
              <a:latin typeface="Candara"/>
              <a:cs typeface="Candara"/>
            </a:endParaRPr>
          </a:p>
          <a:p>
            <a:pPr marL="909638" lvl="0" indent="-454025">
              <a:spcBef>
                <a:spcPts val="0"/>
              </a:spcBef>
              <a:defRPr/>
            </a:pPr>
            <a:r>
              <a:rPr lang="en-US" sz="2800" b="1" dirty="0" smtClean="0">
                <a:latin typeface="Candara" charset="0"/>
                <a:ea typeface="MS PGothic" charset="0"/>
                <a:cs typeface="Arial" charset="0"/>
              </a:rPr>
              <a:t>Worship/thanksgiving is to God—hence, it must be God-centered.</a:t>
            </a:r>
          </a:p>
          <a:p>
            <a:pPr marL="909638" lvl="0" indent="-454025">
              <a:spcBef>
                <a:spcPts val="0"/>
              </a:spcBef>
              <a:defRPr/>
            </a:pPr>
            <a:r>
              <a:rPr lang="en-US" sz="2800" b="1" dirty="0" smtClean="0">
                <a:latin typeface="Candara" charset="0"/>
                <a:ea typeface="MS PGothic" charset="0"/>
                <a:cs typeface="Arial" charset="0"/>
              </a:rPr>
              <a:t>God cares how we worship—with joy, gladness, and willingness!</a:t>
            </a:r>
          </a:p>
          <a:p>
            <a:pPr marL="909638" lvl="0" indent="-454025">
              <a:spcBef>
                <a:spcPts val="0"/>
              </a:spcBef>
              <a:defRPr/>
            </a:pPr>
            <a:r>
              <a:rPr lang="en-US" sz="2800" b="1" dirty="0" smtClean="0">
                <a:latin typeface="Candara" charset="0"/>
                <a:ea typeface="MS PGothic" charset="0"/>
                <a:cs typeface="Arial" charset="0"/>
              </a:rPr>
              <a:t>Enter his gates &amp; courts [i.e., God’s presence &amp; congregation]... How? With thanksgiving (“password”) and praise (joyful singing)! </a:t>
            </a:r>
          </a:p>
          <a:p>
            <a:pPr marL="909638" lvl="0" indent="-454025">
              <a:spcBef>
                <a:spcPts val="0"/>
              </a:spcBef>
              <a:defRPr/>
            </a:pP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730159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50945</TotalTime>
  <Words>957</Words>
  <Application>Microsoft Macintosh PowerPoint</Application>
  <PresentationFormat>Custom</PresentationFormat>
  <Paragraphs>98</Paragraphs>
  <Slides>14</Slides>
  <Notes>12</Notes>
  <HiddenSlides>0</HiddenSlides>
  <MMClips>0</MMClips>
  <ScaleCrop>false</ScaleCrop>
  <HeadingPairs>
    <vt:vector size="4" baseType="variant">
      <vt:variant>
        <vt:lpstr>Theme</vt:lpstr>
      </vt:variant>
      <vt:variant>
        <vt:i4>27</vt:i4>
      </vt:variant>
      <vt:variant>
        <vt:lpstr>Slide Titles</vt:lpstr>
      </vt:variant>
      <vt:variant>
        <vt:i4>14</vt:i4>
      </vt:variant>
    </vt:vector>
  </HeadingPairs>
  <TitlesOfParts>
    <vt:vector size="41"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3_Normal</vt:lpstr>
      <vt:lpstr>PowerPoint Presentation</vt:lpstr>
      <vt:lpstr>“Giving Thanks”</vt:lpstr>
      <vt:lpstr>FOUR COMMON DISTRACTIONS OF THANKSGIVING SEASON</vt:lpstr>
      <vt:lpstr>PowerPoint Presentation</vt:lpstr>
      <vt:lpstr>PSALM 100: FOUR KEYS TO GIVING THANKS  IN THIS THANKSGIVING SEASON</vt:lpstr>
      <vt:lpstr>PSALM 100: FOUR KEYS TO GIVING THANKS  IN THIS THANKSGIVING SEASON</vt:lpstr>
      <vt:lpstr>PSALM 100: FOUR KEYS TO GIVING THANKS  IN THIS THANKSGIVING SEASON</vt:lpstr>
      <vt:lpstr>PowerPoint Presentation</vt:lpstr>
      <vt:lpstr>PSALM 100: FOUR KEYS TO GIVING THANKS  IN THIS THANKSGIVING SEASON</vt:lpstr>
      <vt:lpstr>PowerPoint Presentation</vt:lpstr>
      <vt:lpstr>PSALM 100: FOUR KEYS TO GIVING THANKS  IN THIS THANKSGIVING SEASON</vt:lpstr>
      <vt:lpstr>PSALM 100: FOUR KEYS TO GIVING THANKS  IN THIS THANKSGIVING SEASON</vt:lpstr>
      <vt:lpstr>GIVING THANKS TO THE LORD TOGETHER</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3210</cp:revision>
  <cp:lastPrinted>2016-11-20T17:59:27Z</cp:lastPrinted>
  <dcterms:created xsi:type="dcterms:W3CDTF">2007-10-20T20:09:35Z</dcterms:created>
  <dcterms:modified xsi:type="dcterms:W3CDTF">2016-11-20T23:18:19Z</dcterms:modified>
  <cp:category/>
</cp:coreProperties>
</file>