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 id="2147484363" r:id="rId22"/>
  </p:sldMasterIdLst>
  <p:notesMasterIdLst>
    <p:notesMasterId r:id="rId38"/>
  </p:notesMasterIdLst>
  <p:handoutMasterIdLst>
    <p:handoutMasterId r:id="rId39"/>
  </p:handoutMasterIdLst>
  <p:sldIdLst>
    <p:sldId id="281" r:id="rId23"/>
    <p:sldId id="620" r:id="rId24"/>
    <p:sldId id="629" r:id="rId25"/>
    <p:sldId id="645" r:id="rId26"/>
    <p:sldId id="628" r:id="rId27"/>
    <p:sldId id="653" r:id="rId28"/>
    <p:sldId id="654" r:id="rId29"/>
    <p:sldId id="655" r:id="rId30"/>
    <p:sldId id="657" r:id="rId31"/>
    <p:sldId id="656" r:id="rId32"/>
    <p:sldId id="509" r:id="rId33"/>
    <p:sldId id="658" r:id="rId34"/>
    <p:sldId id="659" r:id="rId35"/>
    <p:sldId id="386" r:id="rId36"/>
    <p:sldId id="283" r:id="rId37"/>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4" autoAdjust="0"/>
    <p:restoredTop sz="92760"/>
  </p:normalViewPr>
  <p:slideViewPr>
    <p:cSldViewPr>
      <p:cViewPr>
        <p:scale>
          <a:sx n="81" d="100"/>
          <a:sy n="81" d="100"/>
        </p:scale>
        <p:origin x="-1128" y="-136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10/9/16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10/9/16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10/9/16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10/9/16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10/9/16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10/9/16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10/9/16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10/9/16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10/9/16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10/9/16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10/9/16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609600"/>
          </a:xfrm>
        </p:spPr>
        <p:txBody>
          <a:bodyPr/>
          <a:lstStyle/>
          <a:p>
            <a:r>
              <a:rPr lang="en-US" sz="3200" b="1" spc="-60" dirty="0">
                <a:latin typeface="Candara" charset="0"/>
                <a:ea typeface="MS PGothic" charset="0"/>
                <a:cs typeface="Arial" charset="0"/>
              </a:rPr>
              <a:t>WHAT SPECIAL MEANINGS DOES </a:t>
            </a:r>
            <a:r>
              <a:rPr lang="en-US" sz="3200" b="1" spc="-60" dirty="0" smtClean="0">
                <a:latin typeface="Candara" charset="0"/>
                <a:ea typeface="MS PGothic" charset="0"/>
                <a:cs typeface="Arial" charset="0"/>
              </a:rPr>
              <a:t>THE </a:t>
            </a:r>
            <a:r>
              <a:rPr lang="en-US" sz="3200" b="1" spc="-60" dirty="0">
                <a:latin typeface="Candara" charset="0"/>
                <a:ea typeface="MS PGothic" charset="0"/>
                <a:cs typeface="Arial" charset="0"/>
              </a:rPr>
              <a:t>BAPTISM OF JESUS </a:t>
            </a:r>
            <a:r>
              <a:rPr lang="en-US" sz="3200" b="1" spc="-60" dirty="0" smtClean="0">
                <a:latin typeface="Candara" charset="0"/>
                <a:ea typeface="MS PGothic" charset="0"/>
                <a:cs typeface="Arial" charset="0"/>
              </a:rPr>
              <a:t>REVEAL?</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1295400"/>
            <a:ext cx="11767651" cy="5502859"/>
          </a:xfrm>
        </p:spPr>
        <p:txBody>
          <a:bodyPr/>
          <a:lstStyle/>
          <a:p>
            <a:pPr marL="407988" indent="-407988">
              <a:spcBef>
                <a:spcPct val="0"/>
              </a:spcBef>
              <a:buNone/>
            </a:pPr>
            <a:r>
              <a:rPr lang="en-US" sz="2800" b="1" spc="-10" dirty="0" smtClean="0">
                <a:latin typeface="Candara" charset="0"/>
                <a:ea typeface="ＭＳ Ｐゴシック" charset="0"/>
                <a:cs typeface="MS PGothic" charset="0"/>
              </a:rPr>
              <a:t>3)  </a:t>
            </a:r>
            <a:r>
              <a:rPr lang="en-US" sz="2800" b="1" spc="-10" dirty="0">
                <a:latin typeface="Candara" charset="0"/>
                <a:ea typeface="ＭＳ Ｐゴシック" charset="0"/>
                <a:cs typeface="MS PGothic" charset="0"/>
              </a:rPr>
              <a:t>It </a:t>
            </a:r>
            <a:r>
              <a:rPr lang="en-US" sz="2800" b="1" spc="-10" dirty="0" smtClean="0">
                <a:latin typeface="Candara" charset="0"/>
                <a:ea typeface="ＭＳ Ｐゴシック" charset="0"/>
                <a:cs typeface="MS PGothic" charset="0"/>
              </a:rPr>
              <a:t>reveals </a:t>
            </a:r>
            <a:r>
              <a:rPr lang="en-US" sz="2800" b="1" spc="-10" dirty="0">
                <a:solidFill>
                  <a:srgbClr val="FF0000"/>
                </a:solidFill>
                <a:latin typeface="Candara" charset="0"/>
                <a:ea typeface="ＭＳ Ｐゴシック" charset="0"/>
                <a:cs typeface="MS PGothic" charset="0"/>
              </a:rPr>
              <a:t>GOD’S AMAZING LOVE AND </a:t>
            </a:r>
            <a:r>
              <a:rPr lang="en-US" sz="2800" b="1" spc="-10" dirty="0" smtClean="0">
                <a:solidFill>
                  <a:srgbClr val="FF0000"/>
                </a:solidFill>
                <a:latin typeface="Candara" charset="0"/>
                <a:ea typeface="ＭＳ Ｐゴシック" charset="0"/>
                <a:cs typeface="MS PGothic" charset="0"/>
              </a:rPr>
              <a:t>JOY </a:t>
            </a:r>
            <a:r>
              <a:rPr lang="en-US" sz="2800" b="1" spc="-10" dirty="0">
                <a:latin typeface="Candara" charset="0"/>
                <a:ea typeface="ＭＳ Ｐゴシック" charset="0"/>
                <a:cs typeface="MS PGothic" charset="0"/>
              </a:rPr>
              <a:t>on those who are in Christ right now </a:t>
            </a:r>
            <a:r>
              <a:rPr lang="en-US" sz="2800" b="1" spc="-10" dirty="0" smtClean="0">
                <a:solidFill>
                  <a:srgbClr val="FF0000"/>
                </a:solidFill>
                <a:latin typeface="Candara" charset="0"/>
                <a:ea typeface="ＭＳ Ｐゴシック" charset="0"/>
                <a:cs typeface="MS PGothic" charset="0"/>
              </a:rPr>
              <a:t>BY GRACE. </a:t>
            </a:r>
          </a:p>
          <a:p>
            <a:pPr marL="912813" lvl="2" indent="-457200" defTabSz="385763">
              <a:spcBef>
                <a:spcPts val="0"/>
              </a:spcBef>
              <a:buFont typeface="Wingdings" charset="0"/>
              <a:buChar char="Ø"/>
              <a:defRPr/>
            </a:pPr>
            <a:r>
              <a:rPr lang="en-US" sz="2800" b="1" kern="1200" dirty="0">
                <a:latin typeface="Candara" charset="0"/>
                <a:ea typeface="ＭＳ Ｐゴシック" charset="0"/>
                <a:cs typeface="Candara" charset="0"/>
              </a:rPr>
              <a:t>God’s love and joy on us is because God sees us through Christ.</a:t>
            </a:r>
          </a:p>
          <a:p>
            <a:pPr marL="912813" lvl="2" indent="-457200" defTabSz="385763">
              <a:spcBef>
                <a:spcPts val="0"/>
              </a:spcBef>
              <a:buFont typeface="Wingdings" charset="0"/>
              <a:buChar char="Ø"/>
              <a:defRPr/>
            </a:pPr>
            <a:r>
              <a:rPr lang="en-US" sz="2800" b="1" kern="1200" dirty="0">
                <a:latin typeface="Candara" charset="0"/>
                <a:ea typeface="ＭＳ Ｐゴシック" charset="0"/>
                <a:cs typeface="Candara" charset="0"/>
              </a:rPr>
              <a:t>This means that we cannot make God love us more or less by our doing.</a:t>
            </a:r>
          </a:p>
          <a:p>
            <a:pPr marL="912813" lvl="2" indent="-457200" defTabSz="385763">
              <a:spcBef>
                <a:spcPts val="0"/>
              </a:spcBef>
              <a:buFont typeface="Wingdings" charset="0"/>
              <a:buChar char="Ø"/>
              <a:defRPr/>
            </a:pPr>
            <a:endParaRPr lang="en-US" sz="1400" b="1" kern="1200" dirty="0" smtClean="0">
              <a:latin typeface="Candara" charset="0"/>
              <a:ea typeface="ＭＳ Ｐゴシック" charset="0"/>
              <a:cs typeface="Candara" charset="0"/>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26</a:t>
            </a:r>
            <a:r>
              <a:rPr lang="en-US" sz="2600" i="1" kern="1200" dirty="0">
                <a:solidFill>
                  <a:srgbClr val="000000"/>
                </a:solidFill>
                <a:latin typeface="Candara"/>
                <a:ea typeface="ＭＳ Ｐゴシック" charset="0"/>
                <a:cs typeface="Candara"/>
              </a:rPr>
              <a:t> ”I made known to them your name,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and I will continue to make it known, that the love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with which you have loved me may be in them, and I in them.”</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John 17:</a:t>
            </a:r>
            <a:r>
              <a:rPr lang="en-US" sz="2600" i="1" kern="1200" dirty="0" smtClean="0">
                <a:solidFill>
                  <a:srgbClr val="000000"/>
                </a:solidFill>
                <a:latin typeface="Candara"/>
                <a:ea typeface="ＭＳ Ｐゴシック" charset="0"/>
                <a:cs typeface="Candara"/>
              </a:rPr>
              <a:t>26</a:t>
            </a:r>
            <a:endParaRPr lang="en-US" sz="2800" b="1" spc="-10" dirty="0">
              <a:latin typeface="Candara" charset="0"/>
              <a:ea typeface="ＭＳ Ｐゴシック" charset="0"/>
              <a:cs typeface="MS PGothic"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0225819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685800"/>
          </a:xfrm>
        </p:spPr>
        <p:txBody>
          <a:bodyPr/>
          <a:lstStyle/>
          <a:p>
            <a:r>
              <a:rPr lang="en-US" sz="2950" b="1" dirty="0">
                <a:latin typeface="Candara" charset="0"/>
                <a:cs typeface="MS PGothic" charset="0"/>
              </a:rPr>
              <a:t>HOW CAN WE APPLY HOW GOD REALLY SEES US IN FOLLOWING CHRIST?</a:t>
            </a:r>
          </a:p>
        </p:txBody>
      </p:sp>
      <p:sp>
        <p:nvSpPr>
          <p:cNvPr id="27651" name="Rectangle 3"/>
          <p:cNvSpPr>
            <a:spLocks noGrp="1" noChangeArrowheads="1"/>
          </p:cNvSpPr>
          <p:nvPr>
            <p:ph type="body" idx="1"/>
          </p:nvPr>
        </p:nvSpPr>
        <p:spPr>
          <a:xfrm>
            <a:off x="304859" y="1447800"/>
            <a:ext cx="11734761" cy="5350604"/>
          </a:xfrm>
        </p:spPr>
        <p:txBody>
          <a:bodyPr/>
          <a:lstStyle/>
          <a:p>
            <a:pPr marL="514350" indent="-514350">
              <a:spcBef>
                <a:spcPts val="0"/>
              </a:spcBef>
              <a:buAutoNum type="arabicParenR"/>
            </a:pP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accept the acceptance of God by fully embracing our new identity in Christ </a:t>
            </a:r>
            <a:r>
              <a:rPr lang="en-US" sz="2800" b="1" dirty="0">
                <a:latin typeface="Candara" charset="0"/>
                <a:cs typeface="MS PGothic" charset="0"/>
              </a:rPr>
              <a:t>by faith AS THE BELOVED SON NOT AS A HIRED SERVANT. </a:t>
            </a:r>
            <a:endParaRPr lang="en-US" sz="2800" b="1" dirty="0" smtClean="0">
              <a:latin typeface="Candara" charset="0"/>
              <a:cs typeface="MS PGothic" charset="0"/>
            </a:endParaRPr>
          </a:p>
          <a:p>
            <a:pPr marL="454025" indent="-454025">
              <a:spcBef>
                <a:spcPts val="0"/>
              </a:spcBef>
              <a:buAutoNum type="arabicParenR"/>
            </a:pPr>
            <a:endParaRPr lang="en-US" sz="800" i="1" dirty="0">
              <a:latin typeface="Candara" charset="0"/>
              <a:cs typeface="Candara" charset="0"/>
            </a:endParaRP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Know that God’s truth is eternal reality for us.</a:t>
            </a: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Reject legalism and pride and accept the grace and humility in </a:t>
            </a:r>
            <a:r>
              <a:rPr lang="en-US" sz="2600" kern="1200" dirty="0" smtClean="0">
                <a:latin typeface="Candara" charset="0"/>
                <a:ea typeface="ＭＳ Ｐゴシック" charset="0"/>
                <a:cs typeface="Candara" charset="0"/>
              </a:rPr>
              <a:t>Christ.</a:t>
            </a:r>
            <a:endParaRPr lang="en-US" sz="800" i="1" baseline="30000" dirty="0" smtClean="0">
              <a:solidFill>
                <a:srgbClr val="000000"/>
              </a:solidFill>
              <a:latin typeface="Candara"/>
              <a:cs typeface="Candara"/>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304800"/>
            <a:ext cx="11658600" cy="6400800"/>
          </a:xfrm>
        </p:spPr>
        <p:txBody>
          <a:bodyPr/>
          <a:lstStyle/>
          <a:p>
            <a:pPr marL="0" indent="0" algn="just">
              <a:spcBef>
                <a:spcPts val="0"/>
              </a:spcBef>
              <a:buNone/>
            </a:pPr>
            <a:r>
              <a:rPr lang="en-US" sz="2800" b="1" dirty="0" smtClean="0">
                <a:solidFill>
                  <a:srgbClr val="800000"/>
                </a:solidFill>
                <a:latin typeface="Candara" charset="0"/>
                <a:cs typeface="Arial" charset="0"/>
              </a:rPr>
              <a:t>Living Not As A Hired Servant But As A Beloved Son</a:t>
            </a:r>
          </a:p>
          <a:p>
            <a:pPr marL="0" indent="0" algn="just">
              <a:spcBef>
                <a:spcPts val="0"/>
              </a:spcBef>
              <a:buNone/>
            </a:pPr>
            <a:r>
              <a:rPr lang="en-US" sz="2400" b="1" dirty="0" smtClean="0">
                <a:latin typeface="Candara"/>
                <a:cs typeface="Candara"/>
              </a:rPr>
              <a:t>One </a:t>
            </a:r>
            <a:r>
              <a:rPr lang="en-US" sz="2400" b="1" dirty="0">
                <a:latin typeface="Candara"/>
                <a:cs typeface="Candara"/>
              </a:rPr>
              <a:t>of the greatest challenges of the spiritual life is to receive God’s forgiveness. There is something in us humans that keeps us clinging to our sins and prevents us from letting God erase our past and offer us a completely new beginning. Sometimes it even seems as though I want to prove to God that my darkness is too great to overcome. While God wants to restore me to the full dignity of sonship, I keep insisting that I will settle for being a hired servant. But do I truly want to be restored to the full responsibility of the son? Do I truly want to be so totally forgiven that a completely new way of living becomes possible? Do I trust myself and such a radical reclamation? Do I want to break away from my deep-rooted rebellion against God and surrender myself so absolutely to God’s love that a new person can emerge? Receiving forgiveness requires a total willingness to let God be God and do all the healing, restoring and renewing. As long as I want to do even a part of that myself, I end up with partial solutions, such as becoming a hired servant. As a hired servant, I can still keep my distance, still revolt reject, strike, run away, or complain about my pay. As the beloved son, I have to claim my full dignity and begin preparing myself to become the father.</a:t>
            </a:r>
          </a:p>
          <a:p>
            <a:pPr marL="0" indent="0" algn="r">
              <a:spcBef>
                <a:spcPts val="0"/>
              </a:spcBef>
              <a:buNone/>
            </a:pPr>
            <a:r>
              <a:rPr lang="en-US" sz="2600" b="1" dirty="0">
                <a:latin typeface="Candara" charset="0"/>
                <a:cs typeface="Arial" charset="0"/>
              </a:rPr>
              <a:t>— Henri J. M. </a:t>
            </a:r>
            <a:r>
              <a:rPr lang="en-US" sz="2600" b="1" dirty="0" err="1">
                <a:latin typeface="Candara" charset="0"/>
                <a:cs typeface="Arial" charset="0"/>
              </a:rPr>
              <a:t>Nouwen</a:t>
            </a:r>
            <a:endParaRPr lang="en-US" sz="2600" b="1" dirty="0">
              <a:latin typeface="Candara" charset="0"/>
              <a:cs typeface="Arial" charset="0"/>
            </a:endParaRPr>
          </a:p>
          <a:p>
            <a:pPr marL="0" indent="0" algn="r">
              <a:spcBef>
                <a:spcPts val="0"/>
              </a:spcBef>
              <a:buFontTx/>
              <a:buNone/>
            </a:pPr>
            <a:endParaRPr lang="en-US" sz="2600" b="1" i="1" dirty="0">
              <a:latin typeface="Candara" charset="0"/>
              <a:cs typeface="Arial" charset="0"/>
            </a:endParaRPr>
          </a:p>
        </p:txBody>
      </p:sp>
    </p:spTree>
    <p:extLst>
      <p:ext uri="{BB962C8B-B14F-4D97-AF65-F5344CB8AC3E}">
        <p14:creationId xmlns:p14="http://schemas.microsoft.com/office/powerpoint/2010/main" val="16025602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685800"/>
          </a:xfrm>
        </p:spPr>
        <p:txBody>
          <a:bodyPr/>
          <a:lstStyle/>
          <a:p>
            <a:r>
              <a:rPr lang="en-US" sz="2950" b="1" dirty="0">
                <a:latin typeface="Candara" charset="0"/>
                <a:cs typeface="MS PGothic" charset="0"/>
              </a:rPr>
              <a:t>HOW CAN WE APPLY HOW GOD REALLY SEES US IN FOLLOWING CHRIST?</a:t>
            </a:r>
          </a:p>
        </p:txBody>
      </p:sp>
      <p:sp>
        <p:nvSpPr>
          <p:cNvPr id="27651" name="Rectangle 3"/>
          <p:cNvSpPr>
            <a:spLocks noGrp="1" noChangeArrowheads="1"/>
          </p:cNvSpPr>
          <p:nvPr>
            <p:ph type="body" idx="1"/>
          </p:nvPr>
        </p:nvSpPr>
        <p:spPr>
          <a:xfrm>
            <a:off x="304859" y="1447800"/>
            <a:ext cx="11734761" cy="5350604"/>
          </a:xfrm>
        </p:spPr>
        <p:txBody>
          <a:bodyPr/>
          <a:lstStyle/>
          <a:p>
            <a:pPr marL="454025" indent="-454025">
              <a:spcBef>
                <a:spcPts val="0"/>
              </a:spcBef>
              <a:buNone/>
            </a:pPr>
            <a:r>
              <a:rPr lang="en-US" sz="2800" b="1" dirty="0" smtClean="0">
                <a:latin typeface="Candara" charset="0"/>
                <a:cs typeface="MS PGothic" charset="0"/>
              </a:rPr>
              <a:t>2) </a:t>
            </a:r>
            <a:r>
              <a:rPr lang="en-US" sz="2800" b="1" dirty="0" smtClean="0">
                <a:latin typeface="Candara" charset="0"/>
                <a:cs typeface="MS PGothic" charset="0"/>
              </a:rPr>
              <a:t> We </a:t>
            </a:r>
            <a:r>
              <a:rPr lang="en-US" sz="2800" b="1" dirty="0">
                <a:latin typeface="Candara" charset="0"/>
                <a:cs typeface="MS PGothic" charset="0"/>
              </a:rPr>
              <a:t>are to </a:t>
            </a:r>
            <a:r>
              <a:rPr lang="en-US" sz="2800" b="1" dirty="0">
                <a:solidFill>
                  <a:srgbClr val="FF0000"/>
                </a:solidFill>
                <a:latin typeface="Candara" charset="0"/>
                <a:cs typeface="MS PGothic" charset="0"/>
              </a:rPr>
              <a:t> LIVE BY FAITH WITH OUR TRUE SELF </a:t>
            </a:r>
            <a:r>
              <a:rPr lang="en-US" sz="2800" b="1" dirty="0">
                <a:solidFill>
                  <a:srgbClr val="000000"/>
                </a:solidFill>
                <a:latin typeface="Candara" charset="0"/>
                <a:cs typeface="MS PGothic" charset="0"/>
              </a:rPr>
              <a:t>who is deeply loved and </a:t>
            </a:r>
            <a:r>
              <a:rPr lang="en-US" sz="2800" b="1" dirty="0" smtClean="0">
                <a:solidFill>
                  <a:srgbClr val="000000"/>
                </a:solidFill>
                <a:latin typeface="Candara" charset="0"/>
                <a:cs typeface="MS PGothic" charset="0"/>
              </a:rPr>
              <a:t>      well </a:t>
            </a:r>
            <a:r>
              <a:rPr lang="en-US" sz="2800" b="1" dirty="0">
                <a:solidFill>
                  <a:srgbClr val="000000"/>
                </a:solidFill>
                <a:latin typeface="Candara" charset="0"/>
                <a:cs typeface="MS PGothic" charset="0"/>
              </a:rPr>
              <a:t>pleased by God our ABBA.</a:t>
            </a:r>
          </a:p>
          <a:p>
            <a:pPr marL="912813" lvl="2" indent="-457200" defTabSz="385763">
              <a:spcBef>
                <a:spcPts val="0"/>
              </a:spcBef>
              <a:buFont typeface="Wingdings" charset="0"/>
              <a:buChar char="Ø"/>
              <a:defRPr/>
            </a:pPr>
            <a:endParaRPr lang="en-US" sz="800"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800"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smtClean="0">
                <a:latin typeface="Candara" charset="0"/>
                <a:ea typeface="ＭＳ Ｐゴシック" charset="0"/>
                <a:cs typeface="Candara" charset="0"/>
              </a:rPr>
              <a:t>Do </a:t>
            </a:r>
            <a:r>
              <a:rPr lang="en-US" sz="2600" kern="1200" dirty="0">
                <a:latin typeface="Candara" charset="0"/>
                <a:ea typeface="ＭＳ Ｐゴシック" charset="0"/>
                <a:cs typeface="Candara" charset="0"/>
              </a:rPr>
              <a:t>NOT listen to the lies of the Evil One who discourages you.</a:t>
            </a: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Gain your energy by accepting the acceptance of God to become more like sons of God, practicing self-denial daily. </a:t>
            </a:r>
          </a:p>
          <a:p>
            <a:pPr marL="0" lvl="0" indent="0" algn="ctr">
              <a:spcBef>
                <a:spcPts val="0"/>
              </a:spcBef>
              <a:buNone/>
            </a:pPr>
            <a:endParaRPr lang="en-US" sz="800" i="1" baseline="30000" dirty="0" smtClean="0">
              <a:solidFill>
                <a:srgbClr val="000000"/>
              </a:solidFill>
              <a:latin typeface="Candara"/>
              <a:cs typeface="Candara"/>
            </a:endParaRPr>
          </a:p>
        </p:txBody>
      </p:sp>
    </p:spTree>
    <p:extLst>
      <p:ext uri="{BB962C8B-B14F-4D97-AF65-F5344CB8AC3E}">
        <p14:creationId xmlns:p14="http://schemas.microsoft.com/office/powerpoint/2010/main" val="4188651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What one insight hit home for you from today’s sermon on the baptism of Jesus?</a:t>
            </a:r>
          </a:p>
          <a:p>
            <a:pPr marL="514350" lvl="0" indent="-514350">
              <a:buFont typeface="+mj-lt"/>
              <a:buAutoNum type="arabicPeriod"/>
            </a:pPr>
            <a:endParaRPr lang="en-US" sz="2800" dirty="0"/>
          </a:p>
          <a:p>
            <a:pPr marL="514350" lvl="0" indent="-514350">
              <a:buFont typeface="+mj-lt"/>
              <a:buAutoNum type="arabicPeriod"/>
            </a:pPr>
            <a:r>
              <a:rPr lang="en-US" sz="2800" dirty="0"/>
              <a:t>What would it mean for you to accept yourself as “God’s beloved son” by grace through faith in Christ?  </a:t>
            </a:r>
          </a:p>
          <a:p>
            <a:pPr marL="514350" lvl="0" indent="-514350">
              <a:buFont typeface="+mj-lt"/>
              <a:buAutoNum type="arabicPeriod"/>
            </a:pPr>
            <a:endParaRPr lang="en-US" sz="2800" dirty="0"/>
          </a:p>
          <a:p>
            <a:pPr marL="514350" lvl="0" indent="-514350">
              <a:buFont typeface="+mj-lt"/>
              <a:buAutoNum type="arabicPeriod"/>
            </a:pPr>
            <a:r>
              <a:rPr lang="en-US" sz="2800" dirty="0"/>
              <a:t>What is your first step toward believing the reality of God’s unconditional love and joy over you right now?  </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The Baptism of Jesus</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Sunday Message</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3:13-17</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October 9, 2016</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418992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73443" y="658840"/>
            <a:ext cx="11582400" cy="457200"/>
          </a:xfrm>
        </p:spPr>
        <p:txBody>
          <a:bodyPr/>
          <a:lstStyle/>
          <a:p>
            <a:r>
              <a:rPr lang="en-US" sz="3200" b="1" spc="-60" dirty="0">
                <a:latin typeface="Candara" charset="0"/>
                <a:ea typeface="MS PGothic" charset="0"/>
                <a:cs typeface="Arial" charset="0"/>
              </a:rPr>
              <a:t>SALVATION: A CHANGE NOT OF ENVIRONMENT BUT OF BEING</a:t>
            </a:r>
          </a:p>
        </p:txBody>
      </p:sp>
      <p:sp>
        <p:nvSpPr>
          <p:cNvPr id="5" name="Rectangle 3"/>
          <p:cNvSpPr txBox="1">
            <a:spLocks noChangeArrowheads="1"/>
          </p:cNvSpPr>
          <p:nvPr/>
        </p:nvSpPr>
        <p:spPr bwMode="auto">
          <a:xfrm>
            <a:off x="304840" y="1371600"/>
            <a:ext cx="11734799" cy="546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Two aspects of salvation are</a:t>
            </a:r>
            <a:r>
              <a:rPr lang="en-US" sz="2800" b="1" i="0" spc="-10" dirty="0" smtClean="0">
                <a:latin typeface="Candara" charset="0"/>
                <a:ea typeface="ＭＳ Ｐゴシック" charset="0"/>
                <a:cs typeface="MS PGothic" charset="0"/>
              </a:rPr>
              <a:t>:</a:t>
            </a:r>
          </a:p>
          <a:p>
            <a:pPr marL="458788" indent="-458788">
              <a:spcBef>
                <a:spcPct val="0"/>
              </a:spcBef>
            </a:pPr>
            <a:endParaRPr lang="en-US" sz="800" b="1" i="0" spc="-10" dirty="0">
              <a:latin typeface="Candara" charset="0"/>
              <a:ea typeface="ＭＳ Ｐゴシック" charset="0"/>
              <a:cs typeface="MS PGothic" charset="0"/>
            </a:endParaRPr>
          </a:p>
          <a:p>
            <a:pPr marL="909638" lvl="1" indent="-455613">
              <a:spcBef>
                <a:spcPct val="0"/>
              </a:spcBef>
              <a:buFont typeface="+mj-lt"/>
              <a:buAutoNum type="arabicParenR"/>
            </a:pPr>
            <a:r>
              <a:rPr lang="en-US" b="1" i="0" spc="-10" dirty="0">
                <a:solidFill>
                  <a:srgbClr val="FF0000"/>
                </a:solidFill>
                <a:latin typeface="Candara" charset="0"/>
                <a:ea typeface="ＭＳ Ｐゴシック" charset="0"/>
                <a:cs typeface="MS PGothic" charset="0"/>
              </a:rPr>
              <a:t>Restoration of our relationship with God</a:t>
            </a:r>
          </a:p>
          <a:p>
            <a:pPr marL="1363663" lvl="2" indent="-501650">
              <a:spcBef>
                <a:spcPct val="0"/>
              </a:spcBef>
              <a:buFont typeface="Wingdings" charset="2"/>
              <a:buChar char="Ø"/>
            </a:pPr>
            <a:r>
              <a:rPr lang="en-US" sz="2600" i="0" spc="-10" dirty="0">
                <a:latin typeface="Candara" charset="0"/>
                <a:ea typeface="ＭＳ Ｐゴシック" charset="0"/>
                <a:cs typeface="MS PGothic" charset="0"/>
              </a:rPr>
              <a:t>To become sons of God (change of identity = justification</a:t>
            </a:r>
            <a:r>
              <a:rPr lang="en-US" sz="2600" i="0" spc="-10" dirty="0" smtClean="0">
                <a:latin typeface="Candara" charset="0"/>
                <a:ea typeface="ＭＳ Ｐゴシック" charset="0"/>
                <a:cs typeface="MS PGothic" charset="0"/>
              </a:rPr>
              <a:t>)</a:t>
            </a:r>
          </a:p>
          <a:p>
            <a:pPr marL="909638" lvl="1" indent="-455613">
              <a:spcBef>
                <a:spcPct val="0"/>
              </a:spcBef>
              <a:buFont typeface="+mj-lt"/>
              <a:buAutoNum type="arabicParenR"/>
            </a:pPr>
            <a:r>
              <a:rPr lang="en-US" b="1" i="0" spc="-10" dirty="0">
                <a:solidFill>
                  <a:srgbClr val="FF0000"/>
                </a:solidFill>
                <a:latin typeface="Candara" charset="0"/>
                <a:ea typeface="ＭＳ Ｐゴシック" charset="0"/>
                <a:cs typeface="MS PGothic" charset="0"/>
              </a:rPr>
              <a:t>Restoration of God’s image in us</a:t>
            </a:r>
          </a:p>
          <a:p>
            <a:pPr marL="1363663" lvl="2" indent="-501650">
              <a:spcBef>
                <a:spcPct val="0"/>
              </a:spcBef>
              <a:buFont typeface="Wingdings" charset="2"/>
              <a:buChar char="Ø"/>
            </a:pPr>
            <a:r>
              <a:rPr lang="en-US" sz="2600" i="0" spc="-10" dirty="0" smtClean="0">
                <a:latin typeface="Candara" charset="0"/>
                <a:ea typeface="ＭＳ Ｐゴシック" charset="0"/>
                <a:cs typeface="MS PGothic" charset="0"/>
              </a:rPr>
              <a:t>To </a:t>
            </a:r>
            <a:r>
              <a:rPr lang="en-US" sz="2600" i="0" spc="-10" dirty="0" smtClean="0">
                <a:latin typeface="Candara" charset="0"/>
                <a:ea typeface="ＭＳ Ｐゴシック" charset="0"/>
                <a:cs typeface="MS PGothic" charset="0"/>
              </a:rPr>
              <a:t>become more like </a:t>
            </a:r>
            <a:r>
              <a:rPr lang="en-US" sz="2600" i="0" spc="-10" dirty="0">
                <a:latin typeface="Candara" charset="0"/>
                <a:ea typeface="ＭＳ Ｐゴシック" charset="0"/>
                <a:cs typeface="MS PGothic" charset="0"/>
              </a:rPr>
              <a:t>sons of God (change of character = sanctification)</a:t>
            </a:r>
          </a:p>
          <a:p>
            <a:pPr marL="1363663" lvl="2" indent="-501650">
              <a:spcBef>
                <a:spcPct val="0"/>
              </a:spcBef>
              <a:buFont typeface="Wingdings" charset="2"/>
              <a:buChar char="Ø"/>
            </a:pPr>
            <a:endParaRPr lang="en-US" sz="1400"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These changes of our salvation are by grace (not by works) through faith (not by self-efforts) in Christ (not in anyone else)</a:t>
            </a:r>
            <a:r>
              <a:rPr lang="en-US" sz="2800" b="1" i="0" spc="-10" dirty="0" smtClean="0">
                <a:latin typeface="Candara" charset="0"/>
                <a:ea typeface="ＭＳ Ｐゴシック" charset="0"/>
                <a:cs typeface="MS PGothic" charset="0"/>
              </a:rPr>
              <a:t>.</a:t>
            </a:r>
          </a:p>
          <a:p>
            <a:pPr marL="458788" indent="-458788">
              <a:spcBef>
                <a:spcPct val="0"/>
              </a:spcBef>
            </a:pPr>
            <a:endParaRPr lang="en-US" sz="14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The baptism of Jesus </a:t>
            </a:r>
            <a:r>
              <a:rPr lang="en-US" sz="2800" b="1" i="0" spc="-10" dirty="0" smtClean="0">
                <a:latin typeface="Candara" charset="0"/>
                <a:ea typeface="ＭＳ Ｐゴシック" charset="0"/>
                <a:cs typeface="MS PGothic" charset="0"/>
              </a:rPr>
              <a:t>reveals </a:t>
            </a:r>
            <a:r>
              <a:rPr lang="en-US" sz="2800" b="1" i="0" spc="-10" dirty="0">
                <a:latin typeface="Candara" charset="0"/>
                <a:ea typeface="ＭＳ Ｐゴシック" charset="0"/>
                <a:cs typeface="MS PGothic" charset="0"/>
              </a:rPr>
              <a:t>special </a:t>
            </a:r>
            <a:r>
              <a:rPr lang="en-US" sz="2800" b="1" i="0" spc="-10" dirty="0" smtClean="0">
                <a:latin typeface="Candara" charset="0"/>
                <a:ea typeface="ＭＳ Ｐゴシック" charset="0"/>
                <a:cs typeface="MS PGothic" charset="0"/>
              </a:rPr>
              <a:t>meanings </a:t>
            </a:r>
            <a:r>
              <a:rPr lang="en-US" sz="2800" b="1" i="0" spc="-10" dirty="0">
                <a:latin typeface="Candara" charset="0"/>
                <a:ea typeface="ＭＳ Ｐゴシック" charset="0"/>
                <a:cs typeface="MS PGothic" charset="0"/>
              </a:rPr>
              <a:t>of this grace by which we </a:t>
            </a:r>
            <a:r>
              <a:rPr lang="en-US" sz="2800" b="1" i="0" spc="-10" dirty="0" smtClean="0">
                <a:latin typeface="Candara" charset="0"/>
                <a:ea typeface="ＭＳ Ｐゴシック" charset="0"/>
                <a:cs typeface="MS PGothic" charset="0"/>
              </a:rPr>
              <a:t>are </a:t>
            </a:r>
            <a:r>
              <a:rPr lang="en-US" sz="2800" b="1" i="0" spc="-10" dirty="0" smtClean="0">
                <a:latin typeface="Candara" charset="0"/>
                <a:ea typeface="ＭＳ Ｐゴシック" charset="0"/>
                <a:cs typeface="MS PGothic" charset="0"/>
              </a:rPr>
              <a:t>saved and li</a:t>
            </a:r>
            <a:r>
              <a:rPr lang="en-US" sz="2800" b="1" i="0" spc="-10" dirty="0" smtClean="0">
                <a:latin typeface="Candara" charset="0"/>
                <a:ea typeface="ＭＳ Ｐゴシック" charset="0"/>
                <a:cs typeface="MS PGothic" charset="0"/>
              </a:rPr>
              <a:t>ve </a:t>
            </a:r>
            <a:r>
              <a:rPr lang="en-US" sz="2800" b="1" i="0" spc="-10" dirty="0" smtClean="0">
                <a:latin typeface="Candara" charset="0"/>
                <a:ea typeface="ＭＳ Ｐゴシック" charset="0"/>
                <a:cs typeface="MS PGothic" charset="0"/>
              </a:rPr>
              <a:t>our Christian life. </a:t>
            </a:r>
            <a:endParaRPr lang="en-US" sz="28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2671970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457200"/>
          </a:xfrm>
        </p:spPr>
        <p:txBody>
          <a:bodyPr/>
          <a:lstStyle/>
          <a:p>
            <a:r>
              <a:rPr lang="en-US" sz="3200" b="1" spc="-60" dirty="0">
                <a:latin typeface="Candara" charset="0"/>
                <a:ea typeface="MS PGothic" charset="0"/>
                <a:cs typeface="Arial" charset="0"/>
              </a:rPr>
              <a:t>WHY WAS JESUS BAPTIZED?</a:t>
            </a:r>
          </a:p>
        </p:txBody>
      </p:sp>
      <p:sp>
        <p:nvSpPr>
          <p:cNvPr id="27651" name="Rectangle 3"/>
          <p:cNvSpPr>
            <a:spLocks noGrp="1" noChangeArrowheads="1"/>
          </p:cNvSpPr>
          <p:nvPr>
            <p:ph type="body" idx="1"/>
          </p:nvPr>
        </p:nvSpPr>
        <p:spPr>
          <a:xfrm>
            <a:off x="304799" y="1143000"/>
            <a:ext cx="11767651" cy="5655259"/>
          </a:xfrm>
        </p:spPr>
        <p:txBody>
          <a:bodyPr/>
          <a:lstStyle/>
          <a:p>
            <a:pPr marL="0" lvl="0" indent="0" algn="ctr">
              <a:spcBef>
                <a:spcPct val="0"/>
              </a:spcBef>
              <a:buNone/>
            </a:pPr>
            <a:r>
              <a:rPr lang="en-US" sz="2600" i="1" kern="1200" baseline="30000" dirty="0" smtClean="0">
                <a:solidFill>
                  <a:srgbClr val="000000"/>
                </a:solidFill>
                <a:latin typeface="Candara"/>
                <a:ea typeface="ＭＳ Ｐゴシック" charset="0"/>
                <a:cs typeface="Candara"/>
              </a:rPr>
              <a:t>13</a:t>
            </a:r>
            <a:r>
              <a:rPr lang="en-US" sz="2600" i="1" kern="1200" dirty="0">
                <a:solidFill>
                  <a:srgbClr val="000000"/>
                </a:solidFill>
                <a:latin typeface="Candara"/>
                <a:ea typeface="ＭＳ Ｐゴシック" charset="0"/>
                <a:cs typeface="Candara"/>
              </a:rPr>
              <a:t> Then Jesus came from Galilee to the Jordan to John, to be baptized by</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him. </a:t>
            </a:r>
            <a:r>
              <a:rPr lang="en-US" sz="2600" i="1" kern="1200" baseline="30000" dirty="0">
                <a:solidFill>
                  <a:srgbClr val="000000"/>
                </a:solidFill>
                <a:latin typeface="Candara"/>
                <a:ea typeface="ＭＳ Ｐゴシック" charset="0"/>
                <a:cs typeface="Candara"/>
              </a:rPr>
              <a:t>14</a:t>
            </a:r>
            <a:r>
              <a:rPr lang="en-US" sz="2600" i="1" kern="1200" dirty="0">
                <a:solidFill>
                  <a:srgbClr val="000000"/>
                </a:solidFill>
                <a:latin typeface="Candara"/>
                <a:ea typeface="ＭＳ Ｐゴシック" charset="0"/>
                <a:cs typeface="Candara"/>
              </a:rPr>
              <a:t> John would have prevented him, saying, “I need to be baptized by you,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and do you come to me?” </a:t>
            </a:r>
            <a:r>
              <a:rPr lang="en-US" sz="2600" i="1" kern="1200" baseline="30000" dirty="0">
                <a:solidFill>
                  <a:srgbClr val="000000"/>
                </a:solidFill>
                <a:latin typeface="Candara"/>
                <a:ea typeface="ＭＳ Ｐゴシック" charset="0"/>
                <a:cs typeface="Candara"/>
              </a:rPr>
              <a:t>15</a:t>
            </a:r>
            <a:r>
              <a:rPr lang="en-US" sz="2600" i="1" kern="1200" dirty="0">
                <a:solidFill>
                  <a:srgbClr val="000000"/>
                </a:solidFill>
                <a:latin typeface="Candara"/>
                <a:ea typeface="ＭＳ Ｐゴシック" charset="0"/>
                <a:cs typeface="Candara"/>
              </a:rPr>
              <a:t> But Jesus answered him, “Let it be so now, for thus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it is fitting for us to fulfill all righteousness.” Then he consented</a:t>
            </a:r>
            <a:r>
              <a:rPr lang="en-US" sz="2600" i="1" kern="1200" dirty="0" smtClean="0">
                <a:solidFill>
                  <a:srgbClr val="000000"/>
                </a:solidFill>
                <a:latin typeface="Candara"/>
                <a:ea typeface="ＭＳ Ｐゴシック" charset="0"/>
                <a:cs typeface="Candara"/>
              </a:rPr>
              <a:t>. </a:t>
            </a:r>
            <a:r>
              <a:rPr lang="en-US" sz="2600" i="1" kern="1200" baseline="30000" dirty="0" smtClean="0">
                <a:solidFill>
                  <a:srgbClr val="000000"/>
                </a:solidFill>
                <a:latin typeface="Candara"/>
                <a:ea typeface="ＭＳ Ｐゴシック" charset="0"/>
                <a:cs typeface="Candara"/>
              </a:rPr>
              <a:t>16</a:t>
            </a:r>
            <a:r>
              <a:rPr lang="en-US" sz="2600" i="1" kern="1200" dirty="0">
                <a:solidFill>
                  <a:srgbClr val="000000"/>
                </a:solidFill>
                <a:latin typeface="Candara"/>
                <a:ea typeface="ＭＳ Ｐゴシック" charset="0"/>
                <a:cs typeface="Candara"/>
              </a:rPr>
              <a:t> And when Jesus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was baptized, immediately he went up from the water, and behold, the heavens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were opened to him, and he saw the Spirit of God descending like a dove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and coming to rest on him; </a:t>
            </a:r>
            <a:r>
              <a:rPr lang="en-US" sz="2600" i="1" kern="1200" baseline="30000" dirty="0">
                <a:solidFill>
                  <a:srgbClr val="000000"/>
                </a:solidFill>
                <a:latin typeface="Candara"/>
                <a:ea typeface="ＭＳ Ｐゴシック" charset="0"/>
                <a:cs typeface="Candara"/>
              </a:rPr>
              <a:t>17</a:t>
            </a:r>
            <a:r>
              <a:rPr lang="en-US" sz="2600" i="1" kern="1200" dirty="0">
                <a:solidFill>
                  <a:srgbClr val="000000"/>
                </a:solidFill>
                <a:latin typeface="Candara"/>
                <a:ea typeface="ＭＳ Ｐゴシック" charset="0"/>
                <a:cs typeface="Candara"/>
              </a:rPr>
              <a:t> and behold, a voice from heaven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said, “This is my beloved Son, with whom I am well pleased.”</a:t>
            </a:r>
          </a:p>
          <a:p>
            <a:pPr marL="0" lvl="0" indent="0" algn="ctr">
              <a:spcBef>
                <a:spcPct val="0"/>
              </a:spcBef>
              <a:buNone/>
            </a:pPr>
            <a:r>
              <a:rPr lang="en-US" sz="2600" i="1" kern="1200" dirty="0">
                <a:solidFill>
                  <a:srgbClr val="000000"/>
                </a:solidFill>
                <a:latin typeface="Candara"/>
                <a:ea typeface="ＭＳ Ｐゴシック" charset="0"/>
                <a:cs typeface="Candara"/>
              </a:rPr>
              <a:t>Matthew 3:13-</a:t>
            </a:r>
            <a:r>
              <a:rPr lang="en-US" sz="2600" i="1" kern="1200" dirty="0" smtClean="0">
                <a:solidFill>
                  <a:srgbClr val="000000"/>
                </a:solidFill>
                <a:latin typeface="Candara"/>
                <a:ea typeface="ＭＳ Ｐゴシック" charset="0"/>
                <a:cs typeface="Candara"/>
              </a:rPr>
              <a:t>17</a:t>
            </a:r>
            <a:endParaRPr lang="en-US" sz="2600" i="1" kern="1200" dirty="0">
              <a:solidFill>
                <a:srgbClr val="000000"/>
              </a:solidFill>
              <a:latin typeface="Candara"/>
              <a:ea typeface="ＭＳ Ｐゴシック" charset="0"/>
              <a:cs typeface="Candara"/>
            </a:endParaRPr>
          </a:p>
          <a:p>
            <a:pPr marL="0" lvl="0" indent="0" algn="ctr">
              <a:spcBef>
                <a:spcPct val="0"/>
              </a:spcBef>
              <a:buNone/>
            </a:pPr>
            <a:endParaRPr lang="en-US" sz="800" i="1" kern="1200" dirty="0" smtClean="0">
              <a:solidFill>
                <a:srgbClr val="000000"/>
              </a:solidFill>
              <a:latin typeface="Candara"/>
              <a:ea typeface="ＭＳ Ｐゴシック" charset="0"/>
              <a:cs typeface="Candara"/>
            </a:endParaRPr>
          </a:p>
          <a:p>
            <a:pPr marL="0" lvl="0" indent="0">
              <a:spcBef>
                <a:spcPts val="0"/>
              </a:spcBef>
              <a:buNone/>
              <a:defRPr/>
            </a:pPr>
            <a:r>
              <a:rPr lang="en-US" sz="2800" b="1" dirty="0">
                <a:solidFill>
                  <a:srgbClr val="000000"/>
                </a:solidFill>
                <a:latin typeface="Candara" charset="0"/>
                <a:ea typeface="MS PGothic" charset="0"/>
                <a:cs typeface="Arial" charset="0"/>
              </a:rPr>
              <a:t>* The eschatology of the first-century Jews was the concept of two ages:</a:t>
            </a:r>
          </a:p>
          <a:p>
            <a:pPr marL="914400" lvl="1" indent="-514350">
              <a:spcBef>
                <a:spcPts val="0"/>
              </a:spcBef>
              <a:buFont typeface="+mj-lt"/>
              <a:buAutoNum type="arabicParenR"/>
              <a:defRPr/>
            </a:pPr>
            <a:r>
              <a:rPr lang="en-US" sz="2600" b="1" dirty="0">
                <a:solidFill>
                  <a:srgbClr val="FF0000"/>
                </a:solidFill>
                <a:latin typeface="Candara" charset="0"/>
                <a:ea typeface="MS PGothic" charset="0"/>
                <a:cs typeface="Arial" charset="0"/>
              </a:rPr>
              <a:t>“This age” </a:t>
            </a:r>
            <a:r>
              <a:rPr lang="en-US" sz="2600" b="1" dirty="0">
                <a:solidFill>
                  <a:srgbClr val="000000"/>
                </a:solidFill>
                <a:latin typeface="Candara" charset="0"/>
                <a:ea typeface="MS PGothic" charset="0"/>
                <a:cs typeface="Arial" charset="0"/>
              </a:rPr>
              <a:t>under the dominion of Satan and</a:t>
            </a:r>
          </a:p>
          <a:p>
            <a:pPr marL="914400" lvl="1" indent="-514350">
              <a:spcBef>
                <a:spcPts val="0"/>
              </a:spcBef>
              <a:buFont typeface="+mj-lt"/>
              <a:buAutoNum type="arabicParenR"/>
              <a:defRPr/>
            </a:pPr>
            <a:r>
              <a:rPr lang="en-US" sz="2600" b="1" dirty="0">
                <a:solidFill>
                  <a:srgbClr val="FF0000"/>
                </a:solidFill>
                <a:latin typeface="Candara" charset="0"/>
                <a:ea typeface="MS PGothic" charset="0"/>
                <a:cs typeface="Arial" charset="0"/>
              </a:rPr>
              <a:t>“The age to come” </a:t>
            </a:r>
            <a:r>
              <a:rPr lang="en-US" sz="2600" b="1" dirty="0">
                <a:solidFill>
                  <a:srgbClr val="000000"/>
                </a:solidFill>
                <a:latin typeface="Candara" charset="0"/>
                <a:ea typeface="MS PGothic" charset="0"/>
                <a:cs typeface="Arial" charset="0"/>
              </a:rPr>
              <a:t>in the kingdom of God. </a:t>
            </a:r>
          </a:p>
          <a:p>
            <a:pPr marL="0" lvl="0" indent="0">
              <a:spcBef>
                <a:spcPts val="0"/>
              </a:spcBef>
              <a:buNone/>
              <a:defRPr/>
            </a:pPr>
            <a:r>
              <a:rPr lang="en-US" sz="2600" b="1" dirty="0">
                <a:solidFill>
                  <a:srgbClr val="000000"/>
                </a:solidFill>
                <a:latin typeface="Candara" charset="0"/>
                <a:ea typeface="MS PGothic" charset="0"/>
                <a:cs typeface="Arial" charset="0"/>
              </a:rPr>
              <a:t>John’s ministry </a:t>
            </a:r>
            <a:r>
              <a:rPr lang="en-US" sz="2600" b="1" dirty="0" smtClean="0">
                <a:solidFill>
                  <a:srgbClr val="000000"/>
                </a:solidFill>
                <a:latin typeface="Candara" charset="0"/>
                <a:ea typeface="MS PGothic" charset="0"/>
                <a:cs typeface="Arial" charset="0"/>
              </a:rPr>
              <a:t>was to prepare—for the </a:t>
            </a:r>
            <a:r>
              <a:rPr lang="en-US" sz="2600" b="1" dirty="0">
                <a:solidFill>
                  <a:srgbClr val="000000"/>
                </a:solidFill>
                <a:latin typeface="Candara" charset="0"/>
                <a:ea typeface="MS PGothic" charset="0"/>
                <a:cs typeface="Arial" charset="0"/>
              </a:rPr>
              <a:t>Messiah (Jesus</a:t>
            </a:r>
            <a:r>
              <a:rPr lang="en-US" sz="2600" b="1" dirty="0" smtClean="0">
                <a:solidFill>
                  <a:srgbClr val="000000"/>
                </a:solidFill>
                <a:latin typeface="Candara" charset="0"/>
                <a:ea typeface="MS PGothic" charset="0"/>
                <a:cs typeface="Arial" charset="0"/>
              </a:rPr>
              <a:t>) + with </a:t>
            </a:r>
            <a:r>
              <a:rPr lang="en-US" sz="2600" b="1" dirty="0">
                <a:solidFill>
                  <a:srgbClr val="000000"/>
                </a:solidFill>
                <a:latin typeface="Candara" charset="0"/>
                <a:ea typeface="MS PGothic" charset="0"/>
                <a:cs typeface="Arial" charset="0"/>
              </a:rPr>
              <a:t>the people of </a:t>
            </a:r>
            <a:r>
              <a:rPr lang="en-US" sz="2600" b="1" dirty="0" smtClean="0">
                <a:solidFill>
                  <a:srgbClr val="000000"/>
                </a:solidFill>
                <a:latin typeface="Candara" charset="0"/>
                <a:ea typeface="MS PGothic" charset="0"/>
                <a:cs typeface="Arial" charset="0"/>
              </a:rPr>
              <a:t>God. </a:t>
            </a:r>
            <a:endParaRPr lang="en-US" sz="2600" b="1" dirty="0">
              <a:solidFill>
                <a:srgbClr val="000000"/>
              </a:solidFill>
              <a:latin typeface="Candara" charset="0"/>
              <a:ea typeface="MS PGothic" charset="0"/>
              <a:cs typeface="Arial" charset="0"/>
            </a:endParaRPr>
          </a:p>
          <a:p>
            <a:pPr marL="0" lvl="0" indent="0" algn="ctr">
              <a:spcBef>
                <a:spcPct val="0"/>
              </a:spcBef>
              <a:buNone/>
            </a:pPr>
            <a:endParaRPr lang="en-US" sz="2600" i="1" kern="1200" dirty="0">
              <a:solidFill>
                <a:srgbClr val="000000"/>
              </a:solidFill>
              <a:latin typeface="Candara"/>
              <a:ea typeface="ＭＳ Ｐゴシック" charset="0"/>
              <a:cs typeface="Candara"/>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52272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457200"/>
            <a:ext cx="11982765" cy="6374494"/>
          </a:xfrm>
        </p:spPr>
        <p:txBody>
          <a:bodyPr/>
          <a:lstStyle/>
          <a:p>
            <a:pPr marL="0" indent="0" algn="ctr">
              <a:spcBef>
                <a:spcPts val="0"/>
              </a:spcBef>
              <a:buNone/>
            </a:pPr>
            <a:r>
              <a:rPr lang="en-US" sz="2800" b="1" i="1" baseline="30000" dirty="0" smtClean="0">
                <a:latin typeface="Candara"/>
                <a:cs typeface="Candara"/>
              </a:rPr>
              <a:t>1</a:t>
            </a:r>
            <a:r>
              <a:rPr lang="en-US" sz="2800" b="1" i="1" dirty="0" smtClean="0">
                <a:latin typeface="Candara"/>
                <a:cs typeface="Candara"/>
              </a:rPr>
              <a:t> In </a:t>
            </a:r>
            <a:r>
              <a:rPr lang="en-US" sz="2800" b="1" i="1" dirty="0">
                <a:latin typeface="Candara"/>
                <a:cs typeface="Candara"/>
              </a:rPr>
              <a:t>those days John the Baptist came preaching </a:t>
            </a:r>
            <a:br>
              <a:rPr lang="en-US" sz="2800" b="1" i="1" dirty="0">
                <a:latin typeface="Candara"/>
                <a:cs typeface="Candara"/>
              </a:rPr>
            </a:br>
            <a:r>
              <a:rPr lang="en-US" sz="2800" b="1" i="1" dirty="0">
                <a:latin typeface="Candara"/>
                <a:cs typeface="Candara"/>
              </a:rPr>
              <a:t>in the wilderness of Judea, </a:t>
            </a:r>
            <a:r>
              <a:rPr lang="en-US" sz="2800" b="1" i="1" baseline="30000" dirty="0">
                <a:latin typeface="Candara"/>
                <a:cs typeface="Candara"/>
              </a:rPr>
              <a:t>2</a:t>
            </a:r>
            <a:r>
              <a:rPr lang="en-US" sz="2800" b="1" i="1" dirty="0">
                <a:latin typeface="Candara"/>
                <a:cs typeface="Candara"/>
              </a:rPr>
              <a:t> “Repent, for the kingdom of </a:t>
            </a:r>
            <a:br>
              <a:rPr lang="en-US" sz="2800" b="1" i="1" dirty="0">
                <a:latin typeface="Candara"/>
                <a:cs typeface="Candara"/>
              </a:rPr>
            </a:br>
            <a:r>
              <a:rPr lang="en-US" sz="2800" b="1" i="1" dirty="0">
                <a:latin typeface="Candara"/>
                <a:cs typeface="Candara"/>
              </a:rPr>
              <a:t>heaven is at hand.” </a:t>
            </a:r>
            <a:r>
              <a:rPr lang="en-US" sz="2800" b="1" i="1" baseline="30000" dirty="0">
                <a:latin typeface="Candara"/>
                <a:cs typeface="Candara"/>
              </a:rPr>
              <a:t>3</a:t>
            </a:r>
            <a:r>
              <a:rPr lang="en-US" sz="2800" b="1" i="1" dirty="0">
                <a:latin typeface="Candara"/>
                <a:cs typeface="Candara"/>
              </a:rPr>
              <a:t> For this is he who was spoken of by </a:t>
            </a:r>
            <a:br>
              <a:rPr lang="en-US" sz="2800" b="1" i="1" dirty="0">
                <a:latin typeface="Candara"/>
                <a:cs typeface="Candara"/>
              </a:rPr>
            </a:br>
            <a:r>
              <a:rPr lang="en-US" sz="2800" b="1" i="1" dirty="0">
                <a:latin typeface="Candara"/>
                <a:cs typeface="Candara"/>
              </a:rPr>
              <a:t>the prophet Isaiah when he said</a:t>
            </a:r>
            <a:r>
              <a:rPr lang="en-US" sz="2800" b="1" i="1" dirty="0" smtClean="0">
                <a:latin typeface="Candara"/>
                <a:cs typeface="Candara"/>
              </a:rPr>
              <a:t>,</a:t>
            </a:r>
          </a:p>
          <a:p>
            <a:pPr marL="0" indent="0" algn="ctr">
              <a:spcBef>
                <a:spcPts val="0"/>
              </a:spcBef>
              <a:buNone/>
            </a:pPr>
            <a:endParaRPr lang="en-US" sz="500" b="1" i="1" dirty="0">
              <a:latin typeface="Candara"/>
              <a:cs typeface="Candara"/>
            </a:endParaRPr>
          </a:p>
          <a:p>
            <a:pPr marL="0" indent="0" algn="ctr">
              <a:spcBef>
                <a:spcPts val="0"/>
              </a:spcBef>
              <a:buNone/>
            </a:pPr>
            <a:r>
              <a:rPr lang="en-US" sz="2800" b="1" i="1" dirty="0">
                <a:latin typeface="Candara"/>
                <a:cs typeface="Candara"/>
              </a:rPr>
              <a:t>“The voice of one crying in the wilderness:</a:t>
            </a:r>
            <a:br>
              <a:rPr lang="en-US" sz="2800" b="1" i="1" dirty="0">
                <a:latin typeface="Candara"/>
                <a:cs typeface="Candara"/>
              </a:rPr>
            </a:br>
            <a:r>
              <a:rPr lang="en-US" sz="2800" b="1" i="1" dirty="0">
                <a:latin typeface="Candara"/>
                <a:cs typeface="Candara"/>
              </a:rPr>
              <a:t>‘Prepare the way of the Lord;</a:t>
            </a:r>
            <a:br>
              <a:rPr lang="en-US" sz="2800" b="1" i="1" dirty="0">
                <a:latin typeface="Candara"/>
                <a:cs typeface="Candara"/>
              </a:rPr>
            </a:br>
            <a:r>
              <a:rPr lang="en-US" sz="2800" b="1" i="1" dirty="0">
                <a:latin typeface="Candara"/>
                <a:cs typeface="Candara"/>
              </a:rPr>
              <a:t> make his paths straight.’</a:t>
            </a:r>
            <a:r>
              <a:rPr lang="en-US" sz="2800" b="1" i="1" dirty="0" smtClean="0">
                <a:latin typeface="Candara"/>
                <a:cs typeface="Candara"/>
              </a:rPr>
              <a:t>”</a:t>
            </a:r>
          </a:p>
          <a:p>
            <a:pPr marL="0" indent="0" algn="ctr">
              <a:spcBef>
                <a:spcPts val="0"/>
              </a:spcBef>
              <a:buNone/>
            </a:pPr>
            <a:endParaRPr lang="en-US" sz="500" b="1" i="1" dirty="0">
              <a:latin typeface="Candara"/>
              <a:cs typeface="Candara"/>
            </a:endParaRPr>
          </a:p>
          <a:p>
            <a:pPr marL="0" indent="0" algn="ctr">
              <a:spcBef>
                <a:spcPts val="0"/>
              </a:spcBef>
              <a:buNone/>
            </a:pPr>
            <a:r>
              <a:rPr lang="en-US" sz="2800" b="1" i="1" baseline="30000" dirty="0">
                <a:latin typeface="Candara"/>
                <a:cs typeface="Candara"/>
              </a:rPr>
              <a:t>4</a:t>
            </a:r>
            <a:r>
              <a:rPr lang="en-US" sz="2800" b="1" i="1" dirty="0">
                <a:latin typeface="Candara"/>
                <a:cs typeface="Candara"/>
              </a:rPr>
              <a:t> Now John wore a garment of camel's hair and </a:t>
            </a:r>
            <a:br>
              <a:rPr lang="en-US" sz="2800" b="1" i="1" dirty="0">
                <a:latin typeface="Candara"/>
                <a:cs typeface="Candara"/>
              </a:rPr>
            </a:br>
            <a:r>
              <a:rPr lang="en-US" sz="2800" b="1" i="1" dirty="0">
                <a:latin typeface="Candara"/>
                <a:cs typeface="Candara"/>
              </a:rPr>
              <a:t>a leather belt around his waist, and his food was locusts</a:t>
            </a:r>
            <a:br>
              <a:rPr lang="en-US" sz="2800" b="1" i="1" dirty="0">
                <a:latin typeface="Candara"/>
                <a:cs typeface="Candara"/>
              </a:rPr>
            </a:br>
            <a:r>
              <a:rPr lang="en-US" sz="2800" b="1" i="1" dirty="0">
                <a:latin typeface="Candara"/>
                <a:cs typeface="Candara"/>
              </a:rPr>
              <a:t> and wild honey. </a:t>
            </a:r>
            <a:r>
              <a:rPr lang="en-US" sz="2800" b="1" i="1" baseline="30000" dirty="0">
                <a:latin typeface="Candara"/>
                <a:cs typeface="Candara"/>
              </a:rPr>
              <a:t>5</a:t>
            </a:r>
            <a:r>
              <a:rPr lang="en-US" sz="2800" b="1" i="1" dirty="0">
                <a:latin typeface="Candara"/>
                <a:cs typeface="Candara"/>
              </a:rPr>
              <a:t> Then Jerusalem and all Judea and </a:t>
            </a:r>
            <a:br>
              <a:rPr lang="en-US" sz="2800" b="1" i="1" dirty="0">
                <a:latin typeface="Candara"/>
                <a:cs typeface="Candara"/>
              </a:rPr>
            </a:br>
            <a:r>
              <a:rPr lang="en-US" sz="2800" b="1" i="1" dirty="0">
                <a:latin typeface="Candara"/>
                <a:cs typeface="Candara"/>
              </a:rPr>
              <a:t>all the region about the Jordan were going out to him, </a:t>
            </a:r>
            <a:br>
              <a:rPr lang="en-US" sz="2800" b="1" i="1" dirty="0">
                <a:latin typeface="Candara"/>
                <a:cs typeface="Candara"/>
              </a:rPr>
            </a:br>
            <a:r>
              <a:rPr lang="en-US" sz="2800" b="1" i="1" baseline="30000" dirty="0">
                <a:latin typeface="Candara"/>
                <a:cs typeface="Candara"/>
              </a:rPr>
              <a:t>6</a:t>
            </a:r>
            <a:r>
              <a:rPr lang="en-US" sz="2800" b="1" i="1" dirty="0">
                <a:latin typeface="Candara"/>
                <a:cs typeface="Candara"/>
              </a:rPr>
              <a:t> and they were baptized by him in the river </a:t>
            </a:r>
            <a:br>
              <a:rPr lang="en-US" sz="2800" b="1" i="1" dirty="0">
                <a:latin typeface="Candara"/>
                <a:cs typeface="Candara"/>
              </a:rPr>
            </a:br>
            <a:r>
              <a:rPr lang="en-US" sz="2800" b="1" i="1" dirty="0">
                <a:latin typeface="Candara"/>
                <a:cs typeface="Candara"/>
              </a:rPr>
              <a:t>Jordan, confessing their sins.</a:t>
            </a:r>
          </a:p>
          <a:p>
            <a:pPr marL="0" indent="0" algn="ctr">
              <a:spcBef>
                <a:spcPts val="0"/>
              </a:spcBef>
              <a:buNone/>
            </a:pPr>
            <a:r>
              <a:rPr lang="en-US" sz="2800" b="1" i="1" dirty="0">
                <a:latin typeface="Candara"/>
                <a:cs typeface="Candara"/>
              </a:rPr>
              <a:t>Matthew 3:1-6</a:t>
            </a:r>
          </a:p>
        </p:txBody>
      </p:sp>
    </p:spTree>
    <p:extLst>
      <p:ext uri="{BB962C8B-B14F-4D97-AF65-F5344CB8AC3E}">
        <p14:creationId xmlns:p14="http://schemas.microsoft.com/office/powerpoint/2010/main" val="10450551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609600"/>
          </a:xfrm>
        </p:spPr>
        <p:txBody>
          <a:bodyPr/>
          <a:lstStyle/>
          <a:p>
            <a:r>
              <a:rPr lang="en-US" sz="3200" b="1" spc="-60" dirty="0">
                <a:latin typeface="Candara" charset="0"/>
                <a:ea typeface="MS PGothic" charset="0"/>
                <a:cs typeface="Arial" charset="0"/>
              </a:rPr>
              <a:t>WHY WAS JESUS BAPTIZED?</a:t>
            </a:r>
          </a:p>
        </p:txBody>
      </p:sp>
      <p:sp>
        <p:nvSpPr>
          <p:cNvPr id="27651" name="Rectangle 3"/>
          <p:cNvSpPr>
            <a:spLocks noGrp="1" noChangeArrowheads="1"/>
          </p:cNvSpPr>
          <p:nvPr>
            <p:ph type="body" idx="1"/>
          </p:nvPr>
        </p:nvSpPr>
        <p:spPr>
          <a:xfrm>
            <a:off x="304799" y="1295400"/>
            <a:ext cx="11767651" cy="5502859"/>
          </a:xfrm>
        </p:spPr>
        <p:txBody>
          <a:bodyPr/>
          <a:lstStyle/>
          <a:p>
            <a:pPr marL="458788" indent="-458788">
              <a:spcBef>
                <a:spcPct val="0"/>
              </a:spcBef>
            </a:pPr>
            <a:r>
              <a:rPr lang="en-US" sz="2800" b="1" spc="-10" dirty="0">
                <a:latin typeface="Candara" charset="0"/>
                <a:ea typeface="ＭＳ Ｐゴシック" charset="0"/>
                <a:cs typeface="MS PGothic" charset="0"/>
              </a:rPr>
              <a:t>It was </a:t>
            </a:r>
            <a:r>
              <a:rPr lang="en-US" sz="2800" b="1" spc="-10" dirty="0" smtClean="0">
                <a:solidFill>
                  <a:srgbClr val="FF0000"/>
                </a:solidFill>
                <a:latin typeface="Candara" charset="0"/>
                <a:ea typeface="ＭＳ Ｐゴシック" charset="0"/>
                <a:cs typeface="MS PGothic" charset="0"/>
              </a:rPr>
              <a:t>NOT </a:t>
            </a:r>
            <a:r>
              <a:rPr lang="en-US" sz="2800" b="1" spc="-10" dirty="0" smtClean="0">
                <a:latin typeface="Candara" charset="0"/>
                <a:ea typeface="ＭＳ Ｐゴシック" charset="0"/>
                <a:cs typeface="MS PGothic" charset="0"/>
              </a:rPr>
              <a:t>because </a:t>
            </a:r>
            <a:r>
              <a:rPr lang="en-US" sz="2800" b="1" spc="-10" dirty="0">
                <a:latin typeface="Candara" charset="0"/>
                <a:ea typeface="ＭＳ Ｐゴシック" charset="0"/>
                <a:cs typeface="MS PGothic" charset="0"/>
              </a:rPr>
              <a:t>he needed repentance (having no sins). </a:t>
            </a:r>
          </a:p>
          <a:p>
            <a:pPr marL="458788" indent="-458788">
              <a:spcBef>
                <a:spcPct val="0"/>
              </a:spcBef>
            </a:pPr>
            <a:endParaRPr lang="en-US" sz="2800" b="1" spc="-10" dirty="0">
              <a:latin typeface="Candara" charset="0"/>
              <a:ea typeface="ＭＳ Ｐゴシック" charset="0"/>
              <a:cs typeface="MS PGothic" charset="0"/>
            </a:endParaRPr>
          </a:p>
          <a:p>
            <a:pPr marL="458788" indent="-458788">
              <a:spcBef>
                <a:spcPct val="0"/>
              </a:spcBef>
            </a:pPr>
            <a:r>
              <a:rPr lang="en-US" sz="2800" b="1" spc="-10" dirty="0">
                <a:latin typeface="Candara" charset="0"/>
                <a:ea typeface="ＭＳ Ｐゴシック" charset="0"/>
                <a:cs typeface="MS PGothic" charset="0"/>
              </a:rPr>
              <a:t>Rather, was to </a:t>
            </a:r>
            <a:r>
              <a:rPr lang="en-US" sz="2800" b="1" spc="-10" dirty="0">
                <a:solidFill>
                  <a:srgbClr val="FF0000"/>
                </a:solidFill>
                <a:latin typeface="Candara" charset="0"/>
                <a:ea typeface="ＭＳ Ｐゴシック" charset="0"/>
                <a:cs typeface="MS PGothic" charset="0"/>
              </a:rPr>
              <a:t>identify himself with </a:t>
            </a:r>
            <a:r>
              <a:rPr lang="en-US" sz="2800" b="1" spc="-10" dirty="0" smtClean="0">
                <a:solidFill>
                  <a:srgbClr val="FF0000"/>
                </a:solidFill>
                <a:latin typeface="Candara" charset="0"/>
                <a:ea typeface="ＭＳ Ｐゴシック" charset="0"/>
                <a:cs typeface="MS PGothic" charset="0"/>
              </a:rPr>
              <a:t>sinners </a:t>
            </a:r>
            <a:r>
              <a:rPr lang="en-US" sz="2800" b="1" spc="-10" dirty="0" smtClean="0">
                <a:latin typeface="Candara" charset="0"/>
                <a:ea typeface="ＭＳ Ｐゴシック" charset="0"/>
                <a:cs typeface="MS PGothic" charset="0"/>
              </a:rPr>
              <a:t>to make their salvation. </a:t>
            </a:r>
            <a:endParaRPr lang="en-US" sz="2800" b="1" spc="-10" dirty="0">
              <a:latin typeface="Candara" charset="0"/>
              <a:ea typeface="ＭＳ Ｐゴシック" charset="0"/>
              <a:cs typeface="MS PGothic" charset="0"/>
            </a:endParaRPr>
          </a:p>
          <a:p>
            <a:pPr marL="458788" indent="-458788">
              <a:spcBef>
                <a:spcPct val="0"/>
              </a:spcBef>
            </a:pPr>
            <a:endParaRPr lang="en-US" sz="2800" b="1" spc="-10" dirty="0">
              <a:latin typeface="Candara" charset="0"/>
              <a:ea typeface="ＭＳ Ｐゴシック" charset="0"/>
              <a:cs typeface="MS PGothic" charset="0"/>
            </a:endParaRPr>
          </a:p>
          <a:p>
            <a:pPr marL="458788" indent="-458788">
              <a:spcBef>
                <a:spcPct val="0"/>
              </a:spcBef>
            </a:pPr>
            <a:r>
              <a:rPr lang="en-US" sz="2800" b="1" spc="-10" dirty="0">
                <a:latin typeface="Candara" charset="0"/>
                <a:ea typeface="ＭＳ Ｐゴシック" charset="0"/>
                <a:cs typeface="MS PGothic" charset="0"/>
              </a:rPr>
              <a:t>It was to </a:t>
            </a:r>
            <a:r>
              <a:rPr lang="en-US" sz="2800" b="1" spc="-10" dirty="0">
                <a:solidFill>
                  <a:srgbClr val="FF0000"/>
                </a:solidFill>
                <a:latin typeface="Candara" charset="0"/>
                <a:ea typeface="ＭＳ Ｐゴシック" charset="0"/>
                <a:cs typeface="MS PGothic" charset="0"/>
              </a:rPr>
              <a:t>begin Jesus’ public ministry </a:t>
            </a:r>
            <a:r>
              <a:rPr lang="en-US" sz="2800" b="1" spc="-10" dirty="0">
                <a:latin typeface="Candara" charset="0"/>
                <a:ea typeface="ＭＳ Ｐゴシック" charset="0"/>
                <a:cs typeface="MS PGothic" charset="0"/>
              </a:rPr>
              <a:t>with the anointing of the Holy Spirit and the favored love of the Father.</a:t>
            </a:r>
          </a:p>
          <a:p>
            <a:pPr marL="458788" indent="-458788">
              <a:spcBef>
                <a:spcPct val="0"/>
              </a:spcBef>
            </a:pPr>
            <a:endParaRPr lang="en-US" sz="2800" b="1" spc="-10" dirty="0">
              <a:latin typeface="Candara" charset="0"/>
              <a:ea typeface="ＭＳ Ｐゴシック" charset="0"/>
              <a:cs typeface="MS PGothic" charset="0"/>
            </a:endParaRPr>
          </a:p>
          <a:p>
            <a:pPr marL="458788" indent="-458788">
              <a:spcBef>
                <a:spcPct val="0"/>
              </a:spcBef>
            </a:pPr>
            <a:r>
              <a:rPr lang="en-US" sz="2800" b="1" spc="-10" dirty="0">
                <a:latin typeface="Candara" charset="0"/>
                <a:ea typeface="ＭＳ Ｐゴシック" charset="0"/>
                <a:cs typeface="MS PGothic" charset="0"/>
              </a:rPr>
              <a:t>It points to </a:t>
            </a:r>
            <a:r>
              <a:rPr lang="en-US" sz="2800" b="1" spc="-10" dirty="0">
                <a:solidFill>
                  <a:srgbClr val="FF0000"/>
                </a:solidFill>
                <a:latin typeface="Candara" charset="0"/>
                <a:ea typeface="ＭＳ Ｐゴシック" charset="0"/>
                <a:cs typeface="MS PGothic" charset="0"/>
              </a:rPr>
              <a:t>the cross of Calvary </a:t>
            </a:r>
            <a:r>
              <a:rPr lang="en-US" sz="2800" b="1" spc="-10" dirty="0">
                <a:latin typeface="Candara" charset="0"/>
                <a:ea typeface="ＭＳ Ｐゴシック" charset="0"/>
                <a:cs typeface="MS PGothic" charset="0"/>
              </a:rPr>
              <a:t>as the Suffering Servant (Isaiah 53) to “fulfill all righteousness” (i.e., for both John and Jesus to do the will of God for salvation in the Lamb of God). </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666440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609600"/>
          </a:xfrm>
        </p:spPr>
        <p:txBody>
          <a:bodyPr/>
          <a:lstStyle/>
          <a:p>
            <a:r>
              <a:rPr lang="en-US" sz="3200" b="1" spc="-60" dirty="0">
                <a:latin typeface="Candara" charset="0"/>
                <a:ea typeface="MS PGothic" charset="0"/>
                <a:cs typeface="Arial" charset="0"/>
              </a:rPr>
              <a:t>WHAT SPECIAL MEANINGS DOES </a:t>
            </a:r>
            <a:r>
              <a:rPr lang="en-US" sz="3200" b="1" spc="-60" dirty="0" smtClean="0">
                <a:latin typeface="Candara" charset="0"/>
                <a:ea typeface="MS PGothic" charset="0"/>
                <a:cs typeface="Arial" charset="0"/>
              </a:rPr>
              <a:t>THE </a:t>
            </a:r>
            <a:r>
              <a:rPr lang="en-US" sz="3200" b="1" spc="-60" dirty="0">
                <a:latin typeface="Candara" charset="0"/>
                <a:ea typeface="MS PGothic" charset="0"/>
                <a:cs typeface="Arial" charset="0"/>
              </a:rPr>
              <a:t>BAPTISM OF JESUS </a:t>
            </a:r>
            <a:r>
              <a:rPr lang="en-US" sz="3200" b="1" spc="-60" dirty="0" smtClean="0">
                <a:latin typeface="Candara" charset="0"/>
                <a:ea typeface="MS PGothic" charset="0"/>
                <a:cs typeface="Arial" charset="0"/>
              </a:rPr>
              <a:t>REVEAL?</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1295400"/>
            <a:ext cx="11767651" cy="5502859"/>
          </a:xfrm>
        </p:spPr>
        <p:txBody>
          <a:bodyPr/>
          <a:lstStyle/>
          <a:p>
            <a:pPr marL="514350" indent="-514350">
              <a:spcBef>
                <a:spcPct val="0"/>
              </a:spcBef>
              <a:buFont typeface="+mj-lt"/>
              <a:buAutoNum type="arabicParenR"/>
            </a:pPr>
            <a:r>
              <a:rPr lang="en-US" sz="2800" b="1" spc="-10" dirty="0">
                <a:latin typeface="Candara" charset="0"/>
                <a:ea typeface="ＭＳ Ｐゴシック" charset="0"/>
                <a:cs typeface="MS PGothic" charset="0"/>
              </a:rPr>
              <a:t>It reveals God’s sovereign grace in giving all believers a </a:t>
            </a:r>
            <a:r>
              <a:rPr lang="en-US" sz="2800" b="1" spc="-10" dirty="0">
                <a:solidFill>
                  <a:srgbClr val="FF0000"/>
                </a:solidFill>
                <a:latin typeface="Candara" charset="0"/>
                <a:ea typeface="ＭＳ Ｐゴシック" charset="0"/>
                <a:cs typeface="MS PGothic" charset="0"/>
              </a:rPr>
              <a:t>NEW IDENTITY as “sons of God” IN </a:t>
            </a:r>
            <a:r>
              <a:rPr lang="en-US" sz="2800" b="1" spc="-10" dirty="0" smtClean="0">
                <a:solidFill>
                  <a:srgbClr val="FF0000"/>
                </a:solidFill>
                <a:latin typeface="Candara" charset="0"/>
                <a:ea typeface="ＭＳ Ｐゴシック" charset="0"/>
                <a:cs typeface="MS PGothic" charset="0"/>
              </a:rPr>
              <a:t>CHRIST</a:t>
            </a:r>
            <a:r>
              <a:rPr lang="en-US" sz="2800" b="1" spc="-10" dirty="0" smtClean="0">
                <a:latin typeface="Candara" charset="0"/>
                <a:ea typeface="ＭＳ Ｐゴシック" charset="0"/>
                <a:cs typeface="MS PGothic" charset="0"/>
              </a:rPr>
              <a:t>. </a:t>
            </a:r>
          </a:p>
          <a:p>
            <a:pPr marL="912813" lvl="2" indent="-457200" defTabSz="385763">
              <a:spcBef>
                <a:spcPts val="0"/>
              </a:spcBef>
              <a:buFont typeface="Wingdings" charset="0"/>
              <a:buChar char="Ø"/>
              <a:defRPr/>
            </a:pPr>
            <a:endParaRPr lang="en-US" sz="800" b="1"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800" b="1" kern="1200" dirty="0" smtClean="0">
                <a:latin typeface="Candara" charset="0"/>
                <a:ea typeface="ＭＳ Ｐゴシック" charset="0"/>
                <a:cs typeface="Candara" charset="0"/>
              </a:rPr>
              <a:t>This </a:t>
            </a:r>
            <a:r>
              <a:rPr lang="en-US" sz="2800" b="1" kern="1200" dirty="0" smtClean="0">
                <a:latin typeface="Candara" charset="0"/>
                <a:ea typeface="ＭＳ Ｐゴシック" charset="0"/>
                <a:cs typeface="Candara" charset="0"/>
              </a:rPr>
              <a:t>is God’s reality for us in Christ for the people of God.</a:t>
            </a:r>
            <a:endParaRPr lang="en-US" sz="28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800" b="1" kern="1200" dirty="0" smtClean="0">
                <a:latin typeface="Candara" charset="0"/>
                <a:ea typeface="ＭＳ Ｐゴシック" charset="0"/>
                <a:cs typeface="Candara" charset="0"/>
              </a:rPr>
              <a:t>This is by God’s sovereign </a:t>
            </a:r>
            <a:r>
              <a:rPr lang="en-US" sz="2800" b="1" kern="1200" dirty="0" smtClean="0">
                <a:latin typeface="Candara" charset="0"/>
                <a:ea typeface="ＭＳ Ｐゴシック" charset="0"/>
                <a:cs typeface="Candara" charset="0"/>
              </a:rPr>
              <a:t>grace—not </a:t>
            </a:r>
            <a:r>
              <a:rPr lang="en-US" sz="2800" b="1" kern="1200" dirty="0" smtClean="0">
                <a:latin typeface="Candara" charset="0"/>
                <a:ea typeface="ＭＳ Ｐゴシック" charset="0"/>
                <a:cs typeface="Candara" charset="0"/>
              </a:rPr>
              <a:t>by human merit or efforts.</a:t>
            </a:r>
          </a:p>
          <a:p>
            <a:pPr marL="912813" lvl="2" indent="-457200" defTabSz="385763">
              <a:spcBef>
                <a:spcPts val="0"/>
              </a:spcBef>
              <a:buFont typeface="Wingdings" charset="0"/>
              <a:buChar char="Ø"/>
              <a:defRPr/>
            </a:pPr>
            <a:endParaRPr lang="en-US" sz="1400" b="1" kern="1200" dirty="0" smtClean="0">
              <a:latin typeface="Candara" charset="0"/>
              <a:ea typeface="ＭＳ Ｐゴシック" charset="0"/>
              <a:cs typeface="Candara" charset="0"/>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25</a:t>
            </a:r>
            <a:r>
              <a:rPr lang="en-US" sz="2600" i="1" kern="1200" dirty="0">
                <a:solidFill>
                  <a:srgbClr val="000000"/>
                </a:solidFill>
                <a:latin typeface="Candara"/>
                <a:ea typeface="ＭＳ Ｐゴシック" charset="0"/>
                <a:cs typeface="Candara"/>
              </a:rPr>
              <a:t> But now that faith has come, we are no longer under</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a guardian, </a:t>
            </a:r>
            <a:r>
              <a:rPr lang="en-US" sz="2600" i="1" kern="1200" baseline="30000" dirty="0">
                <a:solidFill>
                  <a:srgbClr val="000000"/>
                </a:solidFill>
                <a:latin typeface="Candara"/>
                <a:ea typeface="ＭＳ Ｐゴシック" charset="0"/>
                <a:cs typeface="Candara"/>
              </a:rPr>
              <a:t>26</a:t>
            </a:r>
            <a:r>
              <a:rPr lang="en-US" sz="2600" i="1" kern="1200" dirty="0">
                <a:solidFill>
                  <a:srgbClr val="000000"/>
                </a:solidFill>
                <a:latin typeface="Candara"/>
                <a:ea typeface="ＭＳ Ｐゴシック" charset="0"/>
                <a:cs typeface="Candara"/>
              </a:rPr>
              <a:t> for in Christ Jesus you are all sons of God,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through faith. </a:t>
            </a:r>
            <a:r>
              <a:rPr lang="en-US" sz="2600" i="1" kern="1200" baseline="30000" dirty="0">
                <a:solidFill>
                  <a:srgbClr val="000000"/>
                </a:solidFill>
                <a:latin typeface="Candara"/>
                <a:ea typeface="ＭＳ Ｐゴシック" charset="0"/>
                <a:cs typeface="Candara"/>
              </a:rPr>
              <a:t>27</a:t>
            </a:r>
            <a:r>
              <a:rPr lang="en-US" sz="2600" i="1" kern="1200" dirty="0">
                <a:solidFill>
                  <a:srgbClr val="000000"/>
                </a:solidFill>
                <a:latin typeface="Candara"/>
                <a:ea typeface="ＭＳ Ｐゴシック" charset="0"/>
                <a:cs typeface="Candara"/>
              </a:rPr>
              <a:t> For as many of you as were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baptized into Christ have put on Christ.</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Galatians 3:25-27</a:t>
            </a:r>
          </a:p>
          <a:p>
            <a:pPr marL="912813" lvl="2" indent="-457200" defTabSz="385763">
              <a:spcBef>
                <a:spcPts val="0"/>
              </a:spcBef>
              <a:buFont typeface="Wingdings" charset="0"/>
              <a:buChar char="Ø"/>
              <a:defRPr/>
            </a:pPr>
            <a:endParaRPr lang="en-US" sz="2600" b="1" kern="1200" dirty="0" smtClean="0">
              <a:latin typeface="Candara" charset="0"/>
              <a:ea typeface="ＭＳ Ｐゴシック" charset="0"/>
              <a:cs typeface="Candara" charset="0"/>
            </a:endParaRPr>
          </a:p>
          <a:p>
            <a:pPr marL="458788" indent="-458788">
              <a:spcBef>
                <a:spcPct val="0"/>
              </a:spcBef>
            </a:pPr>
            <a:endParaRPr lang="en-US" sz="2800" b="1" spc="-10" dirty="0">
              <a:latin typeface="Candara" charset="0"/>
              <a:ea typeface="ＭＳ Ｐゴシック" charset="0"/>
              <a:cs typeface="MS PGothic"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3228471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609600"/>
          </a:xfrm>
        </p:spPr>
        <p:txBody>
          <a:bodyPr/>
          <a:lstStyle/>
          <a:p>
            <a:r>
              <a:rPr lang="en-US" sz="3200" b="1" spc="-60" dirty="0">
                <a:latin typeface="Candara" charset="0"/>
                <a:ea typeface="MS PGothic" charset="0"/>
                <a:cs typeface="Arial" charset="0"/>
              </a:rPr>
              <a:t>WHAT SPECIAL MEANINGS DOES </a:t>
            </a:r>
            <a:r>
              <a:rPr lang="en-US" sz="3200" b="1" spc="-60" dirty="0" smtClean="0">
                <a:latin typeface="Candara" charset="0"/>
                <a:ea typeface="MS PGothic" charset="0"/>
                <a:cs typeface="Arial" charset="0"/>
              </a:rPr>
              <a:t>THE </a:t>
            </a:r>
            <a:r>
              <a:rPr lang="en-US" sz="3200" b="1" spc="-60" dirty="0">
                <a:latin typeface="Candara" charset="0"/>
                <a:ea typeface="MS PGothic" charset="0"/>
                <a:cs typeface="Arial" charset="0"/>
              </a:rPr>
              <a:t>BAPTISM OF JESUS </a:t>
            </a:r>
            <a:r>
              <a:rPr lang="en-US" sz="3200" b="1" spc="-60" dirty="0" smtClean="0">
                <a:latin typeface="Candara" charset="0"/>
                <a:ea typeface="MS PGothic" charset="0"/>
                <a:cs typeface="Arial" charset="0"/>
              </a:rPr>
              <a:t>REVEAL?</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1295400"/>
            <a:ext cx="11767651" cy="5502859"/>
          </a:xfrm>
        </p:spPr>
        <p:txBody>
          <a:bodyPr/>
          <a:lstStyle/>
          <a:p>
            <a:pPr marL="407988" indent="-407988">
              <a:spcBef>
                <a:spcPct val="0"/>
              </a:spcBef>
              <a:buNone/>
            </a:pPr>
            <a:r>
              <a:rPr lang="en-US" sz="2800" b="1" spc="-10" dirty="0" smtClean="0">
                <a:latin typeface="Candara" charset="0"/>
                <a:ea typeface="ＭＳ Ｐゴシック" charset="0"/>
                <a:cs typeface="MS PGothic" charset="0"/>
              </a:rPr>
              <a:t>2</a:t>
            </a:r>
            <a:r>
              <a:rPr lang="en-US" sz="2800" b="1" spc="-10" dirty="0">
                <a:latin typeface="Candara" charset="0"/>
                <a:ea typeface="ＭＳ Ｐゴシック" charset="0"/>
                <a:cs typeface="MS PGothic" charset="0"/>
              </a:rPr>
              <a:t>) </a:t>
            </a:r>
            <a:r>
              <a:rPr lang="en-US" sz="2800" b="1" spc="-10" dirty="0" smtClean="0">
                <a:latin typeface="Candara" charset="0"/>
                <a:ea typeface="ＭＳ Ｐゴシック" charset="0"/>
                <a:cs typeface="MS PGothic" charset="0"/>
              </a:rPr>
              <a:t> It </a:t>
            </a:r>
            <a:r>
              <a:rPr lang="en-US" sz="2800" b="1" spc="-10" dirty="0">
                <a:latin typeface="Candara" charset="0"/>
                <a:ea typeface="ＭＳ Ｐゴシック" charset="0"/>
                <a:cs typeface="MS PGothic" charset="0"/>
              </a:rPr>
              <a:t>reveals God’s acceptance of believers in Christ as </a:t>
            </a:r>
            <a:r>
              <a:rPr lang="en-US" sz="2800" b="1" spc="-10" dirty="0">
                <a:solidFill>
                  <a:srgbClr val="FF0000"/>
                </a:solidFill>
                <a:latin typeface="Candara" charset="0"/>
                <a:ea typeface="ＭＳ Ｐゴシック" charset="0"/>
                <a:cs typeface="MS PGothic" charset="0"/>
              </a:rPr>
              <a:t>“HIS BELOVED SONS” </a:t>
            </a:r>
            <a:r>
              <a:rPr lang="en-US" sz="2800" b="1" spc="-10" dirty="0">
                <a:latin typeface="Candara" charset="0"/>
                <a:ea typeface="ＭＳ Ｐゴシック" charset="0"/>
                <a:cs typeface="MS PGothic" charset="0"/>
              </a:rPr>
              <a:t>not by works but </a:t>
            </a:r>
            <a:r>
              <a:rPr lang="en-US" sz="2800" b="1" spc="-10" dirty="0">
                <a:solidFill>
                  <a:srgbClr val="FF0000"/>
                </a:solidFill>
                <a:latin typeface="Candara" charset="0"/>
                <a:ea typeface="ＭＳ Ｐゴシック" charset="0"/>
                <a:cs typeface="MS PGothic" charset="0"/>
              </a:rPr>
              <a:t>BY GRACE.</a:t>
            </a:r>
          </a:p>
          <a:p>
            <a:pPr marL="912813" lvl="2" indent="-457200" defTabSz="385763">
              <a:spcBef>
                <a:spcPts val="0"/>
              </a:spcBef>
              <a:buFont typeface="Wingdings" charset="0"/>
              <a:buChar char="Ø"/>
              <a:defRPr/>
            </a:pPr>
            <a:endParaRPr lang="en-US" sz="800" b="1" kern="120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800" b="1" kern="1200" dirty="0" smtClean="0">
                <a:latin typeface="Candara" charset="0"/>
                <a:ea typeface="ＭＳ Ｐゴシック" charset="0"/>
                <a:cs typeface="Candara" charset="0"/>
              </a:rPr>
              <a:t>It’s now—not after </a:t>
            </a:r>
            <a:r>
              <a:rPr lang="en-US" sz="2800" b="1" kern="1200" dirty="0" smtClean="0">
                <a:latin typeface="Candara" charset="0"/>
                <a:ea typeface="ＭＳ Ｐゴシック" charset="0"/>
                <a:cs typeface="Candara" charset="0"/>
              </a:rPr>
              <a:t>we improve ourselves or cleaned up better.</a:t>
            </a:r>
            <a:endParaRPr lang="en-US" sz="28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800" b="1" kern="1200" dirty="0" smtClean="0">
                <a:latin typeface="Candara" charset="0"/>
                <a:ea typeface="ＭＳ Ｐゴシック" charset="0"/>
                <a:cs typeface="Candara" charset="0"/>
              </a:rPr>
              <a:t>It’s God’s gift for us to become more like His Son.</a:t>
            </a:r>
          </a:p>
          <a:p>
            <a:pPr marL="912813" lvl="2" indent="-457200" defTabSz="385763">
              <a:spcBef>
                <a:spcPts val="0"/>
              </a:spcBef>
              <a:buFont typeface="Wingdings" charset="0"/>
              <a:buChar char="Ø"/>
              <a:defRPr/>
            </a:pPr>
            <a:endParaRPr lang="en-US" sz="1400" b="1" kern="1200" dirty="0" smtClean="0">
              <a:latin typeface="Candara" charset="0"/>
              <a:ea typeface="ＭＳ Ｐゴシック" charset="0"/>
              <a:cs typeface="Candara" charset="0"/>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1</a:t>
            </a:r>
            <a:r>
              <a:rPr lang="en-US" sz="2600" i="1" kern="1200" dirty="0">
                <a:solidFill>
                  <a:srgbClr val="000000"/>
                </a:solidFill>
                <a:latin typeface="Candara"/>
                <a:ea typeface="ＭＳ Ｐゴシック" charset="0"/>
                <a:cs typeface="Candara"/>
              </a:rPr>
              <a:t> See what kind of love the Father has given to us, that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we should be called children of God; and so we are. The reason</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why the world does not know us is that it did not know him. </a:t>
            </a:r>
            <a:r>
              <a:rPr lang="en-US" sz="2600" i="1" kern="1200" baseline="30000" dirty="0">
                <a:solidFill>
                  <a:srgbClr val="000000"/>
                </a:solidFill>
                <a:latin typeface="Candara"/>
                <a:ea typeface="ＭＳ Ｐゴシック" charset="0"/>
                <a:cs typeface="Candara"/>
              </a:rPr>
              <a:t>2</a:t>
            </a:r>
            <a:r>
              <a:rPr lang="en-US" sz="2600" i="1" kern="1200" dirty="0">
                <a:solidFill>
                  <a:srgbClr val="000000"/>
                </a:solidFill>
                <a:latin typeface="Candara"/>
                <a:ea typeface="ＭＳ Ｐゴシック" charset="0"/>
                <a:cs typeface="Candara"/>
              </a:rPr>
              <a:t> Beloved,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we are God's children now, and what we will be has not yet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appeared; but we know that when he appears we shall</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be like him, because we shall see him as he is.</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1 John 3:1-2</a:t>
            </a:r>
          </a:p>
          <a:p>
            <a:pPr marL="912813" lvl="2" indent="-457200" defTabSz="385763">
              <a:spcBef>
                <a:spcPts val="0"/>
              </a:spcBef>
              <a:buFont typeface="Wingdings" charset="0"/>
              <a:buChar char="Ø"/>
              <a:defRPr/>
            </a:pPr>
            <a:endParaRPr lang="en-US" sz="2600" b="1" kern="1200" dirty="0" smtClean="0">
              <a:latin typeface="Candara" charset="0"/>
              <a:ea typeface="ＭＳ Ｐゴシック" charset="0"/>
              <a:cs typeface="Candara" charset="0"/>
            </a:endParaRPr>
          </a:p>
          <a:p>
            <a:pPr marL="458788" indent="-458788">
              <a:spcBef>
                <a:spcPct val="0"/>
              </a:spcBef>
            </a:pPr>
            <a:endParaRPr lang="en-US" sz="2800" b="1" spc="-10" dirty="0">
              <a:latin typeface="Candara" charset="0"/>
              <a:ea typeface="ＭＳ Ｐゴシック" charset="0"/>
              <a:cs typeface="MS PGothic"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491828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609600"/>
          </a:xfrm>
        </p:spPr>
        <p:txBody>
          <a:bodyPr/>
          <a:lstStyle/>
          <a:p>
            <a:r>
              <a:rPr lang="en-US" sz="3200" b="1" spc="-60" dirty="0">
                <a:latin typeface="Candara" charset="0"/>
                <a:ea typeface="MS PGothic" charset="0"/>
                <a:cs typeface="Arial" charset="0"/>
              </a:rPr>
              <a:t>WHAT SPECIAL MEANINGS DOES </a:t>
            </a:r>
            <a:r>
              <a:rPr lang="en-US" sz="3200" b="1" spc="-60" dirty="0" smtClean="0">
                <a:latin typeface="Candara" charset="0"/>
                <a:ea typeface="MS PGothic" charset="0"/>
                <a:cs typeface="Arial" charset="0"/>
              </a:rPr>
              <a:t>THE </a:t>
            </a:r>
            <a:r>
              <a:rPr lang="en-US" sz="3200" b="1" spc="-60" dirty="0">
                <a:latin typeface="Candara" charset="0"/>
                <a:ea typeface="MS PGothic" charset="0"/>
                <a:cs typeface="Arial" charset="0"/>
              </a:rPr>
              <a:t>BAPTISM OF JESUS </a:t>
            </a:r>
            <a:r>
              <a:rPr lang="en-US" sz="3200" b="1" spc="-60" dirty="0" smtClean="0">
                <a:latin typeface="Candara" charset="0"/>
                <a:ea typeface="MS PGothic" charset="0"/>
                <a:cs typeface="Arial" charset="0"/>
              </a:rPr>
              <a:t>REVEAL?</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1295400"/>
            <a:ext cx="11767651" cy="5502859"/>
          </a:xfrm>
        </p:spPr>
        <p:txBody>
          <a:bodyPr/>
          <a:lstStyle/>
          <a:p>
            <a:pPr marL="407988" indent="-407988">
              <a:spcBef>
                <a:spcPct val="0"/>
              </a:spcBef>
              <a:buNone/>
            </a:pPr>
            <a:r>
              <a:rPr lang="en-US" sz="2800" b="1" spc="-10" dirty="0" smtClean="0">
                <a:latin typeface="Candara" charset="0"/>
                <a:ea typeface="ＭＳ Ｐゴシック" charset="0"/>
                <a:cs typeface="MS PGothic" charset="0"/>
              </a:rPr>
              <a:t>3)  </a:t>
            </a:r>
            <a:r>
              <a:rPr lang="en-US" sz="2800" b="1" spc="-10" dirty="0">
                <a:latin typeface="Candara" charset="0"/>
                <a:ea typeface="ＭＳ Ｐゴシック" charset="0"/>
                <a:cs typeface="MS PGothic" charset="0"/>
              </a:rPr>
              <a:t>It </a:t>
            </a:r>
            <a:r>
              <a:rPr lang="en-US" sz="2800" b="1" spc="-10" dirty="0" smtClean="0">
                <a:latin typeface="Candara" charset="0"/>
                <a:ea typeface="ＭＳ Ｐゴシック" charset="0"/>
                <a:cs typeface="MS PGothic" charset="0"/>
              </a:rPr>
              <a:t>reveals </a:t>
            </a:r>
            <a:r>
              <a:rPr lang="en-US" sz="2800" b="1" spc="-10" dirty="0">
                <a:solidFill>
                  <a:srgbClr val="FF0000"/>
                </a:solidFill>
                <a:latin typeface="Candara" charset="0"/>
                <a:ea typeface="ＭＳ Ｐゴシック" charset="0"/>
                <a:cs typeface="MS PGothic" charset="0"/>
              </a:rPr>
              <a:t>GOD’S AMAZING LOVE AND </a:t>
            </a:r>
            <a:r>
              <a:rPr lang="en-US" sz="2800" b="1" spc="-10" dirty="0" smtClean="0">
                <a:solidFill>
                  <a:srgbClr val="FF0000"/>
                </a:solidFill>
                <a:latin typeface="Candara" charset="0"/>
                <a:ea typeface="ＭＳ Ｐゴシック" charset="0"/>
                <a:cs typeface="MS PGothic" charset="0"/>
              </a:rPr>
              <a:t>JOY </a:t>
            </a:r>
            <a:r>
              <a:rPr lang="en-US" sz="2800" b="1" spc="-10" dirty="0">
                <a:latin typeface="Candara" charset="0"/>
                <a:ea typeface="ＭＳ Ｐゴシック" charset="0"/>
                <a:cs typeface="MS PGothic" charset="0"/>
              </a:rPr>
              <a:t>on those who are in Christ right now </a:t>
            </a:r>
            <a:r>
              <a:rPr lang="en-US" sz="2800" b="1" spc="-10" dirty="0" smtClean="0">
                <a:solidFill>
                  <a:srgbClr val="FF0000"/>
                </a:solidFill>
                <a:latin typeface="Candara" charset="0"/>
                <a:ea typeface="ＭＳ Ｐゴシック" charset="0"/>
                <a:cs typeface="MS PGothic" charset="0"/>
              </a:rPr>
              <a:t>BY GRACE. </a:t>
            </a:r>
          </a:p>
          <a:p>
            <a:pPr marL="912813" lvl="2" indent="-457200" defTabSz="385763">
              <a:spcBef>
                <a:spcPts val="0"/>
              </a:spcBef>
              <a:buFont typeface="Wingdings" charset="0"/>
              <a:buChar char="Ø"/>
              <a:defRPr/>
            </a:pPr>
            <a:r>
              <a:rPr lang="en-US" sz="2800" b="1" kern="1200" dirty="0" smtClean="0">
                <a:latin typeface="Candara" charset="0"/>
                <a:ea typeface="ＭＳ Ｐゴシック" charset="0"/>
                <a:cs typeface="Candara" charset="0"/>
              </a:rPr>
              <a:t>God’s love and joy on us is because God sees us through Christ.</a:t>
            </a:r>
            <a:endParaRPr lang="en-US" sz="28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800" b="1" kern="1200" dirty="0" smtClean="0">
                <a:latin typeface="Candara" charset="0"/>
                <a:ea typeface="ＭＳ Ｐゴシック" charset="0"/>
                <a:cs typeface="Candara" charset="0"/>
              </a:rPr>
              <a:t>This means that we cannot make God love us more or less by our doing.</a:t>
            </a:r>
          </a:p>
          <a:p>
            <a:pPr marL="912813" lvl="2" indent="-457200" defTabSz="385763">
              <a:spcBef>
                <a:spcPts val="0"/>
              </a:spcBef>
              <a:buFont typeface="Wingdings" charset="0"/>
              <a:buChar char="Ø"/>
              <a:defRPr/>
            </a:pPr>
            <a:endParaRPr lang="en-US" sz="1400" b="1" kern="1200" dirty="0" smtClean="0">
              <a:latin typeface="Candara" charset="0"/>
              <a:ea typeface="ＭＳ Ｐゴシック" charset="0"/>
              <a:cs typeface="Candara" charset="0"/>
            </a:endParaRPr>
          </a:p>
          <a:p>
            <a:pPr marL="0" lvl="0" indent="0" algn="ctr">
              <a:spcBef>
                <a:spcPct val="0"/>
              </a:spcBef>
              <a:buNone/>
            </a:pPr>
            <a:r>
              <a:rPr lang="en-US" sz="2600" i="1" kern="1200" baseline="30000" dirty="0" smtClean="0">
                <a:solidFill>
                  <a:srgbClr val="000000"/>
                </a:solidFill>
                <a:latin typeface="Candara"/>
                <a:ea typeface="ＭＳ Ｐゴシック" charset="0"/>
                <a:cs typeface="Candara"/>
              </a:rPr>
              <a:t>17</a:t>
            </a:r>
            <a:r>
              <a:rPr lang="en-US" sz="2600" i="1" kern="1200" dirty="0" smtClean="0">
                <a:solidFill>
                  <a:srgbClr val="000000"/>
                </a:solidFill>
                <a:latin typeface="Candara"/>
                <a:ea typeface="ＭＳ Ｐゴシック" charset="0"/>
                <a:cs typeface="Candara"/>
              </a:rPr>
              <a:t> </a:t>
            </a:r>
            <a:r>
              <a:rPr lang="en-US" sz="2600" i="1" kern="1200" dirty="0">
                <a:solidFill>
                  <a:srgbClr val="000000"/>
                </a:solidFill>
                <a:latin typeface="Candara"/>
                <a:ea typeface="ＭＳ Ｐゴシック" charset="0"/>
                <a:cs typeface="Candara"/>
              </a:rPr>
              <a:t>The Lord your God is in your midst,</a:t>
            </a:r>
          </a:p>
          <a:p>
            <a:pPr marL="0" lvl="0" indent="0" algn="ctr">
              <a:spcBef>
                <a:spcPct val="0"/>
              </a:spcBef>
              <a:buNone/>
            </a:pPr>
            <a:r>
              <a:rPr lang="en-US" sz="2600" i="1" kern="1200" dirty="0">
                <a:solidFill>
                  <a:srgbClr val="000000"/>
                </a:solidFill>
                <a:latin typeface="Candara"/>
                <a:ea typeface="ＭＳ Ｐゴシック" charset="0"/>
                <a:cs typeface="Candara"/>
              </a:rPr>
              <a:t>    a mighty one who will save;</a:t>
            </a:r>
          </a:p>
          <a:p>
            <a:pPr marL="0" lvl="0" indent="0" algn="ctr">
              <a:spcBef>
                <a:spcPct val="0"/>
              </a:spcBef>
              <a:buNone/>
            </a:pPr>
            <a:r>
              <a:rPr lang="en-US" sz="2600" i="1" kern="1200" dirty="0">
                <a:solidFill>
                  <a:srgbClr val="000000"/>
                </a:solidFill>
                <a:latin typeface="Candara"/>
                <a:ea typeface="ＭＳ Ｐゴシック" charset="0"/>
                <a:cs typeface="Candara"/>
              </a:rPr>
              <a:t>he will rejoice over you with gladness;</a:t>
            </a:r>
          </a:p>
          <a:p>
            <a:pPr marL="0" lvl="0" indent="0" algn="ctr">
              <a:spcBef>
                <a:spcPct val="0"/>
              </a:spcBef>
              <a:buNone/>
            </a:pPr>
            <a:r>
              <a:rPr lang="en-US" sz="2600" i="1" kern="1200" dirty="0">
                <a:solidFill>
                  <a:srgbClr val="000000"/>
                </a:solidFill>
                <a:latin typeface="Candara"/>
                <a:ea typeface="ＭＳ Ｐゴシック" charset="0"/>
                <a:cs typeface="Candara"/>
              </a:rPr>
              <a:t>    he will quiet you by his love;</a:t>
            </a:r>
          </a:p>
          <a:p>
            <a:pPr marL="0" lvl="0" indent="0" algn="ctr">
              <a:spcBef>
                <a:spcPct val="0"/>
              </a:spcBef>
              <a:buNone/>
            </a:pPr>
            <a:r>
              <a:rPr lang="en-US" sz="2600" i="1" kern="1200" dirty="0">
                <a:solidFill>
                  <a:srgbClr val="000000"/>
                </a:solidFill>
                <a:latin typeface="Candara"/>
                <a:ea typeface="ＭＳ Ｐゴシック" charset="0"/>
                <a:cs typeface="Candara"/>
              </a:rPr>
              <a:t>he will exult over you with loud singing.</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Zephaniah 3:17</a:t>
            </a:r>
          </a:p>
          <a:p>
            <a:pPr marL="912813" lvl="2" indent="-457200" defTabSz="385763">
              <a:spcBef>
                <a:spcPts val="0"/>
              </a:spcBef>
              <a:buFont typeface="Wingdings" charset="0"/>
              <a:buChar char="Ø"/>
              <a:defRPr/>
            </a:pPr>
            <a:endParaRPr lang="en-US" sz="2600" b="1" kern="1200" dirty="0" smtClean="0">
              <a:latin typeface="Candara" charset="0"/>
              <a:ea typeface="ＭＳ Ｐゴシック" charset="0"/>
              <a:cs typeface="Candara" charset="0"/>
            </a:endParaRPr>
          </a:p>
          <a:p>
            <a:pPr marL="458788" indent="-458788">
              <a:spcBef>
                <a:spcPct val="0"/>
              </a:spcBef>
            </a:pPr>
            <a:endParaRPr lang="en-US" sz="2800" b="1" spc="-10" dirty="0">
              <a:latin typeface="Candara" charset="0"/>
              <a:ea typeface="ＭＳ Ｐゴシック" charset="0"/>
              <a:cs typeface="MS PGothic"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8648199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47786</TotalTime>
  <Words>1005</Words>
  <Application>Microsoft Macintosh PowerPoint</Application>
  <PresentationFormat>Custom</PresentationFormat>
  <Paragraphs>89</Paragraphs>
  <Slides>15</Slides>
  <Notes>13</Notes>
  <HiddenSlides>0</HiddenSlides>
  <MMClips>0</MMClips>
  <ScaleCrop>false</ScaleCrop>
  <HeadingPairs>
    <vt:vector size="4" baseType="variant">
      <vt:variant>
        <vt:lpstr>Theme</vt:lpstr>
      </vt:variant>
      <vt:variant>
        <vt:i4>22</vt:i4>
      </vt:variant>
      <vt:variant>
        <vt:lpstr>Slide Titles</vt:lpstr>
      </vt:variant>
      <vt:variant>
        <vt:i4>15</vt:i4>
      </vt:variant>
    </vt:vector>
  </HeadingPairs>
  <TitlesOfParts>
    <vt:vector size="37"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17_Default Design</vt:lpstr>
      <vt:lpstr>18_Default Design</vt:lpstr>
      <vt:lpstr>PowerPoint Presentation</vt:lpstr>
      <vt:lpstr>The Baptism of Jesus</vt:lpstr>
      <vt:lpstr>SALVATION: A CHANGE NOT OF ENVIRONMENT BUT OF BEING</vt:lpstr>
      <vt:lpstr>WHY WAS JESUS BAPTIZED?</vt:lpstr>
      <vt:lpstr>PowerPoint Presentation</vt:lpstr>
      <vt:lpstr>WHY WAS JESUS BAPTIZED?</vt:lpstr>
      <vt:lpstr>WHAT SPECIAL MEANINGS DOES THE BAPTISM OF JESUS REVEAL?</vt:lpstr>
      <vt:lpstr>WHAT SPECIAL MEANINGS DOES THE BAPTISM OF JESUS REVEAL?</vt:lpstr>
      <vt:lpstr>WHAT SPECIAL MEANINGS DOES THE BAPTISM OF JESUS REVEAL?</vt:lpstr>
      <vt:lpstr>WHAT SPECIAL MEANINGS DOES THE BAPTISM OF JESUS REVEAL?</vt:lpstr>
      <vt:lpstr>HOW CAN WE APPLY HOW GOD REALLY SEES US IN FOLLOWING CHRIST?</vt:lpstr>
      <vt:lpstr>PowerPoint Presentation</vt:lpstr>
      <vt:lpstr>HOW CAN WE APPLY HOW GOD REALLY SEES US IN FOLLOWING CHRIST?</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3130</cp:revision>
  <cp:lastPrinted>2016-07-24T15:50:28Z</cp:lastPrinted>
  <dcterms:created xsi:type="dcterms:W3CDTF">2007-10-20T20:09:35Z</dcterms:created>
  <dcterms:modified xsi:type="dcterms:W3CDTF">2016-10-10T05:56:02Z</dcterms:modified>
  <cp:category/>
</cp:coreProperties>
</file>