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327" r:id="rId19"/>
    <p:sldMasterId id="2147484339" r:id="rId20"/>
    <p:sldMasterId id="2147484351" r:id="rId21"/>
    <p:sldMasterId id="2147484363" r:id="rId22"/>
  </p:sldMasterIdLst>
  <p:notesMasterIdLst>
    <p:notesMasterId r:id="rId40"/>
  </p:notesMasterIdLst>
  <p:handoutMasterIdLst>
    <p:handoutMasterId r:id="rId41"/>
  </p:handoutMasterIdLst>
  <p:sldIdLst>
    <p:sldId id="281" r:id="rId23"/>
    <p:sldId id="620" r:id="rId24"/>
    <p:sldId id="629" r:id="rId25"/>
    <p:sldId id="628" r:id="rId26"/>
    <p:sldId id="641" r:id="rId27"/>
    <p:sldId id="642" r:id="rId28"/>
    <p:sldId id="643" r:id="rId29"/>
    <p:sldId id="644" r:id="rId30"/>
    <p:sldId id="645" r:id="rId31"/>
    <p:sldId id="640" r:id="rId32"/>
    <p:sldId id="646" r:id="rId33"/>
    <p:sldId id="647" r:id="rId34"/>
    <p:sldId id="648" r:id="rId35"/>
    <p:sldId id="649" r:id="rId36"/>
    <p:sldId id="509" r:id="rId37"/>
    <p:sldId id="386" r:id="rId38"/>
    <p:sldId id="283" r:id="rId39"/>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4" autoAdjust="0"/>
    <p:restoredTop sz="92760"/>
  </p:normalViewPr>
  <p:slideViewPr>
    <p:cSldViewPr>
      <p:cViewPr>
        <p:scale>
          <a:sx n="81" d="100"/>
          <a:sy n="81" d="100"/>
        </p:scale>
        <p:origin x="-776" y="-65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slide" Target="slides/slide1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10/3/16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10/3/16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10/3/16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10/3/16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10/3/16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10/3/16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10/3/16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10/3/16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10/3/16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10/3/16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10/3/16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10/3/16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10/3/16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10/3/16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10/3/16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10/3/16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10/3/16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10/3/16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10/3/16</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10/3/16</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914400" y="762000"/>
            <a:ext cx="10363200" cy="5638800"/>
          </a:xfrm>
        </p:spPr>
        <p:txBody>
          <a:bodyPr/>
          <a:lstStyle/>
          <a:p>
            <a:pPr marL="0" indent="0" algn="just">
              <a:spcBef>
                <a:spcPts val="0"/>
              </a:spcBef>
              <a:buNone/>
            </a:pPr>
            <a:r>
              <a:rPr lang="en-US" sz="3400" b="1" dirty="0">
                <a:solidFill>
                  <a:srgbClr val="800000"/>
                </a:solidFill>
                <a:latin typeface="Candara" charset="0"/>
                <a:cs typeface="Arial" charset="0"/>
              </a:rPr>
              <a:t>Shame as a Ramification of Sin</a:t>
            </a:r>
          </a:p>
          <a:p>
            <a:pPr marL="0" indent="0" algn="just">
              <a:spcBef>
                <a:spcPts val="0"/>
              </a:spcBef>
              <a:buNone/>
            </a:pPr>
            <a:r>
              <a:rPr lang="en-US" sz="3000" b="1" dirty="0" smtClean="0">
                <a:latin typeface="Candara" charset="0"/>
                <a:cs typeface="Arial" charset="0"/>
              </a:rPr>
              <a:t>Where </a:t>
            </a:r>
            <a:r>
              <a:rPr lang="en-US" sz="3000" b="1" dirty="0">
                <a:latin typeface="Candara" charset="0"/>
                <a:cs typeface="Arial" charset="0"/>
              </a:rPr>
              <a:t>the one accepts the other as the companion given to him by God, where he is content with understanding himself as beginning from and ending in the other and in belonging to him, man is not ashamed. In the unity of unbroken obedience man is naked in the presence of man, uncovered, revealing both body and soul, and yet he is not ashamed. Shame only comes into existence in the world of division.</a:t>
            </a:r>
          </a:p>
          <a:p>
            <a:pPr marL="0" indent="0" algn="r">
              <a:spcBef>
                <a:spcPts val="0"/>
              </a:spcBef>
              <a:buNone/>
            </a:pPr>
            <a:r>
              <a:rPr lang="en-US" sz="3000" b="1" dirty="0">
                <a:latin typeface="Candara" charset="0"/>
                <a:cs typeface="Arial" charset="0"/>
              </a:rPr>
              <a:t>— Dietrich Bonhoeffer </a:t>
            </a:r>
          </a:p>
          <a:p>
            <a:pPr marL="0" indent="0" algn="r">
              <a:spcBef>
                <a:spcPts val="0"/>
              </a:spcBef>
              <a:buFontTx/>
              <a:buNone/>
            </a:pPr>
            <a:endParaRPr lang="en-US" sz="3000" b="1" i="1" dirty="0">
              <a:latin typeface="Candara" charset="0"/>
              <a:cs typeface="Arial" charset="0"/>
            </a:endParaRPr>
          </a:p>
        </p:txBody>
      </p:sp>
    </p:spTree>
    <p:extLst>
      <p:ext uri="{BB962C8B-B14F-4D97-AF65-F5344CB8AC3E}">
        <p14:creationId xmlns:p14="http://schemas.microsoft.com/office/powerpoint/2010/main" val="34754221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838200"/>
          </a:xfrm>
        </p:spPr>
        <p:txBody>
          <a:bodyPr/>
          <a:lstStyle/>
          <a:p>
            <a:r>
              <a:rPr lang="en-US" sz="3200" b="1" spc="-60" dirty="0">
                <a:latin typeface="Candara" charset="0"/>
                <a:ea typeface="MS PGothic" charset="0"/>
                <a:cs typeface="Arial" charset="0"/>
              </a:rPr>
              <a:t>HOW DID “ORIGINAL SIN”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AFFECT </a:t>
            </a:r>
            <a:r>
              <a:rPr lang="en-US" sz="3200" b="1" spc="-60" dirty="0">
                <a:latin typeface="Candara" charset="0"/>
                <a:ea typeface="MS PGothic" charset="0"/>
                <a:cs typeface="Arial" charset="0"/>
              </a:rPr>
              <a:t>THE HUMAN HEART?</a:t>
            </a:r>
          </a:p>
        </p:txBody>
      </p:sp>
      <p:sp>
        <p:nvSpPr>
          <p:cNvPr id="27651" name="Rectangle 3"/>
          <p:cNvSpPr>
            <a:spLocks noGrp="1" noChangeArrowheads="1"/>
          </p:cNvSpPr>
          <p:nvPr>
            <p:ph type="body" idx="1"/>
          </p:nvPr>
        </p:nvSpPr>
        <p:spPr>
          <a:xfrm>
            <a:off x="304800" y="1447800"/>
            <a:ext cx="11684000" cy="5350459"/>
          </a:xfrm>
        </p:spPr>
        <p:txBody>
          <a:bodyPr/>
          <a:lstStyle/>
          <a:p>
            <a:pPr marL="458788" lvl="0" indent="-458788">
              <a:spcBef>
                <a:spcPts val="0"/>
              </a:spcBef>
              <a:defRPr/>
            </a:pPr>
            <a:r>
              <a:rPr lang="en-US" sz="2800" b="1" dirty="0">
                <a:latin typeface="Candara" charset="0"/>
                <a:ea typeface="MS PGothic" charset="0"/>
                <a:cs typeface="Arial" charset="0"/>
              </a:rPr>
              <a:t> The first three things that fallen Adam and Eve did were: </a:t>
            </a:r>
            <a:r>
              <a:rPr lang="en-US" sz="2800" b="1" dirty="0">
                <a:solidFill>
                  <a:srgbClr val="FF0000"/>
                </a:solidFill>
                <a:latin typeface="Candara" charset="0"/>
                <a:ea typeface="MS PGothic" charset="0"/>
                <a:cs typeface="Arial" charset="0"/>
              </a:rPr>
              <a:t>(1) to cover themselves (shame), (2) to hide themselves (fear), and (3) to blame others (evading responsibility).</a:t>
            </a:r>
          </a:p>
          <a:p>
            <a:pPr marL="458788" lvl="0" indent="-458788">
              <a:spcBef>
                <a:spcPts val="0"/>
              </a:spcBef>
              <a:defRPr/>
            </a:pPr>
            <a:endParaRPr lang="en-US" sz="500" b="1" dirty="0">
              <a:latin typeface="Candara" charset="0"/>
              <a:ea typeface="MS PGothic" charset="0"/>
              <a:cs typeface="Arial" charset="0"/>
            </a:endParaRPr>
          </a:p>
          <a:p>
            <a:pPr marL="0" indent="0" algn="ctr">
              <a:spcBef>
                <a:spcPts val="0"/>
              </a:spcBef>
              <a:buNone/>
            </a:pPr>
            <a:r>
              <a:rPr lang="en-US" sz="2500" i="1" dirty="0">
                <a:latin typeface="Candara"/>
                <a:cs typeface="Candara"/>
              </a:rPr>
              <a:t>And they sewed fig leaves together and made themselves loincloths</a:t>
            </a:r>
            <a:r>
              <a:rPr lang="en-US" sz="2500" i="1" dirty="0" smtClean="0">
                <a:latin typeface="Candara"/>
                <a:cs typeface="Candara"/>
              </a:rPr>
              <a:t>.</a:t>
            </a:r>
            <a:br>
              <a:rPr lang="en-US" sz="2500" i="1" dirty="0" smtClean="0">
                <a:latin typeface="Candara"/>
                <a:cs typeface="Candara"/>
              </a:rPr>
            </a:br>
            <a:r>
              <a:rPr lang="en-US" sz="2500" i="1" dirty="0" smtClean="0">
                <a:latin typeface="Candara"/>
                <a:cs typeface="Candara"/>
              </a:rPr>
              <a:t> </a:t>
            </a:r>
            <a:r>
              <a:rPr lang="en-US" sz="2500" b="1" i="1" baseline="30000" dirty="0" smtClean="0">
                <a:latin typeface="Candara"/>
                <a:cs typeface="Candara"/>
              </a:rPr>
              <a:t>8</a:t>
            </a:r>
            <a:r>
              <a:rPr lang="en-US" sz="2500" b="1" i="1" baseline="30000" dirty="0">
                <a:latin typeface="Candara"/>
                <a:cs typeface="Candara"/>
              </a:rPr>
              <a:t> </a:t>
            </a:r>
            <a:r>
              <a:rPr lang="en-US" sz="2500" i="1" dirty="0">
                <a:latin typeface="Candara"/>
                <a:cs typeface="Candara"/>
              </a:rPr>
              <a:t>And they </a:t>
            </a:r>
            <a:r>
              <a:rPr lang="en-US" sz="2500" i="1" dirty="0" smtClean="0">
                <a:latin typeface="Candara"/>
                <a:cs typeface="Candara"/>
              </a:rPr>
              <a:t>heard </a:t>
            </a:r>
            <a:r>
              <a:rPr lang="en-US" sz="2500" i="1" dirty="0">
                <a:latin typeface="Candara"/>
                <a:cs typeface="Candara"/>
              </a:rPr>
              <a:t>the sound of the Lord God walking in the garden in the cool </a:t>
            </a:r>
            <a:r>
              <a:rPr lang="en-US" sz="2500" i="1" dirty="0" smtClean="0">
                <a:latin typeface="Candara"/>
                <a:cs typeface="Candara"/>
              </a:rPr>
              <a:t/>
            </a:r>
            <a:br>
              <a:rPr lang="en-US" sz="2500" i="1" dirty="0" smtClean="0">
                <a:latin typeface="Candara"/>
                <a:cs typeface="Candara"/>
              </a:rPr>
            </a:br>
            <a:r>
              <a:rPr lang="en-US" sz="2500" i="1" dirty="0" smtClean="0">
                <a:latin typeface="Candara"/>
                <a:cs typeface="Candara"/>
              </a:rPr>
              <a:t>of </a:t>
            </a:r>
            <a:r>
              <a:rPr lang="en-US" sz="2500" i="1" dirty="0">
                <a:latin typeface="Candara"/>
                <a:cs typeface="Candara"/>
              </a:rPr>
              <a:t>the day, and </a:t>
            </a:r>
            <a:r>
              <a:rPr lang="en-US" sz="2500" i="1" dirty="0" smtClean="0">
                <a:latin typeface="Candara"/>
                <a:cs typeface="Candara"/>
              </a:rPr>
              <a:t>the </a:t>
            </a:r>
            <a:r>
              <a:rPr lang="en-US" sz="2500" i="1" dirty="0">
                <a:latin typeface="Candara"/>
                <a:cs typeface="Candara"/>
              </a:rPr>
              <a:t>man and his wife hid themselves from the presence of </a:t>
            </a:r>
            <a:r>
              <a:rPr lang="en-US" sz="2500" i="1" dirty="0" smtClean="0">
                <a:latin typeface="Candara"/>
                <a:cs typeface="Candara"/>
              </a:rPr>
              <a:t>the</a:t>
            </a:r>
            <a:r>
              <a:rPr lang="en-US" sz="2500" i="1" dirty="0">
                <a:latin typeface="Candara"/>
                <a:cs typeface="Candara"/>
              </a:rPr>
              <a:t> </a:t>
            </a:r>
            <a:r>
              <a:rPr lang="en-US" sz="2500" i="1" dirty="0" smtClean="0">
                <a:latin typeface="Candara"/>
                <a:cs typeface="Candara"/>
              </a:rPr>
              <a:t>Lord</a:t>
            </a:r>
            <a:br>
              <a:rPr lang="en-US" sz="2500" i="1" dirty="0" smtClean="0">
                <a:latin typeface="Candara"/>
                <a:cs typeface="Candara"/>
              </a:rPr>
            </a:br>
            <a:r>
              <a:rPr lang="en-US" sz="2500" i="1" dirty="0">
                <a:latin typeface="Candara"/>
                <a:cs typeface="Candara"/>
              </a:rPr>
              <a:t> God among the </a:t>
            </a:r>
            <a:r>
              <a:rPr lang="en-US" sz="2500" i="1" dirty="0" smtClean="0">
                <a:latin typeface="Candara"/>
                <a:cs typeface="Candara"/>
              </a:rPr>
              <a:t>trees </a:t>
            </a:r>
            <a:r>
              <a:rPr lang="en-US" sz="2500" i="1" dirty="0">
                <a:latin typeface="Candara"/>
                <a:cs typeface="Candara"/>
              </a:rPr>
              <a:t>of the garden. </a:t>
            </a:r>
            <a:r>
              <a:rPr lang="en-US" sz="2500" b="1" i="1" baseline="30000" dirty="0">
                <a:latin typeface="Candara"/>
                <a:cs typeface="Candara"/>
              </a:rPr>
              <a:t>9 </a:t>
            </a:r>
            <a:r>
              <a:rPr lang="en-US" sz="2500" i="1" dirty="0">
                <a:latin typeface="Candara"/>
                <a:cs typeface="Candara"/>
              </a:rPr>
              <a:t>But the Lord God called to the man and said to </a:t>
            </a:r>
            <a:r>
              <a:rPr lang="en-US" sz="2500" i="1" dirty="0" smtClean="0">
                <a:latin typeface="Candara"/>
                <a:cs typeface="Candara"/>
              </a:rPr>
              <a:t/>
            </a:r>
            <a:br>
              <a:rPr lang="en-US" sz="2500" i="1" dirty="0" smtClean="0">
                <a:latin typeface="Candara"/>
                <a:cs typeface="Candara"/>
              </a:rPr>
            </a:br>
            <a:r>
              <a:rPr lang="en-US" sz="2500" i="1" dirty="0" smtClean="0">
                <a:latin typeface="Candara"/>
                <a:cs typeface="Candara"/>
              </a:rPr>
              <a:t>him</a:t>
            </a:r>
            <a:r>
              <a:rPr lang="en-US" sz="2500" i="1" dirty="0">
                <a:latin typeface="Candara"/>
                <a:cs typeface="Candara"/>
              </a:rPr>
              <a:t>, “Where </a:t>
            </a:r>
            <a:r>
              <a:rPr lang="en-US" sz="2500" i="1" dirty="0" smtClean="0">
                <a:latin typeface="Candara"/>
                <a:cs typeface="Candara"/>
              </a:rPr>
              <a:t>are </a:t>
            </a:r>
            <a:r>
              <a:rPr lang="en-US" sz="2500" i="1" dirty="0">
                <a:latin typeface="Candara"/>
                <a:cs typeface="Candara"/>
              </a:rPr>
              <a:t>you?” </a:t>
            </a:r>
            <a:r>
              <a:rPr lang="en-US" sz="2500" b="1" i="1" baseline="30000" dirty="0">
                <a:latin typeface="Candara"/>
                <a:cs typeface="Candara"/>
              </a:rPr>
              <a:t>10 </a:t>
            </a:r>
            <a:r>
              <a:rPr lang="en-US" sz="2500" i="1" dirty="0">
                <a:latin typeface="Candara"/>
                <a:cs typeface="Candara"/>
              </a:rPr>
              <a:t>And he said, “I heard the sound of you in the garden, and I was </a:t>
            </a:r>
            <a:r>
              <a:rPr lang="en-US" sz="2500" i="1" dirty="0" smtClean="0">
                <a:latin typeface="Candara"/>
                <a:cs typeface="Candara"/>
              </a:rPr>
              <a:t/>
            </a:r>
            <a:br>
              <a:rPr lang="en-US" sz="2500" i="1" dirty="0" smtClean="0">
                <a:latin typeface="Candara"/>
                <a:cs typeface="Candara"/>
              </a:rPr>
            </a:br>
            <a:r>
              <a:rPr lang="en-US" sz="2500" i="1" dirty="0" smtClean="0">
                <a:latin typeface="Candara"/>
                <a:cs typeface="Candara"/>
              </a:rPr>
              <a:t>afraid</a:t>
            </a:r>
            <a:r>
              <a:rPr lang="en-US" sz="2500" i="1" dirty="0">
                <a:latin typeface="Candara"/>
                <a:cs typeface="Candara"/>
              </a:rPr>
              <a:t>, </a:t>
            </a:r>
            <a:r>
              <a:rPr lang="en-US" sz="2500" i="1" dirty="0" smtClean="0">
                <a:latin typeface="Candara"/>
                <a:cs typeface="Candara"/>
              </a:rPr>
              <a:t>because </a:t>
            </a:r>
            <a:r>
              <a:rPr lang="en-US" sz="2500" i="1" dirty="0">
                <a:latin typeface="Candara"/>
                <a:cs typeface="Candara"/>
              </a:rPr>
              <a:t>I was naked, and I hid myself.” </a:t>
            </a:r>
            <a:r>
              <a:rPr lang="en-US" sz="2500" b="1" i="1" baseline="30000" dirty="0">
                <a:latin typeface="Candara"/>
                <a:cs typeface="Candara"/>
              </a:rPr>
              <a:t>11 </a:t>
            </a:r>
            <a:r>
              <a:rPr lang="en-US" sz="2500" i="1" dirty="0">
                <a:latin typeface="Candara"/>
                <a:cs typeface="Candara"/>
              </a:rPr>
              <a:t>He said, “Who told you that you were </a:t>
            </a:r>
            <a:r>
              <a:rPr lang="en-US" sz="2500" i="1" dirty="0" smtClean="0">
                <a:latin typeface="Candara"/>
                <a:cs typeface="Candara"/>
              </a:rPr>
              <a:t/>
            </a:r>
            <a:br>
              <a:rPr lang="en-US" sz="2500" i="1" dirty="0" smtClean="0">
                <a:latin typeface="Candara"/>
                <a:cs typeface="Candara"/>
              </a:rPr>
            </a:br>
            <a:r>
              <a:rPr lang="en-US" sz="2500" i="1" dirty="0" smtClean="0">
                <a:latin typeface="Candara"/>
                <a:cs typeface="Candara"/>
              </a:rPr>
              <a:t>naked</a:t>
            </a:r>
            <a:r>
              <a:rPr lang="en-US" sz="2500" i="1" dirty="0">
                <a:latin typeface="Candara"/>
                <a:cs typeface="Candara"/>
              </a:rPr>
              <a:t>? Have you eaten of the tree of which I commanded you not to eat?” </a:t>
            </a:r>
            <a:r>
              <a:rPr lang="en-US" sz="2500" b="1" i="1" baseline="30000" dirty="0">
                <a:latin typeface="Candara"/>
                <a:cs typeface="Candara"/>
              </a:rPr>
              <a:t>12 </a:t>
            </a:r>
            <a:r>
              <a:rPr lang="en-US" sz="2500" i="1" dirty="0">
                <a:latin typeface="Candara"/>
                <a:cs typeface="Candara"/>
              </a:rPr>
              <a:t>The man </a:t>
            </a:r>
            <a:r>
              <a:rPr lang="en-US" sz="2500" i="1" dirty="0" smtClean="0">
                <a:latin typeface="Candara"/>
                <a:cs typeface="Candara"/>
              </a:rPr>
              <a:t/>
            </a:r>
            <a:br>
              <a:rPr lang="en-US" sz="2500" i="1" dirty="0" smtClean="0">
                <a:latin typeface="Candara"/>
                <a:cs typeface="Candara"/>
              </a:rPr>
            </a:br>
            <a:r>
              <a:rPr lang="en-US" sz="2500" i="1" dirty="0" smtClean="0">
                <a:latin typeface="Candara"/>
                <a:cs typeface="Candara"/>
              </a:rPr>
              <a:t>said, “</a:t>
            </a:r>
            <a:r>
              <a:rPr lang="en-US" sz="2500" i="1" dirty="0">
                <a:latin typeface="Candara"/>
                <a:cs typeface="Candara"/>
              </a:rPr>
              <a:t>The woman whom you gave to be with me, she gave me fruit of the tree, </a:t>
            </a:r>
            <a:r>
              <a:rPr lang="en-US" sz="2500" i="1" dirty="0" smtClean="0">
                <a:latin typeface="Candara"/>
                <a:cs typeface="Candara"/>
              </a:rPr>
              <a:t/>
            </a:r>
            <a:br>
              <a:rPr lang="en-US" sz="2500" i="1" dirty="0" smtClean="0">
                <a:latin typeface="Candara"/>
                <a:cs typeface="Candara"/>
              </a:rPr>
            </a:br>
            <a:r>
              <a:rPr lang="en-US" sz="2500" i="1" dirty="0" smtClean="0">
                <a:latin typeface="Candara"/>
                <a:cs typeface="Candara"/>
              </a:rPr>
              <a:t>and I ate</a:t>
            </a:r>
            <a:r>
              <a:rPr lang="en-US" sz="2500" i="1" dirty="0">
                <a:latin typeface="Candara"/>
                <a:cs typeface="Candara"/>
              </a:rPr>
              <a:t>.</a:t>
            </a:r>
            <a:r>
              <a:rPr lang="en-US" sz="2500" i="1" dirty="0" smtClean="0">
                <a:latin typeface="Candara"/>
                <a:cs typeface="Candara"/>
              </a:rPr>
              <a:t>”</a:t>
            </a:r>
            <a:r>
              <a:rPr lang="en-US" sz="2500" i="1" dirty="0">
                <a:latin typeface="Candara"/>
                <a:cs typeface="Candara"/>
              </a:rPr>
              <a:t> </a:t>
            </a:r>
            <a:r>
              <a:rPr lang="en-US" sz="2500" b="1" i="1" baseline="30000" dirty="0">
                <a:latin typeface="Candara"/>
                <a:cs typeface="Candara"/>
              </a:rPr>
              <a:t>13 </a:t>
            </a:r>
            <a:r>
              <a:rPr lang="en-US" sz="2500" i="1" dirty="0">
                <a:latin typeface="Candara"/>
                <a:cs typeface="Candara"/>
              </a:rPr>
              <a:t>Then the Lord God said to the woman, “What is this that you have </a:t>
            </a:r>
            <a:r>
              <a:rPr lang="en-US" sz="2500" i="1" dirty="0" smtClean="0">
                <a:latin typeface="Candara"/>
                <a:cs typeface="Candara"/>
              </a:rPr>
              <a:t/>
            </a:r>
            <a:br>
              <a:rPr lang="en-US" sz="2500" i="1" dirty="0" smtClean="0">
                <a:latin typeface="Candara"/>
                <a:cs typeface="Candara"/>
              </a:rPr>
            </a:br>
            <a:r>
              <a:rPr lang="en-US" sz="2500" i="1" dirty="0" smtClean="0">
                <a:latin typeface="Candara"/>
                <a:cs typeface="Candara"/>
              </a:rPr>
              <a:t>done</a:t>
            </a:r>
            <a:r>
              <a:rPr lang="en-US" sz="2500" i="1" dirty="0">
                <a:latin typeface="Candara"/>
                <a:cs typeface="Candara"/>
              </a:rPr>
              <a:t>?</a:t>
            </a:r>
            <a:r>
              <a:rPr lang="en-US" sz="2500" i="1" dirty="0" smtClean="0">
                <a:latin typeface="Candara"/>
                <a:cs typeface="Candara"/>
              </a:rPr>
              <a:t>” </a:t>
            </a:r>
            <a:r>
              <a:rPr lang="en-US" sz="2500" i="1" dirty="0">
                <a:latin typeface="Candara"/>
                <a:cs typeface="Candara"/>
              </a:rPr>
              <a:t>The woman said, “The serpent deceived me, and I ate.” (vs. 7b-13)</a:t>
            </a:r>
          </a:p>
          <a:p>
            <a:pPr marL="458788" lvl="0" indent="-458788">
              <a:spcBef>
                <a:spcPts val="0"/>
              </a:spcBef>
              <a:defRPr/>
            </a:pPr>
            <a:endParaRPr lang="en-US" sz="2500" b="1" dirty="0">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5987490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838200"/>
          </a:xfrm>
        </p:spPr>
        <p:txBody>
          <a:bodyPr/>
          <a:lstStyle/>
          <a:p>
            <a:r>
              <a:rPr lang="en-US" sz="3200" b="1" spc="-60" dirty="0">
                <a:latin typeface="Candara" charset="0"/>
                <a:ea typeface="MS PGothic" charset="0"/>
                <a:cs typeface="Arial" charset="0"/>
              </a:rPr>
              <a:t>HOW DID “ORIGINAL SIN”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AFFECT </a:t>
            </a:r>
            <a:r>
              <a:rPr lang="en-US" sz="3200" b="1" spc="-60" dirty="0">
                <a:latin typeface="Candara" charset="0"/>
                <a:ea typeface="MS PGothic" charset="0"/>
                <a:cs typeface="Arial" charset="0"/>
              </a:rPr>
              <a:t>THE HUMAN HEART?</a:t>
            </a:r>
          </a:p>
        </p:txBody>
      </p:sp>
      <p:sp>
        <p:nvSpPr>
          <p:cNvPr id="27651" name="Rectangle 3"/>
          <p:cNvSpPr>
            <a:spLocks noGrp="1" noChangeArrowheads="1"/>
          </p:cNvSpPr>
          <p:nvPr>
            <p:ph type="body" idx="1"/>
          </p:nvPr>
        </p:nvSpPr>
        <p:spPr>
          <a:xfrm>
            <a:off x="304800" y="1600200"/>
            <a:ext cx="11684000" cy="5198059"/>
          </a:xfrm>
        </p:spPr>
        <p:txBody>
          <a:bodyPr/>
          <a:lstStyle/>
          <a:p>
            <a:pPr marL="458788" lvl="0" indent="-458788">
              <a:spcBef>
                <a:spcPts val="0"/>
              </a:spcBef>
              <a:defRPr/>
            </a:pPr>
            <a:r>
              <a:rPr lang="en-US" sz="2800" b="1" dirty="0">
                <a:latin typeface="Candara" charset="0"/>
                <a:ea typeface="MS PGothic" charset="0"/>
                <a:cs typeface="Arial" charset="0"/>
              </a:rPr>
              <a:t>The problem of our “self” centers on this </a:t>
            </a:r>
            <a:r>
              <a:rPr lang="en-US" sz="2800" b="1" dirty="0" smtClean="0">
                <a:solidFill>
                  <a:srgbClr val="FF0000"/>
                </a:solidFill>
                <a:latin typeface="Candara" charset="0"/>
                <a:ea typeface="MS PGothic" charset="0"/>
                <a:cs typeface="Arial" charset="0"/>
              </a:rPr>
              <a:t>BROKEN RELATIONSHIPS with </a:t>
            </a:r>
            <a:r>
              <a:rPr lang="en-US" sz="2800" b="1" dirty="0">
                <a:solidFill>
                  <a:srgbClr val="FF0000"/>
                </a:solidFill>
                <a:latin typeface="Candara" charset="0"/>
                <a:ea typeface="MS PGothic" charset="0"/>
                <a:cs typeface="Arial" charset="0"/>
              </a:rPr>
              <a:t>God and with each other</a:t>
            </a:r>
            <a:r>
              <a:rPr lang="en-US" sz="2800" b="1" dirty="0">
                <a:latin typeface="Candara" charset="0"/>
                <a:ea typeface="MS PGothic" charset="0"/>
                <a:cs typeface="Arial" charset="0"/>
              </a:rPr>
              <a:t> as a ramification of the sin:</a:t>
            </a:r>
          </a:p>
          <a:p>
            <a:pPr marL="458788" lvl="0" indent="-458788">
              <a:spcBef>
                <a:spcPts val="0"/>
              </a:spcBef>
              <a:defRPr/>
            </a:pPr>
            <a:endParaRPr lang="en-US" sz="500" b="1" dirty="0">
              <a:latin typeface="Candara" charset="0"/>
              <a:ea typeface="MS PGothic" charset="0"/>
              <a:cs typeface="Arial" charset="0"/>
            </a:endParaRPr>
          </a:p>
          <a:p>
            <a:pPr marL="909638" lvl="1" indent="-455613">
              <a:spcBef>
                <a:spcPct val="0"/>
              </a:spcBef>
              <a:buFont typeface="Wingdings" charset="2"/>
              <a:buChar char="Ø"/>
            </a:pPr>
            <a:r>
              <a:rPr lang="en-US" sz="2600" b="1" dirty="0">
                <a:latin typeface="Candara" charset="0"/>
                <a:ea typeface="MS PGothic" charset="0"/>
                <a:cs typeface="Arial" charset="0"/>
              </a:rPr>
              <a:t>Pride (self-deification) that led us to reject God as the Source and the Center of life. </a:t>
            </a:r>
          </a:p>
          <a:p>
            <a:pPr marL="909638" lvl="1" indent="-455613">
              <a:spcBef>
                <a:spcPct val="0"/>
              </a:spcBef>
              <a:buFont typeface="Wingdings" charset="2"/>
              <a:buChar char="Ø"/>
            </a:pPr>
            <a:r>
              <a:rPr lang="en-US" sz="2600" b="1" dirty="0">
                <a:latin typeface="Candara" charset="0"/>
                <a:ea typeface="MS PGothic" charset="0"/>
                <a:cs typeface="Arial" charset="0"/>
              </a:rPr>
              <a:t>A comparing spirit that led us to inferiority/superiority complex. </a:t>
            </a:r>
          </a:p>
          <a:p>
            <a:pPr marL="909638" lvl="1" indent="-455613">
              <a:spcBef>
                <a:spcPct val="0"/>
              </a:spcBef>
              <a:buFont typeface="Wingdings" charset="2"/>
              <a:buChar char="Ø"/>
            </a:pPr>
            <a:r>
              <a:rPr lang="en-US" sz="2600" b="1" dirty="0">
                <a:latin typeface="Candara" charset="0"/>
                <a:ea typeface="MS PGothic" charset="0"/>
                <a:cs typeface="Arial" charset="0"/>
              </a:rPr>
              <a:t>Fruits of self-centeredness and self-rule: all kinds of sin, blame-shift, and rationalization (incompatible with Christ).</a:t>
            </a:r>
          </a:p>
          <a:p>
            <a:pPr marL="909638" lvl="1" indent="-455613">
              <a:spcBef>
                <a:spcPct val="0"/>
              </a:spcBef>
              <a:buFont typeface="Wingdings" charset="2"/>
              <a:buChar char="Ø"/>
            </a:pPr>
            <a:r>
              <a:rPr lang="en-US" sz="2600" b="1" dirty="0">
                <a:latin typeface="Candara" charset="0"/>
                <a:ea typeface="MS PGothic" charset="0"/>
                <a:cs typeface="Arial" charset="0"/>
              </a:rPr>
              <a:t>Sin as the indwelling power that enslaves us.</a:t>
            </a:r>
          </a:p>
          <a:p>
            <a:pPr marL="909638" lvl="1" indent="-455613">
              <a:spcBef>
                <a:spcPct val="0"/>
              </a:spcBef>
              <a:buFont typeface="Wingdings" charset="2"/>
              <a:buChar char="Ø"/>
            </a:pPr>
            <a:r>
              <a:rPr lang="en-US" sz="2600" b="1" dirty="0">
                <a:latin typeface="Candara" charset="0"/>
                <a:ea typeface="MS PGothic" charset="0"/>
                <a:cs typeface="Arial" charset="0"/>
              </a:rPr>
              <a:t>Self-protection and self-absorption that leads to relational breakdown.</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9003260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658600" cy="609600"/>
          </a:xfrm>
        </p:spPr>
        <p:txBody>
          <a:bodyPr/>
          <a:lstStyle/>
          <a:p>
            <a:r>
              <a:rPr lang="en-US" sz="3200" b="1" spc="-60" dirty="0">
                <a:latin typeface="Candara" charset="0"/>
                <a:ea typeface="MS PGothic" charset="0"/>
                <a:cs typeface="Arial" charset="0"/>
              </a:rPr>
              <a:t>WHAT IS THE FIRST STEP OF DENYING OUR FALLEN SELF?</a:t>
            </a:r>
          </a:p>
        </p:txBody>
      </p:sp>
      <p:sp>
        <p:nvSpPr>
          <p:cNvPr id="27651" name="Rectangle 3"/>
          <p:cNvSpPr>
            <a:spLocks noGrp="1" noChangeArrowheads="1"/>
          </p:cNvSpPr>
          <p:nvPr>
            <p:ph type="body" idx="1"/>
          </p:nvPr>
        </p:nvSpPr>
        <p:spPr>
          <a:xfrm>
            <a:off x="304800" y="1371600"/>
            <a:ext cx="11684000" cy="5426659"/>
          </a:xfrm>
        </p:spPr>
        <p:txBody>
          <a:bodyPr/>
          <a:lstStyle/>
          <a:p>
            <a:pPr marL="458788" lvl="0" indent="-458788">
              <a:spcBef>
                <a:spcPts val="0"/>
              </a:spcBef>
              <a:defRPr/>
            </a:pPr>
            <a:r>
              <a:rPr lang="en-US" sz="2800" b="1" dirty="0">
                <a:latin typeface="Candara" charset="0"/>
                <a:ea typeface="MS PGothic" charset="0"/>
                <a:cs typeface="Arial" charset="0"/>
              </a:rPr>
              <a:t>Paradoxically, the first step of self-denial is </a:t>
            </a:r>
            <a:r>
              <a:rPr lang="en-US" sz="2800" b="1" u="sng" dirty="0" smtClean="0">
                <a:solidFill>
                  <a:srgbClr val="FF0000"/>
                </a:solidFill>
                <a:latin typeface="Candara" charset="0"/>
                <a:ea typeface="MS PGothic" charset="0"/>
                <a:cs typeface="Arial" charset="0"/>
              </a:rPr>
              <a:t>SELF-ACCEPTANCE</a:t>
            </a:r>
            <a:r>
              <a:rPr lang="en-US" sz="2800" b="1" dirty="0" smtClean="0">
                <a:latin typeface="Candara" charset="0"/>
                <a:ea typeface="MS PGothic" charset="0"/>
                <a:cs typeface="Arial" charset="0"/>
              </a:rPr>
              <a:t>.</a:t>
            </a:r>
            <a:endParaRPr lang="en-US" sz="2800" b="1" dirty="0">
              <a:latin typeface="Candara" charset="0"/>
              <a:ea typeface="MS PGothic" charset="0"/>
              <a:cs typeface="Arial" charset="0"/>
            </a:endParaRPr>
          </a:p>
          <a:p>
            <a:pPr marL="458788" lvl="0" indent="-458788">
              <a:spcBef>
                <a:spcPts val="0"/>
              </a:spcBef>
              <a:defRPr/>
            </a:pPr>
            <a:endParaRPr lang="en-US" sz="8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Why? Faith means to </a:t>
            </a:r>
            <a:r>
              <a:rPr lang="en-US" sz="2800" b="1" dirty="0">
                <a:solidFill>
                  <a:srgbClr val="FF0000"/>
                </a:solidFill>
                <a:latin typeface="Candara" charset="0"/>
                <a:ea typeface="MS PGothic" charset="0"/>
                <a:cs typeface="Arial" charset="0"/>
              </a:rPr>
              <a:t>see how God sees us in reality</a:t>
            </a:r>
            <a:r>
              <a:rPr lang="en-US" sz="2800" b="1" dirty="0">
                <a:latin typeface="Candara" charset="0"/>
                <a:ea typeface="MS PGothic" charset="0"/>
                <a:cs typeface="Arial" charset="0"/>
              </a:rPr>
              <a:t>, accepting God who loves us by grace and mercy despite our sinfulness.</a:t>
            </a:r>
          </a:p>
          <a:p>
            <a:pPr marL="458788" lvl="0" indent="-458788">
              <a:spcBef>
                <a:spcPts val="0"/>
              </a:spcBef>
              <a:defRPr/>
            </a:pPr>
            <a:endParaRPr lang="en-US" sz="500" b="1" dirty="0" smtClean="0">
              <a:latin typeface="Candara" charset="0"/>
              <a:ea typeface="MS PGothic" charset="0"/>
              <a:cs typeface="Arial" charset="0"/>
            </a:endParaRPr>
          </a:p>
          <a:p>
            <a:pPr marL="0" indent="0" algn="ctr">
              <a:spcBef>
                <a:spcPts val="0"/>
              </a:spcBef>
              <a:buNone/>
            </a:pPr>
            <a:r>
              <a:rPr lang="en-US" sz="2400" b="1" i="1" baseline="30000" dirty="0">
                <a:latin typeface="Candara"/>
                <a:cs typeface="Candara"/>
              </a:rPr>
              <a:t>13 </a:t>
            </a:r>
            <a:r>
              <a:rPr lang="en-US" sz="2400" i="1" dirty="0">
                <a:latin typeface="Candara"/>
                <a:cs typeface="Candara"/>
              </a:rPr>
              <a:t>For you formed my inward parts;</a:t>
            </a:r>
            <a:br>
              <a:rPr lang="en-US" sz="2400" i="1" dirty="0">
                <a:latin typeface="Candara"/>
                <a:cs typeface="Candara"/>
              </a:rPr>
            </a:br>
            <a:r>
              <a:rPr lang="en-US" sz="2400" i="1" dirty="0">
                <a:latin typeface="Candara"/>
                <a:cs typeface="Candara"/>
              </a:rPr>
              <a:t> you knitted me together in my mother's womb.</a:t>
            </a:r>
            <a:br>
              <a:rPr lang="en-US" sz="2400" i="1" dirty="0">
                <a:latin typeface="Candara"/>
                <a:cs typeface="Candara"/>
              </a:rPr>
            </a:br>
            <a:r>
              <a:rPr lang="en-US" sz="2400" b="1" i="1" baseline="30000" dirty="0">
                <a:latin typeface="Candara"/>
                <a:cs typeface="Candara"/>
              </a:rPr>
              <a:t>14 </a:t>
            </a:r>
            <a:r>
              <a:rPr lang="en-US" sz="2400" i="1" dirty="0">
                <a:latin typeface="Candara"/>
                <a:cs typeface="Candara"/>
              </a:rPr>
              <a:t>I praise you, for I am fearfully and wonderfully made.</a:t>
            </a:r>
            <a:br>
              <a:rPr lang="en-US" sz="2400" i="1" dirty="0">
                <a:latin typeface="Candara"/>
                <a:cs typeface="Candara"/>
              </a:rPr>
            </a:br>
            <a:r>
              <a:rPr lang="en-US" sz="2400" i="1" dirty="0">
                <a:latin typeface="Candara"/>
                <a:cs typeface="Candara"/>
              </a:rPr>
              <a:t>Wonderful are your </a:t>
            </a:r>
            <a:r>
              <a:rPr lang="en-US" sz="2400" i="1" dirty="0" smtClean="0">
                <a:latin typeface="Candara"/>
                <a:cs typeface="Candara"/>
              </a:rPr>
              <a:t>works; my </a:t>
            </a:r>
            <a:r>
              <a:rPr lang="en-US" sz="2400" i="1" dirty="0">
                <a:latin typeface="Candara"/>
                <a:cs typeface="Candara"/>
              </a:rPr>
              <a:t>soul knows it very well.</a:t>
            </a:r>
            <a:br>
              <a:rPr lang="en-US" sz="2400" i="1" dirty="0">
                <a:latin typeface="Candara"/>
                <a:cs typeface="Candara"/>
              </a:rPr>
            </a:br>
            <a:r>
              <a:rPr lang="en-US" sz="2400" i="1" dirty="0">
                <a:latin typeface="Candara"/>
                <a:cs typeface="Candara"/>
              </a:rPr>
              <a:t>Psalm 139:13-</a:t>
            </a:r>
            <a:r>
              <a:rPr lang="en-US" sz="2400" i="1" dirty="0" smtClean="0">
                <a:latin typeface="Candara"/>
                <a:cs typeface="Candara"/>
              </a:rPr>
              <a:t>14</a:t>
            </a:r>
          </a:p>
          <a:p>
            <a:pPr marL="0" indent="0" algn="ctr">
              <a:spcBef>
                <a:spcPts val="0"/>
              </a:spcBef>
              <a:buNone/>
            </a:pPr>
            <a:endParaRPr lang="en-US" sz="800" i="1" dirty="0">
              <a:latin typeface="Candara"/>
              <a:cs typeface="Candara"/>
            </a:endParaRPr>
          </a:p>
          <a:p>
            <a:pPr marL="0" marR="0" indent="0" algn="ctr">
              <a:spcBef>
                <a:spcPts val="0"/>
              </a:spcBef>
              <a:spcAft>
                <a:spcPts val="0"/>
              </a:spcAft>
              <a:buNone/>
            </a:pPr>
            <a:r>
              <a:rPr lang="en-US" sz="2600" i="1" dirty="0"/>
              <a:t> </a:t>
            </a:r>
            <a:r>
              <a:rPr lang="en-US" sz="2500" b="1" i="1" baseline="30000" dirty="0">
                <a:latin typeface="Candara"/>
                <a:ea typeface="바탕"/>
                <a:cs typeface="Candara"/>
              </a:rPr>
              <a:t>6 </a:t>
            </a:r>
            <a:r>
              <a:rPr lang="en-US" sz="2500" i="1" dirty="0">
                <a:latin typeface="Candara"/>
                <a:ea typeface="바탕"/>
                <a:cs typeface="Candara"/>
              </a:rPr>
              <a:t>For while we were still weak, at the right time Christ died for </a:t>
            </a:r>
            <a:r>
              <a:rPr lang="en-US" sz="2500" i="1" dirty="0" smtClean="0">
                <a:latin typeface="Candara"/>
                <a:ea typeface="바탕"/>
                <a:cs typeface="Candara"/>
              </a:rPr>
              <a:t/>
            </a:r>
            <a:br>
              <a:rPr lang="en-US" sz="2500" i="1" dirty="0" smtClean="0">
                <a:latin typeface="Candara"/>
                <a:ea typeface="바탕"/>
                <a:cs typeface="Candara"/>
              </a:rPr>
            </a:br>
            <a:r>
              <a:rPr lang="en-US" sz="2500" i="1" dirty="0" smtClean="0">
                <a:latin typeface="Candara"/>
                <a:ea typeface="바탕"/>
                <a:cs typeface="Candara"/>
              </a:rPr>
              <a:t>the </a:t>
            </a:r>
            <a:r>
              <a:rPr lang="en-US" sz="2500" i="1" dirty="0">
                <a:latin typeface="Candara"/>
                <a:ea typeface="바탕"/>
                <a:cs typeface="Candara"/>
              </a:rPr>
              <a:t>ungodly</a:t>
            </a:r>
            <a:r>
              <a:rPr lang="en-US" sz="2500" i="1" dirty="0" smtClean="0">
                <a:latin typeface="Candara"/>
                <a:ea typeface="바탕"/>
                <a:cs typeface="Candara"/>
              </a:rPr>
              <a:t>.</a:t>
            </a:r>
            <a:r>
              <a:rPr lang="en-US" sz="2500" i="1" dirty="0">
                <a:latin typeface="Candara"/>
                <a:ea typeface="바탕"/>
                <a:cs typeface="Candara"/>
              </a:rPr>
              <a:t> </a:t>
            </a:r>
            <a:r>
              <a:rPr lang="en-US" sz="2500" b="1" i="1" baseline="30000" dirty="0">
                <a:latin typeface="Candara"/>
                <a:ea typeface="바탕"/>
                <a:cs typeface="Candara"/>
              </a:rPr>
              <a:t>7 </a:t>
            </a:r>
            <a:r>
              <a:rPr lang="en-US" sz="2500" i="1" dirty="0">
                <a:latin typeface="Candara"/>
                <a:ea typeface="바탕"/>
                <a:cs typeface="Candara"/>
              </a:rPr>
              <a:t>For one will scarcely die for a righteous person—though </a:t>
            </a:r>
            <a:r>
              <a:rPr lang="en-US" sz="2500" i="1" dirty="0" smtClean="0">
                <a:latin typeface="Candara"/>
                <a:ea typeface="바탕"/>
                <a:cs typeface="Candara"/>
              </a:rPr>
              <a:t/>
            </a:r>
            <a:br>
              <a:rPr lang="en-US" sz="2500" i="1" dirty="0" smtClean="0">
                <a:latin typeface="Candara"/>
                <a:ea typeface="바탕"/>
                <a:cs typeface="Candara"/>
              </a:rPr>
            </a:br>
            <a:r>
              <a:rPr lang="en-US" sz="2500" i="1" dirty="0" smtClean="0">
                <a:latin typeface="Candara"/>
                <a:ea typeface="바탕"/>
                <a:cs typeface="Candara"/>
              </a:rPr>
              <a:t>perhaps </a:t>
            </a:r>
            <a:r>
              <a:rPr lang="en-US" sz="2500" i="1" dirty="0">
                <a:latin typeface="Candara"/>
                <a:ea typeface="바탕"/>
                <a:cs typeface="Candara"/>
              </a:rPr>
              <a:t>for a </a:t>
            </a:r>
            <a:r>
              <a:rPr lang="en-US" sz="2500" i="1" dirty="0" smtClean="0">
                <a:latin typeface="Candara"/>
                <a:ea typeface="바탕"/>
                <a:cs typeface="Candara"/>
              </a:rPr>
              <a:t>good </a:t>
            </a:r>
            <a:r>
              <a:rPr lang="en-US" sz="2500" i="1" dirty="0">
                <a:latin typeface="Candara"/>
                <a:ea typeface="바탕"/>
                <a:cs typeface="Candara"/>
              </a:rPr>
              <a:t>person one would dare even to die— </a:t>
            </a:r>
            <a:r>
              <a:rPr lang="en-US" sz="2500" b="1" i="1" baseline="30000" dirty="0">
                <a:latin typeface="Candara"/>
                <a:ea typeface="바탕"/>
                <a:cs typeface="Candara"/>
              </a:rPr>
              <a:t>8 </a:t>
            </a:r>
            <a:r>
              <a:rPr lang="en-US" sz="2500" i="1" dirty="0">
                <a:latin typeface="Candara"/>
                <a:ea typeface="바탕"/>
                <a:cs typeface="Candara"/>
              </a:rPr>
              <a:t>but God shows </a:t>
            </a:r>
            <a:r>
              <a:rPr lang="en-US" sz="2500" i="1" dirty="0" smtClean="0">
                <a:latin typeface="Candara"/>
                <a:ea typeface="바탕"/>
                <a:cs typeface="Candara"/>
              </a:rPr>
              <a:t/>
            </a:r>
            <a:br>
              <a:rPr lang="en-US" sz="2500" i="1" dirty="0" smtClean="0">
                <a:latin typeface="Candara"/>
                <a:ea typeface="바탕"/>
                <a:cs typeface="Candara"/>
              </a:rPr>
            </a:br>
            <a:r>
              <a:rPr lang="en-US" sz="2500" i="1" dirty="0" smtClean="0">
                <a:latin typeface="Candara"/>
                <a:ea typeface="바탕"/>
                <a:cs typeface="Candara"/>
              </a:rPr>
              <a:t>his </a:t>
            </a:r>
            <a:r>
              <a:rPr lang="en-US" sz="2500" i="1" dirty="0">
                <a:latin typeface="Candara"/>
                <a:ea typeface="바탕"/>
                <a:cs typeface="Candara"/>
              </a:rPr>
              <a:t>love for us </a:t>
            </a:r>
            <a:r>
              <a:rPr lang="en-US" sz="2500" i="1" dirty="0" smtClean="0">
                <a:latin typeface="Candara"/>
                <a:ea typeface="바탕"/>
                <a:cs typeface="Candara"/>
              </a:rPr>
              <a:t>in </a:t>
            </a:r>
            <a:r>
              <a:rPr lang="en-US" sz="2500" i="1" dirty="0">
                <a:latin typeface="Candara"/>
                <a:ea typeface="바탕"/>
                <a:cs typeface="Candara"/>
              </a:rPr>
              <a:t>that </a:t>
            </a:r>
            <a:r>
              <a:rPr lang="en-US" sz="2500" i="1" dirty="0" smtClean="0">
                <a:latin typeface="Candara"/>
                <a:ea typeface="바탕"/>
                <a:cs typeface="Candara"/>
              </a:rPr>
              <a:t>while </a:t>
            </a:r>
            <a:r>
              <a:rPr lang="en-US" sz="2500" i="1" dirty="0">
                <a:latin typeface="Candara"/>
                <a:ea typeface="바탕"/>
                <a:cs typeface="Candara"/>
              </a:rPr>
              <a:t>we were still sinners, Christ died for </a:t>
            </a:r>
            <a:r>
              <a:rPr lang="en-US" sz="2500" i="1" dirty="0" smtClean="0">
                <a:latin typeface="Candara"/>
                <a:ea typeface="바탕"/>
                <a:cs typeface="Candara"/>
              </a:rPr>
              <a:t>us.</a:t>
            </a:r>
            <a:r>
              <a:rPr lang="en-US" sz="2500" dirty="0" smtClean="0">
                <a:latin typeface="Candara"/>
                <a:ea typeface="바탕"/>
                <a:cs typeface="Candara"/>
              </a:rPr>
              <a:t/>
            </a:r>
            <a:br>
              <a:rPr lang="en-US" sz="2500" dirty="0" smtClean="0">
                <a:latin typeface="Candara"/>
                <a:ea typeface="바탕"/>
                <a:cs typeface="Candara"/>
              </a:rPr>
            </a:br>
            <a:r>
              <a:rPr lang="en-US" sz="2500" i="1" dirty="0" smtClean="0">
                <a:latin typeface="Candara"/>
                <a:ea typeface="바탕"/>
                <a:cs typeface="Candara"/>
              </a:rPr>
              <a:t>Romans </a:t>
            </a:r>
            <a:r>
              <a:rPr lang="en-US" sz="2500" i="1" dirty="0">
                <a:latin typeface="Candara"/>
                <a:ea typeface="바탕"/>
                <a:cs typeface="Candara"/>
              </a:rPr>
              <a:t>5:6-8</a:t>
            </a:r>
            <a:endParaRPr lang="en-US" sz="2500" dirty="0">
              <a:latin typeface="Candara"/>
              <a:ea typeface="바탕"/>
              <a:cs typeface="Candara"/>
            </a:endParaRPr>
          </a:p>
          <a:p>
            <a:pPr marL="0" indent="0" algn="ctr">
              <a:buNone/>
            </a:pPr>
            <a:endParaRPr lang="en-US" sz="2600" i="1" dirty="0"/>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3266068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658600" cy="609600"/>
          </a:xfrm>
        </p:spPr>
        <p:txBody>
          <a:bodyPr/>
          <a:lstStyle/>
          <a:p>
            <a:r>
              <a:rPr lang="en-US" sz="3200" b="1" spc="-60" dirty="0">
                <a:latin typeface="Candara" charset="0"/>
                <a:ea typeface="MS PGothic" charset="0"/>
                <a:cs typeface="Arial" charset="0"/>
              </a:rPr>
              <a:t>WHAT IS THE FIRST STEP OF DENYING OUR FALLEN SELF?</a:t>
            </a:r>
          </a:p>
        </p:txBody>
      </p:sp>
      <p:sp>
        <p:nvSpPr>
          <p:cNvPr id="27651" name="Rectangle 3"/>
          <p:cNvSpPr>
            <a:spLocks noGrp="1" noChangeArrowheads="1"/>
          </p:cNvSpPr>
          <p:nvPr>
            <p:ph type="body" idx="1"/>
          </p:nvPr>
        </p:nvSpPr>
        <p:spPr>
          <a:xfrm>
            <a:off x="304800" y="1371600"/>
            <a:ext cx="11684000" cy="5426659"/>
          </a:xfrm>
        </p:spPr>
        <p:txBody>
          <a:bodyPr/>
          <a:lstStyle/>
          <a:p>
            <a:pPr marL="458788" lvl="0" indent="-458788">
              <a:spcBef>
                <a:spcPts val="0"/>
              </a:spcBef>
              <a:defRPr/>
            </a:pPr>
            <a:r>
              <a:rPr lang="en-US" sz="2800" b="1" dirty="0">
                <a:latin typeface="Candara" charset="0"/>
                <a:ea typeface="MS PGothic" charset="0"/>
                <a:cs typeface="Arial" charset="0"/>
              </a:rPr>
              <a:t>Paradoxically, the first step of self-denial is </a:t>
            </a:r>
            <a:r>
              <a:rPr lang="en-US" sz="2800" b="1" u="sng" dirty="0" smtClean="0">
                <a:solidFill>
                  <a:srgbClr val="FF0000"/>
                </a:solidFill>
                <a:latin typeface="Candara" charset="0"/>
                <a:ea typeface="MS PGothic" charset="0"/>
                <a:cs typeface="Arial" charset="0"/>
              </a:rPr>
              <a:t>SELF-ACCEPTANCE</a:t>
            </a:r>
            <a:r>
              <a:rPr lang="en-US" sz="2800" b="1" dirty="0" smtClean="0">
                <a:latin typeface="Candara" charset="0"/>
                <a:ea typeface="MS PGothic" charset="0"/>
                <a:cs typeface="Arial" charset="0"/>
              </a:rPr>
              <a:t>.</a:t>
            </a:r>
            <a:endParaRPr lang="en-US" sz="2800" b="1" dirty="0">
              <a:latin typeface="Candara" charset="0"/>
              <a:ea typeface="MS PGothic" charset="0"/>
              <a:cs typeface="Arial" charset="0"/>
            </a:endParaRPr>
          </a:p>
          <a:p>
            <a:pPr marL="458788" lvl="0" indent="-458788">
              <a:spcBef>
                <a:spcPts val="0"/>
              </a:spcBef>
              <a:defRPr/>
            </a:pPr>
            <a:endParaRPr lang="en-US" sz="10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Why? Faith means to </a:t>
            </a:r>
            <a:r>
              <a:rPr lang="en-US" sz="2800" b="1" dirty="0">
                <a:solidFill>
                  <a:srgbClr val="FF0000"/>
                </a:solidFill>
                <a:latin typeface="Candara" charset="0"/>
                <a:ea typeface="MS PGothic" charset="0"/>
                <a:cs typeface="Arial" charset="0"/>
              </a:rPr>
              <a:t>see how God sees us in reality</a:t>
            </a:r>
            <a:r>
              <a:rPr lang="en-US" sz="2800" b="1" dirty="0">
                <a:latin typeface="Candara" charset="0"/>
                <a:ea typeface="MS PGothic" charset="0"/>
                <a:cs typeface="Arial" charset="0"/>
              </a:rPr>
              <a:t>, accepting God who loves us by grace and mercy despite our sinfulness</a:t>
            </a:r>
            <a:r>
              <a:rPr lang="en-US" sz="2800" b="1" dirty="0" smtClean="0">
                <a:latin typeface="Candara" charset="0"/>
                <a:ea typeface="MS PGothic" charset="0"/>
                <a:cs typeface="Arial" charset="0"/>
              </a:rPr>
              <a:t>.</a:t>
            </a:r>
          </a:p>
          <a:p>
            <a:pPr marL="458788" lvl="0" indent="-458788">
              <a:spcBef>
                <a:spcPts val="0"/>
              </a:spcBef>
              <a:defRPr/>
            </a:pPr>
            <a:endParaRPr lang="en-US" sz="10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Self-acceptance means also to </a:t>
            </a:r>
            <a:r>
              <a:rPr lang="en-US" sz="2800" b="1" dirty="0">
                <a:solidFill>
                  <a:srgbClr val="FF0000"/>
                </a:solidFill>
                <a:latin typeface="Candara" charset="0"/>
                <a:ea typeface="MS PGothic" charset="0"/>
                <a:cs typeface="Arial" charset="0"/>
              </a:rPr>
              <a:t>see by faith God’s sovereign plan and purpose of redeeming us from sin </a:t>
            </a:r>
            <a:r>
              <a:rPr lang="en-US" sz="2800" b="1" dirty="0">
                <a:latin typeface="Candara" charset="0"/>
                <a:ea typeface="MS PGothic" charset="0"/>
                <a:cs typeface="Arial" charset="0"/>
              </a:rPr>
              <a:t>(reformation </a:t>
            </a:r>
            <a:r>
              <a:rPr lang="en-US" sz="2800" b="1" dirty="0" smtClean="0">
                <a:latin typeface="Candara" charset="0"/>
                <a:ea typeface="MS PGothic" charset="0"/>
                <a:cs typeface="Arial" charset="0"/>
              </a:rPr>
              <a:t>into </a:t>
            </a:r>
            <a:r>
              <a:rPr lang="en-US" sz="2800" b="1" dirty="0">
                <a:latin typeface="Candara" charset="0"/>
                <a:ea typeface="MS PGothic" charset="0"/>
                <a:cs typeface="Arial" charset="0"/>
              </a:rPr>
              <a:t>Christlikeness)</a:t>
            </a:r>
            <a:r>
              <a:rPr lang="en-US" sz="2800" b="1" dirty="0" smtClean="0">
                <a:latin typeface="Candara" charset="0"/>
                <a:ea typeface="MS PGothic" charset="0"/>
                <a:cs typeface="Arial" charset="0"/>
              </a:rPr>
              <a:t>.</a:t>
            </a:r>
            <a:endParaRPr lang="en-US" sz="2800" b="1" dirty="0">
              <a:latin typeface="Candara" charset="0"/>
              <a:ea typeface="MS PGothic" charset="0"/>
              <a:cs typeface="Arial" charset="0"/>
            </a:endParaRPr>
          </a:p>
          <a:p>
            <a:pPr marL="0" indent="0" algn="ctr">
              <a:buNone/>
            </a:pPr>
            <a:endParaRPr lang="en-US" sz="1200" b="1" i="1" baseline="30000" dirty="0" smtClean="0"/>
          </a:p>
          <a:p>
            <a:pPr marL="0" indent="0" algn="ctr">
              <a:buNone/>
            </a:pPr>
            <a:r>
              <a:rPr lang="en-US" sz="2600" i="1" dirty="0">
                <a:latin typeface="Candara"/>
                <a:cs typeface="Candara"/>
              </a:rPr>
              <a:t> </a:t>
            </a:r>
            <a:r>
              <a:rPr lang="en-US" sz="2600" i="1" baseline="30000" dirty="0">
                <a:latin typeface="Candara"/>
                <a:cs typeface="Candara"/>
              </a:rPr>
              <a:t>4</a:t>
            </a:r>
            <a:r>
              <a:rPr lang="en-US" sz="2600" i="1" dirty="0">
                <a:latin typeface="Candara"/>
                <a:cs typeface="Candara"/>
              </a:rPr>
              <a:t> even as he chose us in him before the foundation of the world</a:t>
            </a:r>
            <a:r>
              <a:rPr lang="en-US" sz="2600" i="1" dirty="0" smtClean="0">
                <a:latin typeface="Candara"/>
                <a:cs typeface="Candara"/>
              </a:rPr>
              <a:t>,</a:t>
            </a:r>
            <a:br>
              <a:rPr lang="en-US" sz="2600" i="1" dirty="0" smtClean="0">
                <a:latin typeface="Candara"/>
                <a:cs typeface="Candara"/>
              </a:rPr>
            </a:br>
            <a:r>
              <a:rPr lang="en-US" sz="2600" i="1" dirty="0" smtClean="0">
                <a:latin typeface="Candara"/>
                <a:cs typeface="Candara"/>
              </a:rPr>
              <a:t> </a:t>
            </a:r>
            <a:r>
              <a:rPr lang="en-US" sz="2600" i="1" dirty="0">
                <a:latin typeface="Candara"/>
                <a:cs typeface="Candara"/>
              </a:rPr>
              <a:t>that we should be holy and blameless before him. In love </a:t>
            </a:r>
            <a:r>
              <a:rPr lang="en-US" sz="2600" i="1" baseline="30000" dirty="0">
                <a:latin typeface="Candara"/>
                <a:cs typeface="Candara"/>
              </a:rPr>
              <a:t>5</a:t>
            </a:r>
            <a:r>
              <a:rPr lang="en-US" sz="2600" i="1" dirty="0">
                <a:latin typeface="Candara"/>
                <a:cs typeface="Candara"/>
              </a:rPr>
              <a:t> he </a:t>
            </a:r>
            <a:r>
              <a:rPr lang="en-US" sz="2600" i="1" dirty="0" smtClean="0">
                <a:latin typeface="Candara"/>
                <a:cs typeface="Candara"/>
              </a:rPr>
              <a:t>predestined</a:t>
            </a:r>
            <a:br>
              <a:rPr lang="en-US" sz="2600" i="1" dirty="0" smtClean="0">
                <a:latin typeface="Candara"/>
                <a:cs typeface="Candara"/>
              </a:rPr>
            </a:br>
            <a:r>
              <a:rPr lang="en-US" sz="2600" i="1" dirty="0" smtClean="0">
                <a:latin typeface="Candara"/>
                <a:cs typeface="Candara"/>
              </a:rPr>
              <a:t> </a:t>
            </a:r>
            <a:r>
              <a:rPr lang="en-US" sz="2600" i="1" dirty="0">
                <a:latin typeface="Candara"/>
                <a:cs typeface="Candara"/>
              </a:rPr>
              <a:t>us for adoption to himself as sons through Jesus Christ, according </a:t>
            </a:r>
            <a:r>
              <a:rPr lang="en-US" sz="2600" i="1" dirty="0" smtClean="0">
                <a:latin typeface="Candara"/>
                <a:cs typeface="Candara"/>
              </a:rPr>
              <a:t/>
            </a:r>
            <a:br>
              <a:rPr lang="en-US" sz="2600" i="1" dirty="0" smtClean="0">
                <a:latin typeface="Candara"/>
                <a:cs typeface="Candara"/>
              </a:rPr>
            </a:br>
            <a:r>
              <a:rPr lang="en-US" sz="2600" i="1" dirty="0" smtClean="0">
                <a:latin typeface="Candara"/>
                <a:cs typeface="Candara"/>
              </a:rPr>
              <a:t>to </a:t>
            </a:r>
            <a:r>
              <a:rPr lang="en-US" sz="2600" i="1" dirty="0">
                <a:latin typeface="Candara"/>
                <a:cs typeface="Candara"/>
              </a:rPr>
              <a:t>the purpose </a:t>
            </a:r>
            <a:r>
              <a:rPr lang="en-US" sz="2600" i="1" dirty="0" smtClean="0">
                <a:latin typeface="Candara"/>
                <a:cs typeface="Candara"/>
              </a:rPr>
              <a:t>of </a:t>
            </a:r>
            <a:r>
              <a:rPr lang="en-US" sz="2600" i="1" dirty="0">
                <a:latin typeface="Candara"/>
                <a:cs typeface="Candara"/>
              </a:rPr>
              <a:t>his will, </a:t>
            </a:r>
            <a:r>
              <a:rPr lang="en-US" sz="2600" i="1" baseline="30000" dirty="0">
                <a:latin typeface="Candara"/>
                <a:cs typeface="Candara"/>
              </a:rPr>
              <a:t>6</a:t>
            </a:r>
            <a:r>
              <a:rPr lang="en-US" sz="2600" i="1" dirty="0">
                <a:latin typeface="Candara"/>
                <a:cs typeface="Candara"/>
              </a:rPr>
              <a:t> to the praise of his glorious grace</a:t>
            </a:r>
            <a:r>
              <a:rPr lang="en-US" sz="2600" i="1" dirty="0" smtClean="0">
                <a:latin typeface="Candara"/>
                <a:cs typeface="Candara"/>
              </a:rPr>
              <a:t>,</a:t>
            </a:r>
            <a:br>
              <a:rPr lang="en-US" sz="2600" i="1" dirty="0" smtClean="0">
                <a:latin typeface="Candara"/>
                <a:cs typeface="Candara"/>
              </a:rPr>
            </a:br>
            <a:r>
              <a:rPr lang="en-US" sz="2600" i="1" dirty="0" smtClean="0">
                <a:latin typeface="Candara"/>
                <a:cs typeface="Candara"/>
              </a:rPr>
              <a:t> </a:t>
            </a:r>
            <a:r>
              <a:rPr lang="en-US" sz="2600" i="1" dirty="0">
                <a:latin typeface="Candara"/>
                <a:cs typeface="Candara"/>
              </a:rPr>
              <a:t>with which he has blessed us in the </a:t>
            </a:r>
            <a:r>
              <a:rPr lang="en-US" sz="2600" i="1" dirty="0" smtClean="0">
                <a:latin typeface="Candara"/>
                <a:cs typeface="Candara"/>
              </a:rPr>
              <a:t>Beloved.</a:t>
            </a:r>
            <a:br>
              <a:rPr lang="en-US" sz="2600" i="1" dirty="0" smtClean="0">
                <a:latin typeface="Candara"/>
                <a:cs typeface="Candara"/>
              </a:rPr>
            </a:br>
            <a:r>
              <a:rPr lang="en-US" sz="2600" i="1" dirty="0" smtClean="0">
                <a:latin typeface="Candara"/>
                <a:cs typeface="Candara"/>
              </a:rPr>
              <a:t>Ephesians </a:t>
            </a:r>
            <a:r>
              <a:rPr lang="en-US" sz="2600" i="1" dirty="0">
                <a:latin typeface="Candara"/>
                <a:cs typeface="Candara"/>
              </a:rPr>
              <a:t>1:4-6</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858425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685800"/>
          </a:xfrm>
        </p:spPr>
        <p:txBody>
          <a:bodyPr/>
          <a:lstStyle/>
          <a:p>
            <a:r>
              <a:rPr lang="en-US" sz="2950" b="1" dirty="0">
                <a:latin typeface="Candara" charset="0"/>
                <a:cs typeface="MS PGothic" charset="0"/>
              </a:rPr>
              <a:t>HOW CAN WE APPLY SELF-DENIAL IN FOLLOWING CHRIST?</a:t>
            </a:r>
          </a:p>
        </p:txBody>
      </p:sp>
      <p:sp>
        <p:nvSpPr>
          <p:cNvPr id="27651" name="Rectangle 3"/>
          <p:cNvSpPr>
            <a:spLocks noGrp="1" noChangeArrowheads="1"/>
          </p:cNvSpPr>
          <p:nvPr>
            <p:ph type="body" idx="1"/>
          </p:nvPr>
        </p:nvSpPr>
        <p:spPr>
          <a:xfrm>
            <a:off x="304859" y="1447800"/>
            <a:ext cx="11734761" cy="5350604"/>
          </a:xfrm>
        </p:spPr>
        <p:txBody>
          <a:bodyPr/>
          <a:lstStyle/>
          <a:p>
            <a:pPr marL="407988" indent="-407988">
              <a:spcBef>
                <a:spcPts val="0"/>
              </a:spcBef>
              <a:buNone/>
            </a:pPr>
            <a:r>
              <a:rPr lang="en-US" sz="2800" b="1" dirty="0" smtClean="0">
                <a:latin typeface="Candara" charset="0"/>
                <a:cs typeface="MS PGothic" charset="0"/>
              </a:rPr>
              <a:t>1)  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smtClean="0">
                <a:solidFill>
                  <a:srgbClr val="FF0000"/>
                </a:solidFill>
                <a:latin typeface="Candara" charset="0"/>
                <a:cs typeface="MS PGothic" charset="0"/>
              </a:rPr>
              <a:t>see </a:t>
            </a:r>
            <a:r>
              <a:rPr lang="en-US" sz="2800" b="1" dirty="0">
                <a:solidFill>
                  <a:srgbClr val="FF0000"/>
                </a:solidFill>
                <a:latin typeface="Candara" charset="0"/>
                <a:cs typeface="MS PGothic" charset="0"/>
              </a:rPr>
              <a:t>the two realities of ourselves through the God-centered view</a:t>
            </a:r>
            <a:r>
              <a:rPr lang="en-US" sz="2800" b="1" dirty="0">
                <a:solidFill>
                  <a:srgbClr val="000000"/>
                </a:solidFill>
                <a:latin typeface="Candara" charset="0"/>
                <a:cs typeface="MS PGothic" charset="0"/>
              </a:rPr>
              <a:t>—</a:t>
            </a:r>
            <a:r>
              <a:rPr lang="en-US" sz="2800" b="1" i="1" dirty="0">
                <a:solidFill>
                  <a:srgbClr val="000000"/>
                </a:solidFill>
                <a:latin typeface="Candara" charset="0"/>
                <a:cs typeface="MS PGothic" charset="0"/>
              </a:rPr>
              <a:t>(1) a divine image-bearer that is loved and redeemed by God and </a:t>
            </a:r>
            <a:r>
              <a:rPr lang="en-US" sz="2800" b="1" i="1" dirty="0" smtClean="0">
                <a:solidFill>
                  <a:srgbClr val="000000"/>
                </a:solidFill>
                <a:latin typeface="Candara" charset="0"/>
                <a:cs typeface="MS PGothic" charset="0"/>
              </a:rPr>
              <a:t/>
            </a:r>
            <a:br>
              <a:rPr lang="en-US" sz="2800" b="1" i="1" dirty="0" smtClean="0">
                <a:solidFill>
                  <a:srgbClr val="000000"/>
                </a:solidFill>
                <a:latin typeface="Candara" charset="0"/>
                <a:cs typeface="MS PGothic" charset="0"/>
              </a:rPr>
            </a:br>
            <a:r>
              <a:rPr lang="en-US" sz="2800" b="1" i="1" dirty="0" smtClean="0">
                <a:solidFill>
                  <a:srgbClr val="000000"/>
                </a:solidFill>
                <a:latin typeface="Candara" charset="0"/>
                <a:cs typeface="MS PGothic" charset="0"/>
              </a:rPr>
              <a:t>(</a:t>
            </a:r>
            <a:r>
              <a:rPr lang="en-US" sz="2800" b="1" i="1" dirty="0">
                <a:solidFill>
                  <a:srgbClr val="000000"/>
                </a:solidFill>
                <a:latin typeface="Candara" charset="0"/>
                <a:cs typeface="MS PGothic" charset="0"/>
              </a:rPr>
              <a:t>2) a sinner who is helpless and hopeless without God’s sovereign grace. </a:t>
            </a:r>
          </a:p>
          <a:p>
            <a:pPr marL="407988" indent="-407988">
              <a:spcBef>
                <a:spcPts val="0"/>
              </a:spcBef>
              <a:buNone/>
            </a:pPr>
            <a:endParaRPr lang="en-US" sz="800" i="1" dirty="0">
              <a:latin typeface="Candara" charset="0"/>
              <a:cs typeface="Candara" charset="0"/>
            </a:endParaRPr>
          </a:p>
          <a:p>
            <a:pPr marL="912813" lvl="2" indent="-457200" defTabSz="385763">
              <a:spcBef>
                <a:spcPts val="0"/>
              </a:spcBef>
              <a:buFont typeface="Wingdings" charset="0"/>
              <a:buChar char="Ø"/>
              <a:defRPr/>
            </a:pPr>
            <a:r>
              <a:rPr lang="en-US" sz="2600" kern="1200" dirty="0" smtClean="0">
                <a:latin typeface="Candara" charset="0"/>
                <a:ea typeface="ＭＳ Ｐゴシック" charset="0"/>
                <a:cs typeface="Candara" charset="0"/>
              </a:rPr>
              <a:t>That we are special and valuable in God’s eyes.</a:t>
            </a:r>
            <a:endParaRPr lang="en-US" sz="2600"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kern="1200" dirty="0" smtClean="0">
                <a:latin typeface="Candara" charset="0"/>
                <a:ea typeface="ＭＳ Ｐゴシック" charset="0"/>
                <a:cs typeface="Candara" charset="0"/>
              </a:rPr>
              <a:t>That we are also sinful and in need of redemption in God’s eyes.</a:t>
            </a:r>
          </a:p>
          <a:p>
            <a:pPr marL="912813" lvl="2" indent="-457200" defTabSz="385763">
              <a:spcBef>
                <a:spcPts val="0"/>
              </a:spcBef>
              <a:buFont typeface="Wingdings" charset="0"/>
              <a:buChar char="Ø"/>
              <a:defRPr/>
            </a:pPr>
            <a:endParaRPr lang="en-US" i="1" baseline="30000" dirty="0" smtClean="0">
              <a:solidFill>
                <a:srgbClr val="000000"/>
              </a:solidFill>
              <a:latin typeface="Candara"/>
              <a:cs typeface="Candara"/>
            </a:endParaRPr>
          </a:p>
          <a:p>
            <a:pPr marL="407988" indent="-407988">
              <a:spcBef>
                <a:spcPts val="0"/>
              </a:spcBef>
              <a:buNone/>
            </a:pPr>
            <a:r>
              <a:rPr lang="en-US" sz="2800" b="1" dirty="0" smtClean="0">
                <a:latin typeface="Candara" charset="0"/>
                <a:cs typeface="MS PGothic" charset="0"/>
              </a:rPr>
              <a:t>2)  We </a:t>
            </a:r>
            <a:r>
              <a:rPr lang="en-US" sz="2800" b="1" dirty="0">
                <a:latin typeface="Candara" charset="0"/>
                <a:cs typeface="MS PGothic" charset="0"/>
              </a:rPr>
              <a:t>are to </a:t>
            </a:r>
            <a:r>
              <a:rPr lang="en-US" sz="2800" b="1" dirty="0">
                <a:solidFill>
                  <a:srgbClr val="FF0000"/>
                </a:solidFill>
                <a:latin typeface="Candara" charset="0"/>
                <a:cs typeface="MS PGothic" charset="0"/>
              </a:rPr>
              <a:t> begin our self-denial by accepting the acceptance of God who defines the eternal reality for us in </a:t>
            </a:r>
            <a:r>
              <a:rPr lang="en-US" sz="2800" b="1" dirty="0" smtClean="0">
                <a:solidFill>
                  <a:srgbClr val="FF0000"/>
                </a:solidFill>
                <a:latin typeface="Candara" charset="0"/>
                <a:cs typeface="MS PGothic" charset="0"/>
              </a:rPr>
              <a:t>Christ.</a:t>
            </a:r>
            <a:endParaRPr lang="en-US" sz="2800" b="1" dirty="0">
              <a:solidFill>
                <a:srgbClr val="FF0000"/>
              </a:solidFill>
              <a:latin typeface="Candara" charset="0"/>
              <a:cs typeface="MS PGothic" charset="0"/>
            </a:endParaRPr>
          </a:p>
          <a:p>
            <a:pPr marL="912813" lvl="2" indent="-457200" defTabSz="385763">
              <a:spcBef>
                <a:spcPts val="0"/>
              </a:spcBef>
              <a:buFont typeface="Wingdings" charset="0"/>
              <a:buChar char="Ø"/>
              <a:defRPr/>
            </a:pPr>
            <a:endParaRPr lang="en-US" sz="800" kern="1200" dirty="0" smtClean="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kern="1200" dirty="0" smtClean="0">
                <a:latin typeface="Candara" charset="0"/>
                <a:ea typeface="ＭＳ Ｐゴシック" charset="0"/>
                <a:cs typeface="Candara" charset="0"/>
              </a:rPr>
              <a:t>To accept how God sees us in grace and love.</a:t>
            </a:r>
            <a:endParaRPr lang="en-US" sz="2600"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kern="1200" dirty="0" smtClean="0">
                <a:latin typeface="Candara" charset="0"/>
                <a:ea typeface="ＭＳ Ｐゴシック" charset="0"/>
                <a:cs typeface="Candara" charset="0"/>
              </a:rPr>
              <a:t>To gain spiritual strength to begin self-denial by the power of the Spirit.</a:t>
            </a:r>
            <a:endParaRPr lang="en-US" sz="2600" kern="1200" dirty="0">
              <a:latin typeface="Candara" charset="0"/>
              <a:ea typeface="ＭＳ Ｐゴシック" charset="0"/>
              <a:cs typeface="Candara" charset="0"/>
            </a:endParaRPr>
          </a:p>
          <a:p>
            <a:pPr marL="0" lvl="0" indent="0" algn="ctr">
              <a:spcBef>
                <a:spcPts val="0"/>
              </a:spcBef>
              <a:buNone/>
            </a:pPr>
            <a:endParaRPr lang="en-US" sz="800" i="1" baseline="30000" dirty="0" smtClean="0">
              <a:solidFill>
                <a:srgbClr val="000000"/>
              </a:solidFill>
              <a:latin typeface="Candara"/>
              <a:cs typeface="Candara"/>
            </a:endParaRPr>
          </a:p>
        </p:txBody>
      </p:sp>
    </p:spTree>
    <p:extLst>
      <p:ext uri="{BB962C8B-B14F-4D97-AF65-F5344CB8AC3E}">
        <p14:creationId xmlns:p14="http://schemas.microsoft.com/office/powerpoint/2010/main" val="849599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514350" lvl="0" indent="-514350">
              <a:buFont typeface="+mj-lt"/>
              <a:buAutoNum type="arabicPeriod"/>
            </a:pPr>
            <a:r>
              <a:rPr lang="en-US" sz="2800" dirty="0"/>
              <a:t>What one insight hit home for you from today’s sermon on self-denial [Part 2]?</a:t>
            </a:r>
          </a:p>
          <a:p>
            <a:pPr marL="514350" lvl="0" indent="-514350">
              <a:buFont typeface="+mj-lt"/>
              <a:buAutoNum type="arabicPeriod"/>
            </a:pPr>
            <a:endParaRPr lang="en-US" dirty="0"/>
          </a:p>
          <a:p>
            <a:pPr marL="514350" lvl="0" indent="-514350">
              <a:buFont typeface="+mj-lt"/>
              <a:buAutoNum type="arabicPeriod"/>
            </a:pPr>
            <a:r>
              <a:rPr lang="en-US" sz="2800" dirty="0"/>
              <a:t>What would it mean for you to see yourself from God’s point view not only the good in the </a:t>
            </a:r>
            <a:r>
              <a:rPr lang="en-US" sz="2800" dirty="0" smtClean="0"/>
              <a:t>created/redeemed </a:t>
            </a:r>
            <a:r>
              <a:rPr lang="en-US" sz="2800" dirty="0"/>
              <a:t>self but </a:t>
            </a:r>
            <a:r>
              <a:rPr lang="en-US" sz="2800" dirty="0" smtClean="0"/>
              <a:t>also </a:t>
            </a:r>
            <a:r>
              <a:rPr lang="en-US" sz="2800" smtClean="0"/>
              <a:t>the need </a:t>
            </a:r>
            <a:r>
              <a:rPr lang="en-US" sz="2800" dirty="0"/>
              <a:t>in the fallen self?</a:t>
            </a:r>
          </a:p>
          <a:p>
            <a:pPr marL="514350" lvl="0" indent="-514350">
              <a:buFont typeface="+mj-lt"/>
              <a:buAutoNum type="arabicPeriod"/>
            </a:pPr>
            <a:endParaRPr lang="en-US" dirty="0"/>
          </a:p>
          <a:p>
            <a:pPr marL="514350" lvl="0" indent="-514350">
              <a:buFont typeface="+mj-lt"/>
              <a:buAutoNum type="arabicPeriod"/>
            </a:pPr>
            <a:r>
              <a:rPr lang="en-US" sz="2800" dirty="0"/>
              <a:t>What is your first step toward accepting the acceptance of God by faith in Christ as you deny yourself in following Christ?  </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Self-Denial – Part 2</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A Special Three-Part Series</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Genesis 3:1-13</a:t>
            </a: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October 2, 2016</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4189928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582400" cy="457200"/>
          </a:xfrm>
        </p:spPr>
        <p:txBody>
          <a:bodyPr/>
          <a:lstStyle/>
          <a:p>
            <a:r>
              <a:rPr lang="en-US" sz="3200" b="1" spc="-60" dirty="0">
                <a:latin typeface="Candara" charset="0"/>
                <a:ea typeface="MS PGothic" charset="0"/>
                <a:cs typeface="Arial" charset="0"/>
              </a:rPr>
              <a:t>[RECAP] SELF-DENIAL: ITS IMPORTANCE &amp; MEANING</a:t>
            </a:r>
            <a:endParaRPr lang="en-US" sz="3200" b="1" dirty="0">
              <a:latin typeface="Candara" charset="0"/>
              <a:ea typeface="MS PGothic" charset="0"/>
              <a:cs typeface="Arial" charset="0"/>
            </a:endParaRPr>
          </a:p>
        </p:txBody>
      </p:sp>
      <p:sp>
        <p:nvSpPr>
          <p:cNvPr id="5" name="Rectangle 3"/>
          <p:cNvSpPr txBox="1">
            <a:spLocks noChangeArrowheads="1"/>
          </p:cNvSpPr>
          <p:nvPr/>
        </p:nvSpPr>
        <p:spPr bwMode="auto">
          <a:xfrm>
            <a:off x="304840" y="1143000"/>
            <a:ext cx="11734799" cy="568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baseline="30000" dirty="0">
                <a:latin typeface="Candara"/>
                <a:cs typeface="Candara"/>
              </a:rPr>
              <a:t>23</a:t>
            </a:r>
            <a:r>
              <a:rPr lang="en-US" sz="2600" dirty="0">
                <a:latin typeface="Candara"/>
                <a:cs typeface="Candara"/>
              </a:rPr>
              <a:t> And he said to all, “If anyone would come after me, </a:t>
            </a:r>
            <a:br>
              <a:rPr lang="en-US" sz="2600" dirty="0">
                <a:latin typeface="Candara"/>
                <a:cs typeface="Candara"/>
              </a:rPr>
            </a:br>
            <a:r>
              <a:rPr lang="en-US" sz="2600" dirty="0">
                <a:latin typeface="Candara"/>
                <a:cs typeface="Candara"/>
              </a:rPr>
              <a:t>let him deny himself and take up his cross daily and follow me. </a:t>
            </a:r>
            <a:br>
              <a:rPr lang="en-US" sz="2600" dirty="0">
                <a:latin typeface="Candara"/>
                <a:cs typeface="Candara"/>
              </a:rPr>
            </a:br>
            <a:r>
              <a:rPr lang="en-US" sz="2600" baseline="30000" dirty="0">
                <a:latin typeface="Candara"/>
                <a:cs typeface="Candara"/>
              </a:rPr>
              <a:t>24</a:t>
            </a:r>
            <a:r>
              <a:rPr lang="en-US" sz="2600" dirty="0">
                <a:latin typeface="Candara"/>
                <a:cs typeface="Candara"/>
              </a:rPr>
              <a:t> For whoever would save his life will lose it, but whoever loses </a:t>
            </a:r>
            <a:br>
              <a:rPr lang="en-US" sz="2600" dirty="0">
                <a:latin typeface="Candara"/>
                <a:cs typeface="Candara"/>
              </a:rPr>
            </a:br>
            <a:r>
              <a:rPr lang="en-US" sz="2600" dirty="0">
                <a:latin typeface="Candara"/>
                <a:cs typeface="Candara"/>
              </a:rPr>
              <a:t>his life for my sake will save it. </a:t>
            </a:r>
            <a:r>
              <a:rPr lang="en-US" sz="2600" baseline="30000" dirty="0">
                <a:latin typeface="Candara"/>
                <a:cs typeface="Candara"/>
              </a:rPr>
              <a:t>25</a:t>
            </a:r>
            <a:r>
              <a:rPr lang="en-US" sz="2600" dirty="0">
                <a:latin typeface="Candara"/>
                <a:cs typeface="Candara"/>
              </a:rPr>
              <a:t> For what does it profit a man</a:t>
            </a:r>
            <a:br>
              <a:rPr lang="en-US" sz="2600" dirty="0">
                <a:latin typeface="Candara"/>
                <a:cs typeface="Candara"/>
              </a:rPr>
            </a:br>
            <a:r>
              <a:rPr lang="en-US" sz="2600" dirty="0">
                <a:latin typeface="Candara"/>
                <a:cs typeface="Candara"/>
              </a:rPr>
              <a:t> if he gains the whole world and loses or forfeits himself?</a:t>
            </a:r>
            <a:br>
              <a:rPr lang="en-US" sz="2600" dirty="0">
                <a:latin typeface="Candara"/>
                <a:cs typeface="Candara"/>
              </a:rPr>
            </a:br>
            <a:r>
              <a:rPr lang="en-US" sz="2600" dirty="0">
                <a:latin typeface="Candara"/>
                <a:cs typeface="Candara"/>
              </a:rPr>
              <a:t>Luke 9:23-</a:t>
            </a:r>
            <a:r>
              <a:rPr lang="en-US" sz="2600" dirty="0" smtClean="0">
                <a:latin typeface="Candara"/>
                <a:cs typeface="Candara"/>
              </a:rPr>
              <a:t>25</a:t>
            </a:r>
          </a:p>
          <a:p>
            <a:pPr marL="0" indent="0" algn="ctr">
              <a:spcBef>
                <a:spcPct val="0"/>
              </a:spcBef>
              <a:buNone/>
            </a:pPr>
            <a:endParaRPr lang="en-US" sz="12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Self-denial is utterly important because it is a mark of </a:t>
            </a:r>
            <a:r>
              <a:rPr lang="en-US" sz="2800" b="1" i="0" spc="-10" dirty="0" smtClean="0">
                <a:latin typeface="Candara" charset="0"/>
                <a:ea typeface="ＭＳ Ｐゴシック" charset="0"/>
                <a:cs typeface="MS PGothic" charset="0"/>
              </a:rPr>
              <a:t>in </a:t>
            </a:r>
            <a:r>
              <a:rPr lang="en-US" sz="2800" b="1" i="0" spc="-10" dirty="0" smtClean="0">
                <a:solidFill>
                  <a:srgbClr val="FF0000"/>
                </a:solidFill>
                <a:latin typeface="Candara" charset="0"/>
                <a:ea typeface="ＭＳ Ｐゴシック" charset="0"/>
                <a:cs typeface="MS PGothic" charset="0"/>
              </a:rPr>
              <a:t>a true follower </a:t>
            </a:r>
            <a:r>
              <a:rPr lang="en-US" sz="2800" b="1" i="0" spc="-10" dirty="0" smtClean="0">
                <a:latin typeface="Candara" charset="0"/>
                <a:ea typeface="ＭＳ Ｐゴシック" charset="0"/>
                <a:cs typeface="MS PGothic" charset="0"/>
              </a:rPr>
              <a:t>(w/ true </a:t>
            </a:r>
            <a:r>
              <a:rPr lang="en-US" sz="2800" b="1" i="0" spc="-10" dirty="0">
                <a:latin typeface="Candara" charset="0"/>
                <a:ea typeface="ＭＳ Ｐゴシック" charset="0"/>
                <a:cs typeface="MS PGothic" charset="0"/>
              </a:rPr>
              <a:t>saving </a:t>
            </a:r>
            <a:r>
              <a:rPr lang="en-US" sz="2800" b="1" i="0" spc="-10" dirty="0" smtClean="0">
                <a:latin typeface="Candara" charset="0"/>
                <a:ea typeface="ＭＳ Ｐゴシック" charset="0"/>
                <a:cs typeface="MS PGothic" charset="0"/>
              </a:rPr>
              <a:t>faith) of </a:t>
            </a:r>
            <a:r>
              <a:rPr lang="en-US" sz="2800" b="1" i="0" spc="-10" dirty="0">
                <a:latin typeface="Candara" charset="0"/>
                <a:ea typeface="ＭＳ Ｐゴシック" charset="0"/>
                <a:cs typeface="MS PGothic" charset="0"/>
              </a:rPr>
              <a:t>Jesus Christ</a:t>
            </a:r>
            <a:r>
              <a:rPr lang="en-US" sz="2800" b="1" i="0" spc="-10" dirty="0" smtClean="0">
                <a:latin typeface="Candara" charset="0"/>
                <a:ea typeface="ＭＳ Ｐゴシック" charset="0"/>
                <a:cs typeface="MS PGothic" charset="0"/>
              </a:rPr>
              <a:t>.</a:t>
            </a:r>
          </a:p>
          <a:p>
            <a:pPr marL="458788" indent="-458788">
              <a:spcBef>
                <a:spcPct val="0"/>
              </a:spcBef>
            </a:pPr>
            <a:endParaRPr lang="en-US" sz="10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Self-denial involves two most important theological understandings—</a:t>
            </a:r>
            <a:r>
              <a:rPr lang="en-US" sz="2800" b="1" i="0" spc="-10" dirty="0">
                <a:solidFill>
                  <a:srgbClr val="FF0000"/>
                </a:solidFill>
                <a:latin typeface="Candara" charset="0"/>
                <a:ea typeface="ＭＳ Ｐゴシック" charset="0"/>
                <a:cs typeface="MS PGothic" charset="0"/>
              </a:rPr>
              <a:t>knowledge of God and of self</a:t>
            </a:r>
            <a:r>
              <a:rPr lang="en-US" sz="2800" b="1" i="0" spc="-10" dirty="0">
                <a:latin typeface="Candara" charset="0"/>
                <a:ea typeface="ＭＳ Ｐゴシック" charset="0"/>
                <a:cs typeface="MS PGothic" charset="0"/>
              </a:rPr>
              <a:t>.</a:t>
            </a:r>
          </a:p>
        </p:txBody>
      </p:sp>
    </p:spTree>
    <p:extLst>
      <p:ext uri="{BB962C8B-B14F-4D97-AF65-F5344CB8AC3E}">
        <p14:creationId xmlns:p14="http://schemas.microsoft.com/office/powerpoint/2010/main" val="2671970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447800"/>
            <a:ext cx="11982765" cy="5383894"/>
          </a:xfrm>
        </p:spPr>
        <p:txBody>
          <a:bodyPr/>
          <a:lstStyle/>
          <a:p>
            <a:pPr marL="0" indent="0" algn="ctr">
              <a:buNone/>
            </a:pPr>
            <a:r>
              <a:rPr lang="en-US" sz="2800" b="1" i="1" dirty="0" smtClean="0">
                <a:latin typeface="Candara"/>
                <a:cs typeface="Candara"/>
              </a:rPr>
              <a:t>Without </a:t>
            </a:r>
            <a:r>
              <a:rPr lang="en-US" sz="2800" b="1" i="1" dirty="0">
                <a:latin typeface="Candara"/>
                <a:cs typeface="Candara"/>
              </a:rPr>
              <a:t>knowledge of self,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there </a:t>
            </a:r>
            <a:r>
              <a:rPr lang="en-US" sz="2800" b="1" i="1" dirty="0">
                <a:latin typeface="Candara"/>
                <a:cs typeface="Candara"/>
              </a:rPr>
              <a:t>is no knowledge of God</a:t>
            </a:r>
            <a:r>
              <a:rPr lang="en-US" sz="2800" b="1" i="1" dirty="0" smtClean="0">
                <a:latin typeface="Candara"/>
                <a:cs typeface="Candara"/>
              </a:rPr>
              <a:t>. </a:t>
            </a:r>
            <a:r>
              <a:rPr lang="en-US" sz="2800" b="1" i="1" dirty="0">
                <a:latin typeface="Candara"/>
                <a:cs typeface="Candara"/>
              </a:rPr>
              <a:t>Our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wisdom</a:t>
            </a:r>
            <a:r>
              <a:rPr lang="en-US" sz="2800" b="1" i="1" dirty="0">
                <a:latin typeface="Candara"/>
                <a:cs typeface="Candara"/>
              </a:rPr>
              <a:t>, </a:t>
            </a:r>
            <a:r>
              <a:rPr lang="en-US" sz="2800" b="1" i="1" dirty="0" smtClean="0">
                <a:latin typeface="Candara"/>
                <a:cs typeface="Candara"/>
              </a:rPr>
              <a:t>insofar </a:t>
            </a:r>
            <a:r>
              <a:rPr lang="en-US" sz="2800" b="1" i="1" dirty="0">
                <a:latin typeface="Candara"/>
                <a:cs typeface="Candara"/>
              </a:rPr>
              <a:t>as it ought to be deemed true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and </a:t>
            </a:r>
            <a:r>
              <a:rPr lang="en-US" sz="2800" b="1" i="1" dirty="0">
                <a:latin typeface="Candara"/>
                <a:cs typeface="Candara"/>
              </a:rPr>
              <a:t>solid </a:t>
            </a:r>
            <a:r>
              <a:rPr lang="en-US" sz="2800" b="1" i="1" dirty="0" smtClean="0">
                <a:latin typeface="Candara"/>
                <a:cs typeface="Candara"/>
              </a:rPr>
              <a:t>wisdom</a:t>
            </a:r>
            <a:r>
              <a:rPr lang="en-US" sz="2800" b="1" i="1" dirty="0">
                <a:latin typeface="Candara"/>
                <a:cs typeface="Candara"/>
              </a:rPr>
              <a:t>, consists almost entirely of two parts: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the </a:t>
            </a:r>
            <a:r>
              <a:rPr lang="en-US" sz="2800" b="1" i="1" dirty="0">
                <a:latin typeface="Candara"/>
                <a:cs typeface="Candara"/>
              </a:rPr>
              <a:t>knowledge of </a:t>
            </a:r>
            <a:r>
              <a:rPr lang="en-US" sz="2800" b="1" i="1" dirty="0" smtClean="0">
                <a:latin typeface="Candara"/>
                <a:cs typeface="Candara"/>
              </a:rPr>
              <a:t>God </a:t>
            </a:r>
            <a:r>
              <a:rPr lang="en-US" sz="2800" b="1" i="1" dirty="0">
                <a:latin typeface="Candara"/>
                <a:cs typeface="Candara"/>
              </a:rPr>
              <a:t>and of ourselves. But as </a:t>
            </a:r>
            <a:r>
              <a:rPr lang="en-US" sz="2800" b="1" i="1" dirty="0" smtClean="0">
                <a:latin typeface="Candara"/>
                <a:cs typeface="Candara"/>
              </a:rPr>
              <a:t>these</a:t>
            </a:r>
            <a:r>
              <a:rPr lang="en-US" sz="2800" b="1" i="1" dirty="0">
                <a:latin typeface="Candara"/>
                <a:cs typeface="Candara"/>
              </a:rPr>
              <a:t> </a:t>
            </a:r>
            <a:r>
              <a:rPr lang="en-US" sz="2800" b="1" i="1" dirty="0" smtClean="0">
                <a:latin typeface="Candara"/>
                <a:cs typeface="Candara"/>
              </a:rPr>
              <a:t>are </a:t>
            </a:r>
            <a:br>
              <a:rPr lang="en-US" sz="2800" b="1" i="1" dirty="0" smtClean="0">
                <a:latin typeface="Candara"/>
                <a:cs typeface="Candara"/>
              </a:rPr>
            </a:br>
            <a:r>
              <a:rPr lang="en-US" sz="2800" b="1" i="1" dirty="0" smtClean="0">
                <a:latin typeface="Candara"/>
                <a:cs typeface="Candara"/>
              </a:rPr>
              <a:t>connected </a:t>
            </a:r>
            <a:r>
              <a:rPr lang="en-US" sz="2800" b="1" i="1" dirty="0">
                <a:latin typeface="Candara"/>
                <a:cs typeface="Candara"/>
              </a:rPr>
              <a:t>by many </a:t>
            </a:r>
            <a:r>
              <a:rPr lang="en-US" sz="2800" b="1" i="1" dirty="0" smtClean="0">
                <a:latin typeface="Candara"/>
                <a:cs typeface="Candara"/>
              </a:rPr>
              <a:t>ties</a:t>
            </a:r>
            <a:r>
              <a:rPr lang="en-US" sz="2800" b="1" i="1" dirty="0">
                <a:latin typeface="Candara"/>
                <a:cs typeface="Candara"/>
              </a:rPr>
              <a:t>, it is not easy to determine </a:t>
            </a:r>
            <a:r>
              <a:rPr lang="en-US" sz="2800" b="1" i="1" dirty="0" smtClean="0">
                <a:latin typeface="Candara"/>
                <a:cs typeface="Candara"/>
              </a:rPr>
              <a:t>which </a:t>
            </a:r>
            <a:br>
              <a:rPr lang="en-US" sz="2800" b="1" i="1" dirty="0" smtClean="0">
                <a:latin typeface="Candara"/>
                <a:cs typeface="Candara"/>
              </a:rPr>
            </a:br>
            <a:r>
              <a:rPr lang="en-US" sz="2800" b="1" i="1" dirty="0" smtClean="0">
                <a:latin typeface="Candara"/>
                <a:cs typeface="Candara"/>
              </a:rPr>
              <a:t>of </a:t>
            </a:r>
            <a:r>
              <a:rPr lang="en-US" sz="2800" b="1" i="1" dirty="0">
                <a:latin typeface="Candara"/>
                <a:cs typeface="Candara"/>
              </a:rPr>
              <a:t>the two </a:t>
            </a:r>
            <a:r>
              <a:rPr lang="en-US" sz="2800" b="1" i="1" dirty="0" smtClean="0">
                <a:latin typeface="Candara"/>
                <a:cs typeface="Candara"/>
              </a:rPr>
              <a:t>precedes </a:t>
            </a:r>
            <a:r>
              <a:rPr lang="en-US" sz="2800" b="1" i="1" dirty="0">
                <a:latin typeface="Candara"/>
                <a:cs typeface="Candara"/>
              </a:rPr>
              <a:t>and gives birth to the </a:t>
            </a:r>
            <a:r>
              <a:rPr lang="en-US" sz="2800" b="1" i="1" dirty="0" smtClean="0">
                <a:latin typeface="Candara"/>
                <a:cs typeface="Candara"/>
              </a:rPr>
              <a:t>other.</a:t>
            </a:r>
            <a:r>
              <a:rPr lang="en-US" sz="2800" b="1" i="1" dirty="0">
                <a:latin typeface="Candara"/>
                <a:cs typeface="Candara"/>
              </a:rPr>
              <a:t/>
            </a:r>
            <a:br>
              <a:rPr lang="en-US" sz="2800" b="1" i="1" dirty="0">
                <a:latin typeface="Candara"/>
                <a:cs typeface="Candara"/>
              </a:rPr>
            </a:br>
            <a:r>
              <a:rPr lang="en-US" sz="2800" b="1" i="1" dirty="0" smtClean="0">
                <a:latin typeface="Candara"/>
                <a:cs typeface="Candara"/>
              </a:rPr>
              <a:t>John </a:t>
            </a:r>
            <a:r>
              <a:rPr lang="en-US" sz="2800" b="1" i="1" dirty="0">
                <a:latin typeface="Candara"/>
                <a:cs typeface="Candara"/>
              </a:rPr>
              <a:t>Calvin</a:t>
            </a:r>
          </a:p>
        </p:txBody>
      </p:sp>
    </p:spTree>
    <p:extLst>
      <p:ext uri="{BB962C8B-B14F-4D97-AF65-F5344CB8AC3E}">
        <p14:creationId xmlns:p14="http://schemas.microsoft.com/office/powerpoint/2010/main" val="10450551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582400" cy="457200"/>
          </a:xfrm>
        </p:spPr>
        <p:txBody>
          <a:bodyPr/>
          <a:lstStyle/>
          <a:p>
            <a:r>
              <a:rPr lang="en-US" sz="3200" b="1" spc="-60" dirty="0">
                <a:latin typeface="Candara" charset="0"/>
                <a:ea typeface="MS PGothic" charset="0"/>
                <a:cs typeface="Arial" charset="0"/>
              </a:rPr>
              <a:t>[RECAP] SELF-DENIAL: ITS IMPORTANCE &amp; MEANING</a:t>
            </a:r>
            <a:endParaRPr lang="en-US" sz="3200" b="1" dirty="0">
              <a:latin typeface="Candara" charset="0"/>
              <a:ea typeface="MS PGothic" charset="0"/>
              <a:cs typeface="Arial" charset="0"/>
            </a:endParaRPr>
          </a:p>
        </p:txBody>
      </p:sp>
      <p:sp>
        <p:nvSpPr>
          <p:cNvPr id="5" name="Rectangle 3"/>
          <p:cNvSpPr txBox="1">
            <a:spLocks noChangeArrowheads="1"/>
          </p:cNvSpPr>
          <p:nvPr/>
        </p:nvSpPr>
        <p:spPr bwMode="auto">
          <a:xfrm>
            <a:off x="304840" y="1143000"/>
            <a:ext cx="11734799" cy="568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baseline="30000" dirty="0">
                <a:latin typeface="Candara"/>
                <a:cs typeface="Candara"/>
              </a:rPr>
              <a:t>23</a:t>
            </a:r>
            <a:r>
              <a:rPr lang="en-US" sz="2600" dirty="0">
                <a:latin typeface="Candara"/>
                <a:cs typeface="Candara"/>
              </a:rPr>
              <a:t> And he said to all, “If anyone would come after me, </a:t>
            </a:r>
            <a:br>
              <a:rPr lang="en-US" sz="2600" dirty="0">
                <a:latin typeface="Candara"/>
                <a:cs typeface="Candara"/>
              </a:rPr>
            </a:br>
            <a:r>
              <a:rPr lang="en-US" sz="2600" dirty="0">
                <a:latin typeface="Candara"/>
                <a:cs typeface="Candara"/>
              </a:rPr>
              <a:t>let him deny himself and take up his cross daily and follow me. </a:t>
            </a:r>
            <a:br>
              <a:rPr lang="en-US" sz="2600" dirty="0">
                <a:latin typeface="Candara"/>
                <a:cs typeface="Candara"/>
              </a:rPr>
            </a:br>
            <a:r>
              <a:rPr lang="en-US" sz="2600" baseline="30000" dirty="0">
                <a:latin typeface="Candara"/>
                <a:cs typeface="Candara"/>
              </a:rPr>
              <a:t>24</a:t>
            </a:r>
            <a:r>
              <a:rPr lang="en-US" sz="2600" dirty="0">
                <a:latin typeface="Candara"/>
                <a:cs typeface="Candara"/>
              </a:rPr>
              <a:t> For whoever would save his life will lose it, but whoever loses </a:t>
            </a:r>
            <a:br>
              <a:rPr lang="en-US" sz="2600" dirty="0">
                <a:latin typeface="Candara"/>
                <a:cs typeface="Candara"/>
              </a:rPr>
            </a:br>
            <a:r>
              <a:rPr lang="en-US" sz="2600" dirty="0">
                <a:latin typeface="Candara"/>
                <a:cs typeface="Candara"/>
              </a:rPr>
              <a:t>his life for my sake will save it. </a:t>
            </a:r>
            <a:r>
              <a:rPr lang="en-US" sz="2600" baseline="30000" dirty="0">
                <a:latin typeface="Candara"/>
                <a:cs typeface="Candara"/>
              </a:rPr>
              <a:t>25</a:t>
            </a:r>
            <a:r>
              <a:rPr lang="en-US" sz="2600" dirty="0">
                <a:latin typeface="Candara"/>
                <a:cs typeface="Candara"/>
              </a:rPr>
              <a:t> For what does it profit a man</a:t>
            </a:r>
            <a:br>
              <a:rPr lang="en-US" sz="2600" dirty="0">
                <a:latin typeface="Candara"/>
                <a:cs typeface="Candara"/>
              </a:rPr>
            </a:br>
            <a:r>
              <a:rPr lang="en-US" sz="2600" dirty="0">
                <a:latin typeface="Candara"/>
                <a:cs typeface="Candara"/>
              </a:rPr>
              <a:t> if he gains the whole world and loses or forfeits himself?</a:t>
            </a:r>
            <a:br>
              <a:rPr lang="en-US" sz="2600" dirty="0">
                <a:latin typeface="Candara"/>
                <a:cs typeface="Candara"/>
              </a:rPr>
            </a:br>
            <a:r>
              <a:rPr lang="en-US" sz="2600" dirty="0">
                <a:latin typeface="Candara"/>
                <a:cs typeface="Candara"/>
              </a:rPr>
              <a:t>Luke 9:23-25</a:t>
            </a:r>
          </a:p>
          <a:p>
            <a:pPr marL="0" indent="0" algn="ctr">
              <a:spcBef>
                <a:spcPct val="0"/>
              </a:spcBef>
              <a:buNone/>
            </a:pPr>
            <a:endParaRPr lang="en-US" sz="12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Self-denial is utterly important because it is a mark of </a:t>
            </a:r>
            <a:r>
              <a:rPr lang="en-US" sz="2800" b="1" i="0" spc="-10" dirty="0" smtClean="0">
                <a:latin typeface="Candara" charset="0"/>
                <a:ea typeface="ＭＳ Ｐゴシック" charset="0"/>
                <a:cs typeface="MS PGothic" charset="0"/>
              </a:rPr>
              <a:t>in </a:t>
            </a:r>
            <a:r>
              <a:rPr lang="en-US" sz="2800" b="1" i="0" spc="-10" dirty="0" smtClean="0">
                <a:solidFill>
                  <a:srgbClr val="FF0000"/>
                </a:solidFill>
                <a:latin typeface="Candara" charset="0"/>
                <a:ea typeface="ＭＳ Ｐゴシック" charset="0"/>
                <a:cs typeface="MS PGothic" charset="0"/>
              </a:rPr>
              <a:t>a true follower </a:t>
            </a:r>
            <a:r>
              <a:rPr lang="en-US" sz="2800" b="1" i="0" spc="-10" dirty="0" smtClean="0">
                <a:latin typeface="Candara" charset="0"/>
                <a:ea typeface="ＭＳ Ｐゴシック" charset="0"/>
                <a:cs typeface="MS PGothic" charset="0"/>
              </a:rPr>
              <a:t>(i.e., true </a:t>
            </a:r>
            <a:r>
              <a:rPr lang="en-US" sz="2800" b="1" i="0" spc="-10" dirty="0">
                <a:latin typeface="Candara" charset="0"/>
                <a:ea typeface="ＭＳ Ｐゴシック" charset="0"/>
                <a:cs typeface="MS PGothic" charset="0"/>
              </a:rPr>
              <a:t>saving </a:t>
            </a:r>
            <a:r>
              <a:rPr lang="en-US" sz="2800" b="1" i="0" spc="-10" dirty="0" smtClean="0">
                <a:latin typeface="Candara" charset="0"/>
                <a:ea typeface="ＭＳ Ｐゴシック" charset="0"/>
                <a:cs typeface="MS PGothic" charset="0"/>
              </a:rPr>
              <a:t>faith) of </a:t>
            </a:r>
            <a:r>
              <a:rPr lang="en-US" sz="2800" b="1" i="0" spc="-10" dirty="0">
                <a:latin typeface="Candara" charset="0"/>
                <a:ea typeface="ＭＳ Ｐゴシック" charset="0"/>
                <a:cs typeface="MS PGothic" charset="0"/>
              </a:rPr>
              <a:t>Jesus Christ</a:t>
            </a:r>
            <a:r>
              <a:rPr lang="en-US" sz="2800" b="1" i="0" spc="-10" dirty="0" smtClean="0">
                <a:latin typeface="Candara" charset="0"/>
                <a:ea typeface="ＭＳ Ｐゴシック" charset="0"/>
                <a:cs typeface="MS PGothic" charset="0"/>
              </a:rPr>
              <a:t>.</a:t>
            </a:r>
          </a:p>
          <a:p>
            <a:pPr marL="458788" indent="-458788">
              <a:spcBef>
                <a:spcPct val="0"/>
              </a:spcBef>
            </a:pPr>
            <a:endParaRPr lang="en-US" sz="10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Self-denial involves two most important theological understandings—</a:t>
            </a:r>
            <a:r>
              <a:rPr lang="en-US" sz="2800" b="1" i="0" spc="-10" dirty="0">
                <a:solidFill>
                  <a:srgbClr val="FF0000"/>
                </a:solidFill>
                <a:latin typeface="Candara" charset="0"/>
                <a:ea typeface="ＭＳ Ｐゴシック" charset="0"/>
                <a:cs typeface="MS PGothic" charset="0"/>
              </a:rPr>
              <a:t>knowledge of God and of self</a:t>
            </a:r>
            <a:r>
              <a:rPr lang="en-US" sz="2800" b="1" i="0" spc="-10" dirty="0" smtClean="0">
                <a:latin typeface="Candara" charset="0"/>
                <a:ea typeface="ＭＳ Ｐゴシック" charset="0"/>
                <a:cs typeface="MS PGothic" charset="0"/>
              </a:rPr>
              <a:t>.</a:t>
            </a:r>
          </a:p>
          <a:p>
            <a:pPr marL="458788" indent="-458788">
              <a:spcBef>
                <a:spcPct val="0"/>
              </a:spcBef>
            </a:pPr>
            <a:endParaRPr lang="en-US" sz="10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Self-denial is renunciation of NOT one’s personhood </a:t>
            </a:r>
            <a:r>
              <a:rPr lang="en-US" sz="2800" b="1" i="0" spc="-10" dirty="0" smtClean="0">
                <a:latin typeface="Candara" charset="0"/>
                <a:ea typeface="ＭＳ Ｐゴシック" charset="0"/>
                <a:cs typeface="MS PGothic" charset="0"/>
              </a:rPr>
              <a:t>[</a:t>
            </a:r>
            <a:r>
              <a:rPr lang="en-US" sz="2800" b="1" spc="-10" dirty="0" smtClean="0">
                <a:latin typeface="Candara" charset="0"/>
                <a:ea typeface="ＭＳ Ｐゴシック" charset="0"/>
                <a:cs typeface="MS PGothic" charset="0"/>
              </a:rPr>
              <a:t>the created </a:t>
            </a:r>
            <a:r>
              <a:rPr lang="en-US" sz="2800" b="1" spc="-10" dirty="0">
                <a:latin typeface="Candara" charset="0"/>
                <a:ea typeface="ＭＳ Ｐゴシック" charset="0"/>
                <a:cs typeface="MS PGothic" charset="0"/>
              </a:rPr>
              <a:t>self</a:t>
            </a:r>
            <a:r>
              <a:rPr lang="en-US" sz="2800" b="1" i="0" spc="-10" dirty="0">
                <a:latin typeface="Candara" charset="0"/>
                <a:ea typeface="ＭＳ Ｐゴシック" charset="0"/>
                <a:cs typeface="MS PGothic" charset="0"/>
              </a:rPr>
              <a:t>] </a:t>
            </a:r>
            <a:r>
              <a:rPr lang="en-US" sz="2800" b="1" i="0" spc="-10" dirty="0" smtClean="0">
                <a:latin typeface="Candara" charset="0"/>
                <a:ea typeface="ＭＳ Ｐゴシック" charset="0"/>
                <a:cs typeface="MS PGothic" charset="0"/>
              </a:rPr>
              <a:t>but </a:t>
            </a:r>
            <a:r>
              <a:rPr lang="en-US" sz="2800" b="1" i="0" spc="-10" dirty="0">
                <a:latin typeface="Candara" charset="0"/>
                <a:ea typeface="ＭＳ Ｐゴシック" charset="0"/>
                <a:cs typeface="MS PGothic" charset="0"/>
              </a:rPr>
              <a:t>one’s </a:t>
            </a:r>
            <a:r>
              <a:rPr lang="en-US" sz="2800" b="1" i="0" spc="-10" dirty="0">
                <a:solidFill>
                  <a:srgbClr val="FF0000"/>
                </a:solidFill>
                <a:latin typeface="Candara" charset="0"/>
                <a:ea typeface="ＭＳ Ｐゴシック" charset="0"/>
                <a:cs typeface="MS PGothic" charset="0"/>
              </a:rPr>
              <a:t>SELF-CENTEREDNESS </a:t>
            </a:r>
            <a:r>
              <a:rPr lang="en-US" sz="2800" b="1" i="0" spc="-10" dirty="0">
                <a:latin typeface="Candara" charset="0"/>
                <a:ea typeface="ＭＳ Ｐゴシック" charset="0"/>
                <a:cs typeface="MS PGothic" charset="0"/>
              </a:rPr>
              <a:t>[</a:t>
            </a:r>
            <a:r>
              <a:rPr lang="en-US" sz="2800" b="1" spc="-10" dirty="0">
                <a:latin typeface="Candara" charset="0"/>
                <a:ea typeface="ＭＳ Ｐゴシック" charset="0"/>
                <a:cs typeface="MS PGothic" charset="0"/>
              </a:rPr>
              <a:t>the fallen self</a:t>
            </a:r>
            <a:r>
              <a:rPr lang="en-US" sz="2800" b="1" i="0" spc="-10" dirty="0">
                <a:latin typeface="Candara" charset="0"/>
                <a:ea typeface="ＭＳ Ｐゴシック" charset="0"/>
                <a:cs typeface="MS PGothic" charset="0"/>
              </a:rPr>
              <a:t>]. </a:t>
            </a:r>
          </a:p>
          <a:p>
            <a:pPr marL="458788" indent="-458788">
              <a:spcBef>
                <a:spcPct val="0"/>
              </a:spcBef>
            </a:pPr>
            <a:endParaRPr lang="en-US" sz="2800" b="1" i="0" spc="-10" dirty="0">
              <a:latin typeface="Candara" charset="0"/>
              <a:ea typeface="ＭＳ Ｐゴシック" charset="0"/>
              <a:cs typeface="MS PGothic" charset="0"/>
            </a:endParaRPr>
          </a:p>
        </p:txBody>
      </p:sp>
    </p:spTree>
    <p:extLst>
      <p:ext uri="{BB962C8B-B14F-4D97-AF65-F5344CB8AC3E}">
        <p14:creationId xmlns:p14="http://schemas.microsoft.com/office/powerpoint/2010/main" val="2076530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658600" cy="838200"/>
          </a:xfrm>
        </p:spPr>
        <p:txBody>
          <a:bodyPr/>
          <a:lstStyle/>
          <a:p>
            <a:r>
              <a:rPr lang="en-US" sz="3200" b="1" spc="-60" dirty="0">
                <a:latin typeface="Candara" charset="0"/>
                <a:ea typeface="MS PGothic" charset="0"/>
                <a:cs typeface="Arial" charset="0"/>
              </a:rPr>
              <a:t>HOW DID “SELF-CENTEREDNESS”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COME INTO </a:t>
            </a:r>
            <a:r>
              <a:rPr lang="en-US" sz="3200" b="1" spc="-60" dirty="0">
                <a:latin typeface="Candara" charset="0"/>
                <a:ea typeface="MS PGothic" charset="0"/>
                <a:cs typeface="Arial" charset="0"/>
              </a:rPr>
              <a:t>THE HUMAN NATURE?</a:t>
            </a:r>
          </a:p>
        </p:txBody>
      </p:sp>
      <p:sp>
        <p:nvSpPr>
          <p:cNvPr id="27651" name="Rectangle 3"/>
          <p:cNvSpPr>
            <a:spLocks noGrp="1" noChangeArrowheads="1"/>
          </p:cNvSpPr>
          <p:nvPr>
            <p:ph type="body" idx="1"/>
          </p:nvPr>
        </p:nvSpPr>
        <p:spPr>
          <a:xfrm>
            <a:off x="304800" y="1676400"/>
            <a:ext cx="11783330" cy="5121859"/>
          </a:xfrm>
        </p:spPr>
        <p:txBody>
          <a:bodyPr/>
          <a:lstStyle/>
          <a:p>
            <a:pPr marL="458788" lvl="0" indent="-458788">
              <a:spcBef>
                <a:spcPts val="0"/>
              </a:spcBef>
              <a:defRPr/>
            </a:pPr>
            <a:r>
              <a:rPr lang="en-US" sz="2800" b="1" dirty="0">
                <a:latin typeface="Candara" charset="0"/>
                <a:ea typeface="MS PGothic" charset="0"/>
                <a:cs typeface="Arial" charset="0"/>
              </a:rPr>
              <a:t>The short answer is </a:t>
            </a:r>
            <a:r>
              <a:rPr lang="en-US" sz="2800" b="1" u="sng" dirty="0">
                <a:solidFill>
                  <a:srgbClr val="FF0000"/>
                </a:solidFill>
                <a:latin typeface="Candara" charset="0"/>
                <a:ea typeface="MS PGothic" charset="0"/>
                <a:cs typeface="Arial" charset="0"/>
              </a:rPr>
              <a:t>ORIGINAL SIN</a:t>
            </a:r>
            <a:r>
              <a:rPr lang="en-US" sz="2800" b="1" dirty="0">
                <a:latin typeface="Candara" charset="0"/>
                <a:ea typeface="MS PGothic" charset="0"/>
                <a:cs typeface="Arial" charset="0"/>
              </a:rPr>
              <a:t>.</a:t>
            </a:r>
          </a:p>
          <a:p>
            <a:pPr marL="458788" lvl="0" indent="-458788">
              <a:spcBef>
                <a:spcPts val="0"/>
              </a:spcBef>
              <a:defRPr/>
            </a:pPr>
            <a:endParaRPr lang="en-US" sz="12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“Original sin” is often misunderstood as the first </a:t>
            </a:r>
            <a:r>
              <a:rPr lang="en-US" sz="2800" b="1" dirty="0" smtClean="0">
                <a:latin typeface="Candara" charset="0"/>
                <a:ea typeface="MS PGothic" charset="0"/>
                <a:cs typeface="Arial" charset="0"/>
              </a:rPr>
              <a:t>act of sin by </a:t>
            </a:r>
            <a:r>
              <a:rPr lang="en-US" sz="2800" b="1" dirty="0">
                <a:latin typeface="Candara" charset="0"/>
                <a:ea typeface="MS PGothic" charset="0"/>
                <a:cs typeface="Arial" charset="0"/>
              </a:rPr>
              <a:t>Adam.</a:t>
            </a:r>
          </a:p>
          <a:p>
            <a:pPr marL="458788" lvl="0" indent="-458788">
              <a:spcBef>
                <a:spcPts val="0"/>
              </a:spcBef>
              <a:defRPr/>
            </a:pPr>
            <a:endParaRPr lang="en-US" sz="12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But, original sin rather refers to the condition of humanity as </a:t>
            </a:r>
            <a:r>
              <a:rPr lang="en-US" sz="2800" b="1" dirty="0" smtClean="0">
                <a:latin typeface="Candara" charset="0"/>
                <a:ea typeface="MS PGothic" charset="0"/>
                <a:cs typeface="Arial" charset="0"/>
              </a:rPr>
              <a:t>the twofold </a:t>
            </a:r>
            <a:r>
              <a:rPr lang="en-US" sz="2800" b="1" dirty="0">
                <a:latin typeface="Candara" charset="0"/>
                <a:ea typeface="MS PGothic" charset="0"/>
                <a:cs typeface="Arial" charset="0"/>
              </a:rPr>
              <a:t>result of Adam’s sin—(1) </a:t>
            </a:r>
            <a:r>
              <a:rPr lang="en-US" sz="2800" b="1" i="1" dirty="0">
                <a:solidFill>
                  <a:srgbClr val="FF0000"/>
                </a:solidFill>
                <a:latin typeface="Candara" charset="0"/>
                <a:ea typeface="MS PGothic" charset="0"/>
                <a:cs typeface="Arial" charset="0"/>
              </a:rPr>
              <a:t>inherited guilt </a:t>
            </a:r>
            <a:r>
              <a:rPr lang="en-US" sz="2800" b="1" dirty="0">
                <a:latin typeface="Candara" charset="0"/>
                <a:ea typeface="MS PGothic" charset="0"/>
                <a:cs typeface="Arial" charset="0"/>
              </a:rPr>
              <a:t>[= the guilt of sin and death through Adam] and (2) </a:t>
            </a:r>
            <a:r>
              <a:rPr lang="en-US" sz="2800" b="1" i="1" dirty="0">
                <a:solidFill>
                  <a:srgbClr val="FF0000"/>
                </a:solidFill>
                <a:latin typeface="Candara" charset="0"/>
                <a:ea typeface="MS PGothic" charset="0"/>
                <a:cs typeface="Arial" charset="0"/>
              </a:rPr>
              <a:t>inherited corruption </a:t>
            </a:r>
            <a:r>
              <a:rPr lang="en-US" sz="2800" b="1" dirty="0">
                <a:latin typeface="Candara" charset="0"/>
                <a:ea typeface="MS PGothic" charset="0"/>
                <a:cs typeface="Arial" charset="0"/>
              </a:rPr>
              <a:t>[= the corruption of the human nature as </a:t>
            </a:r>
            <a:r>
              <a:rPr lang="en-US" sz="2800" b="1" dirty="0" smtClean="0">
                <a:latin typeface="Candara" charset="0"/>
                <a:ea typeface="MS PGothic" charset="0"/>
                <a:cs typeface="Arial" charset="0"/>
              </a:rPr>
              <a:t>innately </a:t>
            </a:r>
            <a:r>
              <a:rPr lang="en-US" sz="2800" b="1" dirty="0">
                <a:latin typeface="Candara" charset="0"/>
                <a:ea typeface="MS PGothic" charset="0"/>
                <a:cs typeface="Arial" charset="0"/>
              </a:rPr>
              <a:t>sinful].</a:t>
            </a:r>
          </a:p>
          <a:p>
            <a:pPr marL="458788" lvl="0" indent="-458788">
              <a:spcBef>
                <a:spcPts val="0"/>
              </a:spcBef>
              <a:defRPr/>
            </a:pPr>
            <a:endParaRPr lang="en-US" sz="12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This means that what God originally created in humanity was</a:t>
            </a:r>
            <a:r>
              <a:rPr lang="en-US" sz="2800" b="1" dirty="0">
                <a:solidFill>
                  <a:srgbClr val="FF0000"/>
                </a:solidFill>
                <a:latin typeface="Candara" charset="0"/>
                <a:ea typeface="MS PGothic" charset="0"/>
                <a:cs typeface="Arial" charset="0"/>
              </a:rPr>
              <a:t> good </a:t>
            </a:r>
            <a:r>
              <a:rPr lang="en-US" sz="2800" b="1" dirty="0">
                <a:latin typeface="Candara" charset="0"/>
                <a:ea typeface="MS PGothic" charset="0"/>
                <a:cs typeface="Arial" charset="0"/>
              </a:rPr>
              <a:t>[</a:t>
            </a:r>
            <a:r>
              <a:rPr lang="en-US" sz="2800" b="1" i="1" dirty="0">
                <a:latin typeface="Candara" charset="0"/>
                <a:ea typeface="MS PGothic" charset="0"/>
                <a:cs typeface="Arial" charset="0"/>
              </a:rPr>
              <a:t>the created self</a:t>
            </a:r>
            <a:r>
              <a:rPr lang="en-US" sz="2800" b="1" dirty="0">
                <a:latin typeface="Candara" charset="0"/>
                <a:ea typeface="MS PGothic" charset="0"/>
                <a:cs typeface="Arial" charset="0"/>
              </a:rPr>
              <a:t>] but because of the original sin, the humanity is affected </a:t>
            </a:r>
            <a:r>
              <a:rPr lang="en-US" sz="2800" b="1" dirty="0" smtClean="0">
                <a:latin typeface="Candara" charset="0"/>
                <a:ea typeface="MS PGothic" charset="0"/>
                <a:cs typeface="Arial" charset="0"/>
              </a:rPr>
              <a:t>by </a:t>
            </a:r>
            <a:r>
              <a:rPr lang="en-US" sz="2800" b="1" dirty="0">
                <a:solidFill>
                  <a:srgbClr val="FF0000"/>
                </a:solidFill>
                <a:latin typeface="Candara" charset="0"/>
                <a:ea typeface="MS PGothic" charset="0"/>
                <a:cs typeface="Arial" charset="0"/>
              </a:rPr>
              <a:t>totally/pervasively depraved nature </a:t>
            </a:r>
            <a:r>
              <a:rPr lang="en-US" sz="2800" b="1" dirty="0">
                <a:latin typeface="Candara" charset="0"/>
                <a:ea typeface="MS PGothic" charset="0"/>
                <a:cs typeface="Arial" charset="0"/>
              </a:rPr>
              <a:t>[</a:t>
            </a:r>
            <a:r>
              <a:rPr lang="en-US" sz="2800" b="1" i="1" dirty="0">
                <a:latin typeface="Candara" charset="0"/>
                <a:ea typeface="MS PGothic" charset="0"/>
                <a:cs typeface="Arial" charset="0"/>
              </a:rPr>
              <a:t>the fallen self</a:t>
            </a:r>
            <a:r>
              <a:rPr lang="en-US" sz="2800" b="1" dirty="0">
                <a:latin typeface="Candara" charset="0"/>
                <a:ea typeface="MS PGothic" charset="0"/>
                <a:cs typeface="Arial" charset="0"/>
              </a:rPr>
              <a:t>].</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511763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2286000"/>
            <a:ext cx="11982765" cy="4545694"/>
          </a:xfrm>
        </p:spPr>
        <p:txBody>
          <a:bodyPr/>
          <a:lstStyle/>
          <a:p>
            <a:pPr marL="0" indent="0" algn="ctr">
              <a:buNone/>
            </a:pPr>
            <a:r>
              <a:rPr lang="en-US" sz="3000" b="1" i="1" dirty="0">
                <a:latin typeface="Candara"/>
                <a:cs typeface="Candara"/>
              </a:rPr>
              <a:t>Certain new theologians dispute </a:t>
            </a:r>
            <a:r>
              <a:rPr lang="en-US" sz="3000" b="1" i="1" dirty="0" smtClean="0">
                <a:latin typeface="Candara"/>
                <a:cs typeface="Candara"/>
              </a:rPr>
              <a:t/>
            </a:r>
            <a:br>
              <a:rPr lang="en-US" sz="3000" b="1" i="1" dirty="0" smtClean="0">
                <a:latin typeface="Candara"/>
                <a:cs typeface="Candara"/>
              </a:rPr>
            </a:br>
            <a:r>
              <a:rPr lang="en-US" sz="3000" b="1" i="1" dirty="0" smtClean="0">
                <a:latin typeface="Candara"/>
                <a:cs typeface="Candara"/>
              </a:rPr>
              <a:t>original </a:t>
            </a:r>
            <a:r>
              <a:rPr lang="en-US" sz="3000" b="1" i="1" dirty="0">
                <a:latin typeface="Candara"/>
                <a:cs typeface="Candara"/>
              </a:rPr>
              <a:t>sin, </a:t>
            </a:r>
            <a:r>
              <a:rPr lang="en-US" sz="3000" b="1" i="1" dirty="0" smtClean="0">
                <a:latin typeface="Candara"/>
                <a:cs typeface="Candara"/>
              </a:rPr>
              <a:t>which </a:t>
            </a:r>
            <a:r>
              <a:rPr lang="en-US" sz="3000" b="1" i="1" dirty="0">
                <a:latin typeface="Candara"/>
                <a:cs typeface="Candara"/>
              </a:rPr>
              <a:t>is the only part of </a:t>
            </a:r>
            <a:r>
              <a:rPr lang="en-US" sz="3000" b="1" i="1" dirty="0" smtClean="0">
                <a:latin typeface="Candara"/>
                <a:cs typeface="Candara"/>
              </a:rPr>
              <a:t>Christian</a:t>
            </a:r>
            <a:br>
              <a:rPr lang="en-US" sz="3000" b="1" i="1" dirty="0" smtClean="0">
                <a:latin typeface="Candara"/>
                <a:cs typeface="Candara"/>
              </a:rPr>
            </a:br>
            <a:r>
              <a:rPr lang="en-US" sz="3000" b="1" i="1" dirty="0" smtClean="0">
                <a:latin typeface="Candara"/>
                <a:cs typeface="Candara"/>
              </a:rPr>
              <a:t>theology which </a:t>
            </a:r>
            <a:r>
              <a:rPr lang="en-US" sz="3000" b="1" i="1" dirty="0">
                <a:latin typeface="Candara"/>
                <a:cs typeface="Candara"/>
              </a:rPr>
              <a:t>can really be </a:t>
            </a:r>
            <a:r>
              <a:rPr lang="en-US" sz="3000" b="1" i="1" dirty="0" smtClean="0">
                <a:latin typeface="Candara"/>
                <a:cs typeface="Candara"/>
              </a:rPr>
              <a:t>proved.</a:t>
            </a:r>
            <a:br>
              <a:rPr lang="en-US" sz="3000" b="1" i="1" dirty="0" smtClean="0">
                <a:latin typeface="Candara"/>
                <a:cs typeface="Candara"/>
              </a:rPr>
            </a:br>
            <a:r>
              <a:rPr lang="en-US" sz="3000" b="1" i="1" dirty="0" smtClean="0">
                <a:latin typeface="Candara"/>
                <a:cs typeface="Candara"/>
              </a:rPr>
              <a:t>G</a:t>
            </a:r>
            <a:r>
              <a:rPr lang="en-US" sz="3000" b="1" i="1" dirty="0">
                <a:latin typeface="Candara"/>
                <a:cs typeface="Candara"/>
              </a:rPr>
              <a:t>. K. Chesterton</a:t>
            </a:r>
          </a:p>
        </p:txBody>
      </p:sp>
    </p:spTree>
    <p:extLst>
      <p:ext uri="{BB962C8B-B14F-4D97-AF65-F5344CB8AC3E}">
        <p14:creationId xmlns:p14="http://schemas.microsoft.com/office/powerpoint/2010/main" val="30827172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838200"/>
          </a:xfrm>
        </p:spPr>
        <p:txBody>
          <a:bodyPr/>
          <a:lstStyle/>
          <a:p>
            <a:r>
              <a:rPr lang="en-US" sz="3200" b="1" spc="-60" dirty="0">
                <a:latin typeface="Candara" charset="0"/>
                <a:ea typeface="MS PGothic" charset="0"/>
                <a:cs typeface="Arial" charset="0"/>
              </a:rPr>
              <a:t>HOW DID “ORIGINAL SIN”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AFFECT </a:t>
            </a:r>
            <a:r>
              <a:rPr lang="en-US" sz="3200" b="1" spc="-60" dirty="0">
                <a:latin typeface="Candara" charset="0"/>
                <a:ea typeface="MS PGothic" charset="0"/>
                <a:cs typeface="Arial" charset="0"/>
              </a:rPr>
              <a:t>THE HUMAN HEART?</a:t>
            </a:r>
          </a:p>
        </p:txBody>
      </p:sp>
      <p:sp>
        <p:nvSpPr>
          <p:cNvPr id="27651" name="Rectangle 3"/>
          <p:cNvSpPr>
            <a:spLocks noGrp="1" noChangeArrowheads="1"/>
          </p:cNvSpPr>
          <p:nvPr>
            <p:ph type="body" idx="1"/>
          </p:nvPr>
        </p:nvSpPr>
        <p:spPr>
          <a:xfrm>
            <a:off x="304800" y="1600200"/>
            <a:ext cx="11684000" cy="5198059"/>
          </a:xfrm>
        </p:spPr>
        <p:txBody>
          <a:bodyPr/>
          <a:lstStyle/>
          <a:p>
            <a:pPr marL="458788" lvl="0" indent="-458788">
              <a:spcBef>
                <a:spcPts val="0"/>
              </a:spcBef>
              <a:defRPr/>
            </a:pPr>
            <a:r>
              <a:rPr lang="en-US" sz="2800" b="1" dirty="0" smtClean="0">
                <a:latin typeface="Candara" charset="0"/>
                <a:ea typeface="MS PGothic" charset="0"/>
                <a:cs typeface="Arial" charset="0"/>
              </a:rPr>
              <a:t>Adam’s sin—</a:t>
            </a:r>
            <a:r>
              <a:rPr lang="en-US" sz="2800" b="1" dirty="0">
                <a:latin typeface="Candara" charset="0"/>
                <a:ea typeface="MS PGothic" charset="0"/>
                <a:cs typeface="Arial" charset="0"/>
              </a:rPr>
              <a:t>eating of the fruit of the tree—meant much more than disobedience; it was a treason of</a:t>
            </a:r>
            <a:r>
              <a:rPr lang="en-US" sz="2800" b="1" dirty="0">
                <a:solidFill>
                  <a:srgbClr val="FF0000"/>
                </a:solidFill>
                <a:latin typeface="Candara" charset="0"/>
                <a:ea typeface="MS PGothic" charset="0"/>
                <a:cs typeface="Arial" charset="0"/>
              </a:rPr>
              <a:t> </a:t>
            </a:r>
            <a:r>
              <a:rPr lang="en-US" sz="2800" b="1" i="1" spc="-10" dirty="0" smtClean="0">
                <a:solidFill>
                  <a:srgbClr val="FF0000"/>
                </a:solidFill>
                <a:latin typeface="Candara" charset="0"/>
                <a:ea typeface="MS PGothic" charset="0"/>
                <a:cs typeface="Arial" charset="0"/>
              </a:rPr>
              <a:t>autonomy </a:t>
            </a:r>
            <a:r>
              <a:rPr lang="en-US" sz="2800" b="1" spc="-10" dirty="0" smtClean="0">
                <a:latin typeface="Candara" charset="0"/>
                <a:ea typeface="MS PGothic" charset="0"/>
                <a:cs typeface="Arial" charset="0"/>
              </a:rPr>
              <a:t>[</a:t>
            </a:r>
            <a:r>
              <a:rPr lang="en-US" sz="2800" b="1" i="1" spc="-10" dirty="0" smtClean="0">
                <a:latin typeface="Candara" charset="0"/>
                <a:ea typeface="MS PGothic" charset="0"/>
                <a:cs typeface="Arial" charset="0"/>
              </a:rPr>
              <a:t>auto </a:t>
            </a:r>
            <a:r>
              <a:rPr lang="en-US" sz="2800" b="1" i="1" spc="-10" dirty="0">
                <a:latin typeface="Candara" charset="0"/>
                <a:ea typeface="MS PGothic" charset="0"/>
                <a:cs typeface="Arial" charset="0"/>
              </a:rPr>
              <a:t>(self) + </a:t>
            </a:r>
            <a:r>
              <a:rPr lang="en-US" sz="2800" b="1" i="1" spc="-10" dirty="0" err="1">
                <a:latin typeface="Candara" charset="0"/>
                <a:ea typeface="MS PGothic" charset="0"/>
                <a:cs typeface="Arial" charset="0"/>
              </a:rPr>
              <a:t>nomos</a:t>
            </a:r>
            <a:r>
              <a:rPr lang="en-US" sz="2800" b="1" i="1" spc="-10" dirty="0">
                <a:latin typeface="Candara" charset="0"/>
                <a:ea typeface="MS PGothic" charset="0"/>
                <a:cs typeface="Arial" charset="0"/>
              </a:rPr>
              <a:t> </a:t>
            </a:r>
            <a:r>
              <a:rPr lang="en-US" sz="2800" b="1" i="1" spc="-10" dirty="0" smtClean="0">
                <a:latin typeface="Candara" charset="0"/>
                <a:ea typeface="MS PGothic" charset="0"/>
                <a:cs typeface="Arial" charset="0"/>
              </a:rPr>
              <a:t>(law)</a:t>
            </a:r>
            <a:r>
              <a:rPr lang="en-US" sz="2800" b="1" spc="-10" dirty="0" smtClean="0">
                <a:latin typeface="Candara" charset="0"/>
                <a:ea typeface="MS PGothic" charset="0"/>
                <a:cs typeface="Arial" charset="0"/>
              </a:rPr>
              <a:t>]</a:t>
            </a:r>
            <a:r>
              <a:rPr lang="en-US" sz="2800" b="1" spc="-10" dirty="0">
                <a:latin typeface="Candara" charset="0"/>
                <a:ea typeface="MS PGothic" charset="0"/>
                <a:cs typeface="Arial" charset="0"/>
              </a:rPr>
              <a:t>, </a:t>
            </a:r>
            <a:r>
              <a:rPr lang="en-US" sz="2800" b="1" dirty="0">
                <a:latin typeface="Candara" charset="0"/>
                <a:ea typeface="MS PGothic" charset="0"/>
                <a:cs typeface="Arial" charset="0"/>
              </a:rPr>
              <a:t>which is rebellion against a God-ruled life for a self-ruled life (pride)</a:t>
            </a:r>
            <a:r>
              <a:rPr lang="en-US" sz="2800" b="1" dirty="0" smtClean="0">
                <a:latin typeface="Candara" charset="0"/>
                <a:ea typeface="MS PGothic" charset="0"/>
                <a:cs typeface="Arial" charset="0"/>
              </a:rPr>
              <a:t>.</a:t>
            </a:r>
          </a:p>
          <a:p>
            <a:pPr marL="458788" lvl="0" indent="-458788">
              <a:spcBef>
                <a:spcPts val="0"/>
              </a:spcBef>
              <a:defRPr/>
            </a:pPr>
            <a:endParaRPr lang="en-US" sz="1200" b="1" dirty="0">
              <a:latin typeface="Candara" charset="0"/>
              <a:ea typeface="MS PGothic" charset="0"/>
              <a:cs typeface="Arial" charset="0"/>
            </a:endParaRPr>
          </a:p>
          <a:p>
            <a:pPr marL="0" lvl="0" indent="0" algn="ctr">
              <a:spcBef>
                <a:spcPct val="0"/>
              </a:spcBef>
              <a:buNone/>
            </a:pPr>
            <a:r>
              <a:rPr lang="en-US" sz="2600" i="1" kern="1200" baseline="30000" dirty="0" smtClean="0">
                <a:solidFill>
                  <a:srgbClr val="000000"/>
                </a:solidFill>
                <a:latin typeface="Candara"/>
                <a:ea typeface="ＭＳ Ｐゴシック" charset="0"/>
                <a:cs typeface="Candara"/>
              </a:rPr>
              <a:t>1</a:t>
            </a:r>
            <a:r>
              <a:rPr lang="en-US" sz="2600" i="1" kern="1200" dirty="0">
                <a:solidFill>
                  <a:srgbClr val="000000"/>
                </a:solidFill>
                <a:latin typeface="Candara"/>
                <a:ea typeface="ＭＳ Ｐゴシック" charset="0"/>
                <a:cs typeface="Candara"/>
              </a:rPr>
              <a:t> Now the serpent was more crafty than any other beast of the field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that </a:t>
            </a:r>
            <a:r>
              <a:rPr lang="en-US" sz="2600" i="1" kern="1200" dirty="0">
                <a:solidFill>
                  <a:srgbClr val="000000"/>
                </a:solidFill>
                <a:latin typeface="Candara"/>
                <a:ea typeface="ＭＳ Ｐゴシック" charset="0"/>
                <a:cs typeface="Candara"/>
              </a:rPr>
              <a:t>the Lord God had made. He said to the woman, “Did God actually say,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a:t>
            </a:r>
            <a:r>
              <a:rPr lang="en-US" sz="2600" i="1" kern="1200" dirty="0">
                <a:solidFill>
                  <a:srgbClr val="000000"/>
                </a:solidFill>
                <a:latin typeface="Candara"/>
                <a:ea typeface="ＭＳ Ｐゴシック" charset="0"/>
                <a:cs typeface="Candara"/>
              </a:rPr>
              <a:t>You shall not eat of any tree in the garden’?” </a:t>
            </a:r>
            <a:r>
              <a:rPr lang="en-US" sz="2600" i="1" kern="1200" baseline="30000" dirty="0">
                <a:solidFill>
                  <a:srgbClr val="000000"/>
                </a:solidFill>
                <a:latin typeface="Candara"/>
                <a:ea typeface="ＭＳ Ｐゴシック" charset="0"/>
                <a:cs typeface="Candara"/>
              </a:rPr>
              <a:t>2</a:t>
            </a:r>
            <a:r>
              <a:rPr lang="en-US" sz="2600" i="1" kern="1200" dirty="0">
                <a:solidFill>
                  <a:srgbClr val="000000"/>
                </a:solidFill>
                <a:latin typeface="Candara"/>
                <a:ea typeface="ＭＳ Ｐゴシック" charset="0"/>
                <a:cs typeface="Candara"/>
              </a:rPr>
              <a:t> And the woman said to the serpent</a:t>
            </a:r>
            <a:r>
              <a:rPr lang="en-US" sz="2600" i="1" kern="1200" dirty="0" smtClean="0">
                <a:solidFill>
                  <a:srgbClr val="000000"/>
                </a:solidFill>
                <a:latin typeface="Candara"/>
                <a:ea typeface="ＭＳ Ｐゴシック" charset="0"/>
                <a:cs typeface="Candara"/>
              </a:rPr>
              <a:t>,</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 </a:t>
            </a:r>
            <a:r>
              <a:rPr lang="en-US" sz="2600" i="1" kern="1200" dirty="0">
                <a:solidFill>
                  <a:srgbClr val="000000"/>
                </a:solidFill>
                <a:latin typeface="Candara"/>
                <a:ea typeface="ＭＳ Ｐゴシック" charset="0"/>
                <a:cs typeface="Candara"/>
              </a:rPr>
              <a:t>“We may eat of the fruit of the trees in the garden, </a:t>
            </a:r>
            <a:r>
              <a:rPr lang="en-US" sz="2600" i="1" kern="1200" baseline="30000" dirty="0">
                <a:solidFill>
                  <a:srgbClr val="000000"/>
                </a:solidFill>
                <a:latin typeface="Candara"/>
                <a:ea typeface="ＭＳ Ｐゴシック" charset="0"/>
                <a:cs typeface="Candara"/>
              </a:rPr>
              <a:t>3</a:t>
            </a:r>
            <a:r>
              <a:rPr lang="en-US" sz="2600" i="1" kern="1200" dirty="0">
                <a:solidFill>
                  <a:srgbClr val="000000"/>
                </a:solidFill>
                <a:latin typeface="Candara"/>
                <a:ea typeface="ＭＳ Ｐゴシック" charset="0"/>
                <a:cs typeface="Candara"/>
              </a:rPr>
              <a:t> but God said,‘ You shall not eat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of </a:t>
            </a:r>
            <a:r>
              <a:rPr lang="en-US" sz="2600" i="1" kern="1200" dirty="0">
                <a:solidFill>
                  <a:srgbClr val="000000"/>
                </a:solidFill>
                <a:latin typeface="Candara"/>
                <a:ea typeface="ＭＳ Ｐゴシック" charset="0"/>
                <a:cs typeface="Candara"/>
              </a:rPr>
              <a:t>the fruit of the tree that is in the midst of the garden, neither shall you touch it,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lest </a:t>
            </a:r>
            <a:r>
              <a:rPr lang="en-US" sz="2600" i="1" kern="1200" dirty="0">
                <a:solidFill>
                  <a:srgbClr val="000000"/>
                </a:solidFill>
                <a:latin typeface="Candara"/>
                <a:ea typeface="ＭＳ Ｐゴシック" charset="0"/>
                <a:cs typeface="Candara"/>
              </a:rPr>
              <a:t>you die.’” </a:t>
            </a:r>
            <a:r>
              <a:rPr lang="en-US" sz="2600" i="1" kern="1200" baseline="30000" dirty="0">
                <a:solidFill>
                  <a:srgbClr val="000000"/>
                </a:solidFill>
                <a:latin typeface="Candara"/>
                <a:ea typeface="ＭＳ Ｐゴシック" charset="0"/>
                <a:cs typeface="Candara"/>
              </a:rPr>
              <a:t>4</a:t>
            </a:r>
            <a:r>
              <a:rPr lang="en-US" sz="2600" i="1" kern="1200" dirty="0">
                <a:solidFill>
                  <a:srgbClr val="000000"/>
                </a:solidFill>
                <a:latin typeface="Candara"/>
                <a:ea typeface="ＭＳ Ｐゴシック" charset="0"/>
                <a:cs typeface="Candara"/>
              </a:rPr>
              <a:t> But the serpent said to the woman, “You will not surely die</a:t>
            </a:r>
            <a:r>
              <a:rPr lang="en-US" sz="2600" i="1" kern="1200" dirty="0" smtClean="0">
                <a:solidFill>
                  <a:srgbClr val="000000"/>
                </a:solidFill>
                <a:latin typeface="Candara"/>
                <a:ea typeface="ＭＳ Ｐゴシック" charset="0"/>
                <a:cs typeface="Candara"/>
              </a:rPr>
              <a:t>.</a:t>
            </a:r>
            <a:br>
              <a:rPr lang="en-US" sz="2600" i="1" kern="1200" dirty="0" smtClean="0">
                <a:solidFill>
                  <a:srgbClr val="000000"/>
                </a:solidFill>
                <a:latin typeface="Candara"/>
                <a:ea typeface="ＭＳ Ｐゴシック" charset="0"/>
                <a:cs typeface="Candara"/>
              </a:rPr>
            </a:br>
            <a:r>
              <a:rPr lang="en-US" sz="2600" i="1" kern="1200" dirty="0">
                <a:solidFill>
                  <a:srgbClr val="000000"/>
                </a:solidFill>
                <a:latin typeface="Candara"/>
                <a:ea typeface="ＭＳ Ｐゴシック" charset="0"/>
                <a:cs typeface="Candara"/>
              </a:rPr>
              <a:t> </a:t>
            </a:r>
            <a:r>
              <a:rPr lang="en-US" sz="2600" i="1" kern="1200" baseline="30000" dirty="0">
                <a:solidFill>
                  <a:srgbClr val="000000"/>
                </a:solidFill>
                <a:latin typeface="Candara"/>
                <a:ea typeface="ＭＳ Ｐゴシック" charset="0"/>
                <a:cs typeface="Candara"/>
              </a:rPr>
              <a:t>5</a:t>
            </a:r>
            <a:r>
              <a:rPr lang="en-US" sz="2600" i="1" kern="1200" dirty="0">
                <a:solidFill>
                  <a:srgbClr val="000000"/>
                </a:solidFill>
                <a:latin typeface="Candara"/>
                <a:ea typeface="ＭＳ Ｐゴシック" charset="0"/>
                <a:cs typeface="Candara"/>
              </a:rPr>
              <a:t> For God knows that when you eat of it your eyes will be opened,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and you </a:t>
            </a:r>
            <a:r>
              <a:rPr lang="en-US" sz="2600" i="1" kern="1200" dirty="0">
                <a:solidFill>
                  <a:srgbClr val="000000"/>
                </a:solidFill>
                <a:latin typeface="Candara"/>
                <a:ea typeface="ＭＳ Ｐゴシック" charset="0"/>
                <a:cs typeface="Candara"/>
              </a:rPr>
              <a:t>will be like God, knowing good and evil.” (vs. 1-5)</a:t>
            </a:r>
          </a:p>
          <a:p>
            <a:pPr marL="458788" lvl="0" indent="-458788">
              <a:spcBef>
                <a:spcPts val="0"/>
              </a:spcBef>
              <a:defRPr/>
            </a:pPr>
            <a:endParaRPr lang="en-US" sz="2800" b="1" dirty="0">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5482186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658600" cy="838200"/>
          </a:xfrm>
        </p:spPr>
        <p:txBody>
          <a:bodyPr/>
          <a:lstStyle/>
          <a:p>
            <a:r>
              <a:rPr lang="en-US" sz="3200" b="1" spc="-60" dirty="0">
                <a:latin typeface="Candara" charset="0"/>
                <a:ea typeface="MS PGothic" charset="0"/>
                <a:cs typeface="Arial" charset="0"/>
              </a:rPr>
              <a:t>HOW DID “ORIGINAL SIN”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AFFECT </a:t>
            </a:r>
            <a:r>
              <a:rPr lang="en-US" sz="3200" b="1" spc="-60" dirty="0">
                <a:latin typeface="Candara" charset="0"/>
                <a:ea typeface="MS PGothic" charset="0"/>
                <a:cs typeface="Arial" charset="0"/>
              </a:rPr>
              <a:t>THE HUMAN HEART?</a:t>
            </a:r>
          </a:p>
        </p:txBody>
      </p:sp>
      <p:sp>
        <p:nvSpPr>
          <p:cNvPr id="27651" name="Rectangle 3"/>
          <p:cNvSpPr>
            <a:spLocks noGrp="1" noChangeArrowheads="1"/>
          </p:cNvSpPr>
          <p:nvPr>
            <p:ph type="body" idx="1"/>
          </p:nvPr>
        </p:nvSpPr>
        <p:spPr>
          <a:xfrm>
            <a:off x="304800" y="1600200"/>
            <a:ext cx="11684000" cy="5198059"/>
          </a:xfrm>
        </p:spPr>
        <p:txBody>
          <a:bodyPr/>
          <a:lstStyle/>
          <a:p>
            <a:pPr marL="458788" lvl="0" indent="-458788">
              <a:spcBef>
                <a:spcPts val="0"/>
              </a:spcBef>
              <a:defRPr/>
            </a:pPr>
            <a:r>
              <a:rPr lang="en-US" sz="2800" b="1" dirty="0">
                <a:latin typeface="Candara" charset="0"/>
                <a:ea typeface="MS PGothic" charset="0"/>
                <a:cs typeface="Arial" charset="0"/>
              </a:rPr>
              <a:t>The first thing that happened to Adam and </a:t>
            </a:r>
            <a:r>
              <a:rPr lang="en-US" sz="2800" b="1">
                <a:latin typeface="Candara" charset="0"/>
                <a:ea typeface="MS PGothic" charset="0"/>
                <a:cs typeface="Arial" charset="0"/>
              </a:rPr>
              <a:t>Eve </a:t>
            </a:r>
            <a:r>
              <a:rPr lang="en-US" sz="2800" b="1" smtClean="0">
                <a:latin typeface="Candara" charset="0"/>
                <a:ea typeface="MS PGothic" charset="0"/>
                <a:cs typeface="Arial" charset="0"/>
              </a:rPr>
              <a:t>immediately after </a:t>
            </a:r>
            <a:r>
              <a:rPr lang="en-US" sz="2800" b="1" dirty="0">
                <a:latin typeface="Candara" charset="0"/>
                <a:ea typeface="MS PGothic" charset="0"/>
                <a:cs typeface="Arial" charset="0"/>
              </a:rPr>
              <a:t>the </a:t>
            </a:r>
            <a:r>
              <a:rPr lang="en-US" sz="2800" b="1" dirty="0" smtClean="0">
                <a:latin typeface="Candara" charset="0"/>
                <a:ea typeface="MS PGothic" charset="0"/>
                <a:cs typeface="Arial" charset="0"/>
              </a:rPr>
              <a:t>Fall </a:t>
            </a:r>
            <a:r>
              <a:rPr lang="en-US" sz="2800" b="1" dirty="0">
                <a:latin typeface="Candara" charset="0"/>
                <a:ea typeface="MS PGothic" charset="0"/>
                <a:cs typeface="Arial" charset="0"/>
              </a:rPr>
              <a:t>was </a:t>
            </a:r>
            <a:r>
              <a:rPr lang="en-US" sz="2800" b="1" dirty="0">
                <a:solidFill>
                  <a:srgbClr val="FF0000"/>
                </a:solidFill>
                <a:latin typeface="Candara" charset="0"/>
                <a:ea typeface="MS PGothic" charset="0"/>
                <a:cs typeface="Arial" charset="0"/>
              </a:rPr>
              <a:t>self-consciousness </a:t>
            </a:r>
            <a:r>
              <a:rPr lang="en-US" sz="2800" b="1" dirty="0" smtClean="0">
                <a:solidFill>
                  <a:srgbClr val="FF0000"/>
                </a:solidFill>
                <a:latin typeface="Candara" charset="0"/>
                <a:ea typeface="MS PGothic" charset="0"/>
                <a:cs typeface="Arial" charset="0"/>
              </a:rPr>
              <a:t>and division that </a:t>
            </a:r>
            <a:r>
              <a:rPr lang="en-US" sz="2800" b="1" dirty="0">
                <a:solidFill>
                  <a:srgbClr val="FF0000"/>
                </a:solidFill>
                <a:latin typeface="Candara" charset="0"/>
                <a:ea typeface="MS PGothic" charset="0"/>
                <a:cs typeface="Arial" charset="0"/>
              </a:rPr>
              <a:t>brought shame and fear.</a:t>
            </a:r>
          </a:p>
          <a:p>
            <a:pPr marL="458788" lvl="0" indent="-458788">
              <a:spcBef>
                <a:spcPts val="0"/>
              </a:spcBef>
              <a:defRPr/>
            </a:pPr>
            <a:endParaRPr lang="en-US" sz="1200" b="1" dirty="0">
              <a:latin typeface="Candara" charset="0"/>
              <a:ea typeface="MS PGothic" charset="0"/>
              <a:cs typeface="Arial" charset="0"/>
            </a:endParaRPr>
          </a:p>
          <a:p>
            <a:pPr marL="0" lvl="0" indent="0" algn="ctr">
              <a:spcBef>
                <a:spcPct val="0"/>
              </a:spcBef>
              <a:buNone/>
            </a:pPr>
            <a:r>
              <a:rPr lang="en-US" sz="2600" i="1" kern="1200" baseline="30000" dirty="0">
                <a:solidFill>
                  <a:srgbClr val="000000"/>
                </a:solidFill>
                <a:latin typeface="Candara"/>
                <a:ea typeface="ＭＳ Ｐゴシック" charset="0"/>
                <a:cs typeface="Candara"/>
              </a:rPr>
              <a:t>6</a:t>
            </a:r>
            <a:r>
              <a:rPr lang="en-US" sz="2600" i="1" kern="1200" dirty="0">
                <a:solidFill>
                  <a:srgbClr val="000000"/>
                </a:solidFill>
                <a:latin typeface="Candara"/>
                <a:ea typeface="ＭＳ Ｐゴシック" charset="0"/>
                <a:cs typeface="Candara"/>
              </a:rPr>
              <a:t> So when the woman saw that the tree was good for food,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and </a:t>
            </a:r>
            <a:r>
              <a:rPr lang="en-US" sz="2600" i="1" kern="1200" dirty="0">
                <a:solidFill>
                  <a:srgbClr val="000000"/>
                </a:solidFill>
                <a:latin typeface="Candara"/>
                <a:ea typeface="ＭＳ Ｐゴシック" charset="0"/>
                <a:cs typeface="Candara"/>
              </a:rPr>
              <a:t>that it was a delight to the eyes, and that the tree was to be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desired </a:t>
            </a:r>
            <a:r>
              <a:rPr lang="en-US" sz="2600" i="1" kern="1200" dirty="0">
                <a:solidFill>
                  <a:srgbClr val="000000"/>
                </a:solidFill>
                <a:latin typeface="Candara"/>
                <a:ea typeface="ＭＳ Ｐゴシック" charset="0"/>
                <a:cs typeface="Candara"/>
              </a:rPr>
              <a:t>to make one wise, she took of its fruit and ate, and she also gave </a:t>
            </a:r>
            <a:r>
              <a:rPr lang="en-US" sz="2600" i="1" kern="1200" dirty="0" smtClean="0">
                <a:solidFill>
                  <a:srgbClr val="000000"/>
                </a:solidFill>
                <a:latin typeface="Candara"/>
                <a:ea typeface="ＭＳ Ｐゴシック" charset="0"/>
                <a:cs typeface="Candara"/>
              </a:rPr>
              <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some </a:t>
            </a:r>
            <a:r>
              <a:rPr lang="en-US" sz="2600" i="1" kern="1200" dirty="0">
                <a:solidFill>
                  <a:srgbClr val="000000"/>
                </a:solidFill>
                <a:latin typeface="Candara"/>
                <a:ea typeface="ＭＳ Ｐゴシック" charset="0"/>
                <a:cs typeface="Candara"/>
              </a:rPr>
              <a:t>to her husband who was with her, and he ate. </a:t>
            </a:r>
            <a:r>
              <a:rPr lang="en-US" sz="2600" i="1" kern="1200" baseline="30000" dirty="0">
                <a:solidFill>
                  <a:srgbClr val="000000"/>
                </a:solidFill>
                <a:latin typeface="Candara"/>
                <a:ea typeface="ＭＳ Ｐゴシック" charset="0"/>
                <a:cs typeface="Candara"/>
              </a:rPr>
              <a:t>7</a:t>
            </a:r>
            <a:r>
              <a:rPr lang="en-US" sz="2600" i="1" kern="1200" dirty="0">
                <a:solidFill>
                  <a:srgbClr val="000000"/>
                </a:solidFill>
                <a:latin typeface="Candara"/>
                <a:ea typeface="ＭＳ Ｐゴシック" charset="0"/>
                <a:cs typeface="Candara"/>
              </a:rPr>
              <a:t> Then the </a:t>
            </a:r>
            <a:r>
              <a:rPr lang="en-US" sz="2600" i="1" kern="1200" dirty="0" smtClean="0">
                <a:solidFill>
                  <a:srgbClr val="000000"/>
                </a:solidFill>
                <a:latin typeface="Candara"/>
                <a:ea typeface="ＭＳ Ｐゴシック" charset="0"/>
                <a:cs typeface="Candara"/>
              </a:rPr>
              <a:t>eyes of</a:t>
            </a:r>
            <a:br>
              <a:rPr lang="en-US" sz="2600" i="1" kern="1200" dirty="0" smtClean="0">
                <a:solidFill>
                  <a:srgbClr val="000000"/>
                </a:solidFill>
                <a:latin typeface="Candara"/>
                <a:ea typeface="ＭＳ Ｐゴシック" charset="0"/>
                <a:cs typeface="Candara"/>
              </a:rPr>
            </a:br>
            <a:r>
              <a:rPr lang="en-US" sz="2600" i="1" kern="1200" dirty="0" smtClean="0">
                <a:solidFill>
                  <a:srgbClr val="000000"/>
                </a:solidFill>
                <a:latin typeface="Candara"/>
                <a:ea typeface="ＭＳ Ｐゴシック" charset="0"/>
                <a:cs typeface="Candara"/>
              </a:rPr>
              <a:t> </a:t>
            </a:r>
            <a:r>
              <a:rPr lang="en-US" sz="2600" i="1" kern="1200" dirty="0">
                <a:solidFill>
                  <a:srgbClr val="000000"/>
                </a:solidFill>
                <a:latin typeface="Candara"/>
                <a:ea typeface="ＭＳ Ｐゴシック" charset="0"/>
                <a:cs typeface="Candara"/>
              </a:rPr>
              <a:t>both </a:t>
            </a:r>
            <a:r>
              <a:rPr lang="en-US" sz="2600" i="1" kern="1200" dirty="0" smtClean="0">
                <a:solidFill>
                  <a:srgbClr val="000000"/>
                </a:solidFill>
                <a:latin typeface="Candara"/>
                <a:ea typeface="ＭＳ Ｐゴシック" charset="0"/>
                <a:cs typeface="Candara"/>
              </a:rPr>
              <a:t>were </a:t>
            </a:r>
            <a:r>
              <a:rPr lang="en-US" sz="2600" i="1" kern="1200" dirty="0">
                <a:solidFill>
                  <a:srgbClr val="000000"/>
                </a:solidFill>
                <a:latin typeface="Candara"/>
                <a:ea typeface="ＭＳ Ｐゴシック" charset="0"/>
                <a:cs typeface="Candara"/>
              </a:rPr>
              <a:t>opened, and they knew that they were naked. (vs. 6-7a)</a:t>
            </a:r>
          </a:p>
          <a:p>
            <a:pPr marL="458788" lvl="0" indent="-458788">
              <a:spcBef>
                <a:spcPts val="0"/>
              </a:spcBef>
              <a:defRPr/>
            </a:pPr>
            <a:endParaRPr lang="en-US" sz="2600" b="1" dirty="0">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522727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47723</TotalTime>
  <Words>795</Words>
  <Application>Microsoft Macintosh PowerPoint</Application>
  <PresentationFormat>Custom</PresentationFormat>
  <Paragraphs>85</Paragraphs>
  <Slides>17</Slides>
  <Notes>15</Notes>
  <HiddenSlides>0</HiddenSlides>
  <MMClips>0</MMClips>
  <ScaleCrop>false</ScaleCrop>
  <HeadingPairs>
    <vt:vector size="4" baseType="variant">
      <vt:variant>
        <vt:lpstr>Theme</vt:lpstr>
      </vt:variant>
      <vt:variant>
        <vt:i4>22</vt:i4>
      </vt:variant>
      <vt:variant>
        <vt:lpstr>Slide Titles</vt:lpstr>
      </vt:variant>
      <vt:variant>
        <vt:i4>17</vt:i4>
      </vt:variant>
    </vt:vector>
  </HeadingPairs>
  <TitlesOfParts>
    <vt:vector size="39"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17_Default Design</vt:lpstr>
      <vt:lpstr>18_Default Design</vt:lpstr>
      <vt:lpstr>PowerPoint Presentation</vt:lpstr>
      <vt:lpstr>Self-Denial – Part 2</vt:lpstr>
      <vt:lpstr>[RECAP] SELF-DENIAL: ITS IMPORTANCE &amp; MEANING</vt:lpstr>
      <vt:lpstr>PowerPoint Presentation</vt:lpstr>
      <vt:lpstr>[RECAP] SELF-DENIAL: ITS IMPORTANCE &amp; MEANING</vt:lpstr>
      <vt:lpstr>HOW DID “SELF-CENTEREDNESS”  COME INTO THE HUMAN NATURE?</vt:lpstr>
      <vt:lpstr>PowerPoint Presentation</vt:lpstr>
      <vt:lpstr>HOW DID “ORIGINAL SIN”  AFFECT THE HUMAN HEART?</vt:lpstr>
      <vt:lpstr>HOW DID “ORIGINAL SIN”  AFFECT THE HUMAN HEART?</vt:lpstr>
      <vt:lpstr>PowerPoint Presentation</vt:lpstr>
      <vt:lpstr>HOW DID “ORIGINAL SIN”  AFFECT THE HUMAN HEART?</vt:lpstr>
      <vt:lpstr>HOW DID “ORIGINAL SIN”  AFFECT THE HUMAN HEART?</vt:lpstr>
      <vt:lpstr>WHAT IS THE FIRST STEP OF DENYING OUR FALLEN SELF?</vt:lpstr>
      <vt:lpstr>WHAT IS THE FIRST STEP OF DENYING OUR FALLEN SELF?</vt:lpstr>
      <vt:lpstr>HOW CAN WE APPLY SELF-DENIAL IN FOLLOWING CHRIST?</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3121</cp:revision>
  <cp:lastPrinted>2016-07-24T15:50:28Z</cp:lastPrinted>
  <dcterms:created xsi:type="dcterms:W3CDTF">2007-10-20T20:09:35Z</dcterms:created>
  <dcterms:modified xsi:type="dcterms:W3CDTF">2016-10-03T14:50:15Z</dcterms:modified>
  <cp:category/>
</cp:coreProperties>
</file>