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09" r:id="rId7"/>
    <p:sldMasterId id="2147483933" r:id="rId8"/>
    <p:sldMasterId id="2147484111" r:id="rId9"/>
    <p:sldMasterId id="2147484123" r:id="rId10"/>
    <p:sldMasterId id="2147484135" r:id="rId11"/>
    <p:sldMasterId id="2147484159" r:id="rId12"/>
    <p:sldMasterId id="2147484171" r:id="rId13"/>
    <p:sldMasterId id="2147484183" r:id="rId14"/>
    <p:sldMasterId id="2147484195" r:id="rId15"/>
    <p:sldMasterId id="2147484207" r:id="rId16"/>
    <p:sldMasterId id="2147484231" r:id="rId17"/>
    <p:sldMasterId id="2147484267" r:id="rId18"/>
    <p:sldMasterId id="2147484327" r:id="rId19"/>
    <p:sldMasterId id="2147484339" r:id="rId20"/>
    <p:sldMasterId id="2147484351" r:id="rId21"/>
    <p:sldMasterId id="2147484363" r:id="rId22"/>
  </p:sldMasterIdLst>
  <p:notesMasterIdLst>
    <p:notesMasterId r:id="rId41"/>
  </p:notesMasterIdLst>
  <p:handoutMasterIdLst>
    <p:handoutMasterId r:id="rId42"/>
  </p:handoutMasterIdLst>
  <p:sldIdLst>
    <p:sldId id="281" r:id="rId23"/>
    <p:sldId id="620" r:id="rId24"/>
    <p:sldId id="629" r:id="rId25"/>
    <p:sldId id="647" r:id="rId26"/>
    <p:sldId id="658" r:id="rId27"/>
    <p:sldId id="661" r:id="rId28"/>
    <p:sldId id="660" r:id="rId29"/>
    <p:sldId id="671" r:id="rId30"/>
    <p:sldId id="662" r:id="rId31"/>
    <p:sldId id="663" r:id="rId32"/>
    <p:sldId id="664" r:id="rId33"/>
    <p:sldId id="665" r:id="rId34"/>
    <p:sldId id="666" r:id="rId35"/>
    <p:sldId id="667" r:id="rId36"/>
    <p:sldId id="668" r:id="rId37"/>
    <p:sldId id="670" r:id="rId38"/>
    <p:sldId id="386" r:id="rId39"/>
    <p:sldId id="283" r:id="rId40"/>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FF00"/>
    <a:srgbClr val="CC3300"/>
    <a:srgbClr val="800000"/>
    <a:srgbClr val="006600"/>
    <a:srgbClr val="CC99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34" autoAdjust="0"/>
    <p:restoredTop sz="92760"/>
  </p:normalViewPr>
  <p:slideViewPr>
    <p:cSldViewPr>
      <p:cViewPr>
        <p:scale>
          <a:sx n="81" d="100"/>
          <a:sy n="81" d="100"/>
        </p:scale>
        <p:origin x="-1128" y="-616"/>
      </p:cViewPr>
      <p:guideLst>
        <p:guide orient="horz" pos="96"/>
        <p:guide pos="3840"/>
        <p:guide pos="7152"/>
        <p:guide pos="528"/>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 Target="slides/slide1.xml"/><Relationship Id="rId24" Type="http://schemas.openxmlformats.org/officeDocument/2006/relationships/slide" Target="slides/slide2.xml"/><Relationship Id="rId25" Type="http://schemas.openxmlformats.org/officeDocument/2006/relationships/slide" Target="slides/slide3.xml"/><Relationship Id="rId26" Type="http://schemas.openxmlformats.org/officeDocument/2006/relationships/slide" Target="slides/slide4.xml"/><Relationship Id="rId27" Type="http://schemas.openxmlformats.org/officeDocument/2006/relationships/slide" Target="slides/slide5.xml"/><Relationship Id="rId28" Type="http://schemas.openxmlformats.org/officeDocument/2006/relationships/slide" Target="slides/slide6.xml"/><Relationship Id="rId29" Type="http://schemas.openxmlformats.org/officeDocument/2006/relationships/slide" Target="slides/slide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8.xml"/><Relationship Id="rId31" Type="http://schemas.openxmlformats.org/officeDocument/2006/relationships/slide" Target="slides/slide9.xml"/><Relationship Id="rId32" Type="http://schemas.openxmlformats.org/officeDocument/2006/relationships/slide" Target="slides/slide10.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11.xml"/><Relationship Id="rId34" Type="http://schemas.openxmlformats.org/officeDocument/2006/relationships/slide" Target="slides/slide12.xml"/><Relationship Id="rId35" Type="http://schemas.openxmlformats.org/officeDocument/2006/relationships/slide" Target="slides/slide13.xml"/><Relationship Id="rId36" Type="http://schemas.openxmlformats.org/officeDocument/2006/relationships/slide" Target="slides/slide14.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7" Type="http://schemas.openxmlformats.org/officeDocument/2006/relationships/slide" Target="slides/slide15.xml"/><Relationship Id="rId38" Type="http://schemas.openxmlformats.org/officeDocument/2006/relationships/slide" Target="slides/slide16.xml"/><Relationship Id="rId39" Type="http://schemas.openxmlformats.org/officeDocument/2006/relationships/slide" Target="slides/slide17.xml"/><Relationship Id="rId40" Type="http://schemas.openxmlformats.org/officeDocument/2006/relationships/slide" Target="slides/slide18.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AC2EF3-51A9-D542-91AF-5422724EA014}" type="datetimeFigureOut">
              <a:rPr lang="en-US" smtClean="0"/>
              <a:t>10/16/16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10/16/16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3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281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1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0597474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849534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8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36584149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2679856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6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6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24075729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2368048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17782895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3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6566484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3220935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235387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8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8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6177043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9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5256612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36198308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6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4292347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143695696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4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4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5477468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40976802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596020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1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57543120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419434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9283198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6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6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407728005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6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3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9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9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8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3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3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6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570767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918040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4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733145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730896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6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6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092957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864239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1920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9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956234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058776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82021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24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24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667818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3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FBD51F6-A8FA-4C42-BC43-1F60DB649C64}" type="slidenum">
              <a:rPr lang="en-US"/>
              <a:pPr>
                <a:defRPr/>
              </a:pPr>
              <a:t>‹#›</a:t>
            </a:fld>
            <a:endParaRPr lang="en-US"/>
          </a:p>
        </p:txBody>
      </p:sp>
    </p:spTree>
    <p:extLst>
      <p:ext uri="{BB962C8B-B14F-4D97-AF65-F5344CB8AC3E}">
        <p14:creationId xmlns:p14="http://schemas.microsoft.com/office/powerpoint/2010/main" val="50610318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2EC2181-8F87-8440-9EC8-DDB98769F864}" type="slidenum">
              <a:rPr lang="en-US"/>
              <a:pPr>
                <a:defRPr/>
              </a:pPr>
              <a:t>‹#›</a:t>
            </a:fld>
            <a:endParaRPr lang="en-US"/>
          </a:p>
        </p:txBody>
      </p:sp>
    </p:spTree>
    <p:extLst>
      <p:ext uri="{BB962C8B-B14F-4D97-AF65-F5344CB8AC3E}">
        <p14:creationId xmlns:p14="http://schemas.microsoft.com/office/powerpoint/2010/main" val="209798534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0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02EE989-F8BD-9D49-8816-377C02221296}" type="slidenum">
              <a:rPr lang="en-US"/>
              <a:pPr>
                <a:defRPr/>
              </a:pPr>
              <a:t>‹#›</a:t>
            </a:fld>
            <a:endParaRPr lang="en-US"/>
          </a:p>
        </p:txBody>
      </p:sp>
    </p:spTree>
    <p:extLst>
      <p:ext uri="{BB962C8B-B14F-4D97-AF65-F5344CB8AC3E}">
        <p14:creationId xmlns:p14="http://schemas.microsoft.com/office/powerpoint/2010/main" val="360792242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95ACEDD-7152-3943-B7EB-060128D43319}" type="slidenum">
              <a:rPr lang="en-US"/>
              <a:pPr>
                <a:defRPr/>
              </a:pPr>
              <a:t>‹#›</a:t>
            </a:fld>
            <a:endParaRPr lang="en-US"/>
          </a:p>
        </p:txBody>
      </p:sp>
    </p:spTree>
    <p:extLst>
      <p:ext uri="{BB962C8B-B14F-4D97-AF65-F5344CB8AC3E}">
        <p14:creationId xmlns:p14="http://schemas.microsoft.com/office/powerpoint/2010/main" val="117654861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3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3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88AE3C6-B4B3-9349-A66D-9F2E2C69DC14}" type="slidenum">
              <a:rPr lang="en-US"/>
              <a:pPr>
                <a:defRPr/>
              </a:pPr>
              <a:t>‹#›</a:t>
            </a:fld>
            <a:endParaRPr lang="en-US"/>
          </a:p>
        </p:txBody>
      </p:sp>
    </p:spTree>
    <p:extLst>
      <p:ext uri="{BB962C8B-B14F-4D97-AF65-F5344CB8AC3E}">
        <p14:creationId xmlns:p14="http://schemas.microsoft.com/office/powerpoint/2010/main" val="186059989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8B42EB-784C-C244-AC4A-CF4ABC371E78}" type="slidenum">
              <a:rPr lang="en-US"/>
              <a:pPr>
                <a:defRPr/>
              </a:pPr>
              <a:t>‹#›</a:t>
            </a:fld>
            <a:endParaRPr lang="en-US"/>
          </a:p>
        </p:txBody>
      </p:sp>
    </p:spTree>
    <p:extLst>
      <p:ext uri="{BB962C8B-B14F-4D97-AF65-F5344CB8AC3E}">
        <p14:creationId xmlns:p14="http://schemas.microsoft.com/office/powerpoint/2010/main" val="2154820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A16831-71BF-2641-BBD4-0C044E37DFDB}" type="slidenum">
              <a:rPr lang="en-US"/>
              <a:pPr>
                <a:defRPr/>
              </a:pPr>
              <a:t>‹#›</a:t>
            </a:fld>
            <a:endParaRPr lang="en-US"/>
          </a:p>
        </p:txBody>
      </p:sp>
    </p:spTree>
    <p:extLst>
      <p:ext uri="{BB962C8B-B14F-4D97-AF65-F5344CB8AC3E}">
        <p14:creationId xmlns:p14="http://schemas.microsoft.com/office/powerpoint/2010/main" val="5525972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B81A705-3C54-A44B-8612-B069975FC78F}" type="slidenum">
              <a:rPr lang="en-US"/>
              <a:pPr>
                <a:defRPr/>
              </a:pPr>
              <a:t>‹#›</a:t>
            </a:fld>
            <a:endParaRPr lang="en-US"/>
          </a:p>
        </p:txBody>
      </p:sp>
    </p:spTree>
    <p:extLst>
      <p:ext uri="{BB962C8B-B14F-4D97-AF65-F5344CB8AC3E}">
        <p14:creationId xmlns:p14="http://schemas.microsoft.com/office/powerpoint/2010/main" val="416031859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9AE783D-342D-3443-A5DE-24649C4A6CB4}" type="slidenum">
              <a:rPr lang="en-US"/>
              <a:pPr>
                <a:defRPr/>
              </a:pPr>
              <a:t>‹#›</a:t>
            </a:fld>
            <a:endParaRPr lang="en-US"/>
          </a:p>
        </p:txBody>
      </p:sp>
    </p:spTree>
    <p:extLst>
      <p:ext uri="{BB962C8B-B14F-4D97-AF65-F5344CB8AC3E}">
        <p14:creationId xmlns:p14="http://schemas.microsoft.com/office/powerpoint/2010/main" val="16252643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6EB3046-A0C6-6149-8314-2F5456C274C6}" type="slidenum">
              <a:rPr lang="en-US"/>
              <a:pPr>
                <a:defRPr/>
              </a:pPr>
              <a:t>‹#›</a:t>
            </a:fld>
            <a:endParaRPr lang="en-US"/>
          </a:p>
        </p:txBody>
      </p:sp>
    </p:spTree>
    <p:extLst>
      <p:ext uri="{BB962C8B-B14F-4D97-AF65-F5344CB8AC3E}">
        <p14:creationId xmlns:p14="http://schemas.microsoft.com/office/powerpoint/2010/main" val="196705514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45"/>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5045"/>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EA2B2B2-E321-7E48-8CB8-180CFB4D5B43}" type="slidenum">
              <a:rPr lang="en-US"/>
              <a:pPr>
                <a:defRPr/>
              </a:pPr>
              <a:t>‹#›</a:t>
            </a:fld>
            <a:endParaRPr lang="en-US"/>
          </a:p>
        </p:txBody>
      </p:sp>
    </p:spTree>
    <p:extLst>
      <p:ext uri="{BB962C8B-B14F-4D97-AF65-F5344CB8AC3E}">
        <p14:creationId xmlns:p14="http://schemas.microsoft.com/office/powerpoint/2010/main" val="51408412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540584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67689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095431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244748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6223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86233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304240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980939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367821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072386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434746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6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18985262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67698791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4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0464276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559042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00273854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87895054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321411922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1255413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50026958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4834740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4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4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3724269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4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04610443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136231079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1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28509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4506569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1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405168053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98378000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03891966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16081032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18285407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96837539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1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1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33303453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450958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0850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371793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365820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881095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494165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179936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73199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336945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721163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955201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3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FCE29B-1669-C644-AD31-6141EC01B3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9588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E429DE-5ABB-AD48-AF8E-DEEF47DB5D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165728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254BF4-3809-5E49-91C4-7E99991DA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705196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6273CA-70A0-594C-A728-6AF781026E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535628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4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4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C192552-CD46-AA40-A425-7C846D1DF6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722064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52FCA35-7B95-EC4B-936F-5ED6DA365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280268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E8BFAD0-0FDA-0B49-8D03-D4F32CC490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271520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6DE3152-96A6-AA43-B2EA-35EF0AE91A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059686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9758BA5-13DC-144F-83A3-42D4E17DB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760564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A353B0-86C5-B341-AD79-144C1516F9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380525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1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1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37EF79-A77B-BE42-A911-9F143A326B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909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0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6947529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06783156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8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43952701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61517316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2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2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84071844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7499302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83556454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3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02700215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82654055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617984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8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8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33137518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175730626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3144485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154590700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87327600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9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9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98663425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38980452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92168428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8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06876792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5621783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63592520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3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3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9157231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143217530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38292708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10121936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19778051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250675518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57440703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65866994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8873755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323508398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74320440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741073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B3A199E-16AA-6D4C-A7D1-7314B3A17AB4}" type="datetimeFigureOut">
              <a:rPr lang="en-US"/>
              <a:pPr>
                <a:defRPr/>
              </a:pPr>
              <a:t>10/16/16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4B6270F6-B89F-2D41-BEBC-B46FA1731C83}" type="slidenum">
              <a:rPr lang="en-US"/>
              <a:pPr>
                <a:defRPr/>
              </a:pPr>
              <a:t>‹#›</a:t>
            </a:fld>
            <a:endParaRPr lang="en-US"/>
          </a:p>
        </p:txBody>
      </p:sp>
    </p:spTree>
    <p:extLst>
      <p:ext uri="{BB962C8B-B14F-4D97-AF65-F5344CB8AC3E}">
        <p14:creationId xmlns:p14="http://schemas.microsoft.com/office/powerpoint/2010/main" val="3437208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58109A9-1826-F145-8716-C560A2E32A74}" type="datetimeFigureOut">
              <a:rPr lang="en-US"/>
              <a:pPr>
                <a:defRPr/>
              </a:pPr>
              <a:t>10/16/16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3CC68A7-13BB-B145-8EAB-F079FFBC7E04}" type="slidenum">
              <a:rPr lang="en-US"/>
              <a:pPr>
                <a:defRPr/>
              </a:pPr>
              <a:t>‹#›</a:t>
            </a:fld>
            <a:endParaRPr lang="en-US"/>
          </a:p>
        </p:txBody>
      </p:sp>
    </p:spTree>
    <p:extLst>
      <p:ext uri="{BB962C8B-B14F-4D97-AF65-F5344CB8AC3E}">
        <p14:creationId xmlns:p14="http://schemas.microsoft.com/office/powerpoint/2010/main" val="1551575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41D76D4-F8CD-9243-98B0-11BACA8E1B8A}" type="datetimeFigureOut">
              <a:rPr lang="en-US"/>
              <a:pPr>
                <a:defRPr/>
              </a:pPr>
              <a:t>10/16/16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D7C905-03A3-0B4C-9D8E-5DD806F237F3}" type="slidenum">
              <a:rPr lang="en-US"/>
              <a:pPr>
                <a:defRPr/>
              </a:pPr>
              <a:t>‹#›</a:t>
            </a:fld>
            <a:endParaRPr lang="en-US"/>
          </a:p>
        </p:txBody>
      </p:sp>
    </p:spTree>
    <p:extLst>
      <p:ext uri="{BB962C8B-B14F-4D97-AF65-F5344CB8AC3E}">
        <p14:creationId xmlns:p14="http://schemas.microsoft.com/office/powerpoint/2010/main" val="237597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08DA6EE-7EF8-BA4A-B4BE-4A51DF0D51F0}" type="datetimeFigureOut">
              <a:rPr lang="en-US"/>
              <a:pPr>
                <a:defRPr/>
              </a:pPr>
              <a:t>10/16/16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5C4159C-CB67-404A-9D25-CCC01053FD59}" type="slidenum">
              <a:rPr lang="en-US"/>
              <a:pPr>
                <a:defRPr/>
              </a:pPr>
              <a:t>‹#›</a:t>
            </a:fld>
            <a:endParaRPr lang="en-US"/>
          </a:p>
        </p:txBody>
      </p:sp>
    </p:spTree>
    <p:extLst>
      <p:ext uri="{BB962C8B-B14F-4D97-AF65-F5344CB8AC3E}">
        <p14:creationId xmlns:p14="http://schemas.microsoft.com/office/powerpoint/2010/main" val="2951235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341A615-15A5-2C49-9B6F-B1E73BC1F607}" type="datetimeFigureOut">
              <a:rPr lang="en-US"/>
              <a:pPr>
                <a:defRPr/>
              </a:pPr>
              <a:t>10/16/16</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0049ED95-A852-A448-8467-0A317BB3D609}" type="slidenum">
              <a:rPr lang="en-US"/>
              <a:pPr>
                <a:defRPr/>
              </a:pPr>
              <a:t>‹#›</a:t>
            </a:fld>
            <a:endParaRPr lang="en-US"/>
          </a:p>
        </p:txBody>
      </p:sp>
    </p:spTree>
    <p:extLst>
      <p:ext uri="{BB962C8B-B14F-4D97-AF65-F5344CB8AC3E}">
        <p14:creationId xmlns:p14="http://schemas.microsoft.com/office/powerpoint/2010/main" val="24264447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6AC5DBA2-400B-3D4B-99C6-6BD499C5F13A}" type="datetimeFigureOut">
              <a:rPr lang="en-US"/>
              <a:pPr>
                <a:defRPr/>
              </a:pPr>
              <a:t>10/16/16</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C13D731-F395-5445-9E76-EBCA1976A1F4}" type="slidenum">
              <a:rPr lang="en-US"/>
              <a:pPr>
                <a:defRPr/>
              </a:pPr>
              <a:t>‹#›</a:t>
            </a:fld>
            <a:endParaRPr lang="en-US"/>
          </a:p>
        </p:txBody>
      </p:sp>
    </p:spTree>
    <p:extLst>
      <p:ext uri="{BB962C8B-B14F-4D97-AF65-F5344CB8AC3E}">
        <p14:creationId xmlns:p14="http://schemas.microsoft.com/office/powerpoint/2010/main" val="2337208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39E5ABDA-87C4-C148-8724-2175BAB07E4F}" type="datetimeFigureOut">
              <a:rPr lang="en-US"/>
              <a:pPr>
                <a:defRPr/>
              </a:pPr>
              <a:t>10/16/16</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7573D23-25CD-D44C-B233-3099EEB36616}" type="slidenum">
              <a:rPr lang="en-US"/>
              <a:pPr>
                <a:defRPr/>
              </a:pPr>
              <a:t>‹#›</a:t>
            </a:fld>
            <a:endParaRPr lang="en-US"/>
          </a:p>
        </p:txBody>
      </p:sp>
    </p:spTree>
    <p:extLst>
      <p:ext uri="{BB962C8B-B14F-4D97-AF65-F5344CB8AC3E}">
        <p14:creationId xmlns:p14="http://schemas.microsoft.com/office/powerpoint/2010/main" val="2726252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333FDDA-DC2D-EF4B-A40E-0B665A6D1DB0}" type="datetimeFigureOut">
              <a:rPr lang="en-US"/>
              <a:pPr>
                <a:defRPr/>
              </a:pPr>
              <a:t>10/16/16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07F3291-4405-D945-847E-8823547F3E80}" type="slidenum">
              <a:rPr lang="en-US"/>
              <a:pPr>
                <a:defRPr/>
              </a:pPr>
              <a:t>‹#›</a:t>
            </a:fld>
            <a:endParaRPr lang="en-US"/>
          </a:p>
        </p:txBody>
      </p:sp>
    </p:spTree>
    <p:extLst>
      <p:ext uri="{BB962C8B-B14F-4D97-AF65-F5344CB8AC3E}">
        <p14:creationId xmlns:p14="http://schemas.microsoft.com/office/powerpoint/2010/main" val="3469734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DDE71AA5-8F20-3E4A-B07D-7C95AF70636A}" type="datetimeFigureOut">
              <a:rPr lang="en-US"/>
              <a:pPr>
                <a:defRPr/>
              </a:pPr>
              <a:t>10/16/16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8DC3DCF6-DE91-5D41-91D1-1AF97879F6EB}" type="slidenum">
              <a:rPr lang="en-US"/>
              <a:pPr>
                <a:defRPr/>
              </a:pPr>
              <a:t>‹#›</a:t>
            </a:fld>
            <a:endParaRPr lang="en-US"/>
          </a:p>
        </p:txBody>
      </p:sp>
    </p:spTree>
    <p:extLst>
      <p:ext uri="{BB962C8B-B14F-4D97-AF65-F5344CB8AC3E}">
        <p14:creationId xmlns:p14="http://schemas.microsoft.com/office/powerpoint/2010/main" val="1162871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BB7B94E-B006-DD4B-BF83-C7A187D75E1C}" type="datetimeFigureOut">
              <a:rPr lang="en-US"/>
              <a:pPr>
                <a:defRPr/>
              </a:pPr>
              <a:t>10/16/16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4E36E2-0CBF-A84E-A943-90E08177E9E0}" type="slidenum">
              <a:rPr lang="en-US"/>
              <a:pPr>
                <a:defRPr/>
              </a:pPr>
              <a:t>‹#›</a:t>
            </a:fld>
            <a:endParaRPr lang="en-US"/>
          </a:p>
        </p:txBody>
      </p:sp>
    </p:spTree>
    <p:extLst>
      <p:ext uri="{BB962C8B-B14F-4D97-AF65-F5344CB8AC3E}">
        <p14:creationId xmlns:p14="http://schemas.microsoft.com/office/powerpoint/2010/main" val="2665432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9F18B96-EB01-474A-B2ED-43DCF31E7968}" type="datetimeFigureOut">
              <a:rPr lang="en-US"/>
              <a:pPr>
                <a:defRPr/>
              </a:pPr>
              <a:t>10/16/16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13A12576-882A-FA45-B706-AAE67D977E75}" type="slidenum">
              <a:rPr lang="en-US"/>
              <a:pPr>
                <a:defRPr/>
              </a:pPr>
              <a:t>‹#›</a:t>
            </a:fld>
            <a:endParaRPr lang="en-US"/>
          </a:p>
        </p:txBody>
      </p:sp>
    </p:spTree>
    <p:extLst>
      <p:ext uri="{BB962C8B-B14F-4D97-AF65-F5344CB8AC3E}">
        <p14:creationId xmlns:p14="http://schemas.microsoft.com/office/powerpoint/2010/main" val="2060506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10/16/16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ext uri="{BB962C8B-B14F-4D97-AF65-F5344CB8AC3E}">
        <p14:creationId xmlns:p14="http://schemas.microsoft.com/office/powerpoint/2010/main" val="32308983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10/16/16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ext uri="{BB962C8B-B14F-4D97-AF65-F5344CB8AC3E}">
        <p14:creationId xmlns:p14="http://schemas.microsoft.com/office/powerpoint/2010/main" val="92289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10/16/16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ext uri="{BB962C8B-B14F-4D97-AF65-F5344CB8AC3E}">
        <p14:creationId xmlns:p14="http://schemas.microsoft.com/office/powerpoint/2010/main" val="15650402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10/16/16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ext uri="{BB962C8B-B14F-4D97-AF65-F5344CB8AC3E}">
        <p14:creationId xmlns:p14="http://schemas.microsoft.com/office/powerpoint/2010/main" val="30562345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10/16/16</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ext uri="{BB962C8B-B14F-4D97-AF65-F5344CB8AC3E}">
        <p14:creationId xmlns:p14="http://schemas.microsoft.com/office/powerpoint/2010/main" val="20737079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10/16/16</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ext uri="{BB962C8B-B14F-4D97-AF65-F5344CB8AC3E}">
        <p14:creationId xmlns:p14="http://schemas.microsoft.com/office/powerpoint/2010/main" val="21627080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10/16/16</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ext uri="{BB962C8B-B14F-4D97-AF65-F5344CB8AC3E}">
        <p14:creationId xmlns:p14="http://schemas.microsoft.com/office/powerpoint/2010/main" val="41460036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10/16/16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ext uri="{BB962C8B-B14F-4D97-AF65-F5344CB8AC3E}">
        <p14:creationId xmlns:p14="http://schemas.microsoft.com/office/powerpoint/2010/main" val="35317651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10/16/16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ext uri="{BB962C8B-B14F-4D97-AF65-F5344CB8AC3E}">
        <p14:creationId xmlns:p14="http://schemas.microsoft.com/office/powerpoint/2010/main" val="4946350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10/16/16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ext uri="{BB962C8B-B14F-4D97-AF65-F5344CB8AC3E}">
        <p14:creationId xmlns:p14="http://schemas.microsoft.com/office/powerpoint/2010/main" val="18505734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10/16/16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ext uri="{BB962C8B-B14F-4D97-AF65-F5344CB8AC3E}">
        <p14:creationId xmlns:p14="http://schemas.microsoft.com/office/powerpoint/2010/main" val="19315254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0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0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0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3.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3" Type="http://schemas.openxmlformats.org/officeDocument/2006/relationships/image" Target="../media/image3.jpeg"/><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3" Type="http://schemas.openxmlformats.org/officeDocument/2006/relationships/image" Target="../media/image1.jpeg"/><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3" Type="http://schemas.openxmlformats.org/officeDocument/2006/relationships/image" Target="../media/image1.jpeg"/><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3" Type="http://schemas.openxmlformats.org/officeDocument/2006/relationships/image" Target="../media/image4.jpeg"/><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3" Type="http://schemas.openxmlformats.org/officeDocument/2006/relationships/image" Target="../media/image1.jpeg"/><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3" Type="http://schemas.openxmlformats.org/officeDocument/2006/relationships/image" Target="../media/image3.jpeg"/><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3" Type="http://schemas.openxmlformats.org/officeDocument/2006/relationships/image" Target="../media/image3.jpeg"/><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3" Type="http://schemas.openxmlformats.org/officeDocument/2006/relationships/image" Target="../media/image1.jpeg"/><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3" Type="http://schemas.openxmlformats.org/officeDocument/2006/relationships/image" Target="../media/image3.jpeg"/><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0.xml"/><Relationship Id="rId12" Type="http://schemas.openxmlformats.org/officeDocument/2006/relationships/theme" Target="../theme/theme20.xml"/><Relationship Id="rId13" Type="http://schemas.openxmlformats.org/officeDocument/2006/relationships/image" Target="../media/image3.jpeg"/><Relationship Id="rId1" Type="http://schemas.openxmlformats.org/officeDocument/2006/relationships/slideLayout" Target="../slideLayouts/slideLayout210.xml"/><Relationship Id="rId2" Type="http://schemas.openxmlformats.org/officeDocument/2006/relationships/slideLayout" Target="../slideLayouts/slideLayout211.xml"/><Relationship Id="rId3" Type="http://schemas.openxmlformats.org/officeDocument/2006/relationships/slideLayout" Target="../slideLayouts/slideLayout212.xml"/><Relationship Id="rId4" Type="http://schemas.openxmlformats.org/officeDocument/2006/relationships/slideLayout" Target="../slideLayouts/slideLayout213.xml"/><Relationship Id="rId5" Type="http://schemas.openxmlformats.org/officeDocument/2006/relationships/slideLayout" Target="../slideLayouts/slideLayout214.xml"/><Relationship Id="rId6" Type="http://schemas.openxmlformats.org/officeDocument/2006/relationships/slideLayout" Target="../slideLayouts/slideLayout215.xml"/><Relationship Id="rId7" Type="http://schemas.openxmlformats.org/officeDocument/2006/relationships/slideLayout" Target="../slideLayouts/slideLayout216.xml"/><Relationship Id="rId8" Type="http://schemas.openxmlformats.org/officeDocument/2006/relationships/slideLayout" Target="../slideLayouts/slideLayout217.xml"/><Relationship Id="rId9" Type="http://schemas.openxmlformats.org/officeDocument/2006/relationships/slideLayout" Target="../slideLayouts/slideLayout218.xml"/><Relationship Id="rId10" Type="http://schemas.openxmlformats.org/officeDocument/2006/relationships/slideLayout" Target="../slideLayouts/slideLayout219.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1.xml"/><Relationship Id="rId12" Type="http://schemas.openxmlformats.org/officeDocument/2006/relationships/theme" Target="../theme/theme21.xml"/><Relationship Id="rId13" Type="http://schemas.openxmlformats.org/officeDocument/2006/relationships/image" Target="../media/image3.jpeg"/><Relationship Id="rId1" Type="http://schemas.openxmlformats.org/officeDocument/2006/relationships/slideLayout" Target="../slideLayouts/slideLayout221.xml"/><Relationship Id="rId2" Type="http://schemas.openxmlformats.org/officeDocument/2006/relationships/slideLayout" Target="../slideLayouts/slideLayout222.xml"/><Relationship Id="rId3" Type="http://schemas.openxmlformats.org/officeDocument/2006/relationships/slideLayout" Target="../slideLayouts/slideLayout223.xml"/><Relationship Id="rId4" Type="http://schemas.openxmlformats.org/officeDocument/2006/relationships/slideLayout" Target="../slideLayouts/slideLayout224.xml"/><Relationship Id="rId5" Type="http://schemas.openxmlformats.org/officeDocument/2006/relationships/slideLayout" Target="../slideLayouts/slideLayout225.xml"/><Relationship Id="rId6" Type="http://schemas.openxmlformats.org/officeDocument/2006/relationships/slideLayout" Target="../slideLayouts/slideLayout226.xml"/><Relationship Id="rId7" Type="http://schemas.openxmlformats.org/officeDocument/2006/relationships/slideLayout" Target="../slideLayouts/slideLayout227.xml"/><Relationship Id="rId8" Type="http://schemas.openxmlformats.org/officeDocument/2006/relationships/slideLayout" Target="../slideLayouts/slideLayout228.xml"/><Relationship Id="rId9" Type="http://schemas.openxmlformats.org/officeDocument/2006/relationships/slideLayout" Target="../slideLayouts/slideLayout229.xml"/><Relationship Id="rId10" Type="http://schemas.openxmlformats.org/officeDocument/2006/relationships/slideLayout" Target="../slideLayouts/slideLayout230.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2.xml"/><Relationship Id="rId12" Type="http://schemas.openxmlformats.org/officeDocument/2006/relationships/theme" Target="../theme/theme22.xml"/><Relationship Id="rId13" Type="http://schemas.openxmlformats.org/officeDocument/2006/relationships/image" Target="../media/image3.jpeg"/><Relationship Id="rId1" Type="http://schemas.openxmlformats.org/officeDocument/2006/relationships/slideLayout" Target="../slideLayouts/slideLayout232.xml"/><Relationship Id="rId2" Type="http://schemas.openxmlformats.org/officeDocument/2006/relationships/slideLayout" Target="../slideLayouts/slideLayout233.xml"/><Relationship Id="rId3" Type="http://schemas.openxmlformats.org/officeDocument/2006/relationships/slideLayout" Target="../slideLayouts/slideLayout234.xml"/><Relationship Id="rId4" Type="http://schemas.openxmlformats.org/officeDocument/2006/relationships/slideLayout" Target="../slideLayouts/slideLayout235.xml"/><Relationship Id="rId5" Type="http://schemas.openxmlformats.org/officeDocument/2006/relationships/slideLayout" Target="../slideLayouts/slideLayout236.xml"/><Relationship Id="rId6" Type="http://schemas.openxmlformats.org/officeDocument/2006/relationships/slideLayout" Target="../slideLayouts/slideLayout237.xml"/><Relationship Id="rId7" Type="http://schemas.openxmlformats.org/officeDocument/2006/relationships/slideLayout" Target="../slideLayouts/slideLayout238.xml"/><Relationship Id="rId8" Type="http://schemas.openxmlformats.org/officeDocument/2006/relationships/slideLayout" Target="../slideLayouts/slideLayout239.xml"/><Relationship Id="rId9" Type="http://schemas.openxmlformats.org/officeDocument/2006/relationships/slideLayout" Target="../slideLayouts/slideLayout240.xml"/><Relationship Id="rId10" Type="http://schemas.openxmlformats.org/officeDocument/2006/relationships/slideLayout" Target="../slideLayouts/slideLayout24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2.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2.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3.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3.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593653541"/>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404759969"/>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2174240"/>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756"/>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4165600" y="6356756"/>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756"/>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46F5D3D-B0CF-4E45-88BF-B1E3A3E03B05}" type="slidenum">
              <a:rPr lang="en-US"/>
              <a:pPr>
                <a:defRPr/>
              </a:pPr>
              <a:t>‹#›</a:t>
            </a:fld>
            <a:endParaRPr lang="en-US"/>
          </a:p>
        </p:txBody>
      </p:sp>
    </p:spTree>
    <p:extLst>
      <p:ext uri="{BB962C8B-B14F-4D97-AF65-F5344CB8AC3E}">
        <p14:creationId xmlns:p14="http://schemas.microsoft.com/office/powerpoint/2010/main" val="512844884"/>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8758294"/>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546708073"/>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046256294"/>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2744327"/>
      </p:ext>
    </p:extLst>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pPr eaLnBrk="1" hangingPunct="1"/>
            <a:endParaRPr lang="en-US" smtClean="0">
              <a:solidFill>
                <a:srgbClr val="000000"/>
              </a:solidFill>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pPr eaLnBrk="1" hangingPunct="1"/>
            <a:endParaRPr lang="en-US" smtClean="0">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2604A5-7475-DF4F-85D2-55C0C9F5D2A1}" type="slidenum">
              <a:rPr lang="en-US" smtClean="0">
                <a:solidFill>
                  <a:srgbClr val="000000"/>
                </a:solidFill>
                <a:cs typeface="Arial" charset="0"/>
              </a:rPr>
              <a:pPr eaLnBrk="1" hangingPunct="1"/>
              <a:t>‹#›</a:t>
            </a:fld>
            <a:endParaRPr lang="en-US" smtClean="0">
              <a:solidFill>
                <a:srgbClr val="000000"/>
              </a:solidFill>
              <a:cs typeface="Arial" charset="0"/>
            </a:endParaRPr>
          </a:p>
        </p:txBody>
      </p:sp>
    </p:spTree>
    <p:extLst>
      <p:ext uri="{BB962C8B-B14F-4D97-AF65-F5344CB8AC3E}">
        <p14:creationId xmlns:p14="http://schemas.microsoft.com/office/powerpoint/2010/main" val="26247554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044573662"/>
      </p:ext>
    </p:extLst>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49" r:id="rId10"/>
    <p:sldLayoutId id="214748435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507742732"/>
      </p:ext>
    </p:extLst>
  </p:cSld>
  <p:clrMap bg1="lt1" tx1="dk1" bg2="lt2" tx2="dk2" accent1="accent1" accent2="accent2" accent3="accent3" accent4="accent4" accent5="accent5" accent6="accent6" hlink="hlink" folHlink="folHlink"/>
  <p:sldLayoutIdLst>
    <p:sldLayoutId id="2147484352" r:id="rId1"/>
    <p:sldLayoutId id="2147484353" r:id="rId2"/>
    <p:sldLayoutId id="2147484354" r:id="rId3"/>
    <p:sldLayoutId id="2147484355" r:id="rId4"/>
    <p:sldLayoutId id="2147484356" r:id="rId5"/>
    <p:sldLayoutId id="2147484357" r:id="rId6"/>
    <p:sldLayoutId id="2147484358" r:id="rId7"/>
    <p:sldLayoutId id="2147484359" r:id="rId8"/>
    <p:sldLayoutId id="2147484360" r:id="rId9"/>
    <p:sldLayoutId id="2147484361" r:id="rId10"/>
    <p:sldLayoutId id="214748436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4198474501"/>
      </p:ext>
    </p:extLst>
  </p:cSld>
  <p:clrMap bg1="lt1" tx1="dk1" bg2="lt2" tx2="dk2" accent1="accent1" accent2="accent2" accent3="accent3" accent4="accent4" accent5="accent5" accent6="accent6" hlink="hlink" folHlink="folHlink"/>
  <p:sldLayoutIdLst>
    <p:sldLayoutId id="2147484364" r:id="rId1"/>
    <p:sldLayoutId id="2147484365" r:id="rId2"/>
    <p:sldLayoutId id="2147484366" r:id="rId3"/>
    <p:sldLayoutId id="2147484367" r:id="rId4"/>
    <p:sldLayoutId id="2147484368" r:id="rId5"/>
    <p:sldLayoutId id="2147484369" r:id="rId6"/>
    <p:sldLayoutId id="2147484370" r:id="rId7"/>
    <p:sldLayoutId id="2147484371" r:id="rId8"/>
    <p:sldLayoutId id="2147484372" r:id="rId9"/>
    <p:sldLayoutId id="2147484373" r:id="rId10"/>
    <p:sldLayoutId id="21474843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802"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6291F1F6-CC07-B840-8DC6-6F9EE8958472}" type="datetimeFigureOut">
              <a:rPr lang="en-US"/>
              <a:pPr>
                <a:defRPr/>
              </a:pPr>
              <a:t>10/16/16</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C4CEAEBB-4AEF-4E41-A958-2B820145B5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10/16/16</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152400" y="1066800"/>
            <a:ext cx="11982765" cy="5764894"/>
          </a:xfrm>
        </p:spPr>
        <p:txBody>
          <a:bodyPr/>
          <a:lstStyle/>
          <a:p>
            <a:pPr marL="0" indent="0" algn="ctr">
              <a:spcBef>
                <a:spcPts val="0"/>
              </a:spcBef>
              <a:buNone/>
            </a:pPr>
            <a:r>
              <a:rPr lang="en-US" sz="2800" b="1" i="1" dirty="0" smtClean="0">
                <a:latin typeface="Candara"/>
                <a:cs typeface="Candara"/>
              </a:rPr>
              <a:t>Train </a:t>
            </a:r>
            <a:r>
              <a:rPr lang="en-US" sz="2800" b="1" i="1" dirty="0">
                <a:latin typeface="Candara"/>
                <a:cs typeface="Candara"/>
              </a:rPr>
              <a:t>yourself for godliness.</a:t>
            </a:r>
            <a:br>
              <a:rPr lang="en-US" sz="2800" b="1" i="1" dirty="0">
                <a:latin typeface="Candara"/>
                <a:cs typeface="Candara"/>
              </a:rPr>
            </a:br>
            <a:r>
              <a:rPr lang="en-US" sz="2800" b="1" i="1" baseline="30000" dirty="0">
                <a:latin typeface="Candara"/>
                <a:cs typeface="Candara"/>
              </a:rPr>
              <a:t>8</a:t>
            </a:r>
            <a:r>
              <a:rPr lang="en-US" sz="2800" b="1" i="1" dirty="0">
                <a:latin typeface="Candara"/>
                <a:cs typeface="Candara"/>
              </a:rPr>
              <a:t> for while bodily training is of some value, </a:t>
            </a:r>
            <a:br>
              <a:rPr lang="en-US" sz="2800" b="1" i="1" dirty="0">
                <a:latin typeface="Candara"/>
                <a:cs typeface="Candara"/>
              </a:rPr>
            </a:br>
            <a:r>
              <a:rPr lang="en-US" sz="2800" b="1" i="1" dirty="0">
                <a:latin typeface="Candara"/>
                <a:cs typeface="Candara"/>
              </a:rPr>
              <a:t>godliness is of value in every way, as it holds promise</a:t>
            </a:r>
            <a:br>
              <a:rPr lang="en-US" sz="2800" b="1" i="1" dirty="0">
                <a:latin typeface="Candara"/>
                <a:cs typeface="Candara"/>
              </a:rPr>
            </a:br>
            <a:r>
              <a:rPr lang="en-US" sz="2800" b="1" i="1" dirty="0">
                <a:latin typeface="Candara"/>
                <a:cs typeface="Candara"/>
              </a:rPr>
              <a:t> for the present life and also for the life to come.</a:t>
            </a:r>
            <a:br>
              <a:rPr lang="en-US" sz="2800" b="1" i="1" dirty="0">
                <a:latin typeface="Candara"/>
                <a:cs typeface="Candara"/>
              </a:rPr>
            </a:br>
            <a:r>
              <a:rPr lang="en-US" sz="2800" b="1" i="1" dirty="0">
                <a:latin typeface="Candara"/>
                <a:cs typeface="Candara"/>
              </a:rPr>
              <a:t>1 Timothy 4:7b</a:t>
            </a:r>
            <a:r>
              <a:rPr lang="en-US" sz="2800" b="1" i="1" dirty="0" smtClean="0">
                <a:latin typeface="Candara"/>
                <a:cs typeface="Candara"/>
              </a:rPr>
              <a:t>-8</a:t>
            </a:r>
          </a:p>
          <a:p>
            <a:pPr marL="0" indent="0" algn="ctr">
              <a:spcBef>
                <a:spcPts val="0"/>
              </a:spcBef>
              <a:buNone/>
            </a:pPr>
            <a:endParaRPr lang="en-US" sz="2000" b="1" i="1" dirty="0">
              <a:latin typeface="Candara"/>
              <a:cs typeface="Candara"/>
            </a:endParaRPr>
          </a:p>
          <a:p>
            <a:pPr marL="0" indent="0" algn="ctr">
              <a:spcBef>
                <a:spcPts val="0"/>
              </a:spcBef>
              <a:buNone/>
            </a:pPr>
            <a:r>
              <a:rPr lang="en-US" sz="2800" b="1" i="1" baseline="30000" dirty="0">
                <a:latin typeface="Candara"/>
                <a:cs typeface="Candara"/>
              </a:rPr>
              <a:t>26</a:t>
            </a:r>
            <a:r>
              <a:rPr lang="en-US" sz="2800" b="1" i="1" dirty="0">
                <a:latin typeface="Candara"/>
                <a:cs typeface="Candara"/>
              </a:rPr>
              <a:t> So I do not run aimlessly; I do not box </a:t>
            </a:r>
            <a:br>
              <a:rPr lang="en-US" sz="2800" b="1" i="1" dirty="0">
                <a:latin typeface="Candara"/>
                <a:cs typeface="Candara"/>
              </a:rPr>
            </a:br>
            <a:r>
              <a:rPr lang="en-US" sz="2800" b="1" i="1" dirty="0">
                <a:latin typeface="Candara"/>
                <a:cs typeface="Candara"/>
              </a:rPr>
              <a:t>as one beating the air. </a:t>
            </a:r>
            <a:r>
              <a:rPr lang="en-US" sz="2800" b="1" i="1" baseline="30000" dirty="0">
                <a:latin typeface="Candara"/>
                <a:cs typeface="Candara"/>
              </a:rPr>
              <a:t>27</a:t>
            </a:r>
            <a:r>
              <a:rPr lang="en-US" sz="2800" b="1" i="1" dirty="0">
                <a:latin typeface="Candara"/>
                <a:cs typeface="Candara"/>
              </a:rPr>
              <a:t> But I discipline my body </a:t>
            </a:r>
            <a:br>
              <a:rPr lang="en-US" sz="2800" b="1" i="1" dirty="0">
                <a:latin typeface="Candara"/>
                <a:cs typeface="Candara"/>
              </a:rPr>
            </a:br>
            <a:r>
              <a:rPr lang="en-US" sz="2800" b="1" i="1" dirty="0">
                <a:latin typeface="Candara"/>
                <a:cs typeface="Candara"/>
              </a:rPr>
              <a:t>and keep it under control, lest after preaching to </a:t>
            </a:r>
            <a:br>
              <a:rPr lang="en-US" sz="2800" b="1" i="1" dirty="0">
                <a:latin typeface="Candara"/>
                <a:cs typeface="Candara"/>
              </a:rPr>
            </a:br>
            <a:r>
              <a:rPr lang="en-US" sz="2800" b="1" i="1" dirty="0">
                <a:latin typeface="Candara"/>
                <a:cs typeface="Candara"/>
              </a:rPr>
              <a:t>others I myself should be disqualified.</a:t>
            </a:r>
            <a:br>
              <a:rPr lang="en-US" sz="2800" b="1" i="1" dirty="0">
                <a:latin typeface="Candara"/>
                <a:cs typeface="Candara"/>
              </a:rPr>
            </a:br>
            <a:r>
              <a:rPr lang="en-US" sz="2800" b="1" i="1" dirty="0">
                <a:latin typeface="Candara"/>
                <a:cs typeface="Candara"/>
              </a:rPr>
              <a:t>1 Corinthians 9:26-27</a:t>
            </a:r>
          </a:p>
        </p:txBody>
      </p:sp>
    </p:spTree>
    <p:extLst>
      <p:ext uri="{BB962C8B-B14F-4D97-AF65-F5344CB8AC3E}">
        <p14:creationId xmlns:p14="http://schemas.microsoft.com/office/powerpoint/2010/main" val="39239980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685800"/>
            <a:ext cx="11658600" cy="533400"/>
          </a:xfrm>
        </p:spPr>
        <p:txBody>
          <a:bodyPr/>
          <a:lstStyle/>
          <a:p>
            <a:r>
              <a:rPr lang="en-US" sz="3200" b="1" spc="-60" dirty="0">
                <a:latin typeface="Candara" charset="0"/>
                <a:ea typeface="MS PGothic" charset="0"/>
                <a:cs typeface="Arial" charset="0"/>
              </a:rPr>
              <a:t>TWO THINGS THAT WE NEED FOR SELF-DENIAL </a:t>
            </a:r>
          </a:p>
        </p:txBody>
      </p:sp>
      <p:sp>
        <p:nvSpPr>
          <p:cNvPr id="27651" name="Rectangle 3"/>
          <p:cNvSpPr>
            <a:spLocks noGrp="1" noChangeArrowheads="1"/>
          </p:cNvSpPr>
          <p:nvPr>
            <p:ph type="body" idx="1"/>
          </p:nvPr>
        </p:nvSpPr>
        <p:spPr>
          <a:xfrm>
            <a:off x="304800" y="1447800"/>
            <a:ext cx="11684000" cy="5350459"/>
          </a:xfrm>
        </p:spPr>
        <p:txBody>
          <a:bodyPr/>
          <a:lstStyle/>
          <a:p>
            <a:pPr marL="0" indent="0">
              <a:spcBef>
                <a:spcPts val="0"/>
              </a:spcBef>
              <a:buNone/>
              <a:defRPr/>
            </a:pPr>
            <a:r>
              <a:rPr lang="en-US" sz="2800" b="1" dirty="0">
                <a:latin typeface="Candara" charset="0"/>
                <a:ea typeface="MS PGothic" charset="0"/>
                <a:cs typeface="Arial" charset="0"/>
              </a:rPr>
              <a:t>2</a:t>
            </a:r>
            <a:r>
              <a:rPr lang="en-US" sz="2800" b="1" dirty="0" smtClean="0">
                <a:latin typeface="Candara" charset="0"/>
                <a:ea typeface="MS PGothic" charset="0"/>
                <a:cs typeface="Arial" charset="0"/>
              </a:rPr>
              <a:t>)   The SECOND </a:t>
            </a:r>
            <a:r>
              <a:rPr lang="en-US" sz="2800" b="1" dirty="0">
                <a:latin typeface="Candara" charset="0"/>
                <a:ea typeface="MS PGothic" charset="0"/>
                <a:cs typeface="Arial" charset="0"/>
              </a:rPr>
              <a:t>THING we need for self-denial is a </a:t>
            </a:r>
            <a:r>
              <a:rPr lang="en-US" sz="2800" b="1" u="sng" dirty="0" smtClean="0">
                <a:solidFill>
                  <a:srgbClr val="FF0000"/>
                </a:solidFill>
                <a:latin typeface="Candara" charset="0"/>
                <a:ea typeface="MS PGothic" charset="0"/>
                <a:cs typeface="Arial" charset="0"/>
              </a:rPr>
              <a:t>TRAINING</a:t>
            </a:r>
            <a:r>
              <a:rPr lang="en-US" sz="2800" b="1" dirty="0" smtClean="0">
                <a:solidFill>
                  <a:srgbClr val="FF0000"/>
                </a:solidFill>
                <a:latin typeface="Candara" charset="0"/>
                <a:ea typeface="MS PGothic" charset="0"/>
                <a:cs typeface="Arial" charset="0"/>
              </a:rPr>
              <a:t>.</a:t>
            </a:r>
            <a:endParaRPr lang="en-US" sz="2800" b="1" dirty="0">
              <a:solidFill>
                <a:srgbClr val="FF0000"/>
              </a:solidFill>
              <a:latin typeface="Candara" charset="0"/>
              <a:ea typeface="MS PGothic" charset="0"/>
              <a:cs typeface="Arial" charset="0"/>
            </a:endParaRPr>
          </a:p>
          <a:p>
            <a:pPr marL="458788" lvl="0" indent="-458788">
              <a:spcBef>
                <a:spcPts val="0"/>
              </a:spcBef>
              <a:defRPr/>
            </a:pPr>
            <a:endParaRPr lang="en-US" sz="1400" b="1" dirty="0" smtClean="0">
              <a:latin typeface="Candara" charset="0"/>
              <a:ea typeface="MS PGothic" charset="0"/>
              <a:cs typeface="Arial" charset="0"/>
            </a:endParaRPr>
          </a:p>
          <a:p>
            <a:pPr marL="909638" lvl="0" indent="-454025">
              <a:spcBef>
                <a:spcPts val="0"/>
              </a:spcBef>
              <a:defRPr/>
            </a:pPr>
            <a:r>
              <a:rPr lang="en-US" sz="2800" b="1" dirty="0">
                <a:latin typeface="Candara" charset="0"/>
                <a:ea typeface="MS PGothic" charset="0"/>
                <a:cs typeface="Arial" charset="0"/>
              </a:rPr>
              <a:t>Self-denial is NOT a once-for-all thing to do only in our conversion as a new believer but it is also </a:t>
            </a:r>
            <a:r>
              <a:rPr lang="en-US" sz="2800" b="1" dirty="0" smtClean="0">
                <a:solidFill>
                  <a:srgbClr val="FF0000"/>
                </a:solidFill>
                <a:latin typeface="Candara" charset="0"/>
                <a:ea typeface="MS PGothic" charset="0"/>
                <a:cs typeface="Arial" charset="0"/>
              </a:rPr>
              <a:t>a </a:t>
            </a:r>
            <a:r>
              <a:rPr lang="en-US" sz="2800" b="1" dirty="0">
                <a:solidFill>
                  <a:srgbClr val="FF0000"/>
                </a:solidFill>
                <a:latin typeface="Candara" charset="0"/>
                <a:ea typeface="MS PGothic" charset="0"/>
                <a:cs typeface="Arial" charset="0"/>
              </a:rPr>
              <a:t>DAILY PRACTICE in following Christ</a:t>
            </a:r>
            <a:r>
              <a:rPr lang="en-US" sz="2800" b="1" dirty="0">
                <a:latin typeface="Candara" charset="0"/>
                <a:ea typeface="MS PGothic" charset="0"/>
                <a:cs typeface="Arial" charset="0"/>
              </a:rPr>
              <a:t>.</a:t>
            </a:r>
          </a:p>
          <a:p>
            <a:pPr marL="458788" lvl="0" indent="-458788">
              <a:spcBef>
                <a:spcPts val="0"/>
              </a:spcBef>
              <a:defRPr/>
            </a:pPr>
            <a:endParaRPr lang="en-US" sz="500" b="1" dirty="0">
              <a:latin typeface="Candara" charset="0"/>
              <a:ea typeface="MS PGothic" charset="0"/>
              <a:cs typeface="Arial" charset="0"/>
            </a:endParaRPr>
          </a:p>
          <a:p>
            <a:pPr marL="1363663" lvl="1" indent="-455613" defTabSz="1317625">
              <a:spcBef>
                <a:spcPct val="0"/>
              </a:spcBef>
              <a:buFont typeface="Wingdings" charset="2"/>
              <a:buChar char="Ø"/>
            </a:pPr>
            <a:r>
              <a:rPr lang="en-US" sz="2600" b="1" dirty="0">
                <a:latin typeface="Candara" charset="0"/>
                <a:ea typeface="MS PGothic" charset="0"/>
                <a:cs typeface="Arial" charset="0"/>
              </a:rPr>
              <a:t>It is to live by faith daily—i.e., denying self by grace and through active faith (</a:t>
            </a:r>
            <a:r>
              <a:rPr lang="en-US" sz="2600" b="1" dirty="0" smtClean="0">
                <a:latin typeface="Candara" charset="0"/>
                <a:ea typeface="MS PGothic" charset="0"/>
                <a:cs typeface="Arial" charset="0"/>
              </a:rPr>
              <a:t>obedience)</a:t>
            </a:r>
            <a:r>
              <a:rPr lang="en-US" sz="2600" b="1" dirty="0">
                <a:latin typeface="Candara" charset="0"/>
                <a:ea typeface="MS PGothic" charset="0"/>
                <a:cs typeface="Arial" charset="0"/>
              </a:rPr>
              <a:t>.</a:t>
            </a:r>
          </a:p>
          <a:p>
            <a:pPr marL="1363663" lvl="1" indent="-455613" defTabSz="1317625">
              <a:spcBef>
                <a:spcPct val="0"/>
              </a:spcBef>
              <a:buFont typeface="Wingdings" charset="2"/>
              <a:buChar char="Ø"/>
            </a:pPr>
            <a:r>
              <a:rPr lang="en-US" sz="2600" b="1" dirty="0">
                <a:latin typeface="Candara" charset="0"/>
                <a:ea typeface="MS PGothic" charset="0"/>
                <a:cs typeface="Arial" charset="0"/>
              </a:rPr>
              <a:t>It is a way to continually surrender ourselves to say </a:t>
            </a:r>
            <a:r>
              <a:rPr lang="en-US" sz="2600" b="1" dirty="0" smtClean="0">
                <a:latin typeface="Candara" charset="0"/>
                <a:ea typeface="MS PGothic" charset="0"/>
                <a:cs typeface="Arial" charset="0"/>
              </a:rPr>
              <a:t>NO </a:t>
            </a:r>
            <a:r>
              <a:rPr lang="en-US" sz="2600" b="1" dirty="0">
                <a:latin typeface="Candara" charset="0"/>
                <a:ea typeface="MS PGothic" charset="0"/>
                <a:cs typeface="Arial" charset="0"/>
              </a:rPr>
              <a:t>to </a:t>
            </a:r>
            <a:r>
              <a:rPr lang="en-US" sz="2600" b="1" dirty="0" smtClean="0">
                <a:latin typeface="Candara" charset="0"/>
                <a:ea typeface="MS PGothic" charset="0"/>
                <a:cs typeface="Arial" charset="0"/>
              </a:rPr>
              <a:t>the desires of our old/natura</a:t>
            </a:r>
            <a:r>
              <a:rPr lang="en-US" sz="2600" b="1" dirty="0">
                <a:latin typeface="Candara" charset="0"/>
                <a:ea typeface="MS PGothic" charset="0"/>
                <a:cs typeface="Arial" charset="0"/>
              </a:rPr>
              <a:t>l</a:t>
            </a:r>
            <a:r>
              <a:rPr lang="en-US" sz="2600" b="1" dirty="0" smtClean="0">
                <a:latin typeface="Candara" charset="0"/>
                <a:ea typeface="MS PGothic" charset="0"/>
                <a:cs typeface="Arial" charset="0"/>
              </a:rPr>
              <a:t> self </a:t>
            </a:r>
            <a:r>
              <a:rPr lang="en-US" sz="2600" b="1" dirty="0">
                <a:latin typeface="Candara" charset="0"/>
                <a:ea typeface="MS PGothic" charset="0"/>
                <a:cs typeface="Arial" charset="0"/>
              </a:rPr>
              <a:t>and to say </a:t>
            </a:r>
            <a:r>
              <a:rPr lang="en-US" sz="2600" b="1" dirty="0" smtClean="0">
                <a:latin typeface="Candara" charset="0"/>
                <a:ea typeface="MS PGothic" charset="0"/>
                <a:cs typeface="Arial" charset="0"/>
              </a:rPr>
              <a:t>YES  to the </a:t>
            </a:r>
            <a:r>
              <a:rPr lang="en-US" sz="2600" b="1" dirty="0">
                <a:latin typeface="Candara" charset="0"/>
                <a:ea typeface="MS PGothic" charset="0"/>
                <a:cs typeface="Arial" charset="0"/>
              </a:rPr>
              <a:t>desires of the Spirit.</a:t>
            </a:r>
          </a:p>
          <a:p>
            <a:pPr marL="1363663" lvl="1" indent="-455613" defTabSz="1317625">
              <a:spcBef>
                <a:spcPct val="0"/>
              </a:spcBef>
              <a:buFont typeface="Wingdings" charset="2"/>
              <a:buChar char="Ø"/>
            </a:pPr>
            <a:r>
              <a:rPr lang="en-US" sz="2600" b="1" dirty="0">
                <a:latin typeface="Candara" charset="0"/>
                <a:ea typeface="MS PGothic" charset="0"/>
                <a:cs typeface="Arial" charset="0"/>
              </a:rPr>
              <a:t>It requires intentional training of </a:t>
            </a:r>
            <a:r>
              <a:rPr lang="en-US" sz="2600" b="1" i="1" dirty="0">
                <a:solidFill>
                  <a:srgbClr val="FF0000"/>
                </a:solidFill>
                <a:latin typeface="Candara" charset="0"/>
                <a:ea typeface="MS PGothic" charset="0"/>
                <a:cs typeface="Arial" charset="0"/>
              </a:rPr>
              <a:t>putting off the old self and putting on the new self.</a:t>
            </a:r>
          </a:p>
        </p:txBody>
      </p:sp>
      <p:sp>
        <p:nvSpPr>
          <p:cNvPr id="2" name="TextBox 1"/>
          <p:cNvSpPr txBox="1"/>
          <p:nvPr/>
        </p:nvSpPr>
        <p:spPr>
          <a:xfrm>
            <a:off x="324264" y="-1432057"/>
            <a:ext cx="184666" cy="400110"/>
          </a:xfrm>
          <a:prstGeom prst="rect">
            <a:avLst/>
          </a:prstGeom>
          <a:noFill/>
        </p:spPr>
        <p:txBody>
          <a:bodyPr wrap="none" rtlCol="0">
            <a:spAutoFit/>
          </a:bodyPr>
          <a:lstStyle/>
          <a:p>
            <a:endParaRPr lang="en-US" dirty="0">
              <a:solidFill>
                <a:srgbClr val="FF0000"/>
              </a:solidFill>
            </a:endParaRPr>
          </a:p>
        </p:txBody>
      </p:sp>
    </p:spTree>
    <p:extLst>
      <p:ext uri="{BB962C8B-B14F-4D97-AF65-F5344CB8AC3E}">
        <p14:creationId xmlns:p14="http://schemas.microsoft.com/office/powerpoint/2010/main" val="34417991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152400" y="304800"/>
            <a:ext cx="11982765" cy="6526894"/>
          </a:xfrm>
        </p:spPr>
        <p:txBody>
          <a:bodyPr/>
          <a:lstStyle/>
          <a:p>
            <a:pPr marL="0" indent="0" algn="ctr">
              <a:spcBef>
                <a:spcPts val="0"/>
              </a:spcBef>
              <a:buNone/>
            </a:pPr>
            <a:r>
              <a:rPr lang="en-US" sz="2600" b="1" i="1" baseline="30000" dirty="0" smtClean="0">
                <a:latin typeface="Candara"/>
                <a:cs typeface="Candara"/>
              </a:rPr>
              <a:t>20</a:t>
            </a:r>
            <a:r>
              <a:rPr lang="en-US" sz="2600" b="1" i="1" dirty="0">
                <a:latin typeface="Candara"/>
                <a:cs typeface="Candara"/>
              </a:rPr>
              <a:t> But that is not the way you learned Christ!— </a:t>
            </a:r>
            <a:br>
              <a:rPr lang="en-US" sz="2600" b="1" i="1" dirty="0">
                <a:latin typeface="Candara"/>
                <a:cs typeface="Candara"/>
              </a:rPr>
            </a:br>
            <a:r>
              <a:rPr lang="en-US" sz="2600" b="1" i="1" baseline="30000" dirty="0">
                <a:latin typeface="Candara"/>
                <a:cs typeface="Candara"/>
              </a:rPr>
              <a:t>21</a:t>
            </a:r>
            <a:r>
              <a:rPr lang="en-US" sz="2600" b="1" i="1" dirty="0">
                <a:latin typeface="Candara"/>
                <a:cs typeface="Candara"/>
              </a:rPr>
              <a:t> assuming that you have heard about him and were </a:t>
            </a:r>
            <a:br>
              <a:rPr lang="en-US" sz="2600" b="1" i="1" dirty="0">
                <a:latin typeface="Candara"/>
                <a:cs typeface="Candara"/>
              </a:rPr>
            </a:br>
            <a:r>
              <a:rPr lang="en-US" sz="2600" b="1" i="1" dirty="0">
                <a:latin typeface="Candara"/>
                <a:cs typeface="Candara"/>
              </a:rPr>
              <a:t>taught in him, as the truth is in Jesus, </a:t>
            </a:r>
            <a:r>
              <a:rPr lang="en-US" sz="2600" b="1" i="1" baseline="30000" dirty="0">
                <a:latin typeface="Candara"/>
                <a:cs typeface="Candara"/>
              </a:rPr>
              <a:t>22</a:t>
            </a:r>
            <a:r>
              <a:rPr lang="en-US" sz="2600" b="1" i="1" dirty="0">
                <a:latin typeface="Candara"/>
                <a:cs typeface="Candara"/>
              </a:rPr>
              <a:t> to put off your old self, </a:t>
            </a:r>
            <a:br>
              <a:rPr lang="en-US" sz="2600" b="1" i="1" dirty="0">
                <a:latin typeface="Candara"/>
                <a:cs typeface="Candara"/>
              </a:rPr>
            </a:br>
            <a:r>
              <a:rPr lang="en-US" sz="2600" b="1" i="1" dirty="0">
                <a:latin typeface="Candara"/>
                <a:cs typeface="Candara"/>
              </a:rPr>
              <a:t>which belongs to your former manner of life and is corrupt through </a:t>
            </a:r>
            <a:br>
              <a:rPr lang="en-US" sz="2600" b="1" i="1" dirty="0">
                <a:latin typeface="Candara"/>
                <a:cs typeface="Candara"/>
              </a:rPr>
            </a:br>
            <a:r>
              <a:rPr lang="en-US" sz="2600" b="1" i="1" dirty="0">
                <a:latin typeface="Candara"/>
                <a:cs typeface="Candara"/>
              </a:rPr>
              <a:t>deceitful desires</a:t>
            </a:r>
            <a:r>
              <a:rPr lang="en-US" sz="2600" b="1" i="1" dirty="0" smtClean="0">
                <a:latin typeface="Candara"/>
                <a:cs typeface="Candara"/>
              </a:rPr>
              <a:t>, </a:t>
            </a:r>
            <a:r>
              <a:rPr lang="en-US" sz="2600" b="1" i="1" baseline="30000" dirty="0" smtClean="0">
                <a:latin typeface="Candara"/>
                <a:cs typeface="Candara"/>
              </a:rPr>
              <a:t>23</a:t>
            </a:r>
            <a:r>
              <a:rPr lang="en-US" sz="2600" b="1" i="1" dirty="0">
                <a:latin typeface="Candara"/>
                <a:cs typeface="Candara"/>
              </a:rPr>
              <a:t> and to be renewed in the spirit of your minds,</a:t>
            </a:r>
            <a:br>
              <a:rPr lang="en-US" sz="2600" b="1" i="1" dirty="0">
                <a:latin typeface="Candara"/>
                <a:cs typeface="Candara"/>
              </a:rPr>
            </a:br>
            <a:r>
              <a:rPr lang="en-US" sz="2600" b="1" i="1" dirty="0">
                <a:latin typeface="Candara"/>
                <a:cs typeface="Candara"/>
              </a:rPr>
              <a:t> </a:t>
            </a:r>
            <a:r>
              <a:rPr lang="en-US" sz="2600" b="1" i="1" baseline="30000" dirty="0">
                <a:latin typeface="Candara"/>
                <a:cs typeface="Candara"/>
              </a:rPr>
              <a:t>24</a:t>
            </a:r>
            <a:r>
              <a:rPr lang="en-US" sz="2600" b="1" i="1" dirty="0">
                <a:latin typeface="Candara"/>
                <a:cs typeface="Candara"/>
              </a:rPr>
              <a:t> and to put on the new self, created after the likeness</a:t>
            </a:r>
            <a:br>
              <a:rPr lang="en-US" sz="2600" b="1" i="1" dirty="0">
                <a:latin typeface="Candara"/>
                <a:cs typeface="Candara"/>
              </a:rPr>
            </a:br>
            <a:r>
              <a:rPr lang="en-US" sz="2600" b="1" i="1" dirty="0">
                <a:latin typeface="Candara"/>
                <a:cs typeface="Candara"/>
              </a:rPr>
              <a:t> of God in true righteousness and holiness.</a:t>
            </a:r>
            <a:br>
              <a:rPr lang="en-US" sz="2600" b="1" i="1" dirty="0">
                <a:latin typeface="Candara"/>
                <a:cs typeface="Candara"/>
              </a:rPr>
            </a:br>
            <a:r>
              <a:rPr lang="en-US" sz="2600" b="1" i="1" dirty="0">
                <a:latin typeface="Candara"/>
                <a:cs typeface="Candara"/>
              </a:rPr>
              <a:t>Ephesians 4:20-</a:t>
            </a:r>
            <a:r>
              <a:rPr lang="en-US" sz="2600" b="1" i="1" dirty="0" smtClean="0">
                <a:latin typeface="Candara"/>
                <a:cs typeface="Candara"/>
              </a:rPr>
              <a:t>24</a:t>
            </a:r>
          </a:p>
          <a:p>
            <a:pPr marL="0" indent="0" algn="ctr">
              <a:spcBef>
                <a:spcPts val="0"/>
              </a:spcBef>
              <a:buNone/>
            </a:pPr>
            <a:endParaRPr lang="en-US" sz="2000" b="1" i="1" dirty="0">
              <a:latin typeface="Candara"/>
              <a:cs typeface="Candara"/>
            </a:endParaRPr>
          </a:p>
          <a:p>
            <a:pPr marL="0" indent="0" algn="ctr">
              <a:spcBef>
                <a:spcPts val="0"/>
              </a:spcBef>
              <a:buNone/>
            </a:pPr>
            <a:r>
              <a:rPr lang="en-US" sz="2600" b="1" i="1" baseline="30000" dirty="0">
                <a:latin typeface="Candara"/>
                <a:cs typeface="Candara"/>
              </a:rPr>
              <a:t>16</a:t>
            </a:r>
            <a:r>
              <a:rPr lang="en-US" sz="2600" b="1" i="1" dirty="0">
                <a:latin typeface="Candara"/>
                <a:cs typeface="Candara"/>
              </a:rPr>
              <a:t> But I say, walk by the Spirit, and you will not gratify</a:t>
            </a:r>
            <a:br>
              <a:rPr lang="en-US" sz="2600" b="1" i="1" dirty="0">
                <a:latin typeface="Candara"/>
                <a:cs typeface="Candara"/>
              </a:rPr>
            </a:br>
            <a:r>
              <a:rPr lang="en-US" sz="2600" b="1" i="1" dirty="0">
                <a:latin typeface="Candara"/>
                <a:cs typeface="Candara"/>
              </a:rPr>
              <a:t> the desires of the flesh</a:t>
            </a:r>
            <a:r>
              <a:rPr lang="en-US" sz="2600" b="1" i="1" dirty="0" smtClean="0">
                <a:latin typeface="Candara"/>
                <a:cs typeface="Candara"/>
              </a:rPr>
              <a:t>. </a:t>
            </a:r>
            <a:r>
              <a:rPr lang="en-US" sz="2600" b="1" i="1" baseline="30000" dirty="0" smtClean="0">
                <a:latin typeface="Candara"/>
                <a:cs typeface="Candara"/>
              </a:rPr>
              <a:t>17</a:t>
            </a:r>
            <a:r>
              <a:rPr lang="en-US" sz="2600" b="1" i="1" dirty="0">
                <a:latin typeface="Candara"/>
                <a:cs typeface="Candara"/>
              </a:rPr>
              <a:t> For the desires of the flesh are </a:t>
            </a:r>
            <a:br>
              <a:rPr lang="en-US" sz="2600" b="1" i="1" dirty="0">
                <a:latin typeface="Candara"/>
                <a:cs typeface="Candara"/>
              </a:rPr>
            </a:br>
            <a:r>
              <a:rPr lang="en-US" sz="2600" b="1" i="1" dirty="0">
                <a:latin typeface="Candara"/>
                <a:cs typeface="Candara"/>
              </a:rPr>
              <a:t>against the Spirit, and the desires of the Spirit are against the flesh,</a:t>
            </a:r>
            <a:br>
              <a:rPr lang="en-US" sz="2600" b="1" i="1" dirty="0">
                <a:latin typeface="Candara"/>
                <a:cs typeface="Candara"/>
              </a:rPr>
            </a:br>
            <a:r>
              <a:rPr lang="en-US" sz="2600" b="1" i="1" dirty="0">
                <a:latin typeface="Candara"/>
                <a:cs typeface="Candara"/>
              </a:rPr>
              <a:t> for these are opposed to each other, to keep you from doing</a:t>
            </a:r>
            <a:br>
              <a:rPr lang="en-US" sz="2600" b="1" i="1" dirty="0">
                <a:latin typeface="Candara"/>
                <a:cs typeface="Candara"/>
              </a:rPr>
            </a:br>
            <a:r>
              <a:rPr lang="en-US" sz="2600" b="1" i="1" dirty="0">
                <a:latin typeface="Candara"/>
                <a:cs typeface="Candara"/>
              </a:rPr>
              <a:t> the things you want to do. </a:t>
            </a:r>
            <a:r>
              <a:rPr lang="en-US" sz="2600" b="1" i="1" baseline="30000" dirty="0">
                <a:latin typeface="Candara"/>
                <a:cs typeface="Candara"/>
              </a:rPr>
              <a:t>18</a:t>
            </a:r>
            <a:r>
              <a:rPr lang="en-US" sz="2600" b="1" i="1" dirty="0">
                <a:latin typeface="Candara"/>
                <a:cs typeface="Candara"/>
              </a:rPr>
              <a:t> But if you are led by</a:t>
            </a:r>
            <a:br>
              <a:rPr lang="en-US" sz="2600" b="1" i="1" dirty="0">
                <a:latin typeface="Candara"/>
                <a:cs typeface="Candara"/>
              </a:rPr>
            </a:br>
            <a:r>
              <a:rPr lang="en-US" sz="2600" b="1" i="1" dirty="0">
                <a:latin typeface="Candara"/>
                <a:cs typeface="Candara"/>
              </a:rPr>
              <a:t> the Spirit, you are not under the law</a:t>
            </a:r>
            <a:r>
              <a:rPr lang="en-US" sz="2600" b="1" i="1" dirty="0" smtClean="0">
                <a:latin typeface="Candara"/>
                <a:cs typeface="Candara"/>
              </a:rPr>
              <a:t>.</a:t>
            </a:r>
            <a:br>
              <a:rPr lang="en-US" sz="2600" b="1" i="1" dirty="0" smtClean="0">
                <a:latin typeface="Candara"/>
                <a:cs typeface="Candara"/>
              </a:rPr>
            </a:br>
            <a:r>
              <a:rPr lang="en-US" sz="2600" b="1" i="1" dirty="0" smtClean="0">
                <a:latin typeface="Candara"/>
                <a:cs typeface="Candara"/>
              </a:rPr>
              <a:t>Galatians 5:16-18</a:t>
            </a:r>
            <a:endParaRPr lang="en-US" sz="2600" b="1" i="1" dirty="0">
              <a:latin typeface="Candara"/>
              <a:cs typeface="Candara"/>
            </a:endParaRPr>
          </a:p>
        </p:txBody>
      </p:sp>
    </p:spTree>
    <p:extLst>
      <p:ext uri="{BB962C8B-B14F-4D97-AF65-F5344CB8AC3E}">
        <p14:creationId xmlns:p14="http://schemas.microsoft.com/office/powerpoint/2010/main" val="236488590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76200" y="533400"/>
            <a:ext cx="12115800" cy="990600"/>
          </a:xfrm>
        </p:spPr>
        <p:txBody>
          <a:bodyPr/>
          <a:lstStyle/>
          <a:p>
            <a:r>
              <a:rPr lang="en-US" sz="3200" b="1" dirty="0">
                <a:latin typeface="Candara" charset="0"/>
                <a:cs typeface="MS PGothic" charset="0"/>
              </a:rPr>
              <a:t>HOW CAN WE PRACTICE SELF-DENIAL </a:t>
            </a:r>
            <a:r>
              <a:rPr lang="en-US" sz="3200" b="1" dirty="0" smtClean="0">
                <a:latin typeface="Candara" charset="0"/>
                <a:cs typeface="MS PGothic" charset="0"/>
              </a:rPr>
              <a:t/>
            </a:r>
            <a:br>
              <a:rPr lang="en-US" sz="3200" b="1" dirty="0" smtClean="0">
                <a:latin typeface="Candara" charset="0"/>
                <a:cs typeface="MS PGothic" charset="0"/>
              </a:rPr>
            </a:br>
            <a:r>
              <a:rPr lang="en-US" sz="3200" b="1" dirty="0" smtClean="0">
                <a:latin typeface="Candara" charset="0"/>
                <a:cs typeface="MS PGothic" charset="0"/>
              </a:rPr>
              <a:t>DAILY </a:t>
            </a:r>
            <a:r>
              <a:rPr lang="en-US" sz="3200" b="1" dirty="0">
                <a:latin typeface="Candara" charset="0"/>
                <a:cs typeface="MS PGothic" charset="0"/>
              </a:rPr>
              <a:t>IN FOLLOWING CHRIST?</a:t>
            </a:r>
          </a:p>
        </p:txBody>
      </p:sp>
      <p:sp>
        <p:nvSpPr>
          <p:cNvPr id="27651" name="Rectangle 3"/>
          <p:cNvSpPr>
            <a:spLocks noGrp="1" noChangeArrowheads="1"/>
          </p:cNvSpPr>
          <p:nvPr>
            <p:ph type="body" idx="1"/>
          </p:nvPr>
        </p:nvSpPr>
        <p:spPr>
          <a:xfrm>
            <a:off x="304859" y="1752600"/>
            <a:ext cx="11734761" cy="5045804"/>
          </a:xfrm>
        </p:spPr>
        <p:txBody>
          <a:bodyPr/>
          <a:lstStyle/>
          <a:p>
            <a:pPr marL="454025" indent="-454025">
              <a:spcBef>
                <a:spcPts val="0"/>
              </a:spcBef>
              <a:buNone/>
            </a:pPr>
            <a:r>
              <a:rPr lang="en-US" sz="2800" b="1" dirty="0" smtClean="0">
                <a:latin typeface="Candara" charset="0"/>
                <a:cs typeface="MS PGothic" charset="0"/>
              </a:rPr>
              <a:t>1)   We </a:t>
            </a:r>
            <a:r>
              <a:rPr lang="en-US" sz="2800" b="1" dirty="0">
                <a:latin typeface="Candara" charset="0"/>
                <a:cs typeface="MS PGothic" charset="0"/>
              </a:rPr>
              <a:t>are </a:t>
            </a:r>
            <a:r>
              <a:rPr lang="en-US" sz="2800" b="1" dirty="0" smtClean="0">
                <a:latin typeface="Candara" charset="0"/>
                <a:cs typeface="MS PGothic" charset="0"/>
              </a:rPr>
              <a:t>to </a:t>
            </a:r>
            <a:r>
              <a:rPr lang="en-US" sz="2800" b="1" dirty="0">
                <a:solidFill>
                  <a:srgbClr val="FF0000"/>
                </a:solidFill>
                <a:latin typeface="Candara" charset="0"/>
                <a:cs typeface="MS PGothic" charset="0"/>
              </a:rPr>
              <a:t>practice self-denial in our </a:t>
            </a:r>
            <a:r>
              <a:rPr lang="en-US" sz="2800" b="1" dirty="0" smtClean="0">
                <a:solidFill>
                  <a:srgbClr val="FF0000"/>
                </a:solidFill>
                <a:latin typeface="Candara" charset="0"/>
                <a:cs typeface="MS PGothic" charset="0"/>
              </a:rPr>
              <a:t>HEART/CENTER. </a:t>
            </a:r>
            <a:r>
              <a:rPr lang="en-US" sz="2800" b="1" dirty="0" smtClean="0">
                <a:latin typeface="Candara" charset="0"/>
                <a:cs typeface="MS PGothic" charset="0"/>
              </a:rPr>
              <a:t> </a:t>
            </a:r>
            <a:endParaRPr lang="en-US" sz="800" i="1" dirty="0" smtClean="0">
              <a:latin typeface="Candara" charset="0"/>
              <a:cs typeface="Candara" charset="0"/>
            </a:endParaRPr>
          </a:p>
          <a:p>
            <a:pPr marL="912813" lvl="2" indent="-457200" defTabSz="385763">
              <a:spcBef>
                <a:spcPts val="0"/>
              </a:spcBef>
              <a:buFont typeface="Wingdings" charset="0"/>
              <a:buChar char="Ø"/>
              <a:defRPr/>
            </a:pPr>
            <a:endParaRPr lang="en-US" sz="800" kern="1200" dirty="0" smtClean="0">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kern="1200" dirty="0" smtClean="0">
                <a:latin typeface="Candara" charset="0"/>
                <a:ea typeface="ＭＳ Ｐゴシック" charset="0"/>
                <a:cs typeface="Candara" charset="0"/>
              </a:rPr>
              <a:t>Train yourself to practice brokenness to </a:t>
            </a:r>
            <a:r>
              <a:rPr lang="en-US" sz="2600" kern="1200" dirty="0">
                <a:latin typeface="Candara" charset="0"/>
                <a:ea typeface="ＭＳ Ｐゴシック" charset="0"/>
                <a:cs typeface="Candara" charset="0"/>
              </a:rPr>
              <a:t>your self-will, self-glory, self-attitudes, hidden motives, values, rationalization, </a:t>
            </a:r>
            <a:r>
              <a:rPr lang="en-US" sz="2600" kern="1200" dirty="0" smtClean="0">
                <a:latin typeface="Candara" charset="0"/>
                <a:ea typeface="ＭＳ Ｐゴシック" charset="0"/>
                <a:cs typeface="Candara" charset="0"/>
              </a:rPr>
              <a:t>insincerity, </a:t>
            </a:r>
            <a:r>
              <a:rPr lang="en-US" sz="2600" kern="1200" dirty="0">
                <a:latin typeface="Candara" charset="0"/>
                <a:ea typeface="ＭＳ Ｐゴシック" charset="0"/>
                <a:cs typeface="Candara" charset="0"/>
              </a:rPr>
              <a:t>etc.  </a:t>
            </a:r>
          </a:p>
          <a:p>
            <a:pPr marL="912813" lvl="2" indent="-457200" defTabSz="385763">
              <a:spcBef>
                <a:spcPts val="0"/>
              </a:spcBef>
              <a:buFont typeface="Wingdings" charset="0"/>
              <a:buChar char="Ø"/>
              <a:defRPr/>
            </a:pPr>
            <a:r>
              <a:rPr lang="en-US" sz="2600" kern="1200" dirty="0">
                <a:latin typeface="Candara" charset="0"/>
                <a:ea typeface="ＭＳ Ｐゴシック" charset="0"/>
                <a:cs typeface="Candara" charset="0"/>
              </a:rPr>
              <a:t>Hand over your </a:t>
            </a:r>
            <a:r>
              <a:rPr lang="en-US" sz="2600" kern="1200" dirty="0" smtClean="0">
                <a:latin typeface="Candara" charset="0"/>
                <a:ea typeface="ＭＳ Ｐゴシック" charset="0"/>
                <a:cs typeface="Candara" charset="0"/>
              </a:rPr>
              <a:t>ownership [= </a:t>
            </a:r>
            <a:r>
              <a:rPr lang="en-US" sz="2600" kern="1200" dirty="0" smtClean="0">
                <a:latin typeface="Candara" charset="0"/>
                <a:ea typeface="ＭＳ Ｐゴシック" charset="0"/>
                <a:cs typeface="Candara" charset="0"/>
              </a:rPr>
              <a:t>your </a:t>
            </a:r>
            <a:r>
              <a:rPr lang="en-US" sz="2600" kern="1200" dirty="0" smtClean="0">
                <a:latin typeface="Candara" charset="0"/>
                <a:ea typeface="ＭＳ Ｐゴシック" charset="0"/>
                <a:cs typeface="Candara" charset="0"/>
              </a:rPr>
              <a:t>ALL</a:t>
            </a:r>
            <a:r>
              <a:rPr lang="en-US" sz="2600" kern="1200" dirty="0" smtClean="0">
                <a:latin typeface="Candara" charset="0"/>
                <a:ea typeface="ＭＳ Ｐゴシック" charset="0"/>
                <a:cs typeface="Candara" charset="0"/>
              </a:rPr>
              <a:t>] </a:t>
            </a:r>
            <a:r>
              <a:rPr lang="en-US" sz="2600" kern="1200" dirty="0">
                <a:latin typeface="Candara" charset="0"/>
                <a:ea typeface="ＭＳ Ｐゴシック" charset="0"/>
                <a:cs typeface="Candara" charset="0"/>
              </a:rPr>
              <a:t>to the Holy Spirit so that you can continually be filled with His power</a:t>
            </a:r>
            <a:r>
              <a:rPr lang="en-US" sz="2600" kern="1200" dirty="0" smtClean="0">
                <a:latin typeface="Candara" charset="0"/>
                <a:ea typeface="ＭＳ Ｐゴシック" charset="0"/>
                <a:cs typeface="Candara" charset="0"/>
              </a:rPr>
              <a:t>.</a:t>
            </a:r>
          </a:p>
          <a:p>
            <a:pPr marL="912813" lvl="2" indent="-457200" defTabSz="385763">
              <a:spcBef>
                <a:spcPts val="0"/>
              </a:spcBef>
              <a:buFont typeface="Wingdings" charset="0"/>
              <a:buChar char="Ø"/>
              <a:defRPr/>
            </a:pPr>
            <a:endParaRPr lang="en-US" sz="1200" kern="1200" dirty="0">
              <a:latin typeface="Candara" charset="0"/>
              <a:ea typeface="ＭＳ Ｐゴシック" charset="0"/>
              <a:cs typeface="Candara" charset="0"/>
            </a:endParaRPr>
          </a:p>
          <a:p>
            <a:pPr marL="0" lvl="0" indent="0" algn="ctr">
              <a:spcBef>
                <a:spcPct val="0"/>
              </a:spcBef>
              <a:buNone/>
            </a:pPr>
            <a:r>
              <a:rPr lang="en-US" sz="2600" i="1" kern="1200" baseline="30000" dirty="0">
                <a:solidFill>
                  <a:srgbClr val="000000"/>
                </a:solidFill>
                <a:latin typeface="Candara"/>
                <a:ea typeface="ＭＳ Ｐゴシック" charset="0"/>
                <a:cs typeface="Candara"/>
              </a:rPr>
              <a:t>20</a:t>
            </a:r>
            <a:r>
              <a:rPr lang="en-US" sz="2600" i="1" kern="1200" dirty="0">
                <a:solidFill>
                  <a:srgbClr val="000000"/>
                </a:solidFill>
                <a:latin typeface="Candara"/>
                <a:ea typeface="ＭＳ Ｐゴシック" charset="0"/>
                <a:cs typeface="Candara"/>
              </a:rPr>
              <a:t> I have been crucified with Christ. It is no longer </a:t>
            </a:r>
            <a:r>
              <a:rPr lang="en-US" sz="2600" i="1" kern="1200" dirty="0" smtClean="0">
                <a:solidFill>
                  <a:srgbClr val="000000"/>
                </a:solidFill>
                <a:latin typeface="Candara"/>
                <a:ea typeface="ＭＳ Ｐゴシック" charset="0"/>
                <a:cs typeface="Candara"/>
              </a:rPr>
              <a:t/>
            </a:r>
            <a:br>
              <a:rPr lang="en-US" sz="2600" i="1" kern="1200" dirty="0" smtClean="0">
                <a:solidFill>
                  <a:srgbClr val="000000"/>
                </a:solidFill>
                <a:latin typeface="Candara"/>
                <a:ea typeface="ＭＳ Ｐゴシック" charset="0"/>
                <a:cs typeface="Candara"/>
              </a:rPr>
            </a:br>
            <a:r>
              <a:rPr lang="en-US" sz="2600" i="1" kern="1200" dirty="0" smtClean="0">
                <a:solidFill>
                  <a:srgbClr val="000000"/>
                </a:solidFill>
                <a:latin typeface="Candara"/>
                <a:ea typeface="ＭＳ Ｐゴシック" charset="0"/>
                <a:cs typeface="Candara"/>
              </a:rPr>
              <a:t>I </a:t>
            </a:r>
            <a:r>
              <a:rPr lang="en-US" sz="2600" i="1" kern="1200" dirty="0">
                <a:solidFill>
                  <a:srgbClr val="000000"/>
                </a:solidFill>
                <a:latin typeface="Candara"/>
                <a:ea typeface="ＭＳ Ｐゴシック" charset="0"/>
                <a:cs typeface="Candara"/>
              </a:rPr>
              <a:t>who live, but Christ who lives in me. And the life I now </a:t>
            </a:r>
            <a:r>
              <a:rPr lang="en-US" sz="2600" i="1" kern="1200" dirty="0" smtClean="0">
                <a:solidFill>
                  <a:srgbClr val="000000"/>
                </a:solidFill>
                <a:latin typeface="Candara"/>
                <a:ea typeface="ＭＳ Ｐゴシック" charset="0"/>
                <a:cs typeface="Candara"/>
              </a:rPr>
              <a:t>live</a:t>
            </a:r>
            <a:br>
              <a:rPr lang="en-US" sz="2600" i="1" kern="1200" dirty="0" smtClean="0">
                <a:solidFill>
                  <a:srgbClr val="000000"/>
                </a:solidFill>
                <a:latin typeface="Candara"/>
                <a:ea typeface="ＭＳ Ｐゴシック" charset="0"/>
                <a:cs typeface="Candara"/>
              </a:rPr>
            </a:br>
            <a:r>
              <a:rPr lang="en-US" sz="2600" i="1" kern="1200" dirty="0" smtClean="0">
                <a:solidFill>
                  <a:srgbClr val="000000"/>
                </a:solidFill>
                <a:latin typeface="Candara"/>
                <a:ea typeface="ＭＳ Ｐゴシック" charset="0"/>
                <a:cs typeface="Candara"/>
              </a:rPr>
              <a:t> </a:t>
            </a:r>
            <a:r>
              <a:rPr lang="en-US" sz="2600" i="1" kern="1200" dirty="0">
                <a:solidFill>
                  <a:srgbClr val="000000"/>
                </a:solidFill>
                <a:latin typeface="Candara"/>
                <a:ea typeface="ＭＳ Ｐゴシック" charset="0"/>
                <a:cs typeface="Candara"/>
              </a:rPr>
              <a:t>in the flesh I live by faith in the Son of God, who </a:t>
            </a:r>
            <a:r>
              <a:rPr lang="en-US" sz="2600" i="1" kern="1200" dirty="0" smtClean="0">
                <a:solidFill>
                  <a:srgbClr val="000000"/>
                </a:solidFill>
                <a:latin typeface="Candara"/>
                <a:ea typeface="ＭＳ Ｐゴシック" charset="0"/>
                <a:cs typeface="Candara"/>
              </a:rPr>
              <a:t/>
            </a:r>
            <a:br>
              <a:rPr lang="en-US" sz="2600" i="1" kern="1200" dirty="0" smtClean="0">
                <a:solidFill>
                  <a:srgbClr val="000000"/>
                </a:solidFill>
                <a:latin typeface="Candara"/>
                <a:ea typeface="ＭＳ Ｐゴシック" charset="0"/>
                <a:cs typeface="Candara"/>
              </a:rPr>
            </a:br>
            <a:r>
              <a:rPr lang="en-US" sz="2600" i="1" kern="1200" dirty="0" smtClean="0">
                <a:solidFill>
                  <a:srgbClr val="000000"/>
                </a:solidFill>
                <a:latin typeface="Candara"/>
                <a:ea typeface="ＭＳ Ｐゴシック" charset="0"/>
                <a:cs typeface="Candara"/>
              </a:rPr>
              <a:t>loved </a:t>
            </a:r>
            <a:r>
              <a:rPr lang="en-US" sz="2600" i="1" kern="1200" dirty="0">
                <a:solidFill>
                  <a:srgbClr val="000000"/>
                </a:solidFill>
                <a:latin typeface="Candara"/>
                <a:ea typeface="ＭＳ Ｐゴシック" charset="0"/>
                <a:cs typeface="Candara"/>
              </a:rPr>
              <a:t>me and gave himself for me.</a:t>
            </a:r>
            <a:br>
              <a:rPr lang="en-US" sz="2600" i="1" kern="1200" dirty="0">
                <a:solidFill>
                  <a:srgbClr val="000000"/>
                </a:solidFill>
                <a:latin typeface="Candara"/>
                <a:ea typeface="ＭＳ Ｐゴシック" charset="0"/>
                <a:cs typeface="Candara"/>
              </a:rPr>
            </a:br>
            <a:r>
              <a:rPr lang="en-US" sz="2600" i="1" kern="1200" dirty="0">
                <a:solidFill>
                  <a:srgbClr val="000000"/>
                </a:solidFill>
                <a:latin typeface="Candara"/>
                <a:ea typeface="ＭＳ Ｐゴシック" charset="0"/>
                <a:cs typeface="Candara"/>
              </a:rPr>
              <a:t>Galatians 2:20</a:t>
            </a:r>
          </a:p>
          <a:p>
            <a:pPr marL="455613" lvl="2" indent="0" defTabSz="385763">
              <a:spcBef>
                <a:spcPts val="0"/>
              </a:spcBef>
              <a:buNone/>
              <a:defRPr/>
            </a:pPr>
            <a:endParaRPr lang="en-US" sz="2600" kern="1200" dirty="0" smtClean="0">
              <a:latin typeface="Candara" charset="0"/>
              <a:ea typeface="ＭＳ Ｐゴシック" charset="0"/>
              <a:cs typeface="Candara" charset="0"/>
            </a:endParaRPr>
          </a:p>
        </p:txBody>
      </p:sp>
    </p:spTree>
    <p:extLst>
      <p:ext uri="{BB962C8B-B14F-4D97-AF65-F5344CB8AC3E}">
        <p14:creationId xmlns:p14="http://schemas.microsoft.com/office/powerpoint/2010/main" val="420500415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76200" y="533400"/>
            <a:ext cx="12115800" cy="990600"/>
          </a:xfrm>
        </p:spPr>
        <p:txBody>
          <a:bodyPr/>
          <a:lstStyle/>
          <a:p>
            <a:r>
              <a:rPr lang="en-US" sz="3200" b="1" dirty="0">
                <a:latin typeface="Candara" charset="0"/>
                <a:cs typeface="MS PGothic" charset="0"/>
              </a:rPr>
              <a:t>HOW CAN WE PRACTICE SELF-DENIAL </a:t>
            </a:r>
            <a:r>
              <a:rPr lang="en-US" sz="3200" b="1" dirty="0" smtClean="0">
                <a:latin typeface="Candara" charset="0"/>
                <a:cs typeface="MS PGothic" charset="0"/>
              </a:rPr>
              <a:t/>
            </a:r>
            <a:br>
              <a:rPr lang="en-US" sz="3200" b="1" dirty="0" smtClean="0">
                <a:latin typeface="Candara" charset="0"/>
                <a:cs typeface="MS PGothic" charset="0"/>
              </a:rPr>
            </a:br>
            <a:r>
              <a:rPr lang="en-US" sz="3200" b="1" dirty="0" smtClean="0">
                <a:latin typeface="Candara" charset="0"/>
                <a:cs typeface="MS PGothic" charset="0"/>
              </a:rPr>
              <a:t>DAILY </a:t>
            </a:r>
            <a:r>
              <a:rPr lang="en-US" sz="3200" b="1" dirty="0">
                <a:latin typeface="Candara" charset="0"/>
                <a:cs typeface="MS PGothic" charset="0"/>
              </a:rPr>
              <a:t>IN FOLLOWING CHRIST?</a:t>
            </a:r>
          </a:p>
        </p:txBody>
      </p:sp>
      <p:sp>
        <p:nvSpPr>
          <p:cNvPr id="27651" name="Rectangle 3"/>
          <p:cNvSpPr>
            <a:spLocks noGrp="1" noChangeArrowheads="1"/>
          </p:cNvSpPr>
          <p:nvPr>
            <p:ph type="body" idx="1"/>
          </p:nvPr>
        </p:nvSpPr>
        <p:spPr>
          <a:xfrm>
            <a:off x="304859" y="1752600"/>
            <a:ext cx="11734761" cy="5045804"/>
          </a:xfrm>
        </p:spPr>
        <p:txBody>
          <a:bodyPr/>
          <a:lstStyle/>
          <a:p>
            <a:pPr marL="454025" indent="-454025">
              <a:spcBef>
                <a:spcPts val="0"/>
              </a:spcBef>
              <a:buNone/>
            </a:pPr>
            <a:r>
              <a:rPr lang="en-US" sz="2800" b="1" dirty="0">
                <a:latin typeface="Candara" charset="0"/>
                <a:cs typeface="MS PGothic" charset="0"/>
              </a:rPr>
              <a:t>2</a:t>
            </a:r>
            <a:r>
              <a:rPr lang="en-US" sz="2800" b="1" dirty="0" smtClean="0">
                <a:latin typeface="Candara" charset="0"/>
                <a:cs typeface="MS PGothic" charset="0"/>
              </a:rPr>
              <a:t>)  We </a:t>
            </a:r>
            <a:r>
              <a:rPr lang="en-US" sz="2800" b="1" dirty="0">
                <a:latin typeface="Candara" charset="0"/>
                <a:cs typeface="MS PGothic" charset="0"/>
              </a:rPr>
              <a:t>are </a:t>
            </a:r>
            <a:r>
              <a:rPr lang="en-US" sz="2800" b="1" dirty="0" smtClean="0">
                <a:latin typeface="Candara" charset="0"/>
                <a:cs typeface="MS PGothic" charset="0"/>
              </a:rPr>
              <a:t>to </a:t>
            </a:r>
            <a:r>
              <a:rPr lang="en-US" sz="2800" b="1" dirty="0">
                <a:solidFill>
                  <a:srgbClr val="FF0000"/>
                </a:solidFill>
                <a:latin typeface="Candara" charset="0"/>
                <a:cs typeface="MS PGothic" charset="0"/>
              </a:rPr>
              <a:t>practice self-denial in our thought/speech </a:t>
            </a:r>
            <a:r>
              <a:rPr lang="en-US" sz="2800" b="1" dirty="0" smtClean="0">
                <a:solidFill>
                  <a:srgbClr val="FF0000"/>
                </a:solidFill>
                <a:latin typeface="Candara" charset="0"/>
                <a:cs typeface="MS PGothic" charset="0"/>
              </a:rPr>
              <a:t>life.</a:t>
            </a:r>
            <a:r>
              <a:rPr lang="en-US" sz="2800" b="1" dirty="0" smtClean="0">
                <a:latin typeface="Candara" charset="0"/>
                <a:cs typeface="MS PGothic" charset="0"/>
              </a:rPr>
              <a:t> </a:t>
            </a:r>
            <a:endParaRPr lang="en-US" sz="800" i="1" dirty="0" smtClean="0">
              <a:latin typeface="Candara" charset="0"/>
              <a:cs typeface="Candara" charset="0"/>
            </a:endParaRPr>
          </a:p>
          <a:p>
            <a:pPr marL="912813" lvl="2" indent="-457200" defTabSz="385763">
              <a:spcBef>
                <a:spcPts val="0"/>
              </a:spcBef>
              <a:buFont typeface="Wingdings" charset="0"/>
              <a:buChar char="Ø"/>
              <a:defRPr/>
            </a:pPr>
            <a:endParaRPr lang="en-US" sz="800" kern="1200" dirty="0" smtClean="0">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kern="1200" dirty="0">
                <a:latin typeface="Candara" charset="0"/>
                <a:ea typeface="ＭＳ Ｐゴシック" charset="0"/>
                <a:cs typeface="Candara" charset="0"/>
              </a:rPr>
              <a:t>Deny yourself in thoughts, preoccupation, &amp; self-talk.</a:t>
            </a:r>
          </a:p>
          <a:p>
            <a:pPr marL="912813" lvl="2" indent="-457200" defTabSz="385763">
              <a:spcBef>
                <a:spcPts val="0"/>
              </a:spcBef>
              <a:buFont typeface="Wingdings" charset="0"/>
              <a:buChar char="Ø"/>
              <a:defRPr/>
            </a:pPr>
            <a:r>
              <a:rPr lang="en-US" sz="2600" kern="1200" dirty="0">
                <a:latin typeface="Candara" charset="0"/>
                <a:ea typeface="ＭＳ Ｐゴシック" charset="0"/>
                <a:cs typeface="Candara" charset="0"/>
              </a:rPr>
              <a:t>Train yourself in surrendering your speech to the Spirit’s control.</a:t>
            </a:r>
          </a:p>
          <a:p>
            <a:pPr marL="912813" lvl="2" indent="-457200" defTabSz="385763">
              <a:spcBef>
                <a:spcPts val="0"/>
              </a:spcBef>
              <a:buFont typeface="Wingdings" charset="0"/>
              <a:buChar char="Ø"/>
              <a:defRPr/>
            </a:pPr>
            <a:endParaRPr lang="en-US" sz="2600" i="1" kern="1200" baseline="30000" dirty="0">
              <a:solidFill>
                <a:srgbClr val="000000"/>
              </a:solidFill>
              <a:latin typeface="Candara" charset="0"/>
              <a:ea typeface="ＭＳ Ｐゴシック" charset="0"/>
              <a:cs typeface="Candara" charset="0"/>
            </a:endParaRPr>
          </a:p>
          <a:p>
            <a:pPr marL="0" lvl="0" indent="0" algn="ctr">
              <a:spcBef>
                <a:spcPct val="0"/>
              </a:spcBef>
              <a:buNone/>
            </a:pPr>
            <a:r>
              <a:rPr lang="en-US" sz="2600" i="1" kern="1200" baseline="30000" dirty="0" smtClean="0">
                <a:solidFill>
                  <a:srgbClr val="000000"/>
                </a:solidFill>
                <a:latin typeface="Candara"/>
                <a:ea typeface="ＭＳ Ｐゴシック" charset="0"/>
                <a:cs typeface="Candara"/>
              </a:rPr>
              <a:t>6</a:t>
            </a:r>
            <a:r>
              <a:rPr lang="en-US" sz="2600" i="1" kern="1200" dirty="0">
                <a:solidFill>
                  <a:srgbClr val="000000"/>
                </a:solidFill>
                <a:latin typeface="Candara"/>
                <a:ea typeface="ＭＳ Ｐゴシック" charset="0"/>
                <a:cs typeface="Candara"/>
              </a:rPr>
              <a:t> For to set the mind on the flesh is death, </a:t>
            </a:r>
            <a:br>
              <a:rPr lang="en-US" sz="2600" i="1" kern="1200" dirty="0">
                <a:solidFill>
                  <a:srgbClr val="000000"/>
                </a:solidFill>
                <a:latin typeface="Candara"/>
                <a:ea typeface="ＭＳ Ｐゴシック" charset="0"/>
                <a:cs typeface="Candara"/>
              </a:rPr>
            </a:br>
            <a:r>
              <a:rPr lang="en-US" sz="2600" i="1" kern="1200" dirty="0">
                <a:solidFill>
                  <a:srgbClr val="000000"/>
                </a:solidFill>
                <a:latin typeface="Candara"/>
                <a:ea typeface="ＭＳ Ｐゴシック" charset="0"/>
                <a:cs typeface="Candara"/>
              </a:rPr>
              <a:t>but to set the mind on the Spirit is life and peace. </a:t>
            </a:r>
            <a:br>
              <a:rPr lang="en-US" sz="2600" i="1" kern="1200" dirty="0">
                <a:solidFill>
                  <a:srgbClr val="000000"/>
                </a:solidFill>
                <a:latin typeface="Candara"/>
                <a:ea typeface="ＭＳ Ｐゴシック" charset="0"/>
                <a:cs typeface="Candara"/>
              </a:rPr>
            </a:br>
            <a:r>
              <a:rPr lang="en-US" sz="2600" i="1" kern="1200" dirty="0">
                <a:solidFill>
                  <a:srgbClr val="000000"/>
                </a:solidFill>
                <a:latin typeface="Candara"/>
                <a:ea typeface="ＭＳ Ｐゴシック" charset="0"/>
                <a:cs typeface="Candara"/>
              </a:rPr>
              <a:t>Romans 8:6</a:t>
            </a:r>
          </a:p>
          <a:p>
            <a:pPr marL="0" lvl="0" indent="0" algn="ctr">
              <a:spcBef>
                <a:spcPct val="0"/>
              </a:spcBef>
              <a:buNone/>
            </a:pPr>
            <a:endParaRPr lang="en-US" sz="2000" i="1" kern="1200" dirty="0">
              <a:solidFill>
                <a:srgbClr val="000000"/>
              </a:solidFill>
              <a:latin typeface="Candara"/>
              <a:ea typeface="ＭＳ Ｐゴシック" charset="0"/>
              <a:cs typeface="Candara"/>
            </a:endParaRPr>
          </a:p>
          <a:p>
            <a:pPr marL="0" lvl="0" indent="0" algn="ctr">
              <a:spcBef>
                <a:spcPct val="0"/>
              </a:spcBef>
              <a:buNone/>
            </a:pPr>
            <a:r>
              <a:rPr lang="en-US" sz="2600" i="1" kern="1200" baseline="30000" dirty="0">
                <a:solidFill>
                  <a:srgbClr val="000000"/>
                </a:solidFill>
                <a:latin typeface="Candara"/>
                <a:ea typeface="ＭＳ Ｐゴシック" charset="0"/>
                <a:cs typeface="Candara"/>
              </a:rPr>
              <a:t>26</a:t>
            </a:r>
            <a:r>
              <a:rPr lang="en-US" sz="2600" i="1" kern="1200" dirty="0">
                <a:solidFill>
                  <a:srgbClr val="000000"/>
                </a:solidFill>
                <a:latin typeface="Candara"/>
                <a:ea typeface="ＭＳ Ｐゴシック" charset="0"/>
                <a:cs typeface="Candara"/>
              </a:rPr>
              <a:t> If anyone thinks he is religious and does not bridle his </a:t>
            </a:r>
            <a:r>
              <a:rPr lang="en-US" sz="2600" i="1" kern="1200" dirty="0" smtClean="0">
                <a:solidFill>
                  <a:srgbClr val="000000"/>
                </a:solidFill>
                <a:latin typeface="Candara"/>
                <a:ea typeface="ＭＳ Ｐゴシック" charset="0"/>
                <a:cs typeface="Candara"/>
              </a:rPr>
              <a:t>tongue</a:t>
            </a:r>
            <a:br>
              <a:rPr lang="en-US" sz="2600" i="1" kern="1200" dirty="0" smtClean="0">
                <a:solidFill>
                  <a:srgbClr val="000000"/>
                </a:solidFill>
                <a:latin typeface="Candara"/>
                <a:ea typeface="ＭＳ Ｐゴシック" charset="0"/>
                <a:cs typeface="Candara"/>
              </a:rPr>
            </a:br>
            <a:r>
              <a:rPr lang="en-US" sz="2600" i="1" kern="1200" dirty="0" smtClean="0">
                <a:solidFill>
                  <a:srgbClr val="000000"/>
                </a:solidFill>
                <a:latin typeface="Candara"/>
                <a:ea typeface="ＭＳ Ｐゴシック" charset="0"/>
                <a:cs typeface="Candara"/>
              </a:rPr>
              <a:t> </a:t>
            </a:r>
            <a:r>
              <a:rPr lang="en-US" sz="2600" i="1" kern="1200" dirty="0">
                <a:solidFill>
                  <a:srgbClr val="000000"/>
                </a:solidFill>
                <a:latin typeface="Candara"/>
                <a:ea typeface="ＭＳ Ｐゴシック" charset="0"/>
                <a:cs typeface="Candara"/>
              </a:rPr>
              <a:t>but deceives his heart, this person's religion is worthless.</a:t>
            </a:r>
          </a:p>
          <a:p>
            <a:pPr marL="0" lvl="0" indent="0" algn="ctr">
              <a:spcBef>
                <a:spcPct val="0"/>
              </a:spcBef>
              <a:buNone/>
            </a:pPr>
            <a:r>
              <a:rPr lang="en-US" sz="2600" i="1" kern="1200" dirty="0">
                <a:solidFill>
                  <a:srgbClr val="000000"/>
                </a:solidFill>
                <a:latin typeface="Candara"/>
                <a:ea typeface="ＭＳ Ｐゴシック" charset="0"/>
                <a:cs typeface="Candara"/>
              </a:rPr>
              <a:t>James 1:26</a:t>
            </a:r>
          </a:p>
          <a:p>
            <a:pPr marL="0" lvl="0" indent="0" algn="ctr">
              <a:spcBef>
                <a:spcPct val="0"/>
              </a:spcBef>
              <a:buNone/>
            </a:pPr>
            <a:endParaRPr lang="en-US" sz="2600" i="1" kern="1200" dirty="0" smtClean="0">
              <a:solidFill>
                <a:srgbClr val="000000"/>
              </a:solidFill>
              <a:latin typeface="Candara"/>
              <a:ea typeface="ＭＳ Ｐゴシック" charset="0"/>
              <a:cs typeface="Candara"/>
            </a:endParaRPr>
          </a:p>
          <a:p>
            <a:pPr marL="0" lvl="0" indent="0" algn="ctr">
              <a:spcBef>
                <a:spcPct val="0"/>
              </a:spcBef>
              <a:buNone/>
            </a:pPr>
            <a:endParaRPr lang="en-US" sz="2600" i="1" kern="1200" dirty="0">
              <a:solidFill>
                <a:srgbClr val="000000"/>
              </a:solidFill>
              <a:latin typeface="Candara"/>
              <a:ea typeface="ＭＳ Ｐゴシック" charset="0"/>
              <a:cs typeface="Candara"/>
            </a:endParaRPr>
          </a:p>
          <a:p>
            <a:pPr marL="0" lvl="0" indent="0" algn="ctr">
              <a:spcBef>
                <a:spcPct val="0"/>
              </a:spcBef>
              <a:buNone/>
            </a:pPr>
            <a:endParaRPr lang="en-US" sz="2600" i="1" kern="1200" dirty="0">
              <a:solidFill>
                <a:srgbClr val="000000"/>
              </a:solidFill>
              <a:latin typeface="Candara"/>
              <a:ea typeface="ＭＳ Ｐゴシック" charset="0"/>
              <a:cs typeface="Candara"/>
            </a:endParaRPr>
          </a:p>
          <a:p>
            <a:pPr marL="912813" lvl="2" indent="-457200" defTabSz="385763">
              <a:spcBef>
                <a:spcPts val="0"/>
              </a:spcBef>
              <a:buFont typeface="Wingdings" charset="0"/>
              <a:buChar char="Ø"/>
              <a:defRPr/>
            </a:pPr>
            <a:endParaRPr lang="en-US" sz="800" i="1" baseline="30000" dirty="0" smtClean="0">
              <a:solidFill>
                <a:srgbClr val="000000"/>
              </a:solidFill>
              <a:latin typeface="Candara"/>
              <a:cs typeface="Candara"/>
            </a:endParaRPr>
          </a:p>
        </p:txBody>
      </p:sp>
    </p:spTree>
    <p:extLst>
      <p:ext uri="{BB962C8B-B14F-4D97-AF65-F5344CB8AC3E}">
        <p14:creationId xmlns:p14="http://schemas.microsoft.com/office/powerpoint/2010/main" val="254005825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76200" y="533400"/>
            <a:ext cx="12115800" cy="990600"/>
          </a:xfrm>
        </p:spPr>
        <p:txBody>
          <a:bodyPr/>
          <a:lstStyle/>
          <a:p>
            <a:r>
              <a:rPr lang="en-US" sz="3200" b="1" dirty="0">
                <a:latin typeface="Candara" charset="0"/>
                <a:cs typeface="MS PGothic" charset="0"/>
              </a:rPr>
              <a:t>HOW CAN WE PRACTICE SELF-DENIAL </a:t>
            </a:r>
            <a:r>
              <a:rPr lang="en-US" sz="3200" b="1" dirty="0" smtClean="0">
                <a:latin typeface="Candara" charset="0"/>
                <a:cs typeface="MS PGothic" charset="0"/>
              </a:rPr>
              <a:t/>
            </a:r>
            <a:br>
              <a:rPr lang="en-US" sz="3200" b="1" dirty="0" smtClean="0">
                <a:latin typeface="Candara" charset="0"/>
                <a:cs typeface="MS PGothic" charset="0"/>
              </a:rPr>
            </a:br>
            <a:r>
              <a:rPr lang="en-US" sz="3200" b="1" dirty="0" smtClean="0">
                <a:latin typeface="Candara" charset="0"/>
                <a:cs typeface="MS PGothic" charset="0"/>
              </a:rPr>
              <a:t>DAILY </a:t>
            </a:r>
            <a:r>
              <a:rPr lang="en-US" sz="3200" b="1" dirty="0">
                <a:latin typeface="Candara" charset="0"/>
                <a:cs typeface="MS PGothic" charset="0"/>
              </a:rPr>
              <a:t>IN FOLLOWING CHRIST?</a:t>
            </a:r>
          </a:p>
        </p:txBody>
      </p:sp>
      <p:sp>
        <p:nvSpPr>
          <p:cNvPr id="27651" name="Rectangle 3"/>
          <p:cNvSpPr>
            <a:spLocks noGrp="1" noChangeArrowheads="1"/>
          </p:cNvSpPr>
          <p:nvPr>
            <p:ph type="body" idx="1"/>
          </p:nvPr>
        </p:nvSpPr>
        <p:spPr>
          <a:xfrm>
            <a:off x="304859" y="1752600"/>
            <a:ext cx="11734761" cy="5045804"/>
          </a:xfrm>
        </p:spPr>
        <p:txBody>
          <a:bodyPr/>
          <a:lstStyle/>
          <a:p>
            <a:pPr marL="454025" indent="-454025">
              <a:spcBef>
                <a:spcPts val="0"/>
              </a:spcBef>
              <a:buNone/>
            </a:pPr>
            <a:r>
              <a:rPr lang="en-US" sz="2800" b="1" dirty="0" smtClean="0">
                <a:latin typeface="Candara" charset="0"/>
                <a:cs typeface="MS PGothic" charset="0"/>
              </a:rPr>
              <a:t>3)  We </a:t>
            </a:r>
            <a:r>
              <a:rPr lang="en-US" sz="2800" b="1" dirty="0">
                <a:latin typeface="Candara" charset="0"/>
                <a:cs typeface="MS PGothic" charset="0"/>
              </a:rPr>
              <a:t>are </a:t>
            </a:r>
            <a:r>
              <a:rPr lang="en-US" sz="2800" b="1" dirty="0" smtClean="0">
                <a:latin typeface="Candara" charset="0"/>
                <a:cs typeface="MS PGothic" charset="0"/>
              </a:rPr>
              <a:t>to </a:t>
            </a:r>
            <a:r>
              <a:rPr lang="en-US" sz="2800" b="1" dirty="0">
                <a:solidFill>
                  <a:srgbClr val="FF0000"/>
                </a:solidFill>
                <a:latin typeface="Candara" charset="0"/>
                <a:cs typeface="MS PGothic" charset="0"/>
              </a:rPr>
              <a:t>practice self-denial in our response to the promptings of the </a:t>
            </a:r>
            <a:r>
              <a:rPr lang="en-US" sz="2800" b="1" dirty="0" smtClean="0">
                <a:solidFill>
                  <a:srgbClr val="FF0000"/>
                </a:solidFill>
                <a:latin typeface="Candara" charset="0"/>
                <a:cs typeface="MS PGothic" charset="0"/>
              </a:rPr>
              <a:t>Spirit.</a:t>
            </a:r>
            <a:r>
              <a:rPr lang="en-US" sz="2800" b="1" dirty="0" smtClean="0">
                <a:latin typeface="Candara" charset="0"/>
                <a:cs typeface="MS PGothic" charset="0"/>
              </a:rPr>
              <a:t> </a:t>
            </a:r>
            <a:endParaRPr lang="en-US" sz="800" i="1" dirty="0" smtClean="0">
              <a:latin typeface="Candara" charset="0"/>
              <a:cs typeface="Candara" charset="0"/>
            </a:endParaRPr>
          </a:p>
          <a:p>
            <a:pPr marL="912813" lvl="2" indent="-457200" defTabSz="385763">
              <a:spcBef>
                <a:spcPts val="0"/>
              </a:spcBef>
              <a:buFont typeface="Wingdings" charset="0"/>
              <a:buChar char="Ø"/>
              <a:defRPr/>
            </a:pPr>
            <a:endParaRPr lang="en-US" sz="800" kern="1200" dirty="0" smtClean="0">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kern="1200" dirty="0">
                <a:latin typeface="Candara" charset="0"/>
                <a:ea typeface="ＭＳ Ｐゴシック" charset="0"/>
                <a:cs typeface="Candara" charset="0"/>
              </a:rPr>
              <a:t>Be sensitive to the Spirit’s nudging, conviction, and prompting.</a:t>
            </a:r>
          </a:p>
          <a:p>
            <a:pPr marL="912813" lvl="2" indent="-457200" defTabSz="385763">
              <a:spcBef>
                <a:spcPts val="0"/>
              </a:spcBef>
              <a:buFont typeface="Wingdings" charset="0"/>
              <a:buChar char="Ø"/>
              <a:defRPr/>
            </a:pPr>
            <a:r>
              <a:rPr lang="en-US" sz="2600" kern="1200" dirty="0">
                <a:latin typeface="Candara" charset="0"/>
                <a:ea typeface="ＭＳ Ｐゴシック" charset="0"/>
                <a:cs typeface="Candara" charset="0"/>
              </a:rPr>
              <a:t>Train your body to </a:t>
            </a:r>
            <a:r>
              <a:rPr lang="en-US" sz="2600" kern="1200" dirty="0" smtClean="0">
                <a:latin typeface="Candara" charset="0"/>
                <a:ea typeface="ＭＳ Ｐゴシック" charset="0"/>
                <a:cs typeface="Candara" charset="0"/>
              </a:rPr>
              <a:t>submit to </a:t>
            </a:r>
            <a:r>
              <a:rPr lang="en-US" sz="2600" kern="1200" dirty="0">
                <a:latin typeface="Candara" charset="0"/>
                <a:ea typeface="ＭＳ Ｐゴシック" charset="0"/>
                <a:cs typeface="Candara" charset="0"/>
              </a:rPr>
              <a:t>the Holy Spirit’s </a:t>
            </a:r>
            <a:r>
              <a:rPr lang="en-US" sz="2600" kern="1200" dirty="0" smtClean="0">
                <a:latin typeface="Candara" charset="0"/>
                <a:ea typeface="ＭＳ Ｐゴシック" charset="0"/>
                <a:cs typeface="Candara" charset="0"/>
              </a:rPr>
              <a:t>desires </a:t>
            </a:r>
            <a:r>
              <a:rPr lang="en-US" sz="2600" kern="1200" dirty="0">
                <a:latin typeface="Candara" charset="0"/>
                <a:ea typeface="ＭＳ Ｐゴシック" charset="0"/>
                <a:cs typeface="Candara" charset="0"/>
              </a:rPr>
              <a:t>through spiritual </a:t>
            </a:r>
            <a:r>
              <a:rPr lang="en-US" sz="2600" kern="1200" dirty="0" smtClean="0">
                <a:latin typeface="Candara" charset="0"/>
                <a:ea typeface="ＭＳ Ｐゴシック" charset="0"/>
                <a:cs typeface="Candara" charset="0"/>
              </a:rPr>
              <a:t>disciplines as well as moment by moment.</a:t>
            </a:r>
            <a:endParaRPr lang="en-US" sz="2600" kern="1200" dirty="0">
              <a:latin typeface="Candara" charset="0"/>
              <a:ea typeface="ＭＳ Ｐゴシック" charset="0"/>
              <a:cs typeface="Candara" charset="0"/>
            </a:endParaRPr>
          </a:p>
          <a:p>
            <a:pPr marL="912813" lvl="2" indent="-457200" defTabSz="385763">
              <a:spcBef>
                <a:spcPts val="0"/>
              </a:spcBef>
              <a:buFont typeface="Wingdings" charset="0"/>
              <a:buChar char="Ø"/>
              <a:defRPr/>
            </a:pPr>
            <a:endParaRPr lang="en-US" sz="2600" i="1" kern="1200" baseline="30000" dirty="0">
              <a:solidFill>
                <a:srgbClr val="000000"/>
              </a:solidFill>
              <a:latin typeface="Candara" charset="0"/>
              <a:ea typeface="ＭＳ Ｐゴシック" charset="0"/>
              <a:cs typeface="Candara" charset="0"/>
            </a:endParaRPr>
          </a:p>
          <a:p>
            <a:pPr marL="0" lvl="0" indent="0" algn="ctr">
              <a:spcBef>
                <a:spcPct val="0"/>
              </a:spcBef>
              <a:buNone/>
            </a:pPr>
            <a:r>
              <a:rPr lang="en-US" sz="2600" i="1" kern="1200" baseline="30000" dirty="0">
                <a:solidFill>
                  <a:srgbClr val="000000"/>
                </a:solidFill>
                <a:latin typeface="Candara"/>
                <a:ea typeface="ＭＳ Ｐゴシック" charset="0"/>
                <a:cs typeface="Candara"/>
              </a:rPr>
              <a:t>16</a:t>
            </a:r>
            <a:r>
              <a:rPr lang="en-US" sz="2600" i="1" kern="1200" dirty="0">
                <a:solidFill>
                  <a:srgbClr val="000000"/>
                </a:solidFill>
                <a:latin typeface="Candara"/>
                <a:ea typeface="ＭＳ Ｐゴシック" charset="0"/>
                <a:cs typeface="Candara"/>
              </a:rPr>
              <a:t> But I say, walk by the Spirit, a</a:t>
            </a:r>
            <a:r>
              <a:rPr lang="en-US" sz="2600" i="1" kern="1200" dirty="0" smtClean="0">
                <a:solidFill>
                  <a:srgbClr val="000000"/>
                </a:solidFill>
                <a:latin typeface="Candara"/>
                <a:ea typeface="ＭＳ Ｐゴシック" charset="0"/>
                <a:cs typeface="Candara"/>
              </a:rPr>
              <a:t>nd </a:t>
            </a:r>
            <a:r>
              <a:rPr lang="en-US" sz="2600" i="1" kern="1200" dirty="0">
                <a:solidFill>
                  <a:srgbClr val="000000"/>
                </a:solidFill>
                <a:latin typeface="Candara"/>
                <a:ea typeface="ＭＳ Ｐゴシック" charset="0"/>
                <a:cs typeface="Candara"/>
              </a:rPr>
              <a:t>you </a:t>
            </a:r>
            <a:r>
              <a:rPr lang="en-US" sz="2600" i="1" kern="1200" dirty="0" smtClean="0">
                <a:solidFill>
                  <a:srgbClr val="000000"/>
                </a:solidFill>
                <a:latin typeface="Candara"/>
                <a:ea typeface="ＭＳ Ｐゴシック" charset="0"/>
                <a:cs typeface="Candara"/>
              </a:rPr>
              <a:t/>
            </a:r>
            <a:br>
              <a:rPr lang="en-US" sz="2600" i="1" kern="1200" dirty="0" smtClean="0">
                <a:solidFill>
                  <a:srgbClr val="000000"/>
                </a:solidFill>
                <a:latin typeface="Candara"/>
                <a:ea typeface="ＭＳ Ｐゴシック" charset="0"/>
                <a:cs typeface="Candara"/>
              </a:rPr>
            </a:br>
            <a:r>
              <a:rPr lang="en-US" sz="2600" i="1" kern="1200" dirty="0" smtClean="0">
                <a:solidFill>
                  <a:srgbClr val="000000"/>
                </a:solidFill>
                <a:latin typeface="Candara"/>
                <a:ea typeface="ＭＳ Ｐゴシック" charset="0"/>
                <a:cs typeface="Candara"/>
              </a:rPr>
              <a:t>will </a:t>
            </a:r>
            <a:r>
              <a:rPr lang="en-US" sz="2600" i="1" kern="1200" dirty="0">
                <a:solidFill>
                  <a:srgbClr val="000000"/>
                </a:solidFill>
                <a:latin typeface="Candara"/>
                <a:ea typeface="ＭＳ Ｐゴシック" charset="0"/>
                <a:cs typeface="Candara"/>
              </a:rPr>
              <a:t>not </a:t>
            </a:r>
            <a:r>
              <a:rPr lang="en-US" sz="2600" i="1" kern="1200" dirty="0" smtClean="0">
                <a:solidFill>
                  <a:srgbClr val="000000"/>
                </a:solidFill>
                <a:latin typeface="Candara"/>
                <a:ea typeface="ＭＳ Ｐゴシック" charset="0"/>
                <a:cs typeface="Candara"/>
              </a:rPr>
              <a:t>gratify</a:t>
            </a:r>
            <a:r>
              <a:rPr lang="en-US" sz="2600" i="1" kern="1200" dirty="0">
                <a:solidFill>
                  <a:srgbClr val="000000"/>
                </a:solidFill>
                <a:latin typeface="Candara"/>
                <a:ea typeface="ＭＳ Ｐゴシック" charset="0"/>
                <a:cs typeface="Candara"/>
              </a:rPr>
              <a:t> the desires of the flesh. </a:t>
            </a:r>
            <a:r>
              <a:rPr lang="en-US" sz="2600" i="1" kern="1200" dirty="0" smtClean="0">
                <a:solidFill>
                  <a:srgbClr val="000000"/>
                </a:solidFill>
                <a:latin typeface="Candara"/>
                <a:ea typeface="ＭＳ Ｐゴシック" charset="0"/>
                <a:cs typeface="Candara"/>
              </a:rPr>
              <a:t/>
            </a:r>
            <a:br>
              <a:rPr lang="en-US" sz="2600" i="1" kern="1200" dirty="0" smtClean="0">
                <a:solidFill>
                  <a:srgbClr val="000000"/>
                </a:solidFill>
                <a:latin typeface="Candara"/>
                <a:ea typeface="ＭＳ Ｐゴシック" charset="0"/>
                <a:cs typeface="Candara"/>
              </a:rPr>
            </a:br>
            <a:r>
              <a:rPr lang="en-US" sz="2600" i="1" kern="1200" dirty="0" smtClean="0">
                <a:solidFill>
                  <a:srgbClr val="000000"/>
                </a:solidFill>
                <a:latin typeface="Candara"/>
                <a:ea typeface="ＭＳ Ｐゴシック" charset="0"/>
                <a:cs typeface="Candara"/>
              </a:rPr>
              <a:t>Galatians </a:t>
            </a:r>
            <a:r>
              <a:rPr lang="en-US" sz="2600" i="1" kern="1200" dirty="0">
                <a:solidFill>
                  <a:srgbClr val="000000"/>
                </a:solidFill>
                <a:latin typeface="Candara"/>
                <a:ea typeface="ＭＳ Ｐゴシック" charset="0"/>
                <a:cs typeface="Candara"/>
              </a:rPr>
              <a:t>5:</a:t>
            </a:r>
            <a:r>
              <a:rPr lang="en-US" sz="2600" i="1" kern="1200" dirty="0" smtClean="0">
                <a:solidFill>
                  <a:srgbClr val="000000"/>
                </a:solidFill>
                <a:latin typeface="Candara"/>
                <a:ea typeface="ＭＳ Ｐゴシック" charset="0"/>
                <a:cs typeface="Candara"/>
              </a:rPr>
              <a:t>16</a:t>
            </a:r>
            <a:endParaRPr lang="en-US" sz="2600" i="1" kern="1200" dirty="0">
              <a:solidFill>
                <a:srgbClr val="000000"/>
              </a:solidFill>
              <a:latin typeface="Candara"/>
              <a:ea typeface="ＭＳ Ｐゴシック" charset="0"/>
              <a:cs typeface="Candara"/>
            </a:endParaRPr>
          </a:p>
          <a:p>
            <a:pPr marL="912813" lvl="2" indent="-457200" defTabSz="385763">
              <a:spcBef>
                <a:spcPts val="0"/>
              </a:spcBef>
              <a:buFont typeface="Wingdings" charset="0"/>
              <a:buChar char="Ø"/>
              <a:defRPr/>
            </a:pPr>
            <a:endParaRPr lang="en-US" sz="800" i="1" baseline="30000" dirty="0" smtClean="0">
              <a:solidFill>
                <a:srgbClr val="000000"/>
              </a:solidFill>
              <a:latin typeface="Candara"/>
              <a:cs typeface="Candara"/>
            </a:endParaRPr>
          </a:p>
        </p:txBody>
      </p:sp>
    </p:spTree>
    <p:extLst>
      <p:ext uri="{BB962C8B-B14F-4D97-AF65-F5344CB8AC3E}">
        <p14:creationId xmlns:p14="http://schemas.microsoft.com/office/powerpoint/2010/main" val="120705524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304800" y="228600"/>
            <a:ext cx="11582400" cy="6629400"/>
          </a:xfrm>
        </p:spPr>
        <p:txBody>
          <a:bodyPr/>
          <a:lstStyle/>
          <a:p>
            <a:pPr marL="0" indent="0" algn="just">
              <a:spcBef>
                <a:spcPts val="0"/>
              </a:spcBef>
              <a:buNone/>
            </a:pPr>
            <a:r>
              <a:rPr lang="en-US" sz="2800" b="1" dirty="0">
                <a:solidFill>
                  <a:srgbClr val="800000"/>
                </a:solidFill>
                <a:latin typeface="Candara" charset="0"/>
                <a:cs typeface="Arial" charset="0"/>
              </a:rPr>
              <a:t>God’s Referee in Our Hearts </a:t>
            </a:r>
          </a:p>
          <a:p>
            <a:pPr marL="0" indent="0" algn="just">
              <a:spcBef>
                <a:spcPts val="0"/>
              </a:spcBef>
              <a:buNone/>
            </a:pPr>
            <a:r>
              <a:rPr lang="en-US" sz="2300" b="1" dirty="0" smtClean="0">
                <a:latin typeface="Candara"/>
                <a:cs typeface="Candara"/>
              </a:rPr>
              <a:t>There </a:t>
            </a:r>
            <a:r>
              <a:rPr lang="en-US" sz="2300" b="1" dirty="0">
                <a:latin typeface="Candara"/>
                <a:cs typeface="Candara"/>
              </a:rPr>
              <a:t>is one simple but all-inclusive guide the Word of God gives to regulate our walk with Jesus and to make us to know when sin has come in. Colossians 3:15 says, “Let the peace of God rule in your hearts.” Everything that disturbs the peace of God in our hearts is sin, no matter how small it is, and no matter how little like sin it may at first appear to be. This peace is to “rule” our hearts, or (a more literal translation) “be the referee” in our hearts. When the referee blows his whistle at a football match, the game has to stop, a foul has been committed. When we lose our peace, God's referee in our hearts has blown his whistle! Let us stop immediately, ask God to show us what is wrong, put by faith the sin He shows us under the Blood of Jesus, and then peace will be restored and we shall go on our way with our cups running over. If, however, God does not give us His peace, it will be because we are not really broken. Perhaps we have yet to say “sorry” to somebody else as well as to God. Or perhaps we still feel it is the other person's fault. But if we have lost our peace, it is obvious whose fault it is. We do not lose peace with God over another person's sin, but only over our own. God wants to show us our reactions, and only when we are willing to be cleansed there, will we have His peace. Oh, what a simple but searching thing it is to be ruled by the peace of God, none other than the Holy Spirit Himself! </a:t>
            </a:r>
          </a:p>
          <a:p>
            <a:pPr marL="0" indent="0" algn="r">
              <a:spcBef>
                <a:spcPts val="0"/>
              </a:spcBef>
              <a:buNone/>
            </a:pPr>
            <a:r>
              <a:rPr lang="en-US" sz="2300" b="1" dirty="0">
                <a:latin typeface="Candara"/>
                <a:cs typeface="Candara"/>
              </a:rPr>
              <a:t>— Roy Hession</a:t>
            </a:r>
          </a:p>
          <a:p>
            <a:pPr marL="0" indent="0" algn="r">
              <a:spcBef>
                <a:spcPts val="0"/>
              </a:spcBef>
              <a:buFontTx/>
              <a:buNone/>
            </a:pPr>
            <a:endParaRPr lang="en-US" sz="2300" b="1" i="1" dirty="0">
              <a:latin typeface="Candara" charset="0"/>
              <a:cs typeface="Arial" charset="0"/>
            </a:endParaRPr>
          </a:p>
        </p:txBody>
      </p:sp>
    </p:spTree>
    <p:extLst>
      <p:ext uri="{BB962C8B-B14F-4D97-AF65-F5344CB8AC3E}">
        <p14:creationId xmlns:p14="http://schemas.microsoft.com/office/powerpoint/2010/main" val="366520341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457200"/>
            <a:ext cx="11582400" cy="914400"/>
          </a:xfrm>
        </p:spPr>
        <p:txBody>
          <a:bodyPr/>
          <a:lstStyle/>
          <a:p>
            <a:pPr eaLnBrk="1" hangingPunct="1"/>
            <a:r>
              <a:rPr lang="en-US" sz="3000" dirty="0">
                <a:latin typeface="Candara" charset="0"/>
                <a:cs typeface="MS PGothic" charset="0"/>
              </a:rPr>
              <a:t>THREE PRACTICAL QUESTIONS </a:t>
            </a:r>
            <a:br>
              <a:rPr lang="en-US" sz="3000" dirty="0">
                <a:latin typeface="Candara" charset="0"/>
                <a:cs typeface="MS PGothic" charset="0"/>
              </a:rPr>
            </a:br>
            <a:r>
              <a:rPr lang="en-US" sz="3000" dirty="0">
                <a:latin typeface="Candara" charset="0"/>
                <a:cs typeface="MS PGothic" charset="0"/>
              </a:rPr>
              <a:t>FOR OUR EVERYDAY LIFE</a:t>
            </a:r>
          </a:p>
        </p:txBody>
      </p:sp>
      <p:sp>
        <p:nvSpPr>
          <p:cNvPr id="140290" name="Rectangle 3"/>
          <p:cNvSpPr>
            <a:spLocks noGrp="1" noChangeArrowheads="1"/>
          </p:cNvSpPr>
          <p:nvPr>
            <p:ph idx="1"/>
          </p:nvPr>
        </p:nvSpPr>
        <p:spPr>
          <a:xfrm>
            <a:off x="406463" y="1600200"/>
            <a:ext cx="11480740" cy="5105400"/>
          </a:xfrm>
        </p:spPr>
        <p:txBody>
          <a:bodyPr/>
          <a:lstStyle/>
          <a:p>
            <a:pPr marL="514350" lvl="0" indent="-514350">
              <a:buFont typeface="+mj-lt"/>
              <a:buAutoNum type="arabicPeriod"/>
            </a:pPr>
            <a:r>
              <a:rPr lang="en-US" sz="2800" dirty="0"/>
              <a:t>What one insight hit home for you from today’s sermon on self-denial [Part 3]?</a:t>
            </a:r>
          </a:p>
          <a:p>
            <a:pPr marL="514350" lvl="0" indent="-514350">
              <a:buFont typeface="+mj-lt"/>
              <a:buAutoNum type="arabicPeriod"/>
            </a:pPr>
            <a:endParaRPr lang="en-US" sz="2000" dirty="0"/>
          </a:p>
          <a:p>
            <a:pPr marL="514350" lvl="0" indent="-514350">
              <a:buFont typeface="+mj-lt"/>
              <a:buAutoNum type="arabicPeriod"/>
            </a:pPr>
            <a:r>
              <a:rPr lang="en-US" sz="2800" dirty="0"/>
              <a:t>What would it mean for you to embrace two things you need for daily self-denial by faith [power &amp; training]?</a:t>
            </a:r>
          </a:p>
          <a:p>
            <a:pPr marL="514350" lvl="0" indent="-514350">
              <a:buFont typeface="+mj-lt"/>
              <a:buAutoNum type="arabicPeriod"/>
            </a:pPr>
            <a:endParaRPr lang="en-US" sz="2000" dirty="0"/>
          </a:p>
          <a:p>
            <a:pPr marL="514350" lvl="0" indent="-514350">
              <a:buFont typeface="+mj-lt"/>
              <a:buAutoNum type="arabicPeriod"/>
            </a:pPr>
            <a:r>
              <a:rPr lang="en-US" sz="2800" dirty="0"/>
              <a:t>What is your first step toward practicing self-denial in three key areas of your everyday life in following Christ [heart/center, thoughts</a:t>
            </a:r>
            <a:r>
              <a:rPr lang="en-US" sz="2800" dirty="0" smtClean="0"/>
              <a:t>, </a:t>
            </a:r>
            <a:r>
              <a:rPr lang="en-US" sz="2800" dirty="0"/>
              <a:t>&amp; speech]?  </a:t>
            </a:r>
          </a:p>
        </p:txBody>
      </p:sp>
    </p:spTree>
    <p:extLst>
      <p:ext uri="{BB962C8B-B14F-4D97-AF65-F5344CB8AC3E}">
        <p14:creationId xmlns:p14="http://schemas.microsoft.com/office/powerpoint/2010/main" val="161471134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08000" y="2286000"/>
            <a:ext cx="11176000" cy="609600"/>
          </a:xfrm>
        </p:spPr>
        <p:txBody>
          <a:bodyPr/>
          <a:lstStyle/>
          <a:p>
            <a:pPr eaLnBrk="1" hangingPunct="1">
              <a:defRPr/>
            </a:pPr>
            <a:r>
              <a:rPr lang="en-US" b="1" i="1" dirty="0" smtClean="0">
                <a:effectLst>
                  <a:outerShdw blurRad="38100" dist="38100" dir="2700000" algn="tl">
                    <a:srgbClr val="DDDDDD"/>
                  </a:outerShdw>
                </a:effectLst>
                <a:latin typeface="Candara" charset="0"/>
                <a:ea typeface="MS PGothic" charset="0"/>
                <a:cs typeface="Arial" charset="0"/>
              </a:rPr>
              <a:t>Self-Denial – Part 3</a:t>
            </a:r>
            <a:endParaRPr lang="en-US" b="1" i="1" dirty="0">
              <a:effectLst>
                <a:outerShdw blurRad="38100" dist="38100" dir="2700000" algn="tl">
                  <a:srgbClr val="DDDDDD"/>
                </a:outerShdw>
              </a:effectLst>
              <a:latin typeface="Candara" charset="0"/>
              <a:ea typeface="MS PGothic" charset="0"/>
              <a:cs typeface="Arial" charset="0"/>
            </a:endParaRPr>
          </a:p>
        </p:txBody>
      </p:sp>
      <p:sp>
        <p:nvSpPr>
          <p:cNvPr id="129027" name="Rectangle 3"/>
          <p:cNvSpPr>
            <a:spLocks noGrp="1" noChangeArrowheads="1"/>
          </p:cNvSpPr>
          <p:nvPr>
            <p:ph type="body" idx="4294967295"/>
          </p:nvPr>
        </p:nvSpPr>
        <p:spPr>
          <a:xfrm>
            <a:off x="812800" y="2971800"/>
            <a:ext cx="10464800" cy="2590800"/>
          </a:xfrm>
        </p:spPr>
        <p:txBody>
          <a:bodyPr/>
          <a:lstStyle/>
          <a:p>
            <a:pPr marL="0" indent="0" algn="ctr" eaLnBrk="1" hangingPunct="1">
              <a:buFontTx/>
              <a:buNone/>
              <a:defRPr/>
            </a:pPr>
            <a:r>
              <a:rPr lang="en-US" b="1" i="1" dirty="0" smtClean="0">
                <a:effectLst>
                  <a:outerShdw blurRad="38100" dist="38100" dir="2700000" algn="tl">
                    <a:srgbClr val="DDDDDD"/>
                  </a:outerShdw>
                </a:effectLst>
                <a:latin typeface="Candara" charset="0"/>
                <a:ea typeface="MS PGothic" charset="0"/>
                <a:cs typeface="Arial" charset="0"/>
              </a:rPr>
              <a:t>A Special Three-Part Series</a:t>
            </a:r>
            <a:endParaRPr lang="en-US" b="1" i="1" dirty="0">
              <a:effectLst>
                <a:outerShdw blurRad="38100" dist="38100" dir="2700000" algn="tl">
                  <a:srgbClr val="DDDDDD"/>
                </a:outerShdw>
              </a:effectLst>
              <a:latin typeface="Candara" charset="0"/>
              <a:ea typeface="MS PGothic" charset="0"/>
              <a:cs typeface="Arial" charset="0"/>
            </a:endParaRPr>
          </a:p>
          <a:p>
            <a:pPr marL="0" indent="0" algn="ctr" eaLnBrk="1" hangingPunct="1">
              <a:buNone/>
              <a:defRPr/>
            </a:pPr>
            <a:r>
              <a:rPr lang="en-US" i="1" dirty="0" smtClean="0">
                <a:effectLst>
                  <a:outerShdw blurRad="38100" dist="38100" dir="2700000" algn="tl">
                    <a:srgbClr val="DDDDDD"/>
                  </a:outerShdw>
                </a:effectLst>
                <a:latin typeface="Candara" charset="0"/>
                <a:ea typeface="MS PGothic" charset="0"/>
                <a:cs typeface="Arial" charset="0"/>
              </a:rPr>
              <a:t>Ephesians 4</a:t>
            </a:r>
            <a:r>
              <a:rPr lang="en-US" i="1" dirty="0" smtClean="0">
                <a:effectLst>
                  <a:outerShdw blurRad="38100" dist="38100" dir="2700000" algn="tl">
                    <a:srgbClr val="DDDDDD"/>
                  </a:outerShdw>
                </a:effectLst>
                <a:latin typeface="Candara" charset="0"/>
                <a:ea typeface="MS PGothic" charset="0"/>
                <a:cs typeface="Arial" charset="0"/>
              </a:rPr>
              <a:t>:</a:t>
            </a:r>
            <a:r>
              <a:rPr lang="en-US" i="1" dirty="0" smtClean="0">
                <a:effectLst>
                  <a:outerShdw blurRad="38100" dist="38100" dir="2700000" algn="tl">
                    <a:srgbClr val="DDDDDD"/>
                  </a:outerShdw>
                </a:effectLst>
                <a:latin typeface="Candara" charset="0"/>
                <a:ea typeface="MS PGothic" charset="0"/>
                <a:cs typeface="Arial" charset="0"/>
              </a:rPr>
              <a:t>20</a:t>
            </a:r>
            <a:r>
              <a:rPr lang="en-US" i="1" dirty="0" smtClean="0">
                <a:effectLst>
                  <a:outerShdw blurRad="38100" dist="38100" dir="2700000" algn="tl">
                    <a:srgbClr val="DDDDDD"/>
                  </a:outerShdw>
                </a:effectLst>
                <a:latin typeface="Candara" charset="0"/>
                <a:ea typeface="MS PGothic" charset="0"/>
                <a:cs typeface="Arial" charset="0"/>
              </a:rPr>
              <a:t>-24 &amp; Selected Scriptures</a:t>
            </a:r>
            <a:endParaRPr lang="en-US" i="1" dirty="0" smtClean="0">
              <a:effectLst>
                <a:outerShdw blurRad="38100" dist="38100" dir="2700000" algn="tl">
                  <a:srgbClr val="DDDDDD"/>
                </a:outerShdw>
              </a:effectLst>
              <a:latin typeface="Candara" charset="0"/>
              <a:ea typeface="MS PGothic" charset="0"/>
              <a:cs typeface="Arial" charset="0"/>
            </a:endParaRPr>
          </a:p>
          <a:p>
            <a:pPr marL="0" indent="0" algn="ctr" eaLnBrk="1" hangingPunct="1">
              <a:buNone/>
              <a:defRPr/>
            </a:pPr>
            <a:r>
              <a:rPr lang="en-US" b="1" dirty="0" smtClean="0">
                <a:latin typeface="Candara"/>
                <a:cs typeface="Candara"/>
              </a:rPr>
              <a:t>©</a:t>
            </a:r>
            <a:r>
              <a:rPr lang="en-US" dirty="0" smtClean="0"/>
              <a:t> </a:t>
            </a:r>
            <a:r>
              <a:rPr lang="en-US" b="1" dirty="0" smtClean="0">
                <a:effectLst>
                  <a:outerShdw blurRad="38100" dist="38100" dir="2700000" algn="tl">
                    <a:srgbClr val="DDDDDD"/>
                  </a:outerShdw>
                </a:effectLst>
                <a:latin typeface="Candara" charset="0"/>
                <a:ea typeface="MS PGothic" charset="0"/>
                <a:cs typeface="Arial" charset="0"/>
              </a:rPr>
              <a:t>October 16, 2016</a:t>
            </a:r>
          </a:p>
          <a:p>
            <a:pPr marL="0" indent="0" algn="ctr">
              <a:buFontTx/>
              <a:buNone/>
              <a:defRPr/>
            </a:pPr>
            <a:r>
              <a:rPr lang="en-US" b="1" i="1" dirty="0" smtClean="0">
                <a:effectLst>
                  <a:outerShdw blurRad="38100" dist="38100" dir="2700000" algn="tl">
                    <a:srgbClr val="DDDDDD"/>
                  </a:outerShdw>
                </a:effectLst>
                <a:latin typeface="Candara" charset="0"/>
                <a:ea typeface="MS PGothic" charset="0"/>
                <a:cs typeface="Arial" charset="0"/>
              </a:rPr>
              <a:t>  Pastor Paul K. Kim</a:t>
            </a:r>
          </a:p>
          <a:p>
            <a:pPr marL="0" indent="0"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341899280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533400"/>
            <a:ext cx="11582400" cy="457200"/>
          </a:xfrm>
        </p:spPr>
        <p:txBody>
          <a:bodyPr/>
          <a:lstStyle/>
          <a:p>
            <a:r>
              <a:rPr lang="en-US" sz="3200" b="1" spc="-60" dirty="0">
                <a:latin typeface="Candara" charset="0"/>
                <a:ea typeface="MS PGothic" charset="0"/>
                <a:cs typeface="Arial" charset="0"/>
              </a:rPr>
              <a:t>[RECAP] SELF-DENIAL: </a:t>
            </a:r>
            <a:r>
              <a:rPr lang="en-US" sz="3200" b="1" spc="-60" dirty="0" smtClean="0">
                <a:latin typeface="Candara" charset="0"/>
                <a:ea typeface="MS PGothic" charset="0"/>
                <a:cs typeface="Arial" charset="0"/>
              </a:rPr>
              <a:t>WHY, WHAT, &amp; HOW</a:t>
            </a:r>
            <a:endParaRPr lang="en-US" sz="3200" b="1" dirty="0">
              <a:latin typeface="Candara" charset="0"/>
              <a:ea typeface="MS PGothic" charset="0"/>
              <a:cs typeface="Arial" charset="0"/>
            </a:endParaRPr>
          </a:p>
        </p:txBody>
      </p:sp>
      <p:sp>
        <p:nvSpPr>
          <p:cNvPr id="5" name="Rectangle 3"/>
          <p:cNvSpPr txBox="1">
            <a:spLocks noChangeArrowheads="1"/>
          </p:cNvSpPr>
          <p:nvPr/>
        </p:nvSpPr>
        <p:spPr bwMode="auto">
          <a:xfrm>
            <a:off x="304840" y="1143000"/>
            <a:ext cx="11734799" cy="5688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ct val="0"/>
              </a:spcBef>
              <a:buNone/>
            </a:pPr>
            <a:r>
              <a:rPr lang="en-US" sz="2600" baseline="30000" dirty="0">
                <a:latin typeface="Candara"/>
                <a:cs typeface="Candara"/>
              </a:rPr>
              <a:t>23</a:t>
            </a:r>
            <a:r>
              <a:rPr lang="en-US" sz="2600" dirty="0">
                <a:latin typeface="Candara"/>
                <a:cs typeface="Candara"/>
              </a:rPr>
              <a:t> And he said to all, “If anyone would come after me, </a:t>
            </a:r>
            <a:br>
              <a:rPr lang="en-US" sz="2600" dirty="0">
                <a:latin typeface="Candara"/>
                <a:cs typeface="Candara"/>
              </a:rPr>
            </a:br>
            <a:r>
              <a:rPr lang="en-US" sz="2600" dirty="0">
                <a:latin typeface="Candara"/>
                <a:cs typeface="Candara"/>
              </a:rPr>
              <a:t>let him deny himself and take up his cross daily and follow me. </a:t>
            </a:r>
            <a:br>
              <a:rPr lang="en-US" sz="2600" dirty="0">
                <a:latin typeface="Candara"/>
                <a:cs typeface="Candara"/>
              </a:rPr>
            </a:br>
            <a:r>
              <a:rPr lang="en-US" sz="2600" baseline="30000" dirty="0">
                <a:latin typeface="Candara"/>
                <a:cs typeface="Candara"/>
              </a:rPr>
              <a:t>24</a:t>
            </a:r>
            <a:r>
              <a:rPr lang="en-US" sz="2600" dirty="0">
                <a:latin typeface="Candara"/>
                <a:cs typeface="Candara"/>
              </a:rPr>
              <a:t> For whoever would save his life will lose it, but whoever loses </a:t>
            </a:r>
            <a:br>
              <a:rPr lang="en-US" sz="2600" dirty="0">
                <a:latin typeface="Candara"/>
                <a:cs typeface="Candara"/>
              </a:rPr>
            </a:br>
            <a:r>
              <a:rPr lang="en-US" sz="2600" dirty="0">
                <a:latin typeface="Candara"/>
                <a:cs typeface="Candara"/>
              </a:rPr>
              <a:t>his life for my sake will save it. </a:t>
            </a:r>
            <a:r>
              <a:rPr lang="en-US" sz="2600" baseline="30000" dirty="0">
                <a:latin typeface="Candara"/>
                <a:cs typeface="Candara"/>
              </a:rPr>
              <a:t>25</a:t>
            </a:r>
            <a:r>
              <a:rPr lang="en-US" sz="2600" dirty="0">
                <a:latin typeface="Candara"/>
                <a:cs typeface="Candara"/>
              </a:rPr>
              <a:t> For what does it profit a man</a:t>
            </a:r>
            <a:br>
              <a:rPr lang="en-US" sz="2600" dirty="0">
                <a:latin typeface="Candara"/>
                <a:cs typeface="Candara"/>
              </a:rPr>
            </a:br>
            <a:r>
              <a:rPr lang="en-US" sz="2600" dirty="0">
                <a:latin typeface="Candara"/>
                <a:cs typeface="Candara"/>
              </a:rPr>
              <a:t> if he gains the whole world and loses or forfeits himself?</a:t>
            </a:r>
            <a:br>
              <a:rPr lang="en-US" sz="2600" dirty="0">
                <a:latin typeface="Candara"/>
                <a:cs typeface="Candara"/>
              </a:rPr>
            </a:br>
            <a:r>
              <a:rPr lang="en-US" sz="2600" dirty="0">
                <a:latin typeface="Candara"/>
                <a:cs typeface="Candara"/>
              </a:rPr>
              <a:t>Luke 9:23-</a:t>
            </a:r>
            <a:r>
              <a:rPr lang="en-US" sz="2600" dirty="0" smtClean="0">
                <a:latin typeface="Candara"/>
                <a:cs typeface="Candara"/>
              </a:rPr>
              <a:t>25</a:t>
            </a:r>
          </a:p>
          <a:p>
            <a:pPr marL="0" indent="0" algn="ctr">
              <a:spcBef>
                <a:spcPct val="0"/>
              </a:spcBef>
              <a:buNone/>
            </a:pPr>
            <a:endParaRPr lang="en-US" sz="800" i="0" spc="-10" dirty="0" smtClean="0">
              <a:latin typeface="Candara" charset="0"/>
              <a:ea typeface="ＭＳ Ｐゴシック" charset="0"/>
              <a:cs typeface="MS PGothic" charset="0"/>
            </a:endParaRPr>
          </a:p>
          <a:p>
            <a:pPr marL="458788" indent="-458788">
              <a:spcBef>
                <a:spcPts val="800"/>
              </a:spcBef>
            </a:pPr>
            <a:r>
              <a:rPr lang="en-US" sz="2800" b="1" i="0" spc="-10" dirty="0" smtClean="0">
                <a:solidFill>
                  <a:srgbClr val="FF0000"/>
                </a:solidFill>
                <a:latin typeface="Candara" charset="0"/>
                <a:ea typeface="ＭＳ Ｐゴシック" charset="0"/>
                <a:cs typeface="MS PGothic" charset="0"/>
              </a:rPr>
              <a:t>WHY</a:t>
            </a:r>
            <a:r>
              <a:rPr lang="en-US" sz="2800" b="1" i="0" spc="-10" dirty="0">
                <a:solidFill>
                  <a:srgbClr val="FF0000"/>
                </a:solidFill>
                <a:latin typeface="Candara" charset="0"/>
                <a:ea typeface="ＭＳ Ｐゴシック" charset="0"/>
                <a:cs typeface="MS PGothic" charset="0"/>
              </a:rPr>
              <a:t>: </a:t>
            </a:r>
            <a:r>
              <a:rPr lang="en-US" sz="2800" b="1" i="0" spc="-10" dirty="0">
                <a:latin typeface="Candara" charset="0"/>
                <a:ea typeface="ＭＳ Ｐゴシック" charset="0"/>
                <a:cs typeface="MS PGothic" charset="0"/>
              </a:rPr>
              <a:t>Self-denial is what Jesus required for </a:t>
            </a:r>
            <a:r>
              <a:rPr lang="en-US" sz="2800" b="1" i="0" spc="-10" dirty="0" smtClean="0">
                <a:latin typeface="Candara" charset="0"/>
                <a:ea typeface="ＭＳ Ｐゴシック" charset="0"/>
                <a:cs typeface="MS PGothic" charset="0"/>
              </a:rPr>
              <a:t>all true </a:t>
            </a:r>
            <a:r>
              <a:rPr lang="en-US" sz="2800" b="1" i="0" spc="-10" dirty="0">
                <a:latin typeface="Candara" charset="0"/>
                <a:ea typeface="ＭＳ Ｐゴシック" charset="0"/>
                <a:cs typeface="MS PGothic" charset="0"/>
              </a:rPr>
              <a:t>followers of </a:t>
            </a:r>
            <a:r>
              <a:rPr lang="en-US" sz="2800" b="1" i="0" spc="-10" dirty="0" smtClean="0">
                <a:latin typeface="Candara" charset="0"/>
                <a:ea typeface="ＭＳ Ｐゴシック" charset="0"/>
                <a:cs typeface="MS PGothic" charset="0"/>
              </a:rPr>
              <a:t>Christ.</a:t>
            </a:r>
            <a:endParaRPr lang="en-US" sz="2800" b="1" i="0" spc="-10" dirty="0">
              <a:latin typeface="Candara" charset="0"/>
              <a:ea typeface="ＭＳ Ｐゴシック" charset="0"/>
              <a:cs typeface="MS PGothic" charset="0"/>
            </a:endParaRPr>
          </a:p>
          <a:p>
            <a:pPr marL="458788" indent="-458788">
              <a:spcBef>
                <a:spcPts val="800"/>
              </a:spcBef>
            </a:pPr>
            <a:r>
              <a:rPr lang="en-US" sz="2800" b="1" i="0" spc="-10" dirty="0">
                <a:solidFill>
                  <a:srgbClr val="FF0000"/>
                </a:solidFill>
                <a:latin typeface="Candara" charset="0"/>
                <a:ea typeface="ＭＳ Ｐゴシック" charset="0"/>
                <a:cs typeface="MS PGothic" charset="0"/>
              </a:rPr>
              <a:t>WHAT: </a:t>
            </a:r>
            <a:r>
              <a:rPr lang="en-US" sz="2800" b="1" i="0" spc="-10" dirty="0">
                <a:latin typeface="Candara" charset="0"/>
                <a:ea typeface="ＭＳ Ｐゴシック" charset="0"/>
                <a:cs typeface="MS PGothic" charset="0"/>
              </a:rPr>
              <a:t>Self-denial is renunciation NOT of one’s personhood </a:t>
            </a:r>
            <a:r>
              <a:rPr lang="en-US" sz="2800" b="1" i="0" spc="-10" dirty="0" smtClean="0">
                <a:latin typeface="Candara" charset="0"/>
                <a:ea typeface="ＭＳ Ｐゴシック" charset="0"/>
                <a:cs typeface="MS PGothic" charset="0"/>
              </a:rPr>
              <a:t>[</a:t>
            </a:r>
            <a:r>
              <a:rPr lang="en-US" sz="2800" b="1" spc="-10" dirty="0" smtClean="0">
                <a:latin typeface="Candara" charset="0"/>
                <a:ea typeface="ＭＳ Ｐゴシック" charset="0"/>
                <a:cs typeface="MS PGothic" charset="0"/>
              </a:rPr>
              <a:t>the </a:t>
            </a:r>
            <a:r>
              <a:rPr lang="en-US" sz="2800" b="1" spc="-10" dirty="0">
                <a:latin typeface="Candara" charset="0"/>
                <a:ea typeface="ＭＳ Ｐゴシック" charset="0"/>
                <a:cs typeface="MS PGothic" charset="0"/>
              </a:rPr>
              <a:t>crested self</a:t>
            </a:r>
            <a:r>
              <a:rPr lang="en-US" sz="2800" b="1" i="0" spc="-10" dirty="0">
                <a:latin typeface="Candara" charset="0"/>
                <a:ea typeface="ＭＳ Ｐゴシック" charset="0"/>
                <a:cs typeface="MS PGothic" charset="0"/>
              </a:rPr>
              <a:t>] BUT of one’s SELF-CENTEREDNESS [</a:t>
            </a:r>
            <a:r>
              <a:rPr lang="en-US" sz="2800" b="1" spc="-10" dirty="0">
                <a:latin typeface="Candara" charset="0"/>
                <a:ea typeface="ＭＳ Ｐゴシック" charset="0"/>
                <a:cs typeface="MS PGothic" charset="0"/>
              </a:rPr>
              <a:t>the fallen self</a:t>
            </a:r>
            <a:r>
              <a:rPr lang="en-US" sz="2800" b="1" i="0" spc="-10" dirty="0">
                <a:latin typeface="Candara" charset="0"/>
                <a:ea typeface="ＭＳ Ｐゴシック" charset="0"/>
                <a:cs typeface="MS PGothic" charset="0"/>
              </a:rPr>
              <a:t>]. </a:t>
            </a:r>
          </a:p>
          <a:p>
            <a:pPr marL="458788" indent="-458788">
              <a:spcBef>
                <a:spcPts val="800"/>
              </a:spcBef>
            </a:pPr>
            <a:r>
              <a:rPr lang="en-US" sz="2800" b="1" i="0" spc="-10" dirty="0">
                <a:solidFill>
                  <a:srgbClr val="FF0000"/>
                </a:solidFill>
                <a:latin typeface="Candara" charset="0"/>
                <a:ea typeface="ＭＳ Ｐゴシック" charset="0"/>
                <a:cs typeface="MS PGothic" charset="0"/>
              </a:rPr>
              <a:t>HOW #1: </a:t>
            </a:r>
            <a:r>
              <a:rPr lang="en-US" sz="2800" b="1" i="0" spc="-10" dirty="0" smtClean="0">
                <a:latin typeface="Candara" charset="0"/>
                <a:ea typeface="ＭＳ Ｐゴシック" charset="0"/>
                <a:cs typeface="MS PGothic" charset="0"/>
              </a:rPr>
              <a:t>The paradoxical </a:t>
            </a:r>
            <a:r>
              <a:rPr lang="en-US" sz="2800" b="1" i="0" spc="-10" dirty="0">
                <a:latin typeface="Candara" charset="0"/>
                <a:ea typeface="ＭＳ Ｐゴシック" charset="0"/>
                <a:cs typeface="MS PGothic" charset="0"/>
              </a:rPr>
              <a:t>first step of self-denial is self-acceptance; to see by faith God’s sovereign plan </a:t>
            </a:r>
            <a:r>
              <a:rPr lang="en-US" sz="2800" b="1" i="0" spc="-10" dirty="0" smtClean="0">
                <a:latin typeface="Candara" charset="0"/>
                <a:ea typeface="ＭＳ Ｐゴシック" charset="0"/>
                <a:cs typeface="MS PGothic" charset="0"/>
              </a:rPr>
              <a:t>of </a:t>
            </a:r>
            <a:r>
              <a:rPr lang="en-US" sz="2800" b="1" i="0" spc="-10" dirty="0">
                <a:latin typeface="Candara" charset="0"/>
                <a:ea typeface="ＭＳ Ｐゴシック" charset="0"/>
                <a:cs typeface="MS PGothic" charset="0"/>
              </a:rPr>
              <a:t>redeeming us from sin [</a:t>
            </a:r>
            <a:r>
              <a:rPr lang="en-US" sz="2800" b="1" i="0" spc="-10" dirty="0" smtClean="0">
                <a:latin typeface="Candara" charset="0"/>
                <a:ea typeface="ＭＳ Ｐゴシック" charset="0"/>
                <a:cs typeface="MS PGothic" charset="0"/>
              </a:rPr>
              <a:t>“sonship”].</a:t>
            </a:r>
            <a:endParaRPr lang="en-US" sz="2800" b="1" i="0" spc="-10" dirty="0">
              <a:latin typeface="Candara" charset="0"/>
              <a:ea typeface="ＭＳ Ｐゴシック" charset="0"/>
              <a:cs typeface="MS PGothic" charset="0"/>
            </a:endParaRPr>
          </a:p>
          <a:p>
            <a:pPr marL="458788" indent="-458788">
              <a:spcBef>
                <a:spcPts val="800"/>
              </a:spcBef>
            </a:pPr>
            <a:r>
              <a:rPr lang="en-US" sz="2800" b="1" i="0" spc="-10" dirty="0">
                <a:solidFill>
                  <a:srgbClr val="FF0000"/>
                </a:solidFill>
                <a:latin typeface="Candara" charset="0"/>
                <a:ea typeface="ＭＳ Ｐゴシック" charset="0"/>
                <a:cs typeface="MS PGothic" charset="0"/>
              </a:rPr>
              <a:t>HOW #2: </a:t>
            </a:r>
            <a:r>
              <a:rPr lang="en-US" sz="2800" b="1" i="0" spc="-10" dirty="0">
                <a:latin typeface="Candara" charset="0"/>
                <a:ea typeface="ＭＳ Ｐゴシック" charset="0"/>
                <a:cs typeface="MS PGothic" charset="0"/>
              </a:rPr>
              <a:t>How then can we practice self-</a:t>
            </a:r>
            <a:r>
              <a:rPr lang="en-US" sz="2800" b="1" i="0" spc="-10" dirty="0" smtClean="0">
                <a:latin typeface="Candara" charset="0"/>
                <a:ea typeface="ＭＳ Ｐゴシック" charset="0"/>
                <a:cs typeface="MS PGothic" charset="0"/>
              </a:rPr>
              <a:t>denial daily? </a:t>
            </a:r>
            <a:r>
              <a:rPr lang="en-US" sz="2800" b="1" i="0" spc="-10" dirty="0">
                <a:latin typeface="Candara" charset="0"/>
                <a:ea typeface="ＭＳ Ｐゴシック" charset="0"/>
                <a:cs typeface="MS PGothic" charset="0"/>
              </a:rPr>
              <a:t>(Today’s Message).</a:t>
            </a:r>
          </a:p>
        </p:txBody>
      </p:sp>
    </p:spTree>
    <p:extLst>
      <p:ext uri="{BB962C8B-B14F-4D97-AF65-F5344CB8AC3E}">
        <p14:creationId xmlns:p14="http://schemas.microsoft.com/office/powerpoint/2010/main" val="26719709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685800"/>
            <a:ext cx="11658600" cy="533400"/>
          </a:xfrm>
        </p:spPr>
        <p:txBody>
          <a:bodyPr/>
          <a:lstStyle/>
          <a:p>
            <a:r>
              <a:rPr lang="en-US" sz="3200" b="1" spc="-60" dirty="0">
                <a:latin typeface="Candara" charset="0"/>
                <a:ea typeface="MS PGothic" charset="0"/>
                <a:cs typeface="Arial" charset="0"/>
              </a:rPr>
              <a:t>TWO THINGS THAT WE NEED FOR SELF-DENIAL </a:t>
            </a:r>
          </a:p>
        </p:txBody>
      </p:sp>
      <p:sp>
        <p:nvSpPr>
          <p:cNvPr id="27651" name="Rectangle 3"/>
          <p:cNvSpPr>
            <a:spLocks noGrp="1" noChangeArrowheads="1"/>
          </p:cNvSpPr>
          <p:nvPr>
            <p:ph type="body" idx="1"/>
          </p:nvPr>
        </p:nvSpPr>
        <p:spPr>
          <a:xfrm>
            <a:off x="304800" y="1447800"/>
            <a:ext cx="11684000" cy="5350459"/>
          </a:xfrm>
        </p:spPr>
        <p:txBody>
          <a:bodyPr/>
          <a:lstStyle/>
          <a:p>
            <a:pPr marL="0" lvl="0" indent="0">
              <a:spcBef>
                <a:spcPts val="0"/>
              </a:spcBef>
              <a:buNone/>
              <a:defRPr/>
            </a:pPr>
            <a:r>
              <a:rPr lang="en-US" sz="2800" b="1" dirty="0" smtClean="0">
                <a:latin typeface="Candara" charset="0"/>
                <a:ea typeface="MS PGothic" charset="0"/>
                <a:cs typeface="Arial" charset="0"/>
              </a:rPr>
              <a:t>1)   The </a:t>
            </a:r>
            <a:r>
              <a:rPr lang="en-US" sz="2800" b="1" dirty="0">
                <a:latin typeface="Candara" charset="0"/>
                <a:ea typeface="MS PGothic" charset="0"/>
                <a:cs typeface="Arial" charset="0"/>
              </a:rPr>
              <a:t>FIRST THING we need for self-denial is a </a:t>
            </a:r>
            <a:r>
              <a:rPr lang="en-US" sz="2800" b="1" u="sng" dirty="0">
                <a:solidFill>
                  <a:srgbClr val="FF0000"/>
                </a:solidFill>
                <a:latin typeface="Candara" charset="0"/>
                <a:ea typeface="MS PGothic" charset="0"/>
                <a:cs typeface="Arial" charset="0"/>
              </a:rPr>
              <a:t>NEW POWER</a:t>
            </a:r>
            <a:r>
              <a:rPr lang="en-US" sz="2800" b="1" dirty="0" smtClean="0">
                <a:solidFill>
                  <a:srgbClr val="FF0000"/>
                </a:solidFill>
                <a:latin typeface="Candara" charset="0"/>
                <a:ea typeface="MS PGothic" charset="0"/>
                <a:cs typeface="Arial" charset="0"/>
              </a:rPr>
              <a:t>.</a:t>
            </a:r>
            <a:endParaRPr lang="en-US" sz="1400" b="1" dirty="0" smtClean="0">
              <a:latin typeface="Candara" charset="0"/>
              <a:ea typeface="MS PGothic" charset="0"/>
              <a:cs typeface="Arial" charset="0"/>
            </a:endParaRPr>
          </a:p>
          <a:p>
            <a:pPr marL="0" lvl="0" indent="0" algn="ctr">
              <a:spcBef>
                <a:spcPts val="0"/>
              </a:spcBef>
              <a:buNone/>
            </a:pPr>
            <a:endParaRPr lang="en-US" sz="1400" b="1" i="1" dirty="0" smtClean="0">
              <a:solidFill>
                <a:srgbClr val="000000"/>
              </a:solidFill>
              <a:latin typeface="Candara"/>
              <a:cs typeface="Candara"/>
            </a:endParaRPr>
          </a:p>
          <a:p>
            <a:pPr marL="0" lvl="0" indent="0" algn="ctr">
              <a:spcBef>
                <a:spcPts val="0"/>
              </a:spcBef>
              <a:buNone/>
            </a:pPr>
            <a:r>
              <a:rPr lang="en-US" sz="2600" i="1" dirty="0" smtClean="0">
                <a:solidFill>
                  <a:srgbClr val="000000"/>
                </a:solidFill>
                <a:latin typeface="Candara"/>
                <a:cs typeface="Candara"/>
              </a:rPr>
              <a:t>“</a:t>
            </a:r>
            <a:r>
              <a:rPr lang="en-US" sz="2600" i="1" dirty="0">
                <a:solidFill>
                  <a:srgbClr val="000000"/>
                </a:solidFill>
                <a:latin typeface="Candara"/>
                <a:cs typeface="Candara"/>
              </a:rPr>
              <a:t>Lord, make me pure . . . but not yet”</a:t>
            </a:r>
            <a:br>
              <a:rPr lang="en-US" sz="2600" i="1" dirty="0">
                <a:solidFill>
                  <a:srgbClr val="000000"/>
                </a:solidFill>
                <a:latin typeface="Candara"/>
                <a:cs typeface="Candara"/>
              </a:rPr>
            </a:br>
            <a:r>
              <a:rPr lang="en-US" sz="2600" i="1" dirty="0">
                <a:solidFill>
                  <a:srgbClr val="000000"/>
                </a:solidFill>
                <a:latin typeface="Candara"/>
                <a:cs typeface="Candara"/>
              </a:rPr>
              <a:t>St. </a:t>
            </a:r>
            <a:r>
              <a:rPr lang="en-US" sz="2600" i="1" dirty="0" smtClean="0">
                <a:solidFill>
                  <a:srgbClr val="000000"/>
                </a:solidFill>
                <a:latin typeface="Candara"/>
                <a:cs typeface="Candara"/>
              </a:rPr>
              <a:t>Augustine</a:t>
            </a:r>
            <a:endParaRPr lang="en-US" sz="2600" dirty="0">
              <a:latin typeface="Candara" charset="0"/>
              <a:ea typeface="MS PGothic" charset="0"/>
              <a:cs typeface="Arial" charset="0"/>
            </a:endParaRPr>
          </a:p>
          <a:p>
            <a:pPr marL="458788" lvl="0" indent="-458788">
              <a:spcBef>
                <a:spcPts val="0"/>
              </a:spcBef>
              <a:defRPr/>
            </a:pPr>
            <a:endParaRPr lang="en-US" sz="1200" b="1" dirty="0" smtClean="0">
              <a:latin typeface="Candara" charset="0"/>
              <a:ea typeface="MS PGothic" charset="0"/>
              <a:cs typeface="Arial" charset="0"/>
            </a:endParaRPr>
          </a:p>
          <a:p>
            <a:pPr marL="909638" lvl="0" indent="-454025">
              <a:spcBef>
                <a:spcPts val="0"/>
              </a:spcBef>
              <a:defRPr/>
            </a:pPr>
            <a:r>
              <a:rPr lang="en-US" sz="2800" b="1" dirty="0">
                <a:latin typeface="Candara" charset="0"/>
                <a:ea typeface="MS PGothic" charset="0"/>
                <a:cs typeface="Arial" charset="0"/>
              </a:rPr>
              <a:t>Why? It is because...</a:t>
            </a:r>
          </a:p>
          <a:p>
            <a:pPr marL="458788" lvl="0" indent="-458788">
              <a:spcBef>
                <a:spcPts val="0"/>
              </a:spcBef>
              <a:defRPr/>
            </a:pPr>
            <a:endParaRPr lang="en-US" sz="500" b="1" dirty="0">
              <a:latin typeface="Candara" charset="0"/>
              <a:ea typeface="MS PGothic" charset="0"/>
              <a:cs typeface="Arial" charset="0"/>
            </a:endParaRPr>
          </a:p>
          <a:p>
            <a:pPr marL="1363663" lvl="1" indent="-455613" defTabSz="1317625">
              <a:spcBef>
                <a:spcPct val="0"/>
              </a:spcBef>
              <a:buFont typeface="Wingdings" charset="2"/>
              <a:buChar char="Ø"/>
            </a:pPr>
            <a:r>
              <a:rPr lang="en-US" sz="2600" b="1" dirty="0">
                <a:latin typeface="Candara" charset="0"/>
                <a:ea typeface="MS PGothic" charset="0"/>
                <a:cs typeface="Arial" charset="0"/>
              </a:rPr>
              <a:t>Sin is self-</a:t>
            </a:r>
            <a:r>
              <a:rPr lang="en-US" sz="2600" b="1" dirty="0" smtClean="0">
                <a:latin typeface="Candara" charset="0"/>
                <a:ea typeface="MS PGothic" charset="0"/>
                <a:cs typeface="Arial" charset="0"/>
              </a:rPr>
              <a:t>centeredness, essentially.</a:t>
            </a:r>
            <a:endParaRPr lang="en-US" sz="2600" b="1" dirty="0">
              <a:latin typeface="Candara" charset="0"/>
              <a:ea typeface="MS PGothic" charset="0"/>
              <a:cs typeface="Arial" charset="0"/>
            </a:endParaRPr>
          </a:p>
          <a:p>
            <a:pPr marL="1363663" lvl="1" indent="-455613" defTabSz="1317625">
              <a:spcBef>
                <a:spcPct val="0"/>
              </a:spcBef>
              <a:buFont typeface="Wingdings" charset="2"/>
              <a:buChar char="Ø"/>
            </a:pPr>
            <a:r>
              <a:rPr lang="en-US" sz="2600" b="1" dirty="0">
                <a:latin typeface="Candara" charset="0"/>
                <a:ea typeface="MS PGothic" charset="0"/>
                <a:cs typeface="Arial" charset="0"/>
              </a:rPr>
              <a:t>Self-centeredness is power under which our fallen human nature operates (i.e., the natural person).</a:t>
            </a:r>
          </a:p>
          <a:p>
            <a:pPr marL="1363663" lvl="1" indent="-455613" defTabSz="1317625">
              <a:spcBef>
                <a:spcPct val="0"/>
              </a:spcBef>
              <a:buFont typeface="Wingdings" charset="2"/>
              <a:buChar char="Ø"/>
            </a:pPr>
            <a:r>
              <a:rPr lang="en-US" sz="2600" b="1" dirty="0">
                <a:latin typeface="Candara" charset="0"/>
                <a:ea typeface="MS PGothic" charset="0"/>
                <a:cs typeface="Arial" charset="0"/>
              </a:rPr>
              <a:t>What we need is </a:t>
            </a:r>
            <a:r>
              <a:rPr lang="en-US" sz="2600" b="1" dirty="0">
                <a:solidFill>
                  <a:srgbClr val="FF0000"/>
                </a:solidFill>
                <a:latin typeface="Candara" charset="0"/>
                <a:ea typeface="MS PGothic" charset="0"/>
                <a:cs typeface="Arial" charset="0"/>
              </a:rPr>
              <a:t>NOT </a:t>
            </a:r>
            <a:r>
              <a:rPr lang="en-US" sz="2600" b="1" i="1" dirty="0">
                <a:solidFill>
                  <a:srgbClr val="FF0000"/>
                </a:solidFill>
                <a:latin typeface="Candara" charset="0"/>
                <a:ea typeface="MS PGothic" charset="0"/>
                <a:cs typeface="Arial" charset="0"/>
              </a:rPr>
              <a:t>improvement </a:t>
            </a:r>
            <a:r>
              <a:rPr lang="en-US" sz="2600" b="1" dirty="0">
                <a:solidFill>
                  <a:srgbClr val="FF0000"/>
                </a:solidFill>
                <a:latin typeface="Candara" charset="0"/>
                <a:ea typeface="MS PGothic" charset="0"/>
                <a:cs typeface="Arial" charset="0"/>
              </a:rPr>
              <a:t>of self but </a:t>
            </a:r>
            <a:r>
              <a:rPr lang="en-US" sz="2600" b="1" i="1" dirty="0">
                <a:solidFill>
                  <a:srgbClr val="FF0000"/>
                </a:solidFill>
                <a:latin typeface="Candara" charset="0"/>
                <a:ea typeface="MS PGothic" charset="0"/>
                <a:cs typeface="Arial" charset="0"/>
              </a:rPr>
              <a:t>brokenness</a:t>
            </a:r>
            <a:r>
              <a:rPr lang="en-US" sz="2600" b="1" dirty="0">
                <a:solidFill>
                  <a:srgbClr val="FF0000"/>
                </a:solidFill>
                <a:latin typeface="Candara" charset="0"/>
                <a:ea typeface="MS PGothic" charset="0"/>
                <a:cs typeface="Arial" charset="0"/>
              </a:rPr>
              <a:t> of our self-centeredness </a:t>
            </a:r>
            <a:r>
              <a:rPr lang="en-US" sz="2600" b="1" dirty="0">
                <a:latin typeface="Candara" charset="0"/>
                <a:ea typeface="MS PGothic" charset="0"/>
                <a:cs typeface="Arial" charset="0"/>
              </a:rPr>
              <a:t>by </a:t>
            </a:r>
            <a:r>
              <a:rPr lang="en-US" sz="2600" b="1" dirty="0" smtClean="0">
                <a:latin typeface="Candara" charset="0"/>
                <a:ea typeface="MS PGothic" charset="0"/>
                <a:cs typeface="Arial" charset="0"/>
              </a:rPr>
              <a:t>the </a:t>
            </a:r>
            <a:r>
              <a:rPr lang="en-US" sz="2600" b="1" dirty="0">
                <a:latin typeface="Candara" charset="0"/>
                <a:ea typeface="MS PGothic" charset="0"/>
                <a:cs typeface="Arial" charset="0"/>
              </a:rPr>
              <a:t>power of the Spirit.</a:t>
            </a:r>
          </a:p>
        </p:txBody>
      </p:sp>
      <p:sp>
        <p:nvSpPr>
          <p:cNvPr id="2" name="TextBox 1"/>
          <p:cNvSpPr txBox="1"/>
          <p:nvPr/>
        </p:nvSpPr>
        <p:spPr>
          <a:xfrm>
            <a:off x="324264" y="-1432057"/>
            <a:ext cx="184666" cy="400110"/>
          </a:xfrm>
          <a:prstGeom prst="rect">
            <a:avLst/>
          </a:prstGeom>
          <a:noFill/>
        </p:spPr>
        <p:txBody>
          <a:bodyPr wrap="none" rtlCol="0">
            <a:spAutoFit/>
          </a:bodyPr>
          <a:lstStyle/>
          <a:p>
            <a:endParaRPr lang="en-US" dirty="0">
              <a:solidFill>
                <a:srgbClr val="FF0000"/>
              </a:solidFill>
            </a:endParaRPr>
          </a:p>
        </p:txBody>
      </p:sp>
    </p:spTree>
    <p:extLst>
      <p:ext uri="{BB962C8B-B14F-4D97-AF65-F5344CB8AC3E}">
        <p14:creationId xmlns:p14="http://schemas.microsoft.com/office/powerpoint/2010/main" val="29003260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152400" y="533400"/>
            <a:ext cx="11982765" cy="6298294"/>
          </a:xfrm>
        </p:spPr>
        <p:txBody>
          <a:bodyPr/>
          <a:lstStyle/>
          <a:p>
            <a:pPr marL="0" indent="0" algn="ctr">
              <a:spcBef>
                <a:spcPts val="0"/>
              </a:spcBef>
              <a:buNone/>
            </a:pPr>
            <a:r>
              <a:rPr lang="en-US" sz="2800" b="1" i="1" baseline="30000" dirty="0" smtClean="0">
                <a:latin typeface="Candara"/>
                <a:cs typeface="Candara"/>
              </a:rPr>
              <a:t>16</a:t>
            </a:r>
            <a:r>
              <a:rPr lang="en-US" sz="2800" b="1" i="1" dirty="0">
                <a:latin typeface="Candara"/>
                <a:cs typeface="Candara"/>
              </a:rPr>
              <a:t> Now if I do what I do not want, I agree with the law, </a:t>
            </a:r>
            <a:r>
              <a:rPr lang="en-US" sz="2800" b="1" i="1" dirty="0" smtClean="0">
                <a:latin typeface="Candara"/>
                <a:cs typeface="Candara"/>
              </a:rPr>
              <a:t/>
            </a:r>
            <a:br>
              <a:rPr lang="en-US" sz="2800" b="1" i="1" dirty="0" smtClean="0">
                <a:latin typeface="Candara"/>
                <a:cs typeface="Candara"/>
              </a:rPr>
            </a:br>
            <a:r>
              <a:rPr lang="en-US" sz="2800" b="1" i="1" dirty="0" smtClean="0">
                <a:latin typeface="Candara"/>
                <a:cs typeface="Candara"/>
              </a:rPr>
              <a:t>that </a:t>
            </a:r>
            <a:r>
              <a:rPr lang="en-US" sz="2800" b="1" i="1" dirty="0">
                <a:latin typeface="Candara"/>
                <a:cs typeface="Candara"/>
              </a:rPr>
              <a:t>it is good</a:t>
            </a:r>
            <a:r>
              <a:rPr lang="en-US" sz="2800" b="1" i="1" dirty="0" smtClean="0">
                <a:latin typeface="Candara"/>
                <a:cs typeface="Candara"/>
              </a:rPr>
              <a:t>. </a:t>
            </a:r>
            <a:r>
              <a:rPr lang="en-US" sz="2800" b="1" i="1" baseline="30000" dirty="0" smtClean="0">
                <a:latin typeface="Candara"/>
                <a:cs typeface="Candara"/>
              </a:rPr>
              <a:t>17</a:t>
            </a:r>
            <a:r>
              <a:rPr lang="en-US" sz="2800" b="1" i="1" dirty="0">
                <a:latin typeface="Candara"/>
                <a:cs typeface="Candara"/>
              </a:rPr>
              <a:t> So now it is no longer I who do it, but sin that </a:t>
            </a:r>
            <a:r>
              <a:rPr lang="en-US" sz="2800" b="1" i="1" dirty="0" smtClean="0">
                <a:latin typeface="Candara"/>
                <a:cs typeface="Candara"/>
              </a:rPr>
              <a:t/>
            </a:r>
            <a:br>
              <a:rPr lang="en-US" sz="2800" b="1" i="1" dirty="0" smtClean="0">
                <a:latin typeface="Candara"/>
                <a:cs typeface="Candara"/>
              </a:rPr>
            </a:br>
            <a:r>
              <a:rPr lang="en-US" sz="2800" b="1" i="1" dirty="0" smtClean="0">
                <a:latin typeface="Candara"/>
                <a:cs typeface="Candara"/>
              </a:rPr>
              <a:t>dwells </a:t>
            </a:r>
            <a:r>
              <a:rPr lang="en-US" sz="2800" b="1" i="1" dirty="0">
                <a:latin typeface="Candara"/>
                <a:cs typeface="Candara"/>
              </a:rPr>
              <a:t>within me. </a:t>
            </a:r>
            <a:r>
              <a:rPr lang="en-US" sz="2800" b="1" i="1" baseline="30000" dirty="0">
                <a:latin typeface="Candara"/>
                <a:cs typeface="Candara"/>
              </a:rPr>
              <a:t>18</a:t>
            </a:r>
            <a:r>
              <a:rPr lang="en-US" sz="2800" b="1" i="1" dirty="0">
                <a:latin typeface="Candara"/>
                <a:cs typeface="Candara"/>
              </a:rPr>
              <a:t> For </a:t>
            </a:r>
            <a:r>
              <a:rPr lang="en-US" sz="2800" b="1" i="1" dirty="0" smtClean="0">
                <a:latin typeface="Candara"/>
                <a:cs typeface="Candara"/>
              </a:rPr>
              <a:t>I </a:t>
            </a:r>
            <a:r>
              <a:rPr lang="en-US" sz="2800" b="1" i="1" dirty="0">
                <a:latin typeface="Candara"/>
                <a:cs typeface="Candara"/>
              </a:rPr>
              <a:t>know that nothing good dwells in me, that is, </a:t>
            </a:r>
            <a:r>
              <a:rPr lang="en-US" sz="2800" b="1" i="1" dirty="0" smtClean="0">
                <a:latin typeface="Candara"/>
                <a:cs typeface="Candara"/>
              </a:rPr>
              <a:t/>
            </a:r>
            <a:br>
              <a:rPr lang="en-US" sz="2800" b="1" i="1" dirty="0" smtClean="0">
                <a:latin typeface="Candara"/>
                <a:cs typeface="Candara"/>
              </a:rPr>
            </a:br>
            <a:r>
              <a:rPr lang="en-US" sz="2800" b="1" i="1" dirty="0" smtClean="0">
                <a:latin typeface="Candara"/>
                <a:cs typeface="Candara"/>
              </a:rPr>
              <a:t>in </a:t>
            </a:r>
            <a:r>
              <a:rPr lang="en-US" sz="2800" b="1" i="1" dirty="0">
                <a:latin typeface="Candara"/>
                <a:cs typeface="Candara"/>
              </a:rPr>
              <a:t>my flesh. For I have the desire </a:t>
            </a:r>
            <a:r>
              <a:rPr lang="en-US" sz="2800" b="1" i="1" dirty="0" smtClean="0">
                <a:latin typeface="Candara"/>
                <a:cs typeface="Candara"/>
              </a:rPr>
              <a:t>to </a:t>
            </a:r>
            <a:r>
              <a:rPr lang="en-US" sz="2800" b="1" i="1" dirty="0">
                <a:latin typeface="Candara"/>
                <a:cs typeface="Candara"/>
              </a:rPr>
              <a:t>do what is right, but not the </a:t>
            </a:r>
            <a:r>
              <a:rPr lang="en-US" sz="2800" b="1" i="1" dirty="0" smtClean="0">
                <a:latin typeface="Candara"/>
                <a:cs typeface="Candara"/>
              </a:rPr>
              <a:t>ability</a:t>
            </a:r>
            <a:br>
              <a:rPr lang="en-US" sz="2800" b="1" i="1" dirty="0" smtClean="0">
                <a:latin typeface="Candara"/>
                <a:cs typeface="Candara"/>
              </a:rPr>
            </a:br>
            <a:r>
              <a:rPr lang="en-US" sz="2800" b="1" i="1" dirty="0" smtClean="0">
                <a:latin typeface="Candara"/>
                <a:cs typeface="Candara"/>
              </a:rPr>
              <a:t> to </a:t>
            </a:r>
            <a:r>
              <a:rPr lang="en-US" sz="2800" b="1" i="1" dirty="0">
                <a:latin typeface="Candara"/>
                <a:cs typeface="Candara"/>
              </a:rPr>
              <a:t>carry it out. </a:t>
            </a:r>
            <a:r>
              <a:rPr lang="en-US" sz="2800" b="1" i="1" baseline="30000" dirty="0">
                <a:latin typeface="Candara"/>
                <a:cs typeface="Candara"/>
              </a:rPr>
              <a:t>19</a:t>
            </a:r>
            <a:r>
              <a:rPr lang="en-US" sz="2800" b="1" i="1" dirty="0">
                <a:latin typeface="Candara"/>
                <a:cs typeface="Candara"/>
              </a:rPr>
              <a:t> For I do not do the </a:t>
            </a:r>
            <a:r>
              <a:rPr lang="en-US" sz="2800" b="1" i="1" dirty="0" smtClean="0">
                <a:latin typeface="Candara"/>
                <a:cs typeface="Candara"/>
              </a:rPr>
              <a:t>good </a:t>
            </a:r>
            <a:r>
              <a:rPr lang="en-US" sz="2800" b="1" i="1" dirty="0">
                <a:latin typeface="Candara"/>
                <a:cs typeface="Candara"/>
              </a:rPr>
              <a:t>I want, but the evil I do not </a:t>
            </a:r>
            <a:r>
              <a:rPr lang="en-US" sz="2800" b="1" i="1" dirty="0" smtClean="0">
                <a:latin typeface="Candara"/>
                <a:cs typeface="Candara"/>
              </a:rPr>
              <a:t/>
            </a:r>
            <a:br>
              <a:rPr lang="en-US" sz="2800" b="1" i="1" dirty="0" smtClean="0">
                <a:latin typeface="Candara"/>
                <a:cs typeface="Candara"/>
              </a:rPr>
            </a:br>
            <a:r>
              <a:rPr lang="en-US" sz="2800" b="1" i="1" dirty="0" smtClean="0">
                <a:latin typeface="Candara"/>
                <a:cs typeface="Candara"/>
              </a:rPr>
              <a:t>want is </a:t>
            </a:r>
            <a:r>
              <a:rPr lang="en-US" sz="2800" b="1" i="1" dirty="0">
                <a:latin typeface="Candara"/>
                <a:cs typeface="Candara"/>
              </a:rPr>
              <a:t>what I keep on doing. </a:t>
            </a:r>
            <a:r>
              <a:rPr lang="en-US" sz="2800" b="1" i="1" baseline="30000" dirty="0">
                <a:latin typeface="Candara"/>
                <a:cs typeface="Candara"/>
              </a:rPr>
              <a:t>20</a:t>
            </a:r>
            <a:r>
              <a:rPr lang="en-US" sz="2800" b="1" i="1" dirty="0">
                <a:latin typeface="Candara"/>
                <a:cs typeface="Candara"/>
              </a:rPr>
              <a:t> Now if I do what </a:t>
            </a:r>
            <a:r>
              <a:rPr lang="en-US" sz="2800" b="1" i="1" dirty="0" smtClean="0">
                <a:latin typeface="Candara"/>
                <a:cs typeface="Candara"/>
              </a:rPr>
              <a:t>I </a:t>
            </a:r>
            <a:r>
              <a:rPr lang="en-US" sz="2800" b="1" i="1" dirty="0">
                <a:latin typeface="Candara"/>
                <a:cs typeface="Candara"/>
              </a:rPr>
              <a:t>do not want, </a:t>
            </a:r>
            <a:r>
              <a:rPr lang="en-US" sz="2800" b="1" i="1" dirty="0" smtClean="0">
                <a:latin typeface="Candara"/>
                <a:cs typeface="Candara"/>
              </a:rPr>
              <a:t/>
            </a:r>
            <a:br>
              <a:rPr lang="en-US" sz="2800" b="1" i="1" dirty="0" smtClean="0">
                <a:latin typeface="Candara"/>
                <a:cs typeface="Candara"/>
              </a:rPr>
            </a:br>
            <a:r>
              <a:rPr lang="en-US" sz="2800" b="1" i="1" dirty="0" smtClean="0">
                <a:latin typeface="Candara"/>
                <a:cs typeface="Candara"/>
              </a:rPr>
              <a:t>it </a:t>
            </a:r>
            <a:r>
              <a:rPr lang="en-US" sz="2800" b="1" i="1" dirty="0">
                <a:latin typeface="Candara"/>
                <a:cs typeface="Candara"/>
              </a:rPr>
              <a:t>is no </a:t>
            </a:r>
            <a:r>
              <a:rPr lang="en-US" sz="2800" b="1" i="1" dirty="0" smtClean="0">
                <a:latin typeface="Candara"/>
                <a:cs typeface="Candara"/>
              </a:rPr>
              <a:t>longer </a:t>
            </a:r>
            <a:r>
              <a:rPr lang="en-US" sz="2800" b="1" i="1" dirty="0">
                <a:latin typeface="Candara"/>
                <a:cs typeface="Candara"/>
              </a:rPr>
              <a:t>I who do it, but sin that dwells within me.</a:t>
            </a:r>
            <a:br>
              <a:rPr lang="en-US" sz="2800" b="1" i="1" dirty="0">
                <a:latin typeface="Candara"/>
                <a:cs typeface="Candara"/>
              </a:rPr>
            </a:br>
            <a:r>
              <a:rPr lang="en-US" sz="2800" b="1" i="1" dirty="0">
                <a:latin typeface="Candara"/>
                <a:cs typeface="Candara"/>
              </a:rPr>
              <a:t>Romans 7:16-</a:t>
            </a:r>
            <a:r>
              <a:rPr lang="en-US" sz="2800" b="1" i="1" dirty="0" smtClean="0">
                <a:latin typeface="Candara"/>
                <a:cs typeface="Candara"/>
              </a:rPr>
              <a:t>20</a:t>
            </a:r>
          </a:p>
          <a:p>
            <a:pPr marL="0" indent="0" algn="ctr">
              <a:spcBef>
                <a:spcPts val="0"/>
              </a:spcBef>
              <a:buNone/>
            </a:pPr>
            <a:endParaRPr lang="en-US" sz="2000" b="1" i="1" dirty="0">
              <a:latin typeface="Candara"/>
              <a:cs typeface="Candara"/>
            </a:endParaRPr>
          </a:p>
          <a:p>
            <a:pPr marL="0" indent="0" algn="ctr">
              <a:spcBef>
                <a:spcPts val="0"/>
              </a:spcBef>
              <a:buNone/>
            </a:pPr>
            <a:r>
              <a:rPr lang="en-US" sz="2800" b="1" i="1" baseline="30000" dirty="0">
                <a:latin typeface="Candara"/>
                <a:cs typeface="Candara"/>
              </a:rPr>
              <a:t>6</a:t>
            </a:r>
            <a:r>
              <a:rPr lang="en-US" sz="2800" b="1" i="1" dirty="0">
                <a:latin typeface="Candara"/>
                <a:cs typeface="Candara"/>
              </a:rPr>
              <a:t> We know that our old self was crucified with him </a:t>
            </a:r>
            <a:br>
              <a:rPr lang="en-US" sz="2800" b="1" i="1" dirty="0">
                <a:latin typeface="Candara"/>
                <a:cs typeface="Candara"/>
              </a:rPr>
            </a:br>
            <a:r>
              <a:rPr lang="en-US" sz="2800" b="1" i="1" dirty="0">
                <a:latin typeface="Candara"/>
                <a:cs typeface="Candara"/>
              </a:rPr>
              <a:t>in order that the body of sin might be brought to nothing, </a:t>
            </a:r>
            <a:br>
              <a:rPr lang="en-US" sz="2800" b="1" i="1" dirty="0">
                <a:latin typeface="Candara"/>
                <a:cs typeface="Candara"/>
              </a:rPr>
            </a:br>
            <a:r>
              <a:rPr lang="en-US" sz="2800" b="1" i="1" dirty="0">
                <a:latin typeface="Candara"/>
                <a:cs typeface="Candara"/>
              </a:rPr>
              <a:t>so that we would no longer be enslaved to sin.  </a:t>
            </a:r>
            <a:r>
              <a:rPr lang="en-US" sz="2800" b="1" i="1" baseline="30000" dirty="0">
                <a:latin typeface="Candara"/>
                <a:cs typeface="Candara"/>
              </a:rPr>
              <a:t>7</a:t>
            </a:r>
            <a:r>
              <a:rPr lang="en-US" sz="2800" b="1" i="1" dirty="0">
                <a:latin typeface="Candara"/>
                <a:cs typeface="Candara"/>
              </a:rPr>
              <a:t> For </a:t>
            </a:r>
            <a:br>
              <a:rPr lang="en-US" sz="2800" b="1" i="1" dirty="0">
                <a:latin typeface="Candara"/>
                <a:cs typeface="Candara"/>
              </a:rPr>
            </a:br>
            <a:r>
              <a:rPr lang="en-US" sz="2800" b="1" i="1" dirty="0">
                <a:latin typeface="Candara"/>
                <a:cs typeface="Candara"/>
              </a:rPr>
              <a:t>one who has died has been set free from sin.</a:t>
            </a:r>
            <a:br>
              <a:rPr lang="en-US" sz="2800" b="1" i="1" dirty="0">
                <a:latin typeface="Candara"/>
                <a:cs typeface="Candara"/>
              </a:rPr>
            </a:br>
            <a:r>
              <a:rPr lang="en-US" sz="2800" b="1" i="1" dirty="0">
                <a:latin typeface="Candara"/>
                <a:cs typeface="Candara"/>
              </a:rPr>
              <a:t>Romans 6:6-7</a:t>
            </a:r>
          </a:p>
        </p:txBody>
      </p:sp>
    </p:spTree>
    <p:extLst>
      <p:ext uri="{BB962C8B-B14F-4D97-AF65-F5344CB8AC3E}">
        <p14:creationId xmlns:p14="http://schemas.microsoft.com/office/powerpoint/2010/main" val="19571396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685800"/>
            <a:ext cx="11658600" cy="533400"/>
          </a:xfrm>
        </p:spPr>
        <p:txBody>
          <a:bodyPr/>
          <a:lstStyle/>
          <a:p>
            <a:r>
              <a:rPr lang="en-US" sz="3200" b="1" spc="-60" dirty="0">
                <a:latin typeface="Candara" charset="0"/>
                <a:ea typeface="MS PGothic" charset="0"/>
                <a:cs typeface="Arial" charset="0"/>
              </a:rPr>
              <a:t>TWO THINGS THAT WE NEED FOR SELF-DENIAL </a:t>
            </a:r>
          </a:p>
        </p:txBody>
      </p:sp>
      <p:sp>
        <p:nvSpPr>
          <p:cNvPr id="27651" name="Rectangle 3"/>
          <p:cNvSpPr>
            <a:spLocks noGrp="1" noChangeArrowheads="1"/>
          </p:cNvSpPr>
          <p:nvPr>
            <p:ph type="body" idx="1"/>
          </p:nvPr>
        </p:nvSpPr>
        <p:spPr>
          <a:xfrm>
            <a:off x="304800" y="1447800"/>
            <a:ext cx="11684000" cy="5350459"/>
          </a:xfrm>
        </p:spPr>
        <p:txBody>
          <a:bodyPr/>
          <a:lstStyle/>
          <a:p>
            <a:pPr marL="0" lvl="0" indent="0">
              <a:spcBef>
                <a:spcPts val="0"/>
              </a:spcBef>
              <a:buNone/>
              <a:defRPr/>
            </a:pPr>
            <a:r>
              <a:rPr lang="en-US" sz="2800" b="1" dirty="0" smtClean="0">
                <a:latin typeface="Candara" charset="0"/>
                <a:ea typeface="MS PGothic" charset="0"/>
                <a:cs typeface="Arial" charset="0"/>
              </a:rPr>
              <a:t>1)   The </a:t>
            </a:r>
            <a:r>
              <a:rPr lang="en-US" sz="2800" b="1" dirty="0">
                <a:latin typeface="Candara" charset="0"/>
                <a:ea typeface="MS PGothic" charset="0"/>
                <a:cs typeface="Arial" charset="0"/>
              </a:rPr>
              <a:t>FIRST THING we need for self-denial is a </a:t>
            </a:r>
            <a:r>
              <a:rPr lang="en-US" sz="2800" b="1" u="sng" dirty="0">
                <a:solidFill>
                  <a:srgbClr val="FF0000"/>
                </a:solidFill>
                <a:latin typeface="Candara" charset="0"/>
                <a:ea typeface="MS PGothic" charset="0"/>
                <a:cs typeface="Arial" charset="0"/>
              </a:rPr>
              <a:t>NEW POWER</a:t>
            </a:r>
            <a:r>
              <a:rPr lang="en-US" sz="2800" b="1" dirty="0">
                <a:solidFill>
                  <a:srgbClr val="FF0000"/>
                </a:solidFill>
                <a:latin typeface="Candara" charset="0"/>
                <a:ea typeface="MS PGothic" charset="0"/>
                <a:cs typeface="Arial" charset="0"/>
              </a:rPr>
              <a:t>.</a:t>
            </a:r>
          </a:p>
          <a:p>
            <a:pPr marL="458788" lvl="0" indent="-458788">
              <a:spcBef>
                <a:spcPts val="0"/>
              </a:spcBef>
              <a:defRPr/>
            </a:pPr>
            <a:endParaRPr lang="en-US" sz="1400" b="1" dirty="0" smtClean="0">
              <a:latin typeface="Candara" charset="0"/>
              <a:ea typeface="MS PGothic" charset="0"/>
              <a:cs typeface="Arial" charset="0"/>
            </a:endParaRPr>
          </a:p>
          <a:p>
            <a:pPr marL="909638" lvl="0" indent="-454025">
              <a:spcBef>
                <a:spcPts val="0"/>
              </a:spcBef>
              <a:defRPr/>
            </a:pPr>
            <a:r>
              <a:rPr lang="en-US" sz="2800" b="1" dirty="0">
                <a:latin typeface="Candara" charset="0"/>
                <a:ea typeface="MS PGothic" charset="0"/>
                <a:cs typeface="Arial" charset="0"/>
              </a:rPr>
              <a:t>When we are saved (i.e., born of the Spirit), we receive this new power that breaks the power of sin within us.</a:t>
            </a:r>
          </a:p>
          <a:p>
            <a:pPr marL="0" lvl="0" indent="0">
              <a:spcBef>
                <a:spcPts val="0"/>
              </a:spcBef>
              <a:buNone/>
              <a:defRPr/>
            </a:pPr>
            <a:endParaRPr lang="en-US" sz="500" b="1" dirty="0">
              <a:latin typeface="Candara" charset="0"/>
              <a:ea typeface="MS PGothic" charset="0"/>
              <a:cs typeface="Arial" charset="0"/>
            </a:endParaRPr>
          </a:p>
          <a:p>
            <a:pPr marL="1363663" lvl="1" indent="-455613" defTabSz="1317625">
              <a:spcBef>
                <a:spcPct val="0"/>
              </a:spcBef>
              <a:buFont typeface="Wingdings" charset="2"/>
              <a:buChar char="Ø"/>
            </a:pPr>
            <a:r>
              <a:rPr lang="en-US" sz="2600" b="1" dirty="0">
                <a:latin typeface="Candara" charset="0"/>
                <a:ea typeface="MS PGothic" charset="0"/>
                <a:cs typeface="Arial" charset="0"/>
              </a:rPr>
              <a:t>In this sense, every true believer is a new creation in Christ.</a:t>
            </a:r>
          </a:p>
          <a:p>
            <a:pPr marL="1363663" lvl="1" indent="-455613" defTabSz="1317625">
              <a:spcBef>
                <a:spcPct val="0"/>
              </a:spcBef>
              <a:buFont typeface="Wingdings" charset="2"/>
              <a:buChar char="Ø"/>
            </a:pPr>
            <a:r>
              <a:rPr lang="en-US" sz="2600" b="1" dirty="0">
                <a:latin typeface="Candara" charset="0"/>
                <a:ea typeface="MS PGothic" charset="0"/>
                <a:cs typeface="Arial" charset="0"/>
              </a:rPr>
              <a:t>A new heart given by the Holy Spirit is now the default mode of a regenerated person in Christ </a:t>
            </a:r>
            <a:r>
              <a:rPr lang="en-US" sz="2600" b="1" dirty="0">
                <a:solidFill>
                  <a:srgbClr val="FF0000"/>
                </a:solidFill>
                <a:latin typeface="Candara" charset="0"/>
                <a:ea typeface="MS PGothic" charset="0"/>
                <a:cs typeface="Arial" charset="0"/>
              </a:rPr>
              <a:t>[</a:t>
            </a:r>
            <a:r>
              <a:rPr lang="en-US" sz="2600" b="1" i="1" dirty="0">
                <a:solidFill>
                  <a:srgbClr val="FF0000"/>
                </a:solidFill>
                <a:latin typeface="Candara" charset="0"/>
                <a:ea typeface="MS PGothic" charset="0"/>
                <a:cs typeface="Arial" charset="0"/>
              </a:rPr>
              <a:t>the new/true self</a:t>
            </a:r>
            <a:r>
              <a:rPr lang="en-US" sz="2600" b="1" dirty="0">
                <a:solidFill>
                  <a:srgbClr val="FF0000"/>
                </a:solidFill>
                <a:latin typeface="Candara" charset="0"/>
                <a:ea typeface="MS PGothic" charset="0"/>
                <a:cs typeface="Arial" charset="0"/>
              </a:rPr>
              <a:t>]</a:t>
            </a:r>
            <a:r>
              <a:rPr lang="en-US" sz="2600" b="1" dirty="0">
                <a:latin typeface="Candara" charset="0"/>
                <a:ea typeface="MS PGothic" charset="0"/>
                <a:cs typeface="Arial" charset="0"/>
              </a:rPr>
              <a:t>. </a:t>
            </a:r>
          </a:p>
          <a:p>
            <a:pPr marL="1363663" lvl="1" indent="-455613" defTabSz="1317625">
              <a:spcBef>
                <a:spcPct val="0"/>
              </a:spcBef>
              <a:buFont typeface="Wingdings" charset="2"/>
              <a:buChar char="Ø"/>
            </a:pPr>
            <a:r>
              <a:rPr lang="en-US" sz="2600" b="1" dirty="0">
                <a:latin typeface="Candara" charset="0"/>
                <a:ea typeface="MS PGothic" charset="0"/>
                <a:cs typeface="Arial" charset="0"/>
              </a:rPr>
              <a:t>The indwelling Holy Spirit gives us a new power that overcomes the power of sin within us </a:t>
            </a:r>
            <a:r>
              <a:rPr lang="en-US" sz="2600" b="1" dirty="0">
                <a:solidFill>
                  <a:srgbClr val="FF0000"/>
                </a:solidFill>
                <a:latin typeface="Candara" charset="0"/>
                <a:ea typeface="MS PGothic" charset="0"/>
                <a:cs typeface="Arial" charset="0"/>
              </a:rPr>
              <a:t>[</a:t>
            </a:r>
            <a:r>
              <a:rPr lang="en-US" sz="2600" b="1" i="1" dirty="0">
                <a:solidFill>
                  <a:srgbClr val="FF0000"/>
                </a:solidFill>
                <a:latin typeface="Candara" charset="0"/>
                <a:ea typeface="MS PGothic" charset="0"/>
                <a:cs typeface="Arial" charset="0"/>
              </a:rPr>
              <a:t>the old/false self</a:t>
            </a:r>
            <a:r>
              <a:rPr lang="en-US" sz="2600" b="1" dirty="0">
                <a:solidFill>
                  <a:srgbClr val="FF0000"/>
                </a:solidFill>
                <a:latin typeface="Candara" charset="0"/>
                <a:ea typeface="MS PGothic" charset="0"/>
                <a:cs typeface="Arial" charset="0"/>
              </a:rPr>
              <a:t>]</a:t>
            </a:r>
            <a:r>
              <a:rPr lang="en-US" sz="2600" b="1" dirty="0">
                <a:latin typeface="Candara" charset="0"/>
                <a:ea typeface="MS PGothic" charset="0"/>
                <a:cs typeface="Arial" charset="0"/>
              </a:rPr>
              <a:t>.</a:t>
            </a:r>
          </a:p>
        </p:txBody>
      </p:sp>
      <p:sp>
        <p:nvSpPr>
          <p:cNvPr id="2" name="TextBox 1"/>
          <p:cNvSpPr txBox="1"/>
          <p:nvPr/>
        </p:nvSpPr>
        <p:spPr>
          <a:xfrm>
            <a:off x="324264" y="-1432057"/>
            <a:ext cx="184666" cy="400110"/>
          </a:xfrm>
          <a:prstGeom prst="rect">
            <a:avLst/>
          </a:prstGeom>
          <a:noFill/>
        </p:spPr>
        <p:txBody>
          <a:bodyPr wrap="none" rtlCol="0">
            <a:spAutoFit/>
          </a:bodyPr>
          <a:lstStyle/>
          <a:p>
            <a:endParaRPr lang="en-US" dirty="0">
              <a:solidFill>
                <a:srgbClr val="FF0000"/>
              </a:solidFill>
            </a:endParaRPr>
          </a:p>
        </p:txBody>
      </p:sp>
    </p:spTree>
    <p:extLst>
      <p:ext uri="{BB962C8B-B14F-4D97-AF65-F5344CB8AC3E}">
        <p14:creationId xmlns:p14="http://schemas.microsoft.com/office/powerpoint/2010/main" val="16320180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152400" y="1066800"/>
            <a:ext cx="11982765" cy="5764894"/>
          </a:xfrm>
        </p:spPr>
        <p:txBody>
          <a:bodyPr/>
          <a:lstStyle/>
          <a:p>
            <a:pPr marL="0" indent="0" algn="ctr">
              <a:spcBef>
                <a:spcPts val="0"/>
              </a:spcBef>
              <a:buNone/>
            </a:pPr>
            <a:r>
              <a:rPr lang="en-US" sz="2800" b="1" i="1" baseline="30000" dirty="0" smtClean="0">
                <a:latin typeface="Candara"/>
                <a:cs typeface="Candara"/>
              </a:rPr>
              <a:t>26</a:t>
            </a:r>
            <a:r>
              <a:rPr lang="en-US" sz="2800" b="1" i="1" dirty="0">
                <a:latin typeface="Candara"/>
                <a:cs typeface="Candara"/>
              </a:rPr>
              <a:t> And I will give you a new heart, and a new spirit I will</a:t>
            </a:r>
            <a:br>
              <a:rPr lang="en-US" sz="2800" b="1" i="1" dirty="0">
                <a:latin typeface="Candara"/>
                <a:cs typeface="Candara"/>
              </a:rPr>
            </a:br>
            <a:r>
              <a:rPr lang="en-US" sz="2800" b="1" i="1" dirty="0">
                <a:latin typeface="Candara"/>
                <a:cs typeface="Candara"/>
              </a:rPr>
              <a:t> put within you. And I will remove the heart of stone from </a:t>
            </a:r>
            <a:br>
              <a:rPr lang="en-US" sz="2800" b="1" i="1" dirty="0">
                <a:latin typeface="Candara"/>
                <a:cs typeface="Candara"/>
              </a:rPr>
            </a:br>
            <a:r>
              <a:rPr lang="en-US" sz="2800" b="1" i="1" dirty="0">
                <a:latin typeface="Candara"/>
                <a:cs typeface="Candara"/>
              </a:rPr>
              <a:t>your flesh and give you a heart of flesh. </a:t>
            </a:r>
            <a:r>
              <a:rPr lang="en-US" sz="2800" b="1" i="1" baseline="30000" dirty="0">
                <a:latin typeface="Candara"/>
                <a:cs typeface="Candara"/>
              </a:rPr>
              <a:t>27</a:t>
            </a:r>
            <a:r>
              <a:rPr lang="en-US" sz="2800" b="1" i="1" dirty="0">
                <a:latin typeface="Candara"/>
                <a:cs typeface="Candara"/>
              </a:rPr>
              <a:t> And I will put</a:t>
            </a:r>
            <a:br>
              <a:rPr lang="en-US" sz="2800" b="1" i="1" dirty="0">
                <a:latin typeface="Candara"/>
                <a:cs typeface="Candara"/>
              </a:rPr>
            </a:br>
            <a:r>
              <a:rPr lang="en-US" sz="2800" b="1" i="1" dirty="0">
                <a:latin typeface="Candara"/>
                <a:cs typeface="Candara"/>
              </a:rPr>
              <a:t> my Spirit within you, and cause you to walk in my </a:t>
            </a:r>
            <a:br>
              <a:rPr lang="en-US" sz="2800" b="1" i="1" dirty="0">
                <a:latin typeface="Candara"/>
                <a:cs typeface="Candara"/>
              </a:rPr>
            </a:br>
            <a:r>
              <a:rPr lang="en-US" sz="2800" b="1" i="1" dirty="0">
                <a:latin typeface="Candara"/>
                <a:cs typeface="Candara"/>
              </a:rPr>
              <a:t>statutes and be careful to obey my rules.</a:t>
            </a:r>
            <a:br>
              <a:rPr lang="en-US" sz="2800" b="1" i="1" dirty="0">
                <a:latin typeface="Candara"/>
                <a:cs typeface="Candara"/>
              </a:rPr>
            </a:br>
            <a:r>
              <a:rPr lang="en-US" sz="2800" b="1" i="1" dirty="0">
                <a:latin typeface="Candara"/>
                <a:cs typeface="Candara"/>
              </a:rPr>
              <a:t>Ezekiel 36:26-</a:t>
            </a:r>
            <a:r>
              <a:rPr lang="en-US" sz="2800" b="1" i="1" dirty="0" smtClean="0">
                <a:latin typeface="Candara"/>
                <a:cs typeface="Candara"/>
              </a:rPr>
              <a:t>27</a:t>
            </a:r>
          </a:p>
          <a:p>
            <a:pPr marL="0" indent="0" algn="ctr">
              <a:spcBef>
                <a:spcPts val="0"/>
              </a:spcBef>
              <a:buNone/>
            </a:pPr>
            <a:endParaRPr lang="en-US" sz="2000" b="1" i="1" dirty="0">
              <a:latin typeface="Candara"/>
              <a:cs typeface="Candara"/>
            </a:endParaRPr>
          </a:p>
          <a:p>
            <a:pPr marL="0" indent="0" algn="ctr">
              <a:spcBef>
                <a:spcPts val="0"/>
              </a:spcBef>
              <a:buNone/>
            </a:pPr>
            <a:r>
              <a:rPr lang="en-US" sz="2800" b="1" i="1" baseline="30000" dirty="0">
                <a:latin typeface="Candara"/>
                <a:cs typeface="Candara"/>
              </a:rPr>
              <a:t>17</a:t>
            </a:r>
            <a:r>
              <a:rPr lang="en-US" sz="2800" b="1" i="1" dirty="0">
                <a:latin typeface="Candara"/>
                <a:cs typeface="Candara"/>
              </a:rPr>
              <a:t> Therefore, if anyone is in Christ, he is a new creation. </a:t>
            </a:r>
            <a:br>
              <a:rPr lang="en-US" sz="2800" b="1" i="1" dirty="0">
                <a:latin typeface="Candara"/>
                <a:cs typeface="Candara"/>
              </a:rPr>
            </a:br>
            <a:r>
              <a:rPr lang="en-US" sz="2800" b="1" i="1" dirty="0">
                <a:latin typeface="Candara"/>
                <a:cs typeface="Candara"/>
              </a:rPr>
              <a:t>The old has passed away; behold, the new has come. </a:t>
            </a:r>
            <a:br>
              <a:rPr lang="en-US" sz="2800" b="1" i="1" dirty="0">
                <a:latin typeface="Candara"/>
                <a:cs typeface="Candara"/>
              </a:rPr>
            </a:br>
            <a:r>
              <a:rPr lang="en-US" sz="2800" b="1" i="1" dirty="0">
                <a:latin typeface="Candara"/>
                <a:cs typeface="Candara"/>
              </a:rPr>
              <a:t>2 Corinthians 5:17</a:t>
            </a:r>
          </a:p>
        </p:txBody>
      </p:sp>
    </p:spTree>
    <p:extLst>
      <p:ext uri="{BB962C8B-B14F-4D97-AF65-F5344CB8AC3E}">
        <p14:creationId xmlns:p14="http://schemas.microsoft.com/office/powerpoint/2010/main" val="169298395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304800" y="228600"/>
            <a:ext cx="11582400" cy="6477000"/>
          </a:xfrm>
        </p:spPr>
        <p:txBody>
          <a:bodyPr/>
          <a:lstStyle/>
          <a:p>
            <a:pPr marL="0" indent="0" algn="just">
              <a:spcBef>
                <a:spcPts val="0"/>
              </a:spcBef>
              <a:buNone/>
            </a:pPr>
            <a:r>
              <a:rPr lang="en-US" sz="3000" b="1" dirty="0">
                <a:solidFill>
                  <a:srgbClr val="800000"/>
                </a:solidFill>
                <a:latin typeface="Candara" charset="0"/>
                <a:cs typeface="Arial" charset="0"/>
              </a:rPr>
              <a:t>A New Self for a Natural/Old Self</a:t>
            </a:r>
          </a:p>
          <a:p>
            <a:pPr marL="0" indent="0" algn="just">
              <a:spcBef>
                <a:spcPts val="0"/>
              </a:spcBef>
              <a:buNone/>
            </a:pPr>
            <a:r>
              <a:rPr lang="en-US" sz="2600" b="1" dirty="0" smtClean="0">
                <a:latin typeface="Candara"/>
                <a:cs typeface="Candara"/>
              </a:rPr>
              <a:t>The </a:t>
            </a:r>
            <a:r>
              <a:rPr lang="en-US" sz="2600" b="1" dirty="0">
                <a:latin typeface="Candara"/>
                <a:cs typeface="Candara"/>
              </a:rPr>
              <a:t>Christian way is different: harder, and easier. Christ says “Give me All. I don't want so much of your time and so much of your money and so much of your work: I want You. I have not come to torment your natural self, but to kill it. No half-measures are any good. I don't want to cut off a branch here and a branch there, I want to have the whole tree down. I don't want to drill the tooth, or crown it, or stop it, but to have it out. Hand over the whole natural self, all the desires which you think innocent as well as the ones you think wicked—the whole outfit. I will give you a new self instead. In fact, I will give you Myself: my own will shall become yours.” Both harder and easier than what we are all trying to do. You have noticed, I expect, that Christ Himself sometimes describes the Christian way as very hard, sometimes as very easy. He says, “Take up your Cross”—in other words, it is like going to be beaten to death in a concentration camp. Next minute he says, 'My yoke is easy and my burden light.' He means both. And one can just see why both are true.</a:t>
            </a:r>
          </a:p>
          <a:p>
            <a:pPr marL="0" indent="0" algn="r">
              <a:spcBef>
                <a:spcPts val="0"/>
              </a:spcBef>
              <a:buNone/>
            </a:pPr>
            <a:r>
              <a:rPr lang="en-US" sz="2600" b="1" dirty="0">
                <a:latin typeface="Candara"/>
                <a:cs typeface="Candara"/>
              </a:rPr>
              <a:t>— C. S. Lewis</a:t>
            </a:r>
          </a:p>
          <a:p>
            <a:pPr marL="0" indent="0" algn="r">
              <a:spcBef>
                <a:spcPts val="0"/>
              </a:spcBef>
              <a:buFontTx/>
              <a:buNone/>
            </a:pPr>
            <a:endParaRPr lang="en-US" sz="2600" b="1" i="1" dirty="0">
              <a:latin typeface="Candara" charset="0"/>
              <a:cs typeface="Arial" charset="0"/>
            </a:endParaRPr>
          </a:p>
        </p:txBody>
      </p:sp>
    </p:spTree>
    <p:extLst>
      <p:ext uri="{BB962C8B-B14F-4D97-AF65-F5344CB8AC3E}">
        <p14:creationId xmlns:p14="http://schemas.microsoft.com/office/powerpoint/2010/main" val="123519669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685800"/>
            <a:ext cx="11658600" cy="533400"/>
          </a:xfrm>
        </p:spPr>
        <p:txBody>
          <a:bodyPr/>
          <a:lstStyle/>
          <a:p>
            <a:r>
              <a:rPr lang="en-US" sz="3200" b="1" spc="-60" dirty="0">
                <a:latin typeface="Candara" charset="0"/>
                <a:ea typeface="MS PGothic" charset="0"/>
                <a:cs typeface="Arial" charset="0"/>
              </a:rPr>
              <a:t>TWO THINGS </a:t>
            </a:r>
            <a:r>
              <a:rPr lang="en-US" sz="3200" b="1" spc="-60" dirty="0" smtClean="0">
                <a:latin typeface="Candara" charset="0"/>
                <a:ea typeface="MS PGothic" charset="0"/>
                <a:cs typeface="Arial" charset="0"/>
              </a:rPr>
              <a:t>THAT WE </a:t>
            </a:r>
            <a:r>
              <a:rPr lang="en-US" sz="3200" b="1" spc="-60" dirty="0">
                <a:latin typeface="Candara" charset="0"/>
                <a:ea typeface="MS PGothic" charset="0"/>
                <a:cs typeface="Arial" charset="0"/>
              </a:rPr>
              <a:t>NEED FOR SELF-DENIAL </a:t>
            </a:r>
          </a:p>
        </p:txBody>
      </p:sp>
      <p:sp>
        <p:nvSpPr>
          <p:cNvPr id="27651" name="Rectangle 3"/>
          <p:cNvSpPr>
            <a:spLocks noGrp="1" noChangeArrowheads="1"/>
          </p:cNvSpPr>
          <p:nvPr>
            <p:ph type="body" idx="1"/>
          </p:nvPr>
        </p:nvSpPr>
        <p:spPr>
          <a:xfrm>
            <a:off x="304800" y="1447800"/>
            <a:ext cx="11684000" cy="5350459"/>
          </a:xfrm>
        </p:spPr>
        <p:txBody>
          <a:bodyPr/>
          <a:lstStyle/>
          <a:p>
            <a:pPr marL="0" indent="0">
              <a:spcBef>
                <a:spcPts val="0"/>
              </a:spcBef>
              <a:buNone/>
              <a:defRPr/>
            </a:pPr>
            <a:r>
              <a:rPr lang="en-US" sz="2800" b="1" dirty="0">
                <a:latin typeface="Candara" charset="0"/>
                <a:ea typeface="MS PGothic" charset="0"/>
                <a:cs typeface="Arial" charset="0"/>
              </a:rPr>
              <a:t>2</a:t>
            </a:r>
            <a:r>
              <a:rPr lang="en-US" sz="2800" b="1" dirty="0" smtClean="0">
                <a:latin typeface="Candara" charset="0"/>
                <a:ea typeface="MS PGothic" charset="0"/>
                <a:cs typeface="Arial" charset="0"/>
              </a:rPr>
              <a:t>)   The SECOND </a:t>
            </a:r>
            <a:r>
              <a:rPr lang="en-US" sz="2800" b="1" dirty="0">
                <a:latin typeface="Candara" charset="0"/>
                <a:ea typeface="MS PGothic" charset="0"/>
                <a:cs typeface="Arial" charset="0"/>
              </a:rPr>
              <a:t>THING we need for self-denial is a </a:t>
            </a:r>
            <a:r>
              <a:rPr lang="en-US" sz="2800" b="1" u="sng" dirty="0" smtClean="0">
                <a:solidFill>
                  <a:srgbClr val="FF0000"/>
                </a:solidFill>
                <a:latin typeface="Candara" charset="0"/>
                <a:ea typeface="MS PGothic" charset="0"/>
                <a:cs typeface="Arial" charset="0"/>
              </a:rPr>
              <a:t>TRAINING</a:t>
            </a:r>
            <a:r>
              <a:rPr lang="en-US" sz="2800" b="1" dirty="0" smtClean="0">
                <a:solidFill>
                  <a:srgbClr val="FF0000"/>
                </a:solidFill>
                <a:latin typeface="Candara" charset="0"/>
                <a:ea typeface="MS PGothic" charset="0"/>
                <a:cs typeface="Arial" charset="0"/>
              </a:rPr>
              <a:t>.</a:t>
            </a:r>
            <a:endParaRPr lang="en-US" sz="2800" b="1" dirty="0">
              <a:solidFill>
                <a:srgbClr val="FF0000"/>
              </a:solidFill>
              <a:latin typeface="Candara" charset="0"/>
              <a:ea typeface="MS PGothic" charset="0"/>
              <a:cs typeface="Arial" charset="0"/>
            </a:endParaRPr>
          </a:p>
          <a:p>
            <a:pPr marL="458788" lvl="0" indent="-458788">
              <a:spcBef>
                <a:spcPts val="0"/>
              </a:spcBef>
              <a:defRPr/>
            </a:pPr>
            <a:endParaRPr lang="en-US" sz="1400" b="1" dirty="0" smtClean="0">
              <a:latin typeface="Candara" charset="0"/>
              <a:ea typeface="MS PGothic" charset="0"/>
              <a:cs typeface="Arial" charset="0"/>
            </a:endParaRPr>
          </a:p>
          <a:p>
            <a:pPr marL="909638" lvl="0" indent="-454025">
              <a:spcBef>
                <a:spcPts val="0"/>
              </a:spcBef>
              <a:defRPr/>
            </a:pPr>
            <a:r>
              <a:rPr lang="en-US" sz="2800" b="1" dirty="0">
                <a:latin typeface="Candara" charset="0"/>
                <a:ea typeface="MS PGothic" charset="0"/>
                <a:cs typeface="Arial" charset="0"/>
              </a:rPr>
              <a:t>Why? It is because...</a:t>
            </a:r>
          </a:p>
          <a:p>
            <a:pPr marL="458788" lvl="0" indent="-458788">
              <a:spcBef>
                <a:spcPts val="0"/>
              </a:spcBef>
              <a:defRPr/>
            </a:pPr>
            <a:endParaRPr lang="en-US" sz="500" b="1" dirty="0">
              <a:latin typeface="Candara" charset="0"/>
              <a:ea typeface="MS PGothic" charset="0"/>
              <a:cs typeface="Arial" charset="0"/>
            </a:endParaRPr>
          </a:p>
          <a:p>
            <a:pPr marL="1363663" lvl="1" indent="-455613" defTabSz="1317625">
              <a:spcBef>
                <a:spcPct val="0"/>
              </a:spcBef>
              <a:buFont typeface="Wingdings" charset="2"/>
              <a:buChar char="Ø"/>
            </a:pPr>
            <a:r>
              <a:rPr lang="en-US" sz="2600" b="1" dirty="0" smtClean="0">
                <a:latin typeface="Candara" charset="0"/>
                <a:ea typeface="MS PGothic" charset="0"/>
                <a:cs typeface="Arial" charset="0"/>
              </a:rPr>
              <a:t>Spiritual disciplines </a:t>
            </a:r>
            <a:r>
              <a:rPr lang="en-US" sz="2600" b="1" dirty="0">
                <a:latin typeface="Candara" charset="0"/>
                <a:ea typeface="MS PGothic" charset="0"/>
                <a:cs typeface="Arial" charset="0"/>
              </a:rPr>
              <a:t>are the means of grace.</a:t>
            </a:r>
          </a:p>
          <a:p>
            <a:pPr marL="1363663" lvl="1" indent="-455613" defTabSz="1317625">
              <a:spcBef>
                <a:spcPct val="0"/>
              </a:spcBef>
              <a:buFont typeface="Wingdings" charset="2"/>
              <a:buChar char="Ø"/>
            </a:pPr>
            <a:r>
              <a:rPr lang="en-US" sz="2600" b="1" dirty="0">
                <a:latin typeface="Candara" charset="0"/>
                <a:ea typeface="MS PGothic" charset="0"/>
                <a:cs typeface="Arial" charset="0"/>
              </a:rPr>
              <a:t>Spiritual disciplines are a way of life in which we can train ourselves for godliness.  </a:t>
            </a:r>
          </a:p>
          <a:p>
            <a:pPr marL="1363663" lvl="1" indent="-455613" defTabSz="1317625">
              <a:spcBef>
                <a:spcPct val="0"/>
              </a:spcBef>
              <a:buFont typeface="Wingdings" charset="2"/>
              <a:buChar char="Ø"/>
            </a:pPr>
            <a:r>
              <a:rPr lang="en-US" sz="2600" b="1" dirty="0" smtClean="0">
                <a:latin typeface="Candara" charset="0"/>
                <a:ea typeface="MS PGothic" charset="0"/>
                <a:cs typeface="Arial" charset="0"/>
              </a:rPr>
              <a:t>Spiritual </a:t>
            </a:r>
            <a:r>
              <a:rPr lang="en-US" sz="2600" b="1" dirty="0" smtClean="0">
                <a:latin typeface="Candara" charset="0"/>
                <a:ea typeface="MS PGothic" charset="0"/>
                <a:cs typeface="Arial" charset="0"/>
              </a:rPr>
              <a:t>disciplines are </a:t>
            </a:r>
            <a:r>
              <a:rPr lang="en-US" sz="2600" b="1" dirty="0" smtClean="0">
                <a:solidFill>
                  <a:srgbClr val="FF0000"/>
                </a:solidFill>
                <a:latin typeface="Candara" charset="0"/>
                <a:ea typeface="MS PGothic" charset="0"/>
                <a:cs typeface="Arial" charset="0"/>
              </a:rPr>
              <a:t>pathways </a:t>
            </a:r>
            <a:r>
              <a:rPr lang="en-US" sz="2600" b="1" dirty="0">
                <a:solidFill>
                  <a:srgbClr val="FF0000"/>
                </a:solidFill>
                <a:latin typeface="Candara" charset="0"/>
                <a:ea typeface="MS PGothic" charset="0"/>
                <a:cs typeface="Arial" charset="0"/>
              </a:rPr>
              <a:t>through which we </a:t>
            </a:r>
            <a:r>
              <a:rPr lang="en-US" sz="2600" b="1" dirty="0" smtClean="0">
                <a:solidFill>
                  <a:srgbClr val="FF0000"/>
                </a:solidFill>
                <a:latin typeface="Candara" charset="0"/>
                <a:ea typeface="MS PGothic" charset="0"/>
                <a:cs typeface="Arial" charset="0"/>
              </a:rPr>
              <a:t>receive the Spirit’s </a:t>
            </a:r>
            <a:r>
              <a:rPr lang="en-US" sz="2600" b="1" dirty="0">
                <a:solidFill>
                  <a:srgbClr val="FF0000"/>
                </a:solidFill>
                <a:latin typeface="Candara" charset="0"/>
                <a:ea typeface="MS PGothic" charset="0"/>
                <a:cs typeface="Arial" charset="0"/>
              </a:rPr>
              <a:t>power for deny self. </a:t>
            </a:r>
          </a:p>
        </p:txBody>
      </p:sp>
      <p:sp>
        <p:nvSpPr>
          <p:cNvPr id="2" name="TextBox 1"/>
          <p:cNvSpPr txBox="1"/>
          <p:nvPr/>
        </p:nvSpPr>
        <p:spPr>
          <a:xfrm>
            <a:off x="324264" y="-1432057"/>
            <a:ext cx="184666" cy="400110"/>
          </a:xfrm>
          <a:prstGeom prst="rect">
            <a:avLst/>
          </a:prstGeom>
          <a:noFill/>
        </p:spPr>
        <p:txBody>
          <a:bodyPr wrap="none" rtlCol="0">
            <a:spAutoFit/>
          </a:bodyPr>
          <a:lstStyle/>
          <a:p>
            <a:endParaRPr lang="en-US" dirty="0">
              <a:solidFill>
                <a:srgbClr val="FF0000"/>
              </a:solidFill>
            </a:endParaRPr>
          </a:p>
        </p:txBody>
      </p:sp>
    </p:spTree>
    <p:extLst>
      <p:ext uri="{BB962C8B-B14F-4D97-AF65-F5344CB8AC3E}">
        <p14:creationId xmlns:p14="http://schemas.microsoft.com/office/powerpoint/2010/main" val="15238760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48155</TotalTime>
  <Words>1301</Words>
  <Application>Microsoft Macintosh PowerPoint</Application>
  <PresentationFormat>Custom</PresentationFormat>
  <Paragraphs>97</Paragraphs>
  <Slides>18</Slides>
  <Notes>16</Notes>
  <HiddenSlides>0</HiddenSlides>
  <MMClips>0</MMClips>
  <ScaleCrop>false</ScaleCrop>
  <HeadingPairs>
    <vt:vector size="4" baseType="variant">
      <vt:variant>
        <vt:lpstr>Theme</vt:lpstr>
      </vt:variant>
      <vt:variant>
        <vt:i4>22</vt:i4>
      </vt:variant>
      <vt:variant>
        <vt:lpstr>Slide Titles</vt:lpstr>
      </vt:variant>
      <vt:variant>
        <vt:i4>18</vt:i4>
      </vt:variant>
    </vt:vector>
  </HeadingPairs>
  <TitlesOfParts>
    <vt:vector size="40" baseType="lpstr">
      <vt:lpstr>Default Design</vt:lpstr>
      <vt:lpstr>1_Default Design</vt:lpstr>
      <vt:lpstr>2_Default Design</vt:lpstr>
      <vt:lpstr>3_Default Design</vt:lpstr>
      <vt:lpstr>4_Default Design</vt:lpstr>
      <vt:lpstr>5_Default Design</vt:lpstr>
      <vt:lpstr>Office Theme</vt:lpstr>
      <vt:lpstr>2_Office Theme</vt:lpstr>
      <vt:lpstr>6_Default Design</vt:lpstr>
      <vt:lpstr>7_Default Design</vt:lpstr>
      <vt:lpstr>8_Default Design</vt:lpstr>
      <vt:lpstr>9_Default Design</vt:lpstr>
      <vt:lpstr>10_Default Design</vt:lpstr>
      <vt:lpstr>2_Normal</vt:lpstr>
      <vt:lpstr>11_Default Design</vt:lpstr>
      <vt:lpstr>12_Default Design</vt:lpstr>
      <vt:lpstr>13_Default Design</vt:lpstr>
      <vt:lpstr>14_Default Design</vt:lpstr>
      <vt:lpstr>15_Default Design</vt:lpstr>
      <vt:lpstr>16_Default Design</vt:lpstr>
      <vt:lpstr>17_Default Design</vt:lpstr>
      <vt:lpstr>18_Default Design</vt:lpstr>
      <vt:lpstr>PowerPoint Presentation</vt:lpstr>
      <vt:lpstr>Self-Denial – Part 3</vt:lpstr>
      <vt:lpstr>[RECAP] SELF-DENIAL: WHY, WHAT, &amp; HOW</vt:lpstr>
      <vt:lpstr>TWO THINGS THAT WE NEED FOR SELF-DENIAL </vt:lpstr>
      <vt:lpstr>PowerPoint Presentation</vt:lpstr>
      <vt:lpstr>TWO THINGS THAT WE NEED FOR SELF-DENIAL </vt:lpstr>
      <vt:lpstr>PowerPoint Presentation</vt:lpstr>
      <vt:lpstr>PowerPoint Presentation</vt:lpstr>
      <vt:lpstr>TWO THINGS THAT WE NEED FOR SELF-DENIAL </vt:lpstr>
      <vt:lpstr>PowerPoint Presentation</vt:lpstr>
      <vt:lpstr>TWO THINGS THAT WE NEED FOR SELF-DENIAL </vt:lpstr>
      <vt:lpstr>PowerPoint Presentation</vt:lpstr>
      <vt:lpstr>HOW CAN WE PRACTICE SELF-DENIAL  DAILY IN FOLLOWING CHRIST?</vt:lpstr>
      <vt:lpstr>HOW CAN WE PRACTICE SELF-DENIAL  DAILY IN FOLLOWING CHRIST?</vt:lpstr>
      <vt:lpstr>HOW CAN WE PRACTICE SELF-DENIAL  DAILY IN FOLLOWING CHRIST?</vt:lpstr>
      <vt:lpstr>PowerPoint Presentation</vt:lpstr>
      <vt:lpstr>THREE PRACTICAL QUESTIONS  FOR OUR EVERYDAY LIFE</vt:lpstr>
      <vt:lpstr>PowerPoint Presentation</vt:lpstr>
    </vt:vector>
  </TitlesOfParts>
  <Manager/>
  <Company>UFP</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Paul K. Kim</dc:creator>
  <cp:keywords/>
  <dc:description/>
  <cp:lastModifiedBy>Paul Kim</cp:lastModifiedBy>
  <cp:revision>3137</cp:revision>
  <cp:lastPrinted>2016-10-16T14:21:14Z</cp:lastPrinted>
  <dcterms:created xsi:type="dcterms:W3CDTF">2007-10-20T20:09:35Z</dcterms:created>
  <dcterms:modified xsi:type="dcterms:W3CDTF">2016-10-16T21:30:06Z</dcterms:modified>
  <cp:category/>
</cp:coreProperties>
</file>