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Lst>
  <p:notesMasterIdLst>
    <p:notesMasterId r:id="rId42"/>
  </p:notesMasterIdLst>
  <p:handoutMasterIdLst>
    <p:handoutMasterId r:id="rId43"/>
  </p:handoutMasterIdLst>
  <p:sldIdLst>
    <p:sldId id="281" r:id="rId21"/>
    <p:sldId id="371" r:id="rId22"/>
    <p:sldId id="492" r:id="rId23"/>
    <p:sldId id="550" r:id="rId24"/>
    <p:sldId id="530" r:id="rId25"/>
    <p:sldId id="551" r:id="rId26"/>
    <p:sldId id="548" r:id="rId27"/>
    <p:sldId id="552" r:id="rId28"/>
    <p:sldId id="553" r:id="rId29"/>
    <p:sldId id="554" r:id="rId30"/>
    <p:sldId id="555" r:id="rId31"/>
    <p:sldId id="561" r:id="rId32"/>
    <p:sldId id="556" r:id="rId33"/>
    <p:sldId id="557" r:id="rId34"/>
    <p:sldId id="558" r:id="rId35"/>
    <p:sldId id="509" r:id="rId36"/>
    <p:sldId id="559" r:id="rId37"/>
    <p:sldId id="560" r:id="rId38"/>
    <p:sldId id="538" r:id="rId39"/>
    <p:sldId id="386" r:id="rId40"/>
    <p:sldId id="283" r:id="rId4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4" autoAdjust="0"/>
    <p:restoredTop sz="92760"/>
  </p:normalViewPr>
  <p:slideViewPr>
    <p:cSldViewPr>
      <p:cViewPr>
        <p:scale>
          <a:sx n="81" d="100"/>
          <a:sy n="81" d="100"/>
        </p:scale>
        <p:origin x="-368" y="-6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7/24/16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7/24/16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7/24/16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7/24/16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7/24/16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7/24/16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7/24/16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7/24/16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7/24/16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7/24/16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3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3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7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7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7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7/24/16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7/24/16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HOW, THEN, SHOULD WE PRAY?</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The role of persistence in prayer: </a:t>
            </a:r>
            <a:r>
              <a:rPr lang="en-US" sz="2800" b="1" i="0" spc="-10" dirty="0">
                <a:latin typeface="Candara" charset="0"/>
                <a:ea typeface="ＭＳ Ｐゴシック" charset="0"/>
                <a:cs typeface="MS PGothic" charset="0"/>
              </a:rPr>
              <a:t>it helps us prevail in prayer </a:t>
            </a:r>
            <a:r>
              <a:rPr lang="en-US" sz="2800" b="1" i="0" spc="-10" dirty="0" smtClean="0">
                <a:latin typeface="Candara" charset="0"/>
                <a:ea typeface="ＭＳ Ｐゴシック" charset="0"/>
                <a:cs typeface="MS PGothic" charset="0"/>
              </a:rPr>
              <a:t>as we keep on surrendering/looking </a:t>
            </a:r>
            <a:r>
              <a:rPr lang="en-US" sz="2800" b="1" i="0" spc="-10" dirty="0">
                <a:latin typeface="Candara" charset="0"/>
                <a:ea typeface="ＭＳ Ｐゴシック" charset="0"/>
                <a:cs typeface="MS PGothic" charset="0"/>
              </a:rPr>
              <a:t>to God. </a:t>
            </a:r>
          </a:p>
          <a:p>
            <a:pPr marL="0" indent="0" algn="ctr">
              <a:spcBef>
                <a:spcPct val="0"/>
              </a:spcBef>
              <a:buFontTx/>
              <a:buNone/>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It </a:t>
            </a:r>
            <a:r>
              <a:rPr lang="en-US" sz="2600" b="1" i="0" dirty="0">
                <a:latin typeface="Candara" charset="0"/>
                <a:ea typeface="ＭＳ Ｐゴシック" charset="0"/>
                <a:cs typeface="Candara" charset="0"/>
              </a:rPr>
              <a:t>reminds us of our need/helplessness.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 points us to hope in God.</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 disciplines us to depend earnestly on God’s provision.</a:t>
            </a:r>
          </a:p>
          <a:p>
            <a:pPr marL="912813" lvl="3" indent="0" defTabSz="385763">
              <a:spcBef>
                <a:spcPts val="0"/>
              </a:spcBef>
              <a:buNone/>
              <a:defRPr/>
            </a:pPr>
            <a:endParaRPr lang="en-US" sz="1400" b="1" i="0" dirty="0" smtClean="0">
              <a:latin typeface="Candara" charset="0"/>
              <a:ea typeface="ＭＳ Ｐゴシック" charset="0"/>
              <a:cs typeface="Candara" charset="0"/>
            </a:endParaRPr>
          </a:p>
          <a:p>
            <a:pPr marL="55563" lvl="1" indent="0" algn="ctr" defTabSz="385763">
              <a:spcBef>
                <a:spcPts val="0"/>
              </a:spcBef>
              <a:buNone/>
              <a:defRPr/>
            </a:pPr>
            <a:r>
              <a:rPr lang="en-US" sz="2600" dirty="0">
                <a:latin typeface="Candara" charset="0"/>
                <a:ea typeface="ＭＳ Ｐゴシック" charset="0"/>
                <a:cs typeface="Candara" charset="0"/>
              </a:rPr>
              <a:t>Faith asks, hope seeks, and love knocks.</a:t>
            </a:r>
          </a:p>
          <a:p>
            <a:pPr marL="55563" lvl="1" indent="0" algn="ctr" defTabSz="385763">
              <a:spcBef>
                <a:spcPts val="0"/>
              </a:spcBef>
              <a:buNone/>
              <a:defRPr/>
            </a:pPr>
            <a:r>
              <a:rPr lang="en-US" sz="2600" dirty="0">
                <a:latin typeface="Candara" charset="0"/>
                <a:ea typeface="ＭＳ Ｐゴシック" charset="0"/>
                <a:cs typeface="Candara" charset="0"/>
              </a:rPr>
              <a:t>Charles Spurgeon </a:t>
            </a:r>
          </a:p>
          <a:p>
            <a:pPr marL="55563" lvl="1" indent="0" algn="ctr" defTabSz="385763">
              <a:spcBef>
                <a:spcPts val="0"/>
              </a:spcBef>
              <a:buNone/>
              <a:defRPr/>
            </a:pP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1674952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HOW, THEN, SHOULD WE PRAY?</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A triple promise: </a:t>
            </a:r>
            <a:r>
              <a:rPr lang="en-US" sz="2800" b="1" i="0" spc="-10" dirty="0">
                <a:latin typeface="Candara" charset="0"/>
                <a:ea typeface="ＭＳ Ｐゴシック" charset="0"/>
                <a:cs typeface="MS PGothic" charset="0"/>
              </a:rPr>
              <a:t>that our prayers will be answered (v. 7</a:t>
            </a:r>
            <a:r>
              <a:rPr lang="en-US" sz="2800" b="1" i="0" spc="-10" dirty="0" smtClean="0">
                <a:latin typeface="Candara" charset="0"/>
                <a:ea typeface="ＭＳ Ｐゴシック" charset="0"/>
                <a:cs typeface="MS PGothic" charset="0"/>
              </a:rPr>
              <a:t>).</a:t>
            </a:r>
            <a:endParaRPr lang="en-US" sz="2800" b="1" i="0" spc="-10" dirty="0">
              <a:latin typeface="Candara" charset="0"/>
              <a:ea typeface="ＭＳ Ｐゴシック" charset="0"/>
              <a:cs typeface="MS PGothic" charset="0"/>
            </a:endParaRPr>
          </a:p>
          <a:p>
            <a:pPr marL="0" indent="0" algn="ctr">
              <a:spcBef>
                <a:spcPct val="0"/>
              </a:spcBef>
              <a:buFontTx/>
              <a:buNone/>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Ask and it will be given to you.</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Seek and you will find; </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Knock and the door will be opened to you.</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The promise is for God’s redemption gifts for his children (vs. creation gifts for all people).</a:t>
            </a:r>
          </a:p>
          <a:p>
            <a:pPr marL="912813" lvl="3" indent="0" defTabSz="385763">
              <a:spcBef>
                <a:spcPts val="0"/>
              </a:spcBef>
              <a:buNone/>
              <a:defRPr/>
            </a:pPr>
            <a:endParaRPr lang="en-US" sz="800" b="1" i="0" dirty="0" smtClean="0">
              <a:latin typeface="Candara" charset="0"/>
              <a:ea typeface="ＭＳ Ｐゴシック" charset="0"/>
              <a:cs typeface="Candara" charset="0"/>
            </a:endParaRPr>
          </a:p>
          <a:p>
            <a:pPr marL="55563" lvl="1" indent="0" algn="ctr" defTabSz="385763">
              <a:spcBef>
                <a:spcPts val="0"/>
              </a:spcBef>
              <a:buNone/>
              <a:defRPr/>
            </a:pPr>
            <a:r>
              <a:rPr lang="en-US" sz="2600" dirty="0">
                <a:latin typeface="Candara" charset="0"/>
                <a:ea typeface="ＭＳ Ｐゴシック" charset="0"/>
                <a:cs typeface="Candara" charset="0"/>
              </a:rPr>
              <a:t> </a:t>
            </a:r>
            <a:r>
              <a:rPr lang="en-US" sz="2600" baseline="30000" dirty="0">
                <a:latin typeface="Candara" charset="0"/>
                <a:ea typeface="ＭＳ Ｐゴシック" charset="0"/>
                <a:cs typeface="Candara" charset="0"/>
              </a:rPr>
              <a:t>45</a:t>
            </a:r>
            <a:r>
              <a:rPr lang="en-US" sz="2600" dirty="0">
                <a:latin typeface="Candara" charset="0"/>
                <a:ea typeface="ＭＳ Ｐゴシック" charset="0"/>
                <a:cs typeface="Candara" charset="0"/>
              </a:rPr>
              <a:t> so that you may be sons of your Father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who is in heaven. For he makes his sun rise on the evil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and on the good, and sends rain on the just and on the unjust.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Matthew 5:</a:t>
            </a:r>
            <a:r>
              <a:rPr lang="en-US" sz="2600" dirty="0" smtClean="0">
                <a:latin typeface="Candara" charset="0"/>
                <a:ea typeface="ＭＳ Ｐゴシック" charset="0"/>
                <a:cs typeface="Candara" charset="0"/>
              </a:rPr>
              <a:t>45</a:t>
            </a:r>
          </a:p>
          <a:p>
            <a:pPr marL="55563" lvl="1" indent="0" algn="ctr" defTabSz="385763">
              <a:spcBef>
                <a:spcPts val="0"/>
              </a:spcBef>
              <a:buNone/>
              <a:defRPr/>
            </a:pPr>
            <a:endParaRPr lang="en-US" sz="800" dirty="0">
              <a:latin typeface="Candara" charset="0"/>
              <a:ea typeface="ＭＳ Ｐゴシック" charset="0"/>
              <a:cs typeface="Candara" charset="0"/>
            </a:endParaRPr>
          </a:p>
          <a:p>
            <a:pPr marL="55563" lvl="1" indent="0" algn="ctr" defTabSz="385763">
              <a:spcBef>
                <a:spcPts val="0"/>
              </a:spcBef>
              <a:buNone/>
              <a:defRPr/>
            </a:pPr>
            <a:r>
              <a:rPr lang="en-US" sz="2600" baseline="30000" dirty="0">
                <a:latin typeface="Candara" charset="0"/>
                <a:ea typeface="ＭＳ Ｐゴシック" charset="0"/>
                <a:cs typeface="Candara" charset="0"/>
              </a:rPr>
              <a:t>13</a:t>
            </a:r>
            <a:r>
              <a:rPr lang="en-US" sz="2600" dirty="0">
                <a:latin typeface="Candara" charset="0"/>
                <a:ea typeface="ＭＳ Ｐゴシック" charset="0"/>
                <a:cs typeface="Candara" charset="0"/>
              </a:rPr>
              <a:t> For “everyone who calls on </a:t>
            </a:r>
            <a:r>
              <a:rPr lang="en-US" sz="2600" dirty="0" smtClean="0">
                <a:latin typeface="Candara" charset="0"/>
                <a:ea typeface="ＭＳ Ｐゴシック" charset="0"/>
                <a:cs typeface="Candara" charset="0"/>
              </a:rPr>
              <a:t>the</a:t>
            </a:r>
            <a:r>
              <a:rPr lang="en-US" sz="2600" dirty="0">
                <a:latin typeface="Candara" charset="0"/>
                <a:ea typeface="ＭＳ Ｐゴシック" charset="0"/>
                <a:cs typeface="Candara" charset="0"/>
              </a:rPr>
              <a:t> name of the Lord will be saved.”</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Romans 10:13</a:t>
            </a:r>
          </a:p>
          <a:p>
            <a:pPr marL="55563" lvl="1" indent="0" algn="ctr" defTabSz="385763">
              <a:spcBef>
                <a:spcPts val="0"/>
              </a:spcBef>
              <a:buNone/>
              <a:defRPr/>
            </a:pPr>
            <a:endParaRPr lang="en-US" sz="2600" dirty="0">
              <a:latin typeface="Candara" charset="0"/>
              <a:ea typeface="ＭＳ Ｐゴシック" charset="0"/>
              <a:cs typeface="Candara" charset="0"/>
            </a:endParaRPr>
          </a:p>
          <a:p>
            <a:pPr marL="55563" lvl="1" indent="0" algn="ctr" defTabSz="385763">
              <a:spcBef>
                <a:spcPts val="0"/>
              </a:spcBef>
              <a:buNone/>
              <a:defRPr/>
            </a:pP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1246214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HOW, THEN, SHOULD WE PRAY?</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FF0000"/>
                </a:solidFill>
                <a:latin typeface="Candara" charset="0"/>
                <a:ea typeface="ＭＳ Ｐゴシック" charset="0"/>
                <a:cs typeface="MS PGothic" charset="0"/>
              </a:rPr>
              <a:t>An </a:t>
            </a:r>
            <a:r>
              <a:rPr lang="en-US" sz="2800" b="1" i="0" spc="-10" dirty="0">
                <a:solidFill>
                  <a:srgbClr val="FF0000"/>
                </a:solidFill>
                <a:latin typeface="Candara" charset="0"/>
                <a:ea typeface="ＭＳ Ｐゴシック" charset="0"/>
                <a:cs typeface="MS PGothic" charset="0"/>
              </a:rPr>
              <a:t>intentional </a:t>
            </a:r>
            <a:r>
              <a:rPr lang="en-US" sz="2800" b="1" i="0" spc="-10" dirty="0" smtClean="0">
                <a:solidFill>
                  <a:srgbClr val="FF0000"/>
                </a:solidFill>
                <a:latin typeface="Candara" charset="0"/>
                <a:ea typeface="ＭＳ Ｐゴシック" charset="0"/>
                <a:cs typeface="MS PGothic" charset="0"/>
              </a:rPr>
              <a:t>repetition: </a:t>
            </a:r>
            <a:r>
              <a:rPr lang="en-US" sz="2800" b="1" i="0" spc="-10" dirty="0">
                <a:latin typeface="Candara" charset="0"/>
                <a:ea typeface="ＭＳ Ｐゴシック" charset="0"/>
                <a:cs typeface="MS PGothic" charset="0"/>
              </a:rPr>
              <a:t>of Jesus’ </a:t>
            </a:r>
            <a:r>
              <a:rPr lang="en-US" sz="2800" b="1" i="0" spc="-10" dirty="0" smtClean="0">
                <a:latin typeface="Candara" charset="0"/>
                <a:ea typeface="ＭＳ Ｐゴシック" charset="0"/>
                <a:cs typeface="MS PGothic" charset="0"/>
              </a:rPr>
              <a:t>promises for answered prayers </a:t>
            </a:r>
            <a:r>
              <a:rPr lang="en-US" sz="2800" b="1" i="0" spc="-10" dirty="0">
                <a:latin typeface="Candara" charset="0"/>
                <a:ea typeface="ＭＳ Ｐゴシック" charset="0"/>
                <a:cs typeface="MS PGothic" charset="0"/>
              </a:rPr>
              <a:t>(v. 8</a:t>
            </a:r>
            <a:r>
              <a:rPr lang="en-US" sz="2800" b="1" i="0" spc="-10" dirty="0" smtClean="0">
                <a:latin typeface="Candara" charset="0"/>
                <a:ea typeface="ＭＳ Ｐゴシック" charset="0"/>
                <a:cs typeface="MS PGothic" charset="0"/>
              </a:rPr>
              <a:t>).</a:t>
            </a:r>
            <a:endParaRPr lang="en-US" sz="2800" b="1" i="0" spc="-10" dirty="0">
              <a:latin typeface="Candara" charset="0"/>
              <a:ea typeface="ＭＳ Ｐゴシック" charset="0"/>
              <a:cs typeface="MS PGothic" charset="0"/>
            </a:endParaRPr>
          </a:p>
          <a:p>
            <a:pPr marL="0" indent="0" algn="ctr">
              <a:spcBef>
                <a:spcPct val="0"/>
              </a:spcBef>
              <a:buFontTx/>
              <a:buNone/>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Everyone who asks receives; </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He who seeks finds; and </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To him who knocks, the door will be opened.</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The promise is NOT unconditional </a:t>
            </a:r>
            <a:r>
              <a:rPr lang="en-US" sz="2600" b="1" i="0" dirty="0" smtClean="0">
                <a:latin typeface="Candara" charset="0"/>
                <a:ea typeface="ＭＳ Ｐゴシック" charset="0"/>
                <a:cs typeface="Candara" charset="0"/>
              </a:rPr>
              <a:t>“blank </a:t>
            </a:r>
            <a:r>
              <a:rPr lang="en-US" sz="2600" b="1" i="0" smtClean="0">
                <a:latin typeface="Candara" charset="0"/>
                <a:ea typeface="ＭＳ Ｐゴシック" charset="0"/>
                <a:cs typeface="Candara" charset="0"/>
              </a:rPr>
              <a:t>check” but </a:t>
            </a:r>
            <a:r>
              <a:rPr lang="en-US" sz="2600" b="1" i="0" dirty="0">
                <a:latin typeface="Candara" charset="0"/>
                <a:ea typeface="ＭＳ Ｐゴシック" charset="0"/>
                <a:cs typeface="Candara" charset="0"/>
              </a:rPr>
              <a:t>it </a:t>
            </a:r>
            <a:r>
              <a:rPr lang="en-US" sz="2600" b="1" dirty="0">
                <a:latin typeface="Candara" charset="0"/>
                <a:ea typeface="ＭＳ Ｐゴシック" charset="0"/>
                <a:cs typeface="Candara" charset="0"/>
              </a:rPr>
              <a:t>presupposes</a:t>
            </a:r>
            <a:r>
              <a:rPr lang="en-US" sz="2600" b="1" i="0" dirty="0">
                <a:latin typeface="Candara" charset="0"/>
                <a:ea typeface="ＭＳ Ｐゴシック" charset="0"/>
                <a:cs typeface="Candara" charset="0"/>
              </a:rPr>
              <a:t> a right condition.</a:t>
            </a:r>
          </a:p>
          <a:p>
            <a:pPr marL="55563" lvl="1" indent="0" algn="ctr" defTabSz="385763">
              <a:spcBef>
                <a:spcPts val="0"/>
              </a:spcBef>
              <a:buNone/>
              <a:defRPr/>
            </a:pPr>
            <a:endParaRPr lang="en-US" sz="1400" dirty="0" smtClean="0">
              <a:latin typeface="Candara" charset="0"/>
              <a:ea typeface="ＭＳ Ｐゴシック" charset="0"/>
              <a:cs typeface="Candara" charset="0"/>
            </a:endParaRPr>
          </a:p>
          <a:p>
            <a:pPr marL="55563" lvl="1" indent="0" algn="ctr" defTabSz="385763">
              <a:spcBef>
                <a:spcPts val="0"/>
              </a:spcBef>
              <a:buNone/>
              <a:defRPr/>
            </a:pPr>
            <a:r>
              <a:rPr lang="en-US" sz="2600" dirty="0" smtClean="0">
                <a:latin typeface="Candara" charset="0"/>
                <a:ea typeface="ＭＳ Ｐゴシック" charset="0"/>
                <a:cs typeface="Candara" charset="0"/>
              </a:rPr>
              <a:t> </a:t>
            </a:r>
            <a:r>
              <a:rPr lang="en-US" sz="2600" baseline="30000" dirty="0" smtClean="0">
                <a:latin typeface="Candara" charset="0"/>
                <a:ea typeface="ＭＳ Ｐゴシック" charset="0"/>
                <a:cs typeface="Candara" charset="0"/>
              </a:rPr>
              <a:t>1</a:t>
            </a:r>
            <a:r>
              <a:rPr lang="en-US" sz="2600" dirty="0" smtClean="0">
                <a:latin typeface="Candara" charset="0"/>
                <a:ea typeface="ＭＳ Ｐゴシック" charset="0"/>
                <a:cs typeface="Candara" charset="0"/>
              </a:rPr>
              <a:t> </a:t>
            </a:r>
            <a:r>
              <a:rPr lang="en-US" sz="2600" dirty="0">
                <a:latin typeface="Candara" charset="0"/>
                <a:ea typeface="ＭＳ Ｐゴシック" charset="0"/>
                <a:cs typeface="Candara" charset="0"/>
              </a:rPr>
              <a:t>What causes quarrels and what causes fights among you?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Is it not this, that your passions are at war within you? </a:t>
            </a:r>
            <a:r>
              <a:rPr lang="en-US" sz="2600" baseline="30000" dirty="0">
                <a:latin typeface="Candara" charset="0"/>
                <a:ea typeface="ＭＳ Ｐゴシック" charset="0"/>
                <a:cs typeface="Candara" charset="0"/>
              </a:rPr>
              <a:t>2</a:t>
            </a:r>
            <a:r>
              <a:rPr lang="en-US" sz="2600" dirty="0">
                <a:latin typeface="Candara" charset="0"/>
                <a:ea typeface="ＭＳ Ｐゴシック" charset="0"/>
                <a:cs typeface="Candara" charset="0"/>
              </a:rPr>
              <a:t> You desire</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 and do not have, so you murder. You covet and cannot obtain, so you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fight and quarrel. You do not have, because you do not ask. </a:t>
            </a:r>
            <a:r>
              <a:rPr lang="en-US" sz="2600" baseline="30000" dirty="0">
                <a:latin typeface="Candara" charset="0"/>
                <a:ea typeface="ＭＳ Ｐゴシック" charset="0"/>
                <a:cs typeface="Candara" charset="0"/>
              </a:rPr>
              <a:t>3</a:t>
            </a:r>
            <a:r>
              <a:rPr lang="en-US" sz="2600" dirty="0">
                <a:latin typeface="Candara" charset="0"/>
                <a:ea typeface="ＭＳ Ｐゴシック" charset="0"/>
                <a:cs typeface="Candara" charset="0"/>
              </a:rPr>
              <a:t> You ask and </a:t>
            </a:r>
            <a:br>
              <a:rPr lang="en-US" sz="2600" dirty="0">
                <a:latin typeface="Candara" charset="0"/>
                <a:ea typeface="ＭＳ Ｐゴシック" charset="0"/>
                <a:cs typeface="Candara" charset="0"/>
              </a:rPr>
            </a:br>
            <a:r>
              <a:rPr lang="en-US" sz="2600" dirty="0">
                <a:latin typeface="Candara" charset="0"/>
                <a:ea typeface="ＭＳ Ｐゴシック" charset="0"/>
                <a:cs typeface="Candara" charset="0"/>
              </a:rPr>
              <a:t>do not receive, because you ask wrongly, to spend it on your </a:t>
            </a:r>
            <a:r>
              <a:rPr lang="en-US" sz="2600" dirty="0" smtClean="0">
                <a:latin typeface="Candara" charset="0"/>
                <a:ea typeface="ＭＳ Ｐゴシック" charset="0"/>
                <a:cs typeface="Candara" charset="0"/>
              </a:rPr>
              <a:t>passions.</a:t>
            </a:r>
            <a:br>
              <a:rPr lang="en-US" sz="2600" dirty="0" smtClean="0">
                <a:latin typeface="Candara" charset="0"/>
                <a:ea typeface="ＭＳ Ｐゴシック" charset="0"/>
                <a:cs typeface="Candara" charset="0"/>
              </a:rPr>
            </a:br>
            <a:r>
              <a:rPr lang="en-US" sz="2600" dirty="0" smtClean="0">
                <a:latin typeface="Candara" charset="0"/>
                <a:ea typeface="ＭＳ Ｐゴシック" charset="0"/>
                <a:cs typeface="Candara" charset="0"/>
              </a:rPr>
              <a:t>James </a:t>
            </a:r>
            <a:r>
              <a:rPr lang="en-US" sz="2600" dirty="0">
                <a:latin typeface="Candara" charset="0"/>
                <a:ea typeface="ＭＳ Ｐゴシック" charset="0"/>
                <a:cs typeface="Candara" charset="0"/>
              </a:rPr>
              <a:t>4:1-3</a:t>
            </a:r>
          </a:p>
          <a:p>
            <a:pPr marL="55563" lvl="1" indent="0" algn="ctr" defTabSz="385763">
              <a:spcBef>
                <a:spcPts val="0"/>
              </a:spcBef>
              <a:buNone/>
              <a:defRPr/>
            </a:pPr>
            <a:endParaRPr lang="en-US" sz="2600" dirty="0">
              <a:latin typeface="Candara" charset="0"/>
              <a:ea typeface="ＭＳ Ｐゴシック" charset="0"/>
              <a:cs typeface="Candara" charset="0"/>
            </a:endParaRPr>
          </a:p>
          <a:p>
            <a:pPr marL="55563" lvl="1" indent="0" algn="ctr" defTabSz="385763">
              <a:spcBef>
                <a:spcPts val="0"/>
              </a:spcBef>
              <a:buNone/>
              <a:defRPr/>
            </a:pP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1617530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THREE PRESUPPOSITIONS FOR PREVAILING PRAYER</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u="sng" spc="-10" dirty="0">
                <a:solidFill>
                  <a:srgbClr val="FF0000"/>
                </a:solidFill>
                <a:latin typeface="Candara" charset="0"/>
                <a:ea typeface="ＭＳ Ｐゴシック" charset="0"/>
                <a:cs typeface="MS PGothic" charset="0"/>
              </a:rPr>
              <a:t>GOD’S </a:t>
            </a:r>
            <a:r>
              <a:rPr lang="en-US" sz="2800" b="1" i="0" u="sng" spc="-10" dirty="0" smtClean="0">
                <a:solidFill>
                  <a:srgbClr val="FF0000"/>
                </a:solidFill>
                <a:latin typeface="Candara" charset="0"/>
                <a:ea typeface="ＭＳ Ｐゴシック" charset="0"/>
                <a:cs typeface="MS PGothic" charset="0"/>
              </a:rPr>
              <a:t>WILL</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We </a:t>
            </a:r>
            <a:r>
              <a:rPr lang="en-US" sz="2800" b="1" i="0" spc="-10" dirty="0">
                <a:solidFill>
                  <a:srgbClr val="000000"/>
                </a:solidFill>
                <a:latin typeface="Candara" charset="0"/>
                <a:ea typeface="ＭＳ Ｐゴシック" charset="0"/>
                <a:cs typeface="MS PGothic" charset="0"/>
              </a:rPr>
              <a:t>must pray according to God’s will. </a:t>
            </a:r>
            <a:endParaRPr lang="en-US" sz="2800" b="1" i="0" spc="-10" dirty="0" smtClean="0">
              <a:solidFill>
                <a:srgbClr val="000000"/>
              </a:solidFill>
              <a:latin typeface="Candara" charset="0"/>
              <a:ea typeface="ＭＳ Ｐゴシック" charset="0"/>
              <a:cs typeface="MS PGothic" charset="0"/>
            </a:endParaRPr>
          </a:p>
          <a:p>
            <a:pPr marL="458788" indent="-458788">
              <a:spcBef>
                <a:spcPct val="0"/>
              </a:spcBef>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God </a:t>
            </a:r>
            <a:r>
              <a:rPr lang="en-US" sz="2600" b="1" i="0" dirty="0">
                <a:latin typeface="Candara" charset="0"/>
                <a:ea typeface="ＭＳ Ｐゴシック" charset="0"/>
                <a:cs typeface="Candara" charset="0"/>
              </a:rPr>
              <a:t>will hear us if we ask anything according to his will.</a:t>
            </a: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If so, we </a:t>
            </a:r>
            <a:r>
              <a:rPr lang="en-US" sz="2600" b="1" i="0" dirty="0">
                <a:latin typeface="Candara" charset="0"/>
                <a:ea typeface="ＭＳ Ｐゴシック" charset="0"/>
                <a:cs typeface="Candara" charset="0"/>
              </a:rPr>
              <a:t>know that we have whatever we </a:t>
            </a:r>
            <a:r>
              <a:rPr lang="en-US" sz="2600" b="1" i="0" dirty="0" smtClean="0">
                <a:latin typeface="Candara" charset="0"/>
                <a:ea typeface="ＭＳ Ｐゴシック" charset="0"/>
                <a:cs typeface="Candara" charset="0"/>
              </a:rPr>
              <a:t>asked </a:t>
            </a:r>
            <a:r>
              <a:rPr lang="en-US" sz="2600" b="1" i="0" dirty="0">
                <a:latin typeface="Candara" charset="0"/>
                <a:ea typeface="ＭＳ Ｐゴシック" charset="0"/>
                <a:cs typeface="Candara" charset="0"/>
              </a:rPr>
              <a:t>of him.</a:t>
            </a:r>
          </a:p>
          <a:p>
            <a:pPr marL="912813" lvl="3" indent="0" defTabSz="385763">
              <a:spcBef>
                <a:spcPts val="0"/>
              </a:spcBef>
              <a:buNone/>
              <a:defRPr/>
            </a:pPr>
            <a:endParaRPr lang="en-US" sz="1400" b="1" i="0" dirty="0" smtClean="0">
              <a:latin typeface="Candara" charset="0"/>
              <a:ea typeface="ＭＳ Ｐゴシック" charset="0"/>
              <a:cs typeface="Candara" charset="0"/>
            </a:endParaRPr>
          </a:p>
          <a:p>
            <a:pPr marL="0" indent="0" algn="ctr">
              <a:buNone/>
            </a:pPr>
            <a:r>
              <a:rPr lang="en-US" sz="2600" dirty="0">
                <a:latin typeface="Candara" charset="0"/>
                <a:ea typeface="ＭＳ Ｐゴシック" charset="0"/>
                <a:cs typeface="Candara" charset="0"/>
              </a:rPr>
              <a:t> </a:t>
            </a:r>
            <a:r>
              <a:rPr lang="en-US" sz="2600" b="1" baseline="30000" dirty="0" smtClean="0">
                <a:latin typeface="Candara"/>
                <a:cs typeface="Candara"/>
              </a:rPr>
              <a:t>14</a:t>
            </a:r>
            <a:r>
              <a:rPr lang="en-US" sz="2600" dirty="0">
                <a:latin typeface="Candara"/>
                <a:cs typeface="Candara"/>
              </a:rPr>
              <a:t> And this is the confidence that we have toward him, </a:t>
            </a:r>
            <a:br>
              <a:rPr lang="en-US" sz="2600" dirty="0">
                <a:latin typeface="Candara"/>
                <a:cs typeface="Candara"/>
              </a:rPr>
            </a:br>
            <a:r>
              <a:rPr lang="en-US" sz="2600" dirty="0" smtClean="0">
                <a:latin typeface="Candara"/>
                <a:cs typeface="Candara"/>
              </a:rPr>
              <a:t>that</a:t>
            </a:r>
            <a:r>
              <a:rPr lang="en-US" sz="2600" dirty="0">
                <a:latin typeface="Candara"/>
                <a:cs typeface="Candara"/>
              </a:rPr>
              <a:t> if we ask anything according to his will he hears us</a:t>
            </a:r>
            <a:r>
              <a:rPr lang="en-US" sz="2600" dirty="0" smtClean="0">
                <a:latin typeface="Candara"/>
                <a:cs typeface="Candara"/>
              </a:rPr>
              <a:t>.</a:t>
            </a:r>
            <a:br>
              <a:rPr lang="en-US" sz="2600" dirty="0" smtClean="0">
                <a:latin typeface="Candara"/>
                <a:cs typeface="Candara"/>
              </a:rPr>
            </a:br>
            <a:r>
              <a:rPr lang="en-US" sz="2600" dirty="0">
                <a:latin typeface="Candara"/>
                <a:cs typeface="Candara"/>
              </a:rPr>
              <a:t> </a:t>
            </a:r>
            <a:r>
              <a:rPr lang="en-US" sz="2600" baseline="30000" dirty="0">
                <a:latin typeface="Candara"/>
                <a:cs typeface="Candara"/>
              </a:rPr>
              <a:t>15</a:t>
            </a:r>
            <a:r>
              <a:rPr lang="en-US" sz="2600" dirty="0">
                <a:latin typeface="Candara"/>
                <a:cs typeface="Candara"/>
              </a:rPr>
              <a:t> And if we know that he hears us in whatever we ask, </a:t>
            </a:r>
            <a:r>
              <a:rPr lang="en-US" sz="2600" dirty="0" smtClean="0">
                <a:latin typeface="Candara"/>
                <a:cs typeface="Candara"/>
              </a:rPr>
              <a:t>we </a:t>
            </a:r>
            <a:r>
              <a:rPr lang="en-US" sz="2600" dirty="0">
                <a:latin typeface="Candara"/>
                <a:cs typeface="Candara"/>
              </a:rPr>
              <a:t>know </a:t>
            </a:r>
            <a:r>
              <a:rPr lang="en-US" sz="2600" dirty="0" smtClean="0">
                <a:latin typeface="Candara"/>
                <a:cs typeface="Candara"/>
              </a:rPr>
              <a:t/>
            </a:r>
            <a:br>
              <a:rPr lang="en-US" sz="2600" dirty="0" smtClean="0">
                <a:latin typeface="Candara"/>
                <a:cs typeface="Candara"/>
              </a:rPr>
            </a:br>
            <a:r>
              <a:rPr lang="en-US" sz="2600" dirty="0" smtClean="0">
                <a:latin typeface="Candara"/>
                <a:cs typeface="Candara"/>
              </a:rPr>
              <a:t>that </a:t>
            </a:r>
            <a:r>
              <a:rPr lang="en-US" sz="2600" dirty="0">
                <a:latin typeface="Candara"/>
                <a:cs typeface="Candara"/>
              </a:rPr>
              <a:t>we have the requests that we have asked of him</a:t>
            </a:r>
            <a:r>
              <a:rPr lang="en-US" sz="2600" dirty="0" smtClean="0">
                <a:latin typeface="Candara"/>
                <a:cs typeface="Candara"/>
              </a:rPr>
              <a:t>.</a:t>
            </a:r>
            <a:br>
              <a:rPr lang="en-US" sz="2600" dirty="0" smtClean="0">
                <a:latin typeface="Candara"/>
                <a:cs typeface="Candara"/>
              </a:rPr>
            </a:br>
            <a:r>
              <a:rPr lang="en-US" sz="2600" dirty="0" smtClean="0">
                <a:latin typeface="Candara"/>
                <a:cs typeface="Candara"/>
              </a:rPr>
              <a:t>1 </a:t>
            </a:r>
            <a:r>
              <a:rPr lang="en-US" sz="2600" dirty="0">
                <a:latin typeface="Candara"/>
                <a:cs typeface="Candara"/>
              </a:rPr>
              <a:t>John 5:14-15</a:t>
            </a:r>
          </a:p>
          <a:p>
            <a:pPr marL="55563" lvl="1" indent="0" algn="ctr" defTabSz="385763">
              <a:spcBef>
                <a:spcPts val="0"/>
              </a:spcBef>
              <a:buNone/>
              <a:defRPr/>
            </a:pPr>
            <a:endParaRPr lang="en-US" sz="2600" dirty="0">
              <a:latin typeface="Candara"/>
              <a:ea typeface="ＭＳ Ｐゴシック" charset="0"/>
              <a:cs typeface="Candara"/>
            </a:endParaRPr>
          </a:p>
        </p:txBody>
      </p:sp>
    </p:spTree>
    <p:extLst>
      <p:ext uri="{BB962C8B-B14F-4D97-AF65-F5344CB8AC3E}">
        <p14:creationId xmlns:p14="http://schemas.microsoft.com/office/powerpoint/2010/main" val="3797951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THREE PRESUPPOSITIONS FOR PREVAILING PRAYER</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FAITH</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We </a:t>
            </a:r>
            <a:r>
              <a:rPr lang="en-US" sz="2800" b="1" i="0" spc="-10" dirty="0">
                <a:solidFill>
                  <a:srgbClr val="000000"/>
                </a:solidFill>
                <a:latin typeface="Candara" charset="0"/>
                <a:ea typeface="ＭＳ Ｐゴシック" charset="0"/>
                <a:cs typeface="MS PGothic" charset="0"/>
              </a:rPr>
              <a:t>must pray to our heavenly Father with faith.</a:t>
            </a:r>
          </a:p>
          <a:p>
            <a:pPr marL="458788" indent="-458788">
              <a:spcBef>
                <a:spcPct val="0"/>
              </a:spcBef>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But even earthly fathers, though </a:t>
            </a:r>
            <a:r>
              <a:rPr lang="en-US" sz="2600" b="1" i="0" dirty="0" smtClean="0">
                <a:latin typeface="Candara" charset="0"/>
                <a:ea typeface="ＭＳ Ｐゴシック" charset="0"/>
                <a:cs typeface="Candara" charset="0"/>
              </a:rPr>
              <a:t>evil (innately selfish), </a:t>
            </a:r>
            <a:r>
              <a:rPr lang="en-US" sz="2600" b="1" i="0" dirty="0">
                <a:latin typeface="Candara" charset="0"/>
                <a:ea typeface="ＭＳ Ｐゴシック" charset="0"/>
                <a:cs typeface="Candara" charset="0"/>
              </a:rPr>
              <a:t>know how to give good things to their children.</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We are praying to our ABBA Father is neither evil nor powerless.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How much more: infinite goodness of God’s character.</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Good gifts: available by grace through faith/prayer.</a:t>
            </a:r>
          </a:p>
          <a:p>
            <a:pPr marL="912813" lvl="3" indent="0" defTabSz="385763">
              <a:spcBef>
                <a:spcPts val="0"/>
              </a:spcBef>
              <a:buNone/>
              <a:defRPr/>
            </a:pPr>
            <a:endParaRPr lang="en-US" sz="1400" b="1" i="0" dirty="0" smtClean="0">
              <a:latin typeface="Candara" charset="0"/>
              <a:ea typeface="ＭＳ Ｐゴシック" charset="0"/>
              <a:cs typeface="Candara" charset="0"/>
            </a:endParaRPr>
          </a:p>
          <a:p>
            <a:pPr marL="0" indent="0" algn="ctr">
              <a:buNone/>
            </a:pPr>
            <a:r>
              <a:rPr lang="en-US" sz="2600" dirty="0">
                <a:latin typeface="Candara" charset="0"/>
                <a:ea typeface="ＭＳ Ｐゴシック" charset="0"/>
                <a:cs typeface="Candara" charset="0"/>
              </a:rPr>
              <a:t> </a:t>
            </a:r>
            <a:r>
              <a:rPr lang="en-US" sz="2600" b="1" baseline="30000" dirty="0" smtClean="0">
                <a:latin typeface="Candara"/>
                <a:cs typeface="Candara"/>
              </a:rPr>
              <a:t>9</a:t>
            </a:r>
            <a:r>
              <a:rPr lang="en-US" sz="2600" dirty="0">
                <a:latin typeface="Candara"/>
                <a:cs typeface="Candara"/>
              </a:rPr>
              <a:t> Or which one of you, if his son asks him for bread, will give</a:t>
            </a:r>
            <a:br>
              <a:rPr lang="en-US" sz="2600" dirty="0">
                <a:latin typeface="Candara"/>
                <a:cs typeface="Candara"/>
              </a:rPr>
            </a:br>
            <a:r>
              <a:rPr lang="en-US" sz="2600" dirty="0">
                <a:latin typeface="Candara"/>
                <a:cs typeface="Candara"/>
              </a:rPr>
              <a:t> him a stone? </a:t>
            </a:r>
            <a:r>
              <a:rPr lang="en-US" sz="2600" baseline="30000" dirty="0">
                <a:latin typeface="Candara"/>
                <a:cs typeface="Candara"/>
              </a:rPr>
              <a:t>10</a:t>
            </a:r>
            <a:r>
              <a:rPr lang="en-US" sz="2600" dirty="0">
                <a:latin typeface="Candara"/>
                <a:cs typeface="Candara"/>
              </a:rPr>
              <a:t> Or if he asks for a fish, will give him a serpent?</a:t>
            </a:r>
            <a:br>
              <a:rPr lang="en-US" sz="2600" dirty="0">
                <a:latin typeface="Candara"/>
                <a:cs typeface="Candara"/>
              </a:rPr>
            </a:br>
            <a:r>
              <a:rPr lang="en-US" sz="2600" dirty="0">
                <a:latin typeface="Candara"/>
                <a:cs typeface="Candara"/>
              </a:rPr>
              <a:t> </a:t>
            </a:r>
            <a:r>
              <a:rPr lang="en-US" sz="2600" baseline="30000" dirty="0">
                <a:latin typeface="Candara"/>
                <a:cs typeface="Candara"/>
              </a:rPr>
              <a:t>11</a:t>
            </a:r>
            <a:r>
              <a:rPr lang="en-US" sz="2600" dirty="0">
                <a:latin typeface="Candara"/>
                <a:cs typeface="Candara"/>
              </a:rPr>
              <a:t> If you then, who are evil, know how to give good gifts to your</a:t>
            </a:r>
            <a:br>
              <a:rPr lang="en-US" sz="2600" dirty="0">
                <a:latin typeface="Candara"/>
                <a:cs typeface="Candara"/>
              </a:rPr>
            </a:br>
            <a:r>
              <a:rPr lang="en-US" sz="2600" dirty="0">
                <a:latin typeface="Candara"/>
                <a:cs typeface="Candara"/>
              </a:rPr>
              <a:t> children, how much more will your Father who is in heaven</a:t>
            </a:r>
            <a:br>
              <a:rPr lang="en-US" sz="2600" dirty="0">
                <a:latin typeface="Candara"/>
                <a:cs typeface="Candara"/>
              </a:rPr>
            </a:br>
            <a:r>
              <a:rPr lang="en-US" sz="2600" dirty="0">
                <a:latin typeface="Candara"/>
                <a:cs typeface="Candara"/>
              </a:rPr>
              <a:t> give good things to those who ask him! (vs. 9-11)</a:t>
            </a:r>
          </a:p>
          <a:p>
            <a:pPr marL="55563" lvl="1" indent="0" algn="ctr" defTabSz="385763">
              <a:spcBef>
                <a:spcPts val="0"/>
              </a:spcBef>
              <a:buNone/>
              <a:defRPr/>
            </a:pPr>
            <a:endParaRPr lang="en-US" sz="2600" dirty="0">
              <a:latin typeface="Candara"/>
              <a:ea typeface="ＭＳ Ｐゴシック" charset="0"/>
              <a:cs typeface="Candara"/>
            </a:endParaRPr>
          </a:p>
        </p:txBody>
      </p:sp>
    </p:spTree>
    <p:extLst>
      <p:ext uri="{BB962C8B-B14F-4D97-AF65-F5344CB8AC3E}">
        <p14:creationId xmlns:p14="http://schemas.microsoft.com/office/powerpoint/2010/main" val="1169651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THREE PRESUPPOSITIONS FOR PREVAILING PRAYER</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DESIRE</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We </a:t>
            </a:r>
            <a:r>
              <a:rPr lang="en-US" sz="2800" b="1" i="0" spc="-10" dirty="0">
                <a:solidFill>
                  <a:srgbClr val="000000"/>
                </a:solidFill>
                <a:latin typeface="Candara" charset="0"/>
                <a:ea typeface="ＭＳ Ｐゴシック" charset="0"/>
                <a:cs typeface="MS PGothic" charset="0"/>
              </a:rPr>
              <a:t>must desire our heavenly Father’s good </a:t>
            </a:r>
            <a:r>
              <a:rPr lang="en-US" sz="2800" b="1" i="0" spc="-10" dirty="0" smtClean="0">
                <a:solidFill>
                  <a:srgbClr val="000000"/>
                </a:solidFill>
                <a:latin typeface="Candara" charset="0"/>
                <a:ea typeface="ＭＳ Ｐゴシック" charset="0"/>
                <a:cs typeface="MS PGothic" charset="0"/>
              </a:rPr>
              <a:t>gifts</a:t>
            </a:r>
            <a:r>
              <a:rPr lang="en-US" sz="2800" b="1" i="0" spc="-10" dirty="0">
                <a:solidFill>
                  <a:srgbClr val="00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when praying.</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We ask NOT because God doesn’t know our needs.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BUT because prayer conditions our heart with readiness to receive God’s good gifts.</a:t>
            </a: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Our desire for God’s good gifts leads us to have persistent prayers that foster </a:t>
            </a:r>
            <a:r>
              <a:rPr lang="en-US" sz="2600" b="1" i="0" dirty="0">
                <a:latin typeface="Candara" charset="0"/>
                <a:ea typeface="ＭＳ Ｐゴシック" charset="0"/>
                <a:cs typeface="Candara" charset="0"/>
              </a:rPr>
              <a:t>a deeper trust in our relationship with </a:t>
            </a:r>
            <a:r>
              <a:rPr lang="en-US" sz="2600" b="1" i="0" dirty="0" smtClean="0">
                <a:latin typeface="Candara" charset="0"/>
                <a:ea typeface="ＭＳ Ｐゴシック" charset="0"/>
                <a:cs typeface="Candara" charset="0"/>
              </a:rPr>
              <a:t>the heavenly Father.</a:t>
            </a:r>
            <a:endParaRPr lang="en-US" sz="2600" b="1" i="0" dirty="0">
              <a:latin typeface="Candara" charset="0"/>
              <a:ea typeface="ＭＳ Ｐゴシック" charset="0"/>
              <a:cs typeface="Candara" charset="0"/>
            </a:endParaRPr>
          </a:p>
          <a:p>
            <a:pPr marL="912813" lvl="3" indent="0" defTabSz="385763">
              <a:spcBef>
                <a:spcPts val="0"/>
              </a:spcBef>
              <a:buNone/>
              <a:defRPr/>
            </a:pPr>
            <a:endParaRPr lang="en-US" sz="1400" b="1" i="0" dirty="0" smtClean="0">
              <a:latin typeface="Candara" charset="0"/>
              <a:ea typeface="ＭＳ Ｐゴシック" charset="0"/>
              <a:cs typeface="Candara" charset="0"/>
            </a:endParaRPr>
          </a:p>
          <a:p>
            <a:pPr marL="0" indent="0" algn="ctr">
              <a:buNone/>
            </a:pPr>
            <a:r>
              <a:rPr lang="en-US" sz="2600" dirty="0">
                <a:latin typeface="Candara"/>
                <a:ea typeface="ＭＳ Ｐゴシック" charset="0"/>
                <a:cs typeface="Candara"/>
              </a:rPr>
              <a:t> </a:t>
            </a:r>
            <a:r>
              <a:rPr lang="en-US" sz="2600" b="1" baseline="30000" dirty="0" smtClean="0">
                <a:latin typeface="Candara"/>
                <a:cs typeface="Candara"/>
              </a:rPr>
              <a:t>4</a:t>
            </a:r>
            <a:r>
              <a:rPr lang="en-US" sz="2600" b="1" baseline="30000" dirty="0">
                <a:latin typeface="Candara"/>
                <a:cs typeface="Candara"/>
              </a:rPr>
              <a:t> </a:t>
            </a:r>
            <a:r>
              <a:rPr lang="en-US" sz="2600" dirty="0">
                <a:latin typeface="Candara"/>
                <a:cs typeface="Candara"/>
              </a:rPr>
              <a:t>Delight yourself in the Lord,</a:t>
            </a:r>
            <a:br>
              <a:rPr lang="en-US" sz="2600" dirty="0">
                <a:latin typeface="Candara"/>
                <a:cs typeface="Candara"/>
              </a:rPr>
            </a:br>
            <a:r>
              <a:rPr lang="en-US" sz="2600" dirty="0">
                <a:latin typeface="Candara"/>
                <a:cs typeface="Candara"/>
              </a:rPr>
              <a:t> and he will give you the desires of your </a:t>
            </a:r>
            <a:r>
              <a:rPr lang="en-US" sz="2600" dirty="0" smtClean="0">
                <a:latin typeface="Candara"/>
                <a:cs typeface="Candara"/>
              </a:rPr>
              <a:t>heart.</a:t>
            </a:r>
            <a:br>
              <a:rPr lang="en-US" sz="2600" dirty="0" smtClean="0">
                <a:latin typeface="Candara"/>
                <a:cs typeface="Candara"/>
              </a:rPr>
            </a:br>
            <a:r>
              <a:rPr lang="en-US" sz="2600" dirty="0" smtClean="0">
                <a:latin typeface="Candara"/>
                <a:cs typeface="Candara"/>
              </a:rPr>
              <a:t>Psalm </a:t>
            </a:r>
            <a:r>
              <a:rPr lang="en-US" sz="2600" dirty="0">
                <a:latin typeface="Candara"/>
                <a:cs typeface="Candara"/>
              </a:rPr>
              <a:t>37:4</a:t>
            </a:r>
          </a:p>
          <a:p>
            <a:pPr marL="55563" lvl="1" indent="0" algn="ctr" defTabSz="385763">
              <a:spcBef>
                <a:spcPts val="0"/>
              </a:spcBef>
              <a:buNone/>
              <a:defRPr/>
            </a:pPr>
            <a:endParaRPr lang="en-US" sz="2600" dirty="0">
              <a:latin typeface="Candara"/>
              <a:ea typeface="ＭＳ Ｐゴシック" charset="0"/>
              <a:cs typeface="Candara"/>
            </a:endParaRPr>
          </a:p>
        </p:txBody>
      </p:sp>
    </p:spTree>
    <p:extLst>
      <p:ext uri="{BB962C8B-B14F-4D97-AF65-F5344CB8AC3E}">
        <p14:creationId xmlns:p14="http://schemas.microsoft.com/office/powerpoint/2010/main" val="1871273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a:t>
            </a:r>
            <a:r>
              <a:rPr lang="en-US" sz="3100" b="1" dirty="0">
                <a:latin typeface="Candara" charset="0"/>
                <a:cs typeface="MS PGothic" charset="0"/>
              </a:rPr>
              <a:t>ON PERSISTENT PRAYER?</a:t>
            </a:r>
          </a:p>
        </p:txBody>
      </p:sp>
      <p:sp>
        <p:nvSpPr>
          <p:cNvPr id="27651" name="Rectangle 3"/>
          <p:cNvSpPr>
            <a:spLocks noGrp="1" noChangeArrowheads="1"/>
          </p:cNvSpPr>
          <p:nvPr>
            <p:ph type="body" idx="1"/>
          </p:nvPr>
        </p:nvSpPr>
        <p:spPr>
          <a:xfrm>
            <a:off x="304839" y="1295401"/>
            <a:ext cx="11734801" cy="5502997"/>
          </a:xfrm>
        </p:spPr>
        <p:txBody>
          <a:bodyPr/>
          <a:lstStyle/>
          <a:p>
            <a:pPr marL="461963"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CULTIVATE A DEEPER TRUST with our heavenly Father through prayer.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461963" indent="-461963" algn="ctr">
              <a:spcBef>
                <a:spcPts val="0"/>
              </a:spcBef>
              <a:buNone/>
            </a:pPr>
            <a:r>
              <a:rPr lang="en-US" sz="2600" i="1" baseline="30000" dirty="0" smtClean="0">
                <a:latin typeface="Candara"/>
                <a:cs typeface="Candara"/>
              </a:rPr>
              <a:t>15</a:t>
            </a:r>
            <a:r>
              <a:rPr lang="en-US" sz="2600" i="1" dirty="0">
                <a:latin typeface="Candara"/>
                <a:cs typeface="Candara"/>
              </a:rPr>
              <a:t> “Can a woman forget her nursing child,</a:t>
            </a:r>
            <a:br>
              <a:rPr lang="en-US" sz="2600" i="1" dirty="0">
                <a:latin typeface="Candara"/>
                <a:cs typeface="Candara"/>
              </a:rPr>
            </a:br>
            <a:r>
              <a:rPr lang="en-US" sz="2600" i="1" dirty="0">
                <a:latin typeface="Candara"/>
                <a:cs typeface="Candara"/>
              </a:rPr>
              <a:t> that she should have no compassion on the son</a:t>
            </a:r>
            <a:br>
              <a:rPr lang="en-US" sz="2600" i="1" dirty="0">
                <a:latin typeface="Candara"/>
                <a:cs typeface="Candara"/>
              </a:rPr>
            </a:br>
            <a:r>
              <a:rPr lang="en-US" sz="2600" i="1" dirty="0">
                <a:latin typeface="Candara"/>
                <a:cs typeface="Candara"/>
              </a:rPr>
              <a:t> of her womb? Even these may forget,</a:t>
            </a:r>
            <a:br>
              <a:rPr lang="en-US" sz="2600" i="1" dirty="0">
                <a:latin typeface="Candara"/>
                <a:cs typeface="Candara"/>
              </a:rPr>
            </a:br>
            <a:r>
              <a:rPr lang="en-US" sz="2600" i="1" dirty="0">
                <a:latin typeface="Candara"/>
                <a:cs typeface="Candara"/>
              </a:rPr>
              <a:t>yet I will not forget </a:t>
            </a:r>
            <a:r>
              <a:rPr lang="en-US" sz="2600" i="1" dirty="0" smtClean="0">
                <a:latin typeface="Candara"/>
                <a:cs typeface="Candara"/>
              </a:rPr>
              <a:t>you.</a:t>
            </a:r>
            <a:br>
              <a:rPr lang="en-US" sz="2600" i="1" dirty="0" smtClean="0">
                <a:latin typeface="Candara"/>
                <a:cs typeface="Candara"/>
              </a:rPr>
            </a:br>
            <a:r>
              <a:rPr lang="en-US" sz="2600" i="1" dirty="0" smtClean="0">
                <a:latin typeface="Candara"/>
                <a:cs typeface="Candara"/>
              </a:rPr>
              <a:t>Isaiah </a:t>
            </a:r>
            <a:r>
              <a:rPr lang="en-US" sz="2600" i="1" dirty="0">
                <a:latin typeface="Candara"/>
                <a:cs typeface="Candara"/>
              </a:rPr>
              <a:t>49:15</a:t>
            </a:r>
          </a:p>
          <a:p>
            <a:pPr marL="461963" indent="-461963" algn="ctr">
              <a:spcBef>
                <a:spcPts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Look to Scripture and the Spirit to correct your views of prayer.</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Look to men and women of prayer for encouragement.</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Look to experiences of God’s gifts through prayer for cultivating a deeper trust.</a:t>
            </a:r>
          </a:p>
          <a:p>
            <a:pPr marL="912813" lvl="2" indent="-457200" defTabSz="385763">
              <a:spcBef>
                <a:spcPts val="0"/>
              </a:spcBef>
              <a:buFont typeface="Wingdings" charset="0"/>
              <a:buChar char="Ø"/>
              <a:defRPr/>
            </a:pP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a:t>
            </a:r>
            <a:r>
              <a:rPr lang="en-US" sz="3100" b="1" dirty="0">
                <a:latin typeface="Candara" charset="0"/>
                <a:cs typeface="MS PGothic" charset="0"/>
              </a:rPr>
              <a:t>ON PERSISTENT PRAYER?</a:t>
            </a:r>
          </a:p>
        </p:txBody>
      </p:sp>
      <p:sp>
        <p:nvSpPr>
          <p:cNvPr id="27651" name="Rectangle 3"/>
          <p:cNvSpPr>
            <a:spLocks noGrp="1" noChangeArrowheads="1"/>
          </p:cNvSpPr>
          <p:nvPr>
            <p:ph type="body" idx="1"/>
          </p:nvPr>
        </p:nvSpPr>
        <p:spPr>
          <a:xfrm>
            <a:off x="304839" y="1295401"/>
            <a:ext cx="11734801" cy="5502997"/>
          </a:xfrm>
        </p:spPr>
        <p:txBody>
          <a:bodyPr/>
          <a:lstStyle/>
          <a:p>
            <a:pPr marL="461963" indent="-461963">
              <a:spcBef>
                <a:spcPts val="0"/>
              </a:spcBef>
              <a:buNone/>
            </a:pPr>
            <a:r>
              <a:rPr lang="en-US" sz="2600" b="1" dirty="0" smtClean="0">
                <a:latin typeface="Candara" charset="0"/>
                <a:cs typeface="MS PGothic" charset="0"/>
              </a:rPr>
              <a:t>2)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ACT ON OUR FAITH IN GOD by praying persistently to our heavenly </a:t>
            </a:r>
            <a:r>
              <a:rPr lang="en-US" sz="2800" b="1" dirty="0" smtClean="0">
                <a:solidFill>
                  <a:srgbClr val="FF0000"/>
                </a:solidFill>
                <a:latin typeface="Candara" charset="0"/>
                <a:cs typeface="MS PGothic" charset="0"/>
              </a:rPr>
              <a:t>Father. </a:t>
            </a:r>
            <a:endParaRPr lang="en-US" sz="2800" b="1" dirty="0">
              <a:latin typeface="Candara" charset="0"/>
              <a:cs typeface="MS PGothic" charset="0"/>
            </a:endParaRPr>
          </a:p>
          <a:p>
            <a:pPr marL="461963" indent="-461963" algn="ctr">
              <a:spcBef>
                <a:spcPts val="0"/>
              </a:spcBef>
              <a:buNone/>
            </a:pPr>
            <a:r>
              <a:rPr lang="en-US" sz="2600" i="1" baseline="30000" dirty="0" smtClean="0">
                <a:latin typeface="Candara"/>
                <a:cs typeface="Candara"/>
              </a:rPr>
              <a:t>7</a:t>
            </a:r>
            <a:r>
              <a:rPr lang="en-US" sz="2600" i="1" dirty="0">
                <a:latin typeface="Candara"/>
                <a:cs typeface="Candara"/>
              </a:rPr>
              <a:t> “Ask, and it will be given to you; </a:t>
            </a:r>
            <a:br>
              <a:rPr lang="en-US" sz="2600" i="1" dirty="0">
                <a:latin typeface="Candara"/>
                <a:cs typeface="Candara"/>
              </a:rPr>
            </a:br>
            <a:r>
              <a:rPr lang="en-US" sz="2600" i="1" dirty="0">
                <a:latin typeface="Candara"/>
                <a:cs typeface="Candara"/>
              </a:rPr>
              <a:t>seek, and you will find; </a:t>
            </a:r>
            <a:br>
              <a:rPr lang="en-US" sz="2600" i="1" dirty="0">
                <a:latin typeface="Candara"/>
                <a:cs typeface="Candara"/>
              </a:rPr>
            </a:br>
            <a:r>
              <a:rPr lang="en-US" sz="2600" i="1" dirty="0">
                <a:latin typeface="Candara"/>
                <a:cs typeface="Candara"/>
              </a:rPr>
              <a:t>knock, and it will be opened to you.</a:t>
            </a:r>
            <a:br>
              <a:rPr lang="en-US" sz="2600" i="1" dirty="0">
                <a:latin typeface="Candara"/>
                <a:cs typeface="Candara"/>
              </a:rPr>
            </a:br>
            <a:r>
              <a:rPr lang="en-US" sz="2600" i="1" dirty="0">
                <a:latin typeface="Candara"/>
                <a:cs typeface="Candara"/>
              </a:rPr>
              <a:t>Matthew 7:</a:t>
            </a:r>
            <a:r>
              <a:rPr lang="en-US" sz="2600" i="1" dirty="0" smtClean="0">
                <a:latin typeface="Candara"/>
                <a:cs typeface="Candara"/>
              </a:rPr>
              <a:t>7</a:t>
            </a:r>
            <a:endParaRPr lang="en-US" sz="2600" i="1" dirty="0">
              <a:latin typeface="Candara"/>
              <a:cs typeface="Candara"/>
            </a:endParaRPr>
          </a:p>
          <a:p>
            <a:pPr marL="461963" indent="-461963" algn="ctr">
              <a:spcBef>
                <a:spcPts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Act on the guidance of </a:t>
            </a:r>
            <a:r>
              <a:rPr lang="en-US" sz="2600" b="1" kern="1200" dirty="0">
                <a:latin typeface="Candara" charset="0"/>
                <a:ea typeface="ＭＳ Ｐゴシック" charset="0"/>
                <a:cs typeface="Candara" charset="0"/>
              </a:rPr>
              <a:t>Scripture and </a:t>
            </a:r>
            <a:r>
              <a:rPr lang="en-US" sz="2600" b="1" kern="1200" dirty="0" smtClean="0">
                <a:latin typeface="Candara" charset="0"/>
                <a:ea typeface="ＭＳ Ｐゴシック" charset="0"/>
                <a:cs typeface="Candara" charset="0"/>
              </a:rPr>
              <a:t>the </a:t>
            </a:r>
            <a:r>
              <a:rPr lang="en-US" sz="2600" b="1" kern="1200" dirty="0">
                <a:latin typeface="Candara" charset="0"/>
                <a:ea typeface="ＭＳ Ｐゴシック" charset="0"/>
                <a:cs typeface="Candara" charset="0"/>
              </a:rPr>
              <a:t>Spirit to correct your views </a:t>
            </a:r>
            <a:r>
              <a:rPr lang="en-US" sz="2600" b="1" kern="1200" dirty="0" smtClean="0">
                <a:latin typeface="Candara" charset="0"/>
                <a:ea typeface="ＭＳ Ｐゴシック" charset="0"/>
                <a:cs typeface="Candara" charset="0"/>
              </a:rPr>
              <a:t>of your heavenly Father.</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Act on practicing what you know.</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Act on praying persistently with other believers.</a:t>
            </a: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145064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a:t>
            </a:r>
            <a:r>
              <a:rPr lang="en-US" sz="3100" b="1" dirty="0">
                <a:latin typeface="Candara" charset="0"/>
                <a:cs typeface="MS PGothic" charset="0"/>
              </a:rPr>
              <a:t>ON PERSISTENT PRAYER?</a:t>
            </a:r>
          </a:p>
        </p:txBody>
      </p:sp>
      <p:sp>
        <p:nvSpPr>
          <p:cNvPr id="27651" name="Rectangle 3"/>
          <p:cNvSpPr>
            <a:spLocks noGrp="1" noChangeArrowheads="1"/>
          </p:cNvSpPr>
          <p:nvPr>
            <p:ph type="body" idx="1"/>
          </p:nvPr>
        </p:nvSpPr>
        <p:spPr>
          <a:xfrm>
            <a:off x="304839" y="1295401"/>
            <a:ext cx="11734801" cy="5502997"/>
          </a:xfrm>
        </p:spPr>
        <p:txBody>
          <a:bodyPr/>
          <a:lstStyle/>
          <a:p>
            <a:pPr marL="461963" indent="-461963">
              <a:spcBef>
                <a:spcPts val="0"/>
              </a:spcBef>
              <a:buNone/>
            </a:pPr>
            <a:r>
              <a:rPr lang="en-US" sz="2600" b="1" dirty="0" smtClean="0">
                <a:latin typeface="Candara" charset="0"/>
                <a:cs typeface="MS PGothic" charset="0"/>
              </a:rPr>
              <a:t>3)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MAKE PRAYER A TOP PLANNED PRIORITY in our everyday life in order to experience God’s good gifts. </a:t>
            </a:r>
            <a:endParaRPr lang="en-US" sz="2800" b="1" dirty="0" smtClean="0">
              <a:solidFill>
                <a:srgbClr val="FF0000"/>
              </a:solidFill>
              <a:latin typeface="Candara" charset="0"/>
              <a:cs typeface="MS PGothic" charset="0"/>
            </a:endParaRPr>
          </a:p>
          <a:p>
            <a:pPr marL="461963" indent="-461963">
              <a:spcBef>
                <a:spcPts val="0"/>
              </a:spcBef>
              <a:buNone/>
            </a:pPr>
            <a:endParaRPr lang="en-US" sz="1000" i="1" dirty="0" smtClean="0">
              <a:latin typeface="Candara" charset="0"/>
              <a:cs typeface="Candara" charset="0"/>
            </a:endParaRPr>
          </a:p>
          <a:p>
            <a:pPr marL="461963" indent="-461963" algn="ctr">
              <a:spcBef>
                <a:spcPts val="0"/>
              </a:spcBef>
              <a:buNone/>
            </a:pPr>
            <a:r>
              <a:rPr lang="en-US" sz="2600" i="1" baseline="30000" dirty="0" smtClean="0">
                <a:latin typeface="Candara"/>
                <a:cs typeface="Candara"/>
              </a:rPr>
              <a:t>2</a:t>
            </a:r>
            <a:r>
              <a:rPr lang="en-US" sz="2600" i="1" dirty="0">
                <a:latin typeface="Candara"/>
                <a:cs typeface="Candara"/>
              </a:rPr>
              <a:t> Continue steadfastly in prayer, </a:t>
            </a:r>
            <a:br>
              <a:rPr lang="en-US" sz="2600" i="1" dirty="0">
                <a:latin typeface="Candara"/>
                <a:cs typeface="Candara"/>
              </a:rPr>
            </a:br>
            <a:r>
              <a:rPr lang="en-US" sz="2600" i="1" dirty="0">
                <a:latin typeface="Candara"/>
                <a:cs typeface="Candara"/>
              </a:rPr>
              <a:t>being watchful in it with thanksgiving.</a:t>
            </a:r>
            <a:br>
              <a:rPr lang="en-US" sz="2600" i="1" dirty="0">
                <a:latin typeface="Candara"/>
                <a:cs typeface="Candara"/>
              </a:rPr>
            </a:br>
            <a:r>
              <a:rPr lang="en-US" sz="2600" i="1" dirty="0">
                <a:latin typeface="Candara"/>
                <a:cs typeface="Candara"/>
              </a:rPr>
              <a:t>Colossians 4:2</a:t>
            </a:r>
          </a:p>
          <a:p>
            <a:pPr marL="461963" indent="-461963" algn="ctr">
              <a:spcBef>
                <a:spcPts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Make your desire a decision.</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Make your decision a plan of lifestyle—on calendar.</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Make your plan a way of training yourself [discipline &amp; determination].</a:t>
            </a: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35437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52400"/>
            <a:ext cx="11506200" cy="6705600"/>
          </a:xfrm>
        </p:spPr>
        <p:txBody>
          <a:bodyPr/>
          <a:lstStyle/>
          <a:p>
            <a:pPr marL="55563" lvl="1" indent="0" defTabSz="385763">
              <a:spcBef>
                <a:spcPts val="0"/>
              </a:spcBef>
              <a:buNone/>
              <a:defRPr/>
            </a:pPr>
            <a:r>
              <a:rPr lang="en-US" sz="3000" b="1" kern="1200" dirty="0" smtClean="0">
                <a:solidFill>
                  <a:srgbClr val="800000"/>
                </a:solidFill>
                <a:latin typeface="Candara" charset="0"/>
                <a:ea typeface="ＭＳ Ｐゴシック" charset="0"/>
                <a:cs typeface="Candara" charset="0"/>
              </a:rPr>
              <a:t>Key to a Persistent Prayer Life</a:t>
            </a:r>
            <a:endParaRPr lang="en-US" sz="3000" b="1" kern="1200" dirty="0">
              <a:solidFill>
                <a:srgbClr val="800000"/>
              </a:solidFill>
              <a:latin typeface="Candara" charset="0"/>
              <a:ea typeface="ＭＳ Ｐゴシック" charset="0"/>
              <a:cs typeface="Candara" charset="0"/>
            </a:endParaRPr>
          </a:p>
          <a:p>
            <a:pPr marL="0" indent="0" algn="just">
              <a:buNone/>
            </a:pPr>
            <a:r>
              <a:rPr lang="en-US" sz="2450" b="1" dirty="0">
                <a:latin typeface="Candara"/>
                <a:cs typeface="Candara"/>
              </a:rPr>
              <a:t>Unless I’m badly mistaken, one of the main reasons so many of God’s children don’t have a significant life of prayer is not so much that we don’t want to, but that we don’t plan to. If you want to take a four-week vacation, you don’t just get up one summer morning and say, “Hey, let’s go today!” You won’t have anything ready. You won’t know where to go. Nothing has been planned. But that is how many of us treat prayer. We get up day after day and realize that significant times of prayer should be a part of our life, but nothing’s ever ready. We don’t know where to go. Nothing has been planned. No time. No place. No procedure . . . The natural, unplanned flow of spiritual life sinks to the lowest ebb of vitality. There is a race to be run and a fight to be fought. If you want renewal in your life of prayer, you must </a:t>
            </a:r>
            <a:r>
              <a:rPr lang="en-US" sz="2450" b="1" i="1" dirty="0">
                <a:latin typeface="Candara"/>
                <a:cs typeface="Candara"/>
              </a:rPr>
              <a:t>plan </a:t>
            </a:r>
            <a:r>
              <a:rPr lang="en-US" sz="2450" b="1" dirty="0">
                <a:latin typeface="Candara"/>
                <a:cs typeface="Candara"/>
              </a:rPr>
              <a:t>to see it. Therefore, my simple exhortation is this: Let us take time this very day to rethink our priorities and how prayer fits in. Make some new resolve. Try some new venture with God. Set a time. Set a place. Choose a portion of Scripture to guide you. Don’t be tyrannized by the press of busy days. We all need midcourse corrections. Make this a day of turning to prayer — for the glory of God and for the fullness of your joy</a:t>
            </a:r>
            <a:r>
              <a:rPr lang="en-US" sz="2450" b="1" dirty="0" smtClean="0">
                <a:latin typeface="Candara"/>
                <a:cs typeface="Candara"/>
              </a:rPr>
              <a:t>.</a:t>
            </a:r>
          </a:p>
          <a:p>
            <a:pPr marL="0" indent="0" algn="r">
              <a:buNone/>
            </a:pPr>
            <a:r>
              <a:rPr lang="en-US" sz="2450" b="1" dirty="0">
                <a:latin typeface="Candara"/>
                <a:cs typeface="Candara"/>
              </a:rPr>
              <a:t>– John </a:t>
            </a:r>
            <a:r>
              <a:rPr lang="en-US" sz="2450" b="1" dirty="0" smtClean="0">
                <a:latin typeface="Candara"/>
                <a:cs typeface="Candara"/>
              </a:rPr>
              <a:t>Piper</a:t>
            </a:r>
            <a:endParaRPr lang="en-US" sz="2450" b="1" dirty="0">
              <a:latin typeface="Candara"/>
              <a:cs typeface="Candara"/>
            </a:endParaRPr>
          </a:p>
        </p:txBody>
      </p:sp>
    </p:spTree>
    <p:extLst>
      <p:ext uri="{BB962C8B-B14F-4D97-AF65-F5344CB8AC3E}">
        <p14:creationId xmlns:p14="http://schemas.microsoft.com/office/powerpoint/2010/main" val="33549761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Ask, Seek, Knock!</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[27]</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7:7-11</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July 24,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457200" indent="-457200">
              <a:buFont typeface="Calibri" charset="0"/>
              <a:buAutoNum type="arabicPeriod"/>
            </a:pPr>
            <a:r>
              <a:rPr lang="en-US" sz="2600" dirty="0" smtClean="0">
                <a:latin typeface="Candara" charset="0"/>
                <a:cs typeface="Candara" charset="0"/>
              </a:rPr>
              <a:t>What </a:t>
            </a:r>
            <a:r>
              <a:rPr lang="en-US" sz="2600" dirty="0">
                <a:latin typeface="Candara" charset="0"/>
                <a:cs typeface="Candara" charset="0"/>
              </a:rPr>
              <a:t>one insight hit home for you from Jesus’ teaching on persistent prayer? What will you do about it?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your first step toward cultivating more persistence in my prayer life?</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renew your commitment to a prayerful life so that you may receive God’s good gifts more readily through prayer?</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JESUS’ CALL FOR RADICAL DIFFERENCE IN RELATIONSHIPS [MATT 7]</a:t>
            </a:r>
          </a:p>
        </p:txBody>
      </p:sp>
      <p:sp>
        <p:nvSpPr>
          <p:cNvPr id="27651" name="Rectangle 3"/>
          <p:cNvSpPr>
            <a:spLocks noGrp="1" noChangeArrowheads="1"/>
          </p:cNvSpPr>
          <p:nvPr>
            <p:ph type="body" idx="1"/>
          </p:nvPr>
        </p:nvSpPr>
        <p:spPr>
          <a:xfrm>
            <a:off x="304800" y="1371600"/>
            <a:ext cx="11684000" cy="5426657"/>
          </a:xfrm>
        </p:spPr>
        <p:txBody>
          <a:bodyPr/>
          <a:lstStyle/>
          <a:p>
            <a:pPr marL="0" lvl="0" indent="0" algn="ctr">
              <a:spcBef>
                <a:spcPts val="0"/>
              </a:spcBef>
              <a:buNone/>
              <a:defRPr/>
            </a:pPr>
            <a:r>
              <a:rPr lang="en-US" sz="2800" i="1" dirty="0">
                <a:solidFill>
                  <a:srgbClr val="000000"/>
                </a:solidFill>
                <a:latin typeface="Candara" charset="0"/>
                <a:cs typeface="MS PGothic" charset="0"/>
              </a:rPr>
              <a:t>“Do not be like them.” – Matthew 6:8</a:t>
            </a:r>
          </a:p>
          <a:p>
            <a:pPr marL="458788" lvl="0" indent="-458788">
              <a:spcBef>
                <a:spcPts val="0"/>
              </a:spcBef>
              <a:defRPr/>
            </a:pPr>
            <a:endParaRPr lang="en-US" sz="1400" b="1" dirty="0" smtClean="0">
              <a:latin typeface="Candara" charset="0"/>
              <a:ea typeface="MS PGothic" charset="0"/>
              <a:cs typeface="Arial" charset="0"/>
            </a:endParaRPr>
          </a:p>
          <a:p>
            <a:pPr marL="458788" lvl="0" indent="-458788">
              <a:spcBef>
                <a:spcPts val="0"/>
              </a:spcBef>
              <a:defRPr/>
            </a:pPr>
            <a:r>
              <a:rPr lang="en-US" sz="2800" b="1" dirty="0" smtClean="0">
                <a:latin typeface="Candara" charset="0"/>
                <a:ea typeface="MS PGothic" charset="0"/>
                <a:cs typeface="Arial" charset="0"/>
              </a:rPr>
              <a:t>In </a:t>
            </a:r>
            <a:r>
              <a:rPr lang="en-US" sz="2800" b="1" dirty="0">
                <a:latin typeface="Candara" charset="0"/>
                <a:ea typeface="MS PGothic" charset="0"/>
                <a:cs typeface="Arial" charset="0"/>
              </a:rPr>
              <a:t>relating to OUR BROTHERS/SISTERS [7:1-5</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HARDENED, HOSTILE SCOFFERS [7:6</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solidFill>
                  <a:srgbClr val="FF0000"/>
                </a:solidFill>
                <a:latin typeface="Candara" charset="0"/>
                <a:ea typeface="MS PGothic" charset="0"/>
                <a:cs typeface="Arial" charset="0"/>
              </a:rPr>
              <a:t>In relating to OUR HEAVENLY FATHER [7:7-11</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EVERYONE IN GENERAL [7:12</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FOLLOWING CHRIST [7:</a:t>
            </a:r>
            <a:r>
              <a:rPr lang="en-US" sz="2800" b="1" dirty="0" smtClean="0">
                <a:latin typeface="Candara" charset="0"/>
                <a:ea typeface="MS PGothic" charset="0"/>
                <a:cs typeface="Arial" charset="0"/>
              </a:rPr>
              <a:t>13-14]</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FALSE PROPHETS [7:15-23</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JESUS’ TEACHING [7:24-27]</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998428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CONTEXT OF JESUS’ TEACHING ON PRAYER </a:t>
            </a:r>
            <a:r>
              <a:rPr lang="en-US" sz="3200" b="1" dirty="0" smtClean="0">
                <a:latin typeface="Candara" charset="0"/>
                <a:ea typeface="MS PGothic" charset="0"/>
                <a:cs typeface="Arial" charset="0"/>
              </a:rPr>
              <a:t>IN MATTEW 7</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1" y="1295400"/>
            <a:ext cx="1158235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Jesus’ teaching on prayer here is NOT…</a:t>
            </a:r>
          </a:p>
          <a:p>
            <a:pPr marL="0" indent="0" algn="ctr">
              <a:spcBef>
                <a:spcPct val="0"/>
              </a:spcBef>
              <a:buFontTx/>
              <a:buNone/>
            </a:pPr>
            <a:endParaRPr lang="en-US" sz="8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A </a:t>
            </a:r>
            <a:r>
              <a:rPr lang="en-US" sz="2600" b="1" i="0" dirty="0">
                <a:latin typeface="Candara" charset="0"/>
                <a:ea typeface="ＭＳ Ｐゴシック" charset="0"/>
                <a:cs typeface="Candara" charset="0"/>
              </a:rPr>
              <a:t>random proverb.</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A basis for “name-and-claim-it” prosperity prayer </a:t>
            </a:r>
            <a:r>
              <a:rPr lang="en-US" sz="2600" b="1" i="0" dirty="0" smtClean="0">
                <a:latin typeface="Candara" charset="0"/>
                <a:ea typeface="ＭＳ Ｐゴシック" charset="0"/>
                <a:cs typeface="Candara" charset="0"/>
              </a:rPr>
              <a:t>[the A.B.C. formula = </a:t>
            </a:r>
            <a:r>
              <a:rPr lang="en-US" sz="2600" b="1" i="0" dirty="0">
                <a:latin typeface="Candara" charset="0"/>
                <a:ea typeface="ＭＳ Ｐゴシック" charset="0"/>
                <a:cs typeface="Candara" charset="0"/>
              </a:rPr>
              <a:t>Ask-</a:t>
            </a:r>
            <a:r>
              <a:rPr lang="en-US" sz="2600" b="1" i="0" dirty="0" smtClean="0">
                <a:latin typeface="Candara" charset="0"/>
                <a:ea typeface="ＭＳ Ｐゴシック" charset="0"/>
                <a:cs typeface="Candara" charset="0"/>
              </a:rPr>
              <a:t>Believe</a:t>
            </a:r>
            <a:r>
              <a:rPr lang="en-US" sz="2600" b="1" i="0" dirty="0">
                <a:latin typeface="Candara" charset="0"/>
                <a:ea typeface="ＭＳ Ｐゴシック" charset="0"/>
                <a:cs typeface="Candara" charset="0"/>
              </a:rPr>
              <a:t>-</a:t>
            </a:r>
            <a:r>
              <a:rPr lang="en-US" sz="2600" b="1" i="0" dirty="0" smtClean="0">
                <a:latin typeface="Candara" charset="0"/>
                <a:ea typeface="ＭＳ Ｐゴシック" charset="0"/>
                <a:cs typeface="Candara" charset="0"/>
              </a:rPr>
              <a:t>Claim it]</a:t>
            </a:r>
            <a:r>
              <a:rPr lang="en-US" sz="2600" b="1" i="0" dirty="0">
                <a:latin typeface="Candara" charset="0"/>
                <a:ea typeface="ＭＳ Ｐゴシック" charset="0"/>
                <a:cs typeface="Candara" charset="0"/>
              </a:rPr>
              <a:t>.</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Why? The context of this passage reveals two essential spiritual truths</a:t>
            </a:r>
            <a:r>
              <a:rPr lang="en-US" sz="2600" b="1" i="0" dirty="0" smtClean="0">
                <a:latin typeface="Candara" charset="0"/>
                <a:ea typeface="ＭＳ Ｐゴシック" charset="0"/>
                <a:cs typeface="Candara" charset="0"/>
              </a:rPr>
              <a:t>:</a:t>
            </a:r>
          </a:p>
          <a:p>
            <a:pPr marL="912813" lvl="2" indent="-457200" defTabSz="385763">
              <a:spcBef>
                <a:spcPts val="0"/>
              </a:spcBef>
              <a:buFont typeface="Wingdings" charset="2"/>
              <a:buChar char="Ø"/>
              <a:defRPr/>
            </a:pPr>
            <a:endParaRPr lang="en-US" sz="800" b="1" i="0" dirty="0">
              <a:latin typeface="Candara" charset="0"/>
              <a:ea typeface="ＭＳ Ｐゴシック" charset="0"/>
              <a:cs typeface="Candara" charset="0"/>
            </a:endParaRPr>
          </a:p>
          <a:p>
            <a:pPr marL="1370013" lvl="3" indent="-457200" defTabSz="385763">
              <a:spcBef>
                <a:spcPts val="0"/>
              </a:spcBef>
              <a:buAutoNum type="arabicParenBoth"/>
              <a:defRPr/>
            </a:pPr>
            <a:r>
              <a:rPr lang="en-US" sz="2600" b="1" i="0" dirty="0" smtClean="0">
                <a:solidFill>
                  <a:srgbClr val="FF0000"/>
                </a:solidFill>
                <a:latin typeface="Candara" charset="0"/>
                <a:ea typeface="ＭＳ Ｐゴシック" charset="0"/>
                <a:cs typeface="Candara" charset="0"/>
              </a:rPr>
              <a:t>Our </a:t>
            </a:r>
            <a:r>
              <a:rPr lang="en-US" sz="2600" b="1" i="0" dirty="0">
                <a:solidFill>
                  <a:srgbClr val="FF0000"/>
                </a:solidFill>
                <a:latin typeface="Candara" charset="0"/>
                <a:ea typeface="ＭＳ Ｐゴシック" charset="0"/>
                <a:cs typeface="Candara" charset="0"/>
              </a:rPr>
              <a:t>desperate spiritual needs</a:t>
            </a:r>
            <a:r>
              <a:rPr lang="en-US" sz="2600" b="1" i="0" dirty="0">
                <a:latin typeface="Candara" charset="0"/>
                <a:ea typeface="ＭＳ Ｐゴシック" charset="0"/>
                <a:cs typeface="Candara" charset="0"/>
              </a:rPr>
              <a:t>: </a:t>
            </a:r>
            <a:r>
              <a:rPr lang="en-US" sz="2600" i="0" dirty="0">
                <a:latin typeface="Candara" charset="0"/>
                <a:ea typeface="ＭＳ Ｐゴシック" charset="0"/>
                <a:cs typeface="Candara" charset="0"/>
              </a:rPr>
              <a:t>to not judge (with </a:t>
            </a:r>
            <a:r>
              <a:rPr lang="en-US" sz="2600" i="0" dirty="0" smtClean="0">
                <a:latin typeface="Candara" charset="0"/>
                <a:ea typeface="ＭＳ Ｐゴシック" charset="0"/>
                <a:cs typeface="Candara" charset="0"/>
              </a:rPr>
              <a:t>hypercritical </a:t>
            </a:r>
            <a:r>
              <a:rPr lang="en-US" sz="2600" i="0" dirty="0">
                <a:latin typeface="Candara" charset="0"/>
                <a:ea typeface="ＭＳ Ｐゴシック" charset="0"/>
                <a:cs typeface="Candara" charset="0"/>
              </a:rPr>
              <a:t>spirit), to stand before God’s judgment, to practice spiritual discernment. </a:t>
            </a:r>
            <a:endParaRPr lang="en-US" sz="2600" i="0" dirty="0" smtClean="0">
              <a:latin typeface="Candara" charset="0"/>
              <a:ea typeface="ＭＳ Ｐゴシック" charset="0"/>
              <a:cs typeface="Candara" charset="0"/>
            </a:endParaRPr>
          </a:p>
          <a:p>
            <a:pPr marL="1370013" lvl="3" indent="-457200" defTabSz="385763">
              <a:spcBef>
                <a:spcPts val="0"/>
              </a:spcBef>
              <a:buAutoNum type="arabicParenBoth"/>
              <a:defRPr/>
            </a:pPr>
            <a:endParaRPr lang="en-US" sz="2200" b="1" i="0" dirty="0">
              <a:latin typeface="Candara" charset="0"/>
              <a:ea typeface="ＭＳ Ｐゴシック" charset="0"/>
              <a:cs typeface="Candara" charset="0"/>
            </a:endParaRPr>
          </a:p>
        </p:txBody>
      </p:sp>
    </p:spTree>
    <p:extLst>
      <p:ext uri="{BB962C8B-B14F-4D97-AF65-F5344CB8AC3E}">
        <p14:creationId xmlns:p14="http://schemas.microsoft.com/office/powerpoint/2010/main" val="427032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371600"/>
            <a:ext cx="11887200" cy="5460094"/>
          </a:xfrm>
        </p:spPr>
        <p:txBody>
          <a:bodyPr/>
          <a:lstStyle/>
          <a:p>
            <a:pPr marL="55563" lvl="1" indent="0" algn="ctr" defTabSz="385763">
              <a:spcBef>
                <a:spcPts val="0"/>
              </a:spcBef>
              <a:buNone/>
              <a:defRPr/>
            </a:pPr>
            <a:r>
              <a:rPr lang="en-US" sz="2750" b="1" i="1" kern="1200" baseline="30000" dirty="0">
                <a:solidFill>
                  <a:srgbClr val="000000"/>
                </a:solidFill>
                <a:latin typeface="Candara" charset="0"/>
                <a:ea typeface="ＭＳ Ｐゴシック" charset="0"/>
                <a:cs typeface="Candara" charset="0"/>
              </a:rPr>
              <a:t>1</a:t>
            </a:r>
            <a:r>
              <a:rPr lang="en-US" sz="2750" b="1" i="1" kern="1200" dirty="0">
                <a:solidFill>
                  <a:srgbClr val="000000"/>
                </a:solidFill>
                <a:latin typeface="Candara" charset="0"/>
                <a:ea typeface="ＭＳ Ｐゴシック" charset="0"/>
                <a:cs typeface="Candara" charset="0"/>
              </a:rPr>
              <a:t> “Judge not, that you be not judged. </a:t>
            </a:r>
            <a:r>
              <a:rPr lang="en-US" sz="2750" b="1" i="1" kern="1200" baseline="30000" dirty="0">
                <a:solidFill>
                  <a:srgbClr val="000000"/>
                </a:solidFill>
                <a:latin typeface="Candara" charset="0"/>
                <a:ea typeface="ＭＳ Ｐゴシック" charset="0"/>
                <a:cs typeface="Candara" charset="0"/>
              </a:rPr>
              <a:t>2</a:t>
            </a:r>
            <a:r>
              <a:rPr lang="en-US" sz="2750" b="1" i="1" kern="1200" dirty="0">
                <a:solidFill>
                  <a:srgbClr val="000000"/>
                </a:solidFill>
                <a:latin typeface="Candara" charset="0"/>
                <a:ea typeface="ＭＳ Ｐゴシック" charset="0"/>
                <a:cs typeface="Candara" charset="0"/>
              </a:rPr>
              <a:t> For with </a:t>
            </a:r>
            <a:r>
              <a:rPr lang="en-US" sz="2750" b="1" i="1" kern="1200" dirty="0" smtClean="0">
                <a:solidFill>
                  <a:srgbClr val="000000"/>
                </a:solidFill>
                <a:latin typeface="Candara" charset="0"/>
                <a:ea typeface="ＭＳ Ｐゴシック" charset="0"/>
                <a:cs typeface="Candara" charset="0"/>
              </a:rPr>
              <a:t>the </a:t>
            </a:r>
            <a:r>
              <a:rPr lang="en-US" sz="2750" b="1" i="1" kern="1200" dirty="0">
                <a:solidFill>
                  <a:srgbClr val="000000"/>
                </a:solidFill>
                <a:latin typeface="Candara" charset="0"/>
                <a:ea typeface="ＭＳ Ｐゴシック" charset="0"/>
                <a:cs typeface="Candara" charset="0"/>
              </a:rPr>
              <a:t>judgment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you pronounce you will be judged, and with the measure you use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it will be measured to you. </a:t>
            </a:r>
            <a:r>
              <a:rPr lang="en-US" sz="2750" b="1" i="1" kern="1200" baseline="30000" dirty="0">
                <a:solidFill>
                  <a:srgbClr val="000000"/>
                </a:solidFill>
                <a:latin typeface="Candara" charset="0"/>
                <a:ea typeface="ＭＳ Ｐゴシック" charset="0"/>
                <a:cs typeface="Candara" charset="0"/>
              </a:rPr>
              <a:t>3</a:t>
            </a:r>
            <a:r>
              <a:rPr lang="en-US" sz="2750" b="1" i="1" kern="1200" dirty="0">
                <a:solidFill>
                  <a:srgbClr val="000000"/>
                </a:solidFill>
                <a:latin typeface="Candara" charset="0"/>
                <a:ea typeface="ＭＳ Ｐゴシック" charset="0"/>
                <a:cs typeface="Candara" charset="0"/>
              </a:rPr>
              <a:t> Why do you see the speck that is in your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brother's eye, but do not notice the log that is in your own eye? </a:t>
            </a:r>
            <a:r>
              <a:rPr lang="en-US" sz="2750" b="1" i="1" kern="1200" baseline="30000" dirty="0">
                <a:solidFill>
                  <a:srgbClr val="000000"/>
                </a:solidFill>
                <a:latin typeface="Candara" charset="0"/>
                <a:ea typeface="ＭＳ Ｐゴシック" charset="0"/>
                <a:cs typeface="Candara" charset="0"/>
              </a:rPr>
              <a:t>4</a:t>
            </a:r>
            <a:r>
              <a:rPr lang="en-US" sz="2750" b="1" i="1" kern="1200" dirty="0">
                <a:solidFill>
                  <a:srgbClr val="000000"/>
                </a:solidFill>
                <a:latin typeface="Candara" charset="0"/>
                <a:ea typeface="ＭＳ Ｐゴシック" charset="0"/>
                <a:cs typeface="Candara" charset="0"/>
              </a:rPr>
              <a:t> Or how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can you say to your brother, ‘Let me take the speck out of your eye,’ when there</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 is the log in your own eye? </a:t>
            </a:r>
            <a:r>
              <a:rPr lang="en-US" sz="2750" b="1" i="1" kern="1200" baseline="30000" dirty="0">
                <a:solidFill>
                  <a:srgbClr val="000000"/>
                </a:solidFill>
                <a:latin typeface="Candara" charset="0"/>
                <a:ea typeface="ＭＳ Ｐゴシック" charset="0"/>
                <a:cs typeface="Candara" charset="0"/>
              </a:rPr>
              <a:t>5</a:t>
            </a:r>
            <a:r>
              <a:rPr lang="en-US" sz="2750" b="1" i="1" kern="1200" dirty="0">
                <a:solidFill>
                  <a:srgbClr val="000000"/>
                </a:solidFill>
                <a:latin typeface="Candara" charset="0"/>
                <a:ea typeface="ＭＳ Ｐゴシック" charset="0"/>
                <a:cs typeface="Candara" charset="0"/>
              </a:rPr>
              <a:t> You hypocrite, first take the log out of your own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eye, and then you will see clearly to take the speck out of your brother's eye.</a:t>
            </a:r>
            <a:br>
              <a:rPr lang="en-US" sz="2750" b="1" i="1" kern="1200" dirty="0">
                <a:solidFill>
                  <a:srgbClr val="000000"/>
                </a:solidFill>
                <a:latin typeface="Candara" charset="0"/>
                <a:ea typeface="ＭＳ Ｐゴシック" charset="0"/>
                <a:cs typeface="Candara" charset="0"/>
              </a:rPr>
            </a:br>
            <a:r>
              <a:rPr lang="en-US" sz="2750" b="1" i="1" kern="1200" baseline="30000" dirty="0">
                <a:solidFill>
                  <a:srgbClr val="000000"/>
                </a:solidFill>
                <a:latin typeface="Candara" charset="0"/>
                <a:ea typeface="ＭＳ Ｐゴシック" charset="0"/>
                <a:cs typeface="Candara" charset="0"/>
              </a:rPr>
              <a:t>6</a:t>
            </a:r>
            <a:r>
              <a:rPr lang="en-US" sz="2750" b="1" i="1" kern="1200" dirty="0">
                <a:solidFill>
                  <a:srgbClr val="000000"/>
                </a:solidFill>
                <a:latin typeface="Candara" charset="0"/>
                <a:ea typeface="ＭＳ Ｐゴシック" charset="0"/>
                <a:cs typeface="Candara" charset="0"/>
              </a:rPr>
              <a:t> “Do not give dogs what is holy, and do not throw your pearls before </a:t>
            </a:r>
            <a:br>
              <a:rPr lang="en-US" sz="2750" b="1" i="1" kern="1200" dirty="0">
                <a:solidFill>
                  <a:srgbClr val="000000"/>
                </a:solidFill>
                <a:latin typeface="Candara" charset="0"/>
                <a:ea typeface="ＭＳ Ｐゴシック" charset="0"/>
                <a:cs typeface="Candara" charset="0"/>
              </a:rPr>
            </a:br>
            <a:r>
              <a:rPr lang="en-US" sz="2750" b="1" i="1" kern="1200" dirty="0">
                <a:solidFill>
                  <a:srgbClr val="000000"/>
                </a:solidFill>
                <a:latin typeface="Candara" charset="0"/>
                <a:ea typeface="ＭＳ Ｐゴシック" charset="0"/>
                <a:cs typeface="Candara" charset="0"/>
              </a:rPr>
              <a:t>pigs, lest they trample them underfoot and turn to attack you. (vs. 1-6)</a:t>
            </a:r>
          </a:p>
        </p:txBody>
      </p:sp>
    </p:spTree>
    <p:extLst>
      <p:ext uri="{BB962C8B-B14F-4D97-AF65-F5344CB8AC3E}">
        <p14:creationId xmlns:p14="http://schemas.microsoft.com/office/powerpoint/2010/main" val="2698662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CONTEXT OF JESUS’ TEACHING ON PRAYER </a:t>
            </a:r>
            <a:r>
              <a:rPr lang="en-US" sz="3200" b="1" dirty="0" smtClean="0">
                <a:latin typeface="Candara" charset="0"/>
                <a:ea typeface="MS PGothic" charset="0"/>
                <a:cs typeface="Arial" charset="0"/>
              </a:rPr>
              <a:t>IN MATTEW 7</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Jesus’ teaching on prayer here is NOT…</a:t>
            </a:r>
          </a:p>
          <a:p>
            <a:pPr marL="0" indent="0" algn="ctr">
              <a:spcBef>
                <a:spcPct val="0"/>
              </a:spcBef>
              <a:buFontTx/>
              <a:buNone/>
            </a:pPr>
            <a:endParaRPr lang="en-US" sz="8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A </a:t>
            </a:r>
            <a:r>
              <a:rPr lang="en-US" sz="2600" b="1" i="0" dirty="0">
                <a:latin typeface="Candara" charset="0"/>
                <a:ea typeface="ＭＳ Ｐゴシック" charset="0"/>
                <a:cs typeface="Candara" charset="0"/>
              </a:rPr>
              <a:t>random proverb.</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A basis for “name-and-claim-it” prosperity prayer [ABC = Ask-Believe-Claim].</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Why? The context of this passage reveals two essential spiritual truths</a:t>
            </a:r>
            <a:r>
              <a:rPr lang="en-US" sz="2600" b="1" i="0" dirty="0" smtClean="0">
                <a:latin typeface="Candara" charset="0"/>
                <a:ea typeface="ＭＳ Ｐゴシック" charset="0"/>
                <a:cs typeface="Candara" charset="0"/>
              </a:rPr>
              <a:t>:</a:t>
            </a:r>
          </a:p>
          <a:p>
            <a:pPr marL="912813" lvl="2" indent="-457200" defTabSz="385763">
              <a:spcBef>
                <a:spcPts val="0"/>
              </a:spcBef>
              <a:buFont typeface="Wingdings" charset="2"/>
              <a:buChar char="Ø"/>
              <a:defRPr/>
            </a:pPr>
            <a:endParaRPr lang="en-US" sz="800" b="1" i="0" dirty="0">
              <a:latin typeface="Candara" charset="0"/>
              <a:ea typeface="ＭＳ Ｐゴシック" charset="0"/>
              <a:cs typeface="Candara" charset="0"/>
            </a:endParaRPr>
          </a:p>
          <a:p>
            <a:pPr marL="1370013" lvl="3" indent="-457200" defTabSz="385763">
              <a:spcBef>
                <a:spcPts val="0"/>
              </a:spcBef>
              <a:buAutoNum type="arabicParenBoth"/>
              <a:defRPr/>
            </a:pPr>
            <a:r>
              <a:rPr lang="en-US" sz="2600" b="1" i="0" dirty="0" smtClean="0">
                <a:solidFill>
                  <a:srgbClr val="FF0000"/>
                </a:solidFill>
                <a:latin typeface="Candara" charset="0"/>
                <a:ea typeface="ＭＳ Ｐゴシック" charset="0"/>
                <a:cs typeface="Candara" charset="0"/>
              </a:rPr>
              <a:t>Our </a:t>
            </a:r>
            <a:r>
              <a:rPr lang="en-US" sz="2600" b="1" i="0" dirty="0">
                <a:solidFill>
                  <a:srgbClr val="FF0000"/>
                </a:solidFill>
                <a:latin typeface="Candara" charset="0"/>
                <a:ea typeface="ＭＳ Ｐゴシック" charset="0"/>
                <a:cs typeface="Candara" charset="0"/>
              </a:rPr>
              <a:t>desperate spiritual needs</a:t>
            </a:r>
            <a:r>
              <a:rPr lang="en-US" sz="2600" b="1" i="0" dirty="0">
                <a:latin typeface="Candara" charset="0"/>
                <a:ea typeface="ＭＳ Ｐゴシック" charset="0"/>
                <a:cs typeface="Candara" charset="0"/>
              </a:rPr>
              <a:t>: </a:t>
            </a:r>
            <a:r>
              <a:rPr lang="en-US" sz="2600" i="0" dirty="0">
                <a:latin typeface="Candara" charset="0"/>
                <a:ea typeface="ＭＳ Ｐゴシック" charset="0"/>
                <a:cs typeface="Candara" charset="0"/>
              </a:rPr>
              <a:t>to not judge (with </a:t>
            </a:r>
            <a:r>
              <a:rPr lang="en-US" sz="2600" i="0" dirty="0" smtClean="0">
                <a:latin typeface="Candara" charset="0"/>
                <a:ea typeface="ＭＳ Ｐゴシック" charset="0"/>
                <a:cs typeface="Candara" charset="0"/>
              </a:rPr>
              <a:t>hypercritical </a:t>
            </a:r>
            <a:r>
              <a:rPr lang="en-US" sz="2600" i="0" dirty="0">
                <a:latin typeface="Candara" charset="0"/>
                <a:ea typeface="ＭＳ Ｐゴシック" charset="0"/>
                <a:cs typeface="Candara" charset="0"/>
              </a:rPr>
              <a:t>spirit), to stand before God’s judgment, to practice spiritual discernment. </a:t>
            </a:r>
            <a:endParaRPr lang="en-US" sz="2600" i="0" dirty="0" smtClean="0">
              <a:latin typeface="Candara" charset="0"/>
              <a:ea typeface="ＭＳ Ｐゴシック" charset="0"/>
              <a:cs typeface="Candara" charset="0"/>
            </a:endParaRPr>
          </a:p>
          <a:p>
            <a:pPr marL="1370013" lvl="3" indent="-457200" defTabSz="385763">
              <a:spcBef>
                <a:spcPts val="0"/>
              </a:spcBef>
              <a:buAutoNum type="arabicParenBoth"/>
              <a:defRPr/>
            </a:pPr>
            <a:endParaRPr lang="en-US" sz="1400" b="1" i="0" dirty="0" smtClean="0">
              <a:latin typeface="Candara" charset="0"/>
              <a:ea typeface="ＭＳ Ｐゴシック" charset="0"/>
              <a:cs typeface="Candara" charset="0"/>
            </a:endParaRPr>
          </a:p>
          <a:p>
            <a:pPr marL="1370013" lvl="3" indent="-457200" defTabSz="385763">
              <a:spcBef>
                <a:spcPts val="0"/>
              </a:spcBef>
              <a:buAutoNum type="arabicParenBoth"/>
              <a:defRPr/>
            </a:pPr>
            <a:r>
              <a:rPr lang="en-US" sz="2600" b="1" i="0" dirty="0">
                <a:solidFill>
                  <a:srgbClr val="FF0000"/>
                </a:solidFill>
                <a:latin typeface="Candara" charset="0"/>
                <a:ea typeface="ＭＳ Ｐゴシック" charset="0"/>
                <a:cs typeface="Candara" charset="0"/>
              </a:rPr>
              <a:t>Our heavenly Father’s desire: </a:t>
            </a:r>
            <a:r>
              <a:rPr lang="en-US" sz="2600" i="0" dirty="0">
                <a:latin typeface="Candara" charset="0"/>
                <a:ea typeface="ＭＳ Ｐゴシック" charset="0"/>
                <a:cs typeface="Candara" charset="0"/>
              </a:rPr>
              <a:t>to give us good gifts through prayer.</a:t>
            </a:r>
          </a:p>
          <a:p>
            <a:pPr marL="912813" lvl="3" indent="0" defTabSz="385763">
              <a:spcBef>
                <a:spcPts val="0"/>
              </a:spcBef>
              <a:buNone/>
              <a:defRPr/>
            </a:pPr>
            <a:endParaRPr lang="en-US" sz="2600" i="0" dirty="0" smtClean="0">
              <a:latin typeface="Candara" charset="0"/>
              <a:ea typeface="ＭＳ Ｐゴシック" charset="0"/>
              <a:cs typeface="Candara" charset="0"/>
            </a:endParaRPr>
          </a:p>
          <a:p>
            <a:pPr marL="1370013" lvl="3" indent="-457200" defTabSz="385763">
              <a:spcBef>
                <a:spcPts val="0"/>
              </a:spcBef>
              <a:buAutoNum type="arabicParenBoth"/>
              <a:defRPr/>
            </a:pPr>
            <a:endParaRPr lang="en-US" sz="2200" b="1" i="0" dirty="0">
              <a:latin typeface="Candara" charset="0"/>
              <a:ea typeface="ＭＳ Ｐゴシック" charset="0"/>
              <a:cs typeface="Candara" charset="0"/>
            </a:endParaRPr>
          </a:p>
        </p:txBody>
      </p:sp>
    </p:spTree>
    <p:extLst>
      <p:ext uri="{BB962C8B-B14F-4D97-AF65-F5344CB8AC3E}">
        <p14:creationId xmlns:p14="http://schemas.microsoft.com/office/powerpoint/2010/main" val="3448092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371600"/>
            <a:ext cx="11887200" cy="5460094"/>
          </a:xfrm>
        </p:spPr>
        <p:txBody>
          <a:bodyPr/>
          <a:lstStyle/>
          <a:p>
            <a:pPr marL="0" indent="0" algn="ctr">
              <a:buNone/>
            </a:pPr>
            <a:r>
              <a:rPr lang="en-US" sz="2800" b="1" i="1" baseline="30000" dirty="0">
                <a:latin typeface="Candara"/>
                <a:cs typeface="Candara"/>
              </a:rPr>
              <a:t>7 </a:t>
            </a:r>
            <a:r>
              <a:rPr lang="en-US" sz="2800" b="1" i="1" dirty="0">
                <a:latin typeface="Candara"/>
                <a:cs typeface="Candara"/>
              </a:rPr>
              <a:t>“Ask, and it will be given to you; seek, and you will find; </a:t>
            </a:r>
            <a:br>
              <a:rPr lang="en-US" sz="2800" b="1" i="1" dirty="0">
                <a:latin typeface="Candara"/>
                <a:cs typeface="Candara"/>
              </a:rPr>
            </a:br>
            <a:r>
              <a:rPr lang="en-US" sz="2800" b="1" i="1" dirty="0">
                <a:latin typeface="Candara"/>
                <a:cs typeface="Candara"/>
              </a:rPr>
              <a:t>knock, and it will be opened to you. </a:t>
            </a:r>
            <a:r>
              <a:rPr lang="en-US" sz="2800" b="1" i="1" baseline="30000" dirty="0">
                <a:latin typeface="Candara"/>
                <a:cs typeface="Candara"/>
              </a:rPr>
              <a:t>8 </a:t>
            </a:r>
            <a:r>
              <a:rPr lang="en-US" sz="2800" b="1" i="1" dirty="0">
                <a:latin typeface="Candara"/>
                <a:cs typeface="Candara"/>
              </a:rPr>
              <a:t>For everyone who asks</a:t>
            </a:r>
            <a:br>
              <a:rPr lang="en-US" sz="2800" b="1" i="1" dirty="0">
                <a:latin typeface="Candara"/>
                <a:cs typeface="Candara"/>
              </a:rPr>
            </a:br>
            <a:r>
              <a:rPr lang="en-US" sz="2800" b="1" i="1" dirty="0">
                <a:latin typeface="Candara"/>
                <a:cs typeface="Candara"/>
              </a:rPr>
              <a:t> receives, and the one who seeks finds, and to the one who knocks</a:t>
            </a:r>
            <a:br>
              <a:rPr lang="en-US" sz="2800" b="1" i="1" dirty="0">
                <a:latin typeface="Candara"/>
                <a:cs typeface="Candara"/>
              </a:rPr>
            </a:br>
            <a:r>
              <a:rPr lang="en-US" sz="2800" b="1" i="1" dirty="0">
                <a:latin typeface="Candara"/>
                <a:cs typeface="Candara"/>
              </a:rPr>
              <a:t> it will be opened. </a:t>
            </a:r>
            <a:r>
              <a:rPr lang="en-US" sz="2800" b="1" i="1" baseline="30000" dirty="0">
                <a:latin typeface="Candara"/>
                <a:cs typeface="Candara"/>
              </a:rPr>
              <a:t>9 </a:t>
            </a:r>
            <a:r>
              <a:rPr lang="en-US" sz="2800" b="1" i="1" dirty="0">
                <a:latin typeface="Candara"/>
                <a:cs typeface="Candara"/>
              </a:rPr>
              <a:t>Or which one of you, if his son asks him for bread, </a:t>
            </a:r>
            <a:br>
              <a:rPr lang="en-US" sz="2800" b="1" i="1" dirty="0">
                <a:latin typeface="Candara"/>
                <a:cs typeface="Candara"/>
              </a:rPr>
            </a:br>
            <a:r>
              <a:rPr lang="en-US" sz="2800" b="1" i="1" dirty="0">
                <a:latin typeface="Candara"/>
                <a:cs typeface="Candara"/>
              </a:rPr>
              <a:t>will give him a stone? </a:t>
            </a:r>
            <a:r>
              <a:rPr lang="en-US" sz="2800" b="1" i="1" baseline="30000" dirty="0">
                <a:latin typeface="Candara"/>
                <a:cs typeface="Candara"/>
              </a:rPr>
              <a:t>10 </a:t>
            </a:r>
            <a:r>
              <a:rPr lang="en-US" sz="2800" b="1" i="1" dirty="0">
                <a:latin typeface="Candara"/>
                <a:cs typeface="Candara"/>
              </a:rPr>
              <a:t>Or if he asks for a fish, will give him a serpent?</a:t>
            </a:r>
            <a:br>
              <a:rPr lang="en-US" sz="2800" b="1" i="1" dirty="0">
                <a:latin typeface="Candara"/>
                <a:cs typeface="Candara"/>
              </a:rPr>
            </a:br>
            <a:r>
              <a:rPr lang="en-US" sz="2800" b="1" i="1" dirty="0">
                <a:latin typeface="Candara"/>
                <a:cs typeface="Candara"/>
              </a:rPr>
              <a:t> </a:t>
            </a:r>
            <a:r>
              <a:rPr lang="en-US" sz="2800" b="1" i="1" baseline="30000" dirty="0">
                <a:latin typeface="Candara"/>
                <a:cs typeface="Candara"/>
              </a:rPr>
              <a:t>11 </a:t>
            </a:r>
            <a:r>
              <a:rPr lang="en-US" sz="2800" b="1" i="1" dirty="0">
                <a:latin typeface="Candara"/>
                <a:cs typeface="Candara"/>
              </a:rPr>
              <a:t>If you then, who are evil, know how to give good gifts to your</a:t>
            </a:r>
            <a:br>
              <a:rPr lang="en-US" sz="2800" b="1" i="1" dirty="0">
                <a:latin typeface="Candara"/>
                <a:cs typeface="Candara"/>
              </a:rPr>
            </a:br>
            <a:r>
              <a:rPr lang="en-US" sz="2800" b="1" i="1" dirty="0">
                <a:latin typeface="Candara"/>
                <a:cs typeface="Candara"/>
              </a:rPr>
              <a:t> children, how much more will your Father who is in heaven</a:t>
            </a:r>
            <a:br>
              <a:rPr lang="en-US" sz="2800" b="1" i="1" dirty="0">
                <a:latin typeface="Candara"/>
                <a:cs typeface="Candara"/>
              </a:rPr>
            </a:br>
            <a:r>
              <a:rPr lang="en-US" sz="2800" b="1" i="1" dirty="0">
                <a:latin typeface="Candara"/>
                <a:cs typeface="Candara"/>
              </a:rPr>
              <a:t> give good things to those who ask him! (vs. 7-11)</a:t>
            </a:r>
            <a:endParaRPr lang="en-US" sz="2800" b="1" dirty="0">
              <a:latin typeface="Candara"/>
              <a:cs typeface="Candara"/>
            </a:endParaRPr>
          </a:p>
        </p:txBody>
      </p:sp>
    </p:spTree>
    <p:extLst>
      <p:ext uri="{BB962C8B-B14F-4D97-AF65-F5344CB8AC3E}">
        <p14:creationId xmlns:p14="http://schemas.microsoft.com/office/powerpoint/2010/main" val="2805526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CONTEXT OF JESUS’ TEACHING ON PRAYER </a:t>
            </a:r>
            <a:r>
              <a:rPr lang="en-US" sz="3200" b="1" dirty="0" smtClean="0">
                <a:latin typeface="Candara" charset="0"/>
                <a:ea typeface="MS PGothic" charset="0"/>
                <a:cs typeface="Arial" charset="0"/>
              </a:rPr>
              <a:t>IN MATTEW 7</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Hence, Jesus’ teaching on prayer here IS...</a:t>
            </a:r>
          </a:p>
          <a:p>
            <a:pPr marL="0" indent="0" algn="ctr">
              <a:spcBef>
                <a:spcPct val="0"/>
              </a:spcBef>
              <a:buFontTx/>
              <a:buNone/>
            </a:pPr>
            <a:endParaRPr lang="en-US" sz="8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Jesus</a:t>
            </a:r>
            <a:r>
              <a:rPr lang="en-US" sz="2600" b="1" i="0" dirty="0">
                <a:latin typeface="Candara" charset="0"/>
                <a:ea typeface="ＭＳ Ｐゴシック" charset="0"/>
                <a:cs typeface="Candara" charset="0"/>
              </a:rPr>
              <a:t>’ intentional </a:t>
            </a:r>
            <a:r>
              <a:rPr lang="en-US" sz="2600" b="1" i="0" dirty="0">
                <a:solidFill>
                  <a:srgbClr val="FF0000"/>
                </a:solidFill>
                <a:latin typeface="Candara" charset="0"/>
                <a:ea typeface="ＭＳ Ｐゴシック" charset="0"/>
                <a:cs typeface="Candara" charset="0"/>
              </a:rPr>
              <a:t>encouragement for us to pray.</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Jesus’ intentional </a:t>
            </a:r>
            <a:r>
              <a:rPr lang="en-US" sz="2600" b="1" i="0" dirty="0">
                <a:solidFill>
                  <a:srgbClr val="FF0000"/>
                </a:solidFill>
                <a:latin typeface="Candara" charset="0"/>
                <a:ea typeface="ＭＳ Ｐゴシック" charset="0"/>
                <a:cs typeface="Candara" charset="0"/>
              </a:rPr>
              <a:t>reminder of our relationship with the heavenly Father.</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Jesus’ intentional </a:t>
            </a:r>
            <a:r>
              <a:rPr lang="en-US" sz="2600" b="1" i="0" dirty="0">
                <a:solidFill>
                  <a:srgbClr val="FF0000"/>
                </a:solidFill>
                <a:latin typeface="Candara" charset="0"/>
                <a:ea typeface="ＭＳ Ｐゴシック" charset="0"/>
                <a:cs typeface="Candara" charset="0"/>
              </a:rPr>
              <a:t>charge for us to pray with persistent faith.</a:t>
            </a:r>
          </a:p>
          <a:p>
            <a:pPr marL="912813" lvl="3" indent="0" defTabSz="385763">
              <a:spcBef>
                <a:spcPts val="0"/>
              </a:spcBef>
              <a:buNone/>
              <a:defRPr/>
            </a:pPr>
            <a:endParaRPr lang="en-US" sz="2600" i="0" dirty="0" smtClean="0">
              <a:latin typeface="Candara" charset="0"/>
              <a:ea typeface="ＭＳ Ｐゴシック" charset="0"/>
              <a:cs typeface="Candara" charset="0"/>
            </a:endParaRPr>
          </a:p>
          <a:p>
            <a:pPr marL="1370013" lvl="3" indent="-457200" defTabSz="385763">
              <a:spcBef>
                <a:spcPts val="0"/>
              </a:spcBef>
              <a:buAutoNum type="arabicParenBoth"/>
              <a:defRPr/>
            </a:pPr>
            <a:endParaRPr lang="en-US" sz="2200" b="1" i="0" dirty="0">
              <a:latin typeface="Candara" charset="0"/>
              <a:ea typeface="ＭＳ Ｐゴシック" charset="0"/>
              <a:cs typeface="Candara" charset="0"/>
            </a:endParaRPr>
          </a:p>
        </p:txBody>
      </p:sp>
    </p:spTree>
    <p:extLst>
      <p:ext uri="{BB962C8B-B14F-4D97-AF65-F5344CB8AC3E}">
        <p14:creationId xmlns:p14="http://schemas.microsoft.com/office/powerpoint/2010/main" val="1631592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HOW, THEN, SHOULD WE PRAY?</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Ask, Seek, Knock!: </a:t>
            </a:r>
            <a:r>
              <a:rPr lang="en-US" sz="2800" b="1" i="0" spc="-10" dirty="0">
                <a:latin typeface="Candara" charset="0"/>
                <a:ea typeface="ＭＳ Ｐゴシック" charset="0"/>
                <a:cs typeface="MS PGothic" charset="0"/>
              </a:rPr>
              <a:t>PRAY PERSISTENTLY an increasing urgency (v. 7).</a:t>
            </a:r>
          </a:p>
          <a:p>
            <a:pPr marL="0" indent="0" algn="ctr">
              <a:spcBef>
                <a:spcPct val="0"/>
              </a:spcBef>
              <a:buFontTx/>
              <a:buNone/>
            </a:pPr>
            <a:endParaRPr lang="en-US" sz="14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ASK: </a:t>
            </a:r>
            <a:r>
              <a:rPr lang="en-US" sz="2600" b="1" i="0" dirty="0">
                <a:latin typeface="Candara" charset="0"/>
                <a:ea typeface="ＭＳ Ｐゴシック" charset="0"/>
                <a:cs typeface="Candara" charset="0"/>
              </a:rPr>
              <a:t>asking God for our need</a:t>
            </a: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SEEK: </a:t>
            </a:r>
            <a:r>
              <a:rPr lang="en-US" sz="2600" b="1" i="0" dirty="0">
                <a:latin typeface="Candara" charset="0"/>
                <a:ea typeface="ＭＳ Ｐゴシック" charset="0"/>
                <a:cs typeface="Candara" charset="0"/>
              </a:rPr>
              <a:t>acting by faith while asking</a:t>
            </a:r>
          </a:p>
          <a:p>
            <a:pPr marL="912813" lvl="2" indent="-457200" defTabSz="385763">
              <a:spcBef>
                <a:spcPts val="0"/>
              </a:spcBef>
              <a:buFont typeface="Wingdings" charset="2"/>
              <a:buChar char="Ø"/>
              <a:defRPr/>
            </a:pPr>
            <a:r>
              <a:rPr lang="en-US" sz="2600" b="1" i="0" dirty="0" smtClean="0">
                <a:latin typeface="Candara" charset="0"/>
                <a:ea typeface="ＭＳ Ｐゴシック" charset="0"/>
                <a:cs typeface="Candara" charset="0"/>
              </a:rPr>
              <a:t>KNOCK: </a:t>
            </a:r>
            <a:r>
              <a:rPr lang="en-US" sz="2600" b="1" i="0" dirty="0">
                <a:latin typeface="Candara" charset="0"/>
                <a:ea typeface="ＭＳ Ｐゴシック" charset="0"/>
                <a:cs typeface="Candara" charset="0"/>
              </a:rPr>
              <a:t>persevering while asking and seeking</a:t>
            </a:r>
          </a:p>
          <a:p>
            <a:pPr marL="912813" lvl="3" indent="0" defTabSz="385763">
              <a:spcBef>
                <a:spcPts val="0"/>
              </a:spcBef>
              <a:buNone/>
              <a:defRPr/>
            </a:pPr>
            <a:endParaRPr lang="en-US" sz="1400" b="1" i="0" dirty="0" smtClean="0">
              <a:latin typeface="Candara" charset="0"/>
              <a:ea typeface="ＭＳ Ｐゴシック" charset="0"/>
              <a:cs typeface="Candara" charset="0"/>
            </a:endParaRPr>
          </a:p>
          <a:p>
            <a:pPr marL="55563" lvl="1" indent="0" algn="ctr" defTabSz="385763">
              <a:spcBef>
                <a:spcPts val="0"/>
              </a:spcBef>
              <a:buNone/>
              <a:defRPr/>
            </a:pPr>
            <a:r>
              <a:rPr lang="en-US" sz="2600" dirty="0">
                <a:latin typeface="Candara" charset="0"/>
                <a:ea typeface="ＭＳ Ｐゴシック" charset="0"/>
                <a:cs typeface="Candara" charset="0"/>
              </a:rPr>
              <a:t>A child, if his mother is near and visible, asks: </a:t>
            </a:r>
          </a:p>
          <a:p>
            <a:pPr marL="55563" lvl="1" indent="0" algn="ctr" defTabSz="385763">
              <a:spcBef>
                <a:spcPts val="0"/>
              </a:spcBef>
              <a:buNone/>
              <a:defRPr/>
            </a:pPr>
            <a:r>
              <a:rPr lang="en-US" sz="2600" dirty="0">
                <a:latin typeface="Candara" charset="0"/>
                <a:ea typeface="ＭＳ Ｐゴシック" charset="0"/>
                <a:cs typeface="Candara" charset="0"/>
              </a:rPr>
              <a:t>if she is neither, he seeks; </a:t>
            </a:r>
          </a:p>
          <a:p>
            <a:pPr marL="55563" lvl="1" indent="0" algn="ctr" defTabSz="385763">
              <a:spcBef>
                <a:spcPts val="0"/>
              </a:spcBef>
              <a:buNone/>
              <a:defRPr/>
            </a:pPr>
            <a:r>
              <a:rPr lang="en-US" sz="2600" dirty="0">
                <a:latin typeface="Candara" charset="0"/>
                <a:ea typeface="ＭＳ Ｐゴシック" charset="0"/>
                <a:cs typeface="Candara" charset="0"/>
              </a:rPr>
              <a:t>while if she is inaccessible in her room, he knocks.</a:t>
            </a:r>
          </a:p>
          <a:p>
            <a:pPr marL="55563" lvl="1" indent="0" algn="ctr" defTabSz="385763">
              <a:spcBef>
                <a:spcPts val="0"/>
              </a:spcBef>
              <a:buNone/>
              <a:defRPr/>
            </a:pPr>
            <a:r>
              <a:rPr lang="en-US" sz="2600" dirty="0">
                <a:latin typeface="Candara" charset="0"/>
                <a:ea typeface="ＭＳ Ｐゴシック" charset="0"/>
                <a:cs typeface="Candara" charset="0"/>
              </a:rPr>
              <a:t>Richard Glover</a:t>
            </a:r>
          </a:p>
          <a:p>
            <a:pPr marL="55563" lvl="1" indent="0" algn="ctr" defTabSz="385763">
              <a:spcBef>
                <a:spcPts val="0"/>
              </a:spcBef>
              <a:buNone/>
              <a:defRPr/>
            </a:pP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3867512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43779</TotalTime>
  <Words>1343</Words>
  <Application>Microsoft Macintosh PowerPoint</Application>
  <PresentationFormat>Custom</PresentationFormat>
  <Paragraphs>144</Paragraphs>
  <Slides>21</Slides>
  <Notes>19</Notes>
  <HiddenSlides>0</HiddenSlides>
  <MMClips>0</MMClips>
  <ScaleCrop>false</ScaleCrop>
  <HeadingPairs>
    <vt:vector size="4" baseType="variant">
      <vt:variant>
        <vt:lpstr>Theme</vt:lpstr>
      </vt:variant>
      <vt:variant>
        <vt:i4>20</vt:i4>
      </vt:variant>
      <vt:variant>
        <vt:lpstr>Slide Titles</vt:lpstr>
      </vt:variant>
      <vt:variant>
        <vt:i4>21</vt:i4>
      </vt:variant>
    </vt:vector>
  </HeadingPairs>
  <TitlesOfParts>
    <vt:vector size="41"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PowerPoint Presentation</vt:lpstr>
      <vt:lpstr>Ask, Seek, Knock!</vt:lpstr>
      <vt:lpstr>JESUS’ CALL FOR RADICAL DIFFERENCE IN RELATIONSHIPS [MATT 7]</vt:lpstr>
      <vt:lpstr>THE CONTEXT OF JESUS’ TEACHING ON PRAYER IN MATTEW 7</vt:lpstr>
      <vt:lpstr>PowerPoint Presentation</vt:lpstr>
      <vt:lpstr>THE CONTEXT OF JESUS’ TEACHING ON PRAYER IN MATTEW 7</vt:lpstr>
      <vt:lpstr>PowerPoint Presentation</vt:lpstr>
      <vt:lpstr>THE CONTEXT OF JESUS’ TEACHING ON PRAYER IN MATTEW 7</vt:lpstr>
      <vt:lpstr>HOW, THEN, SHOULD WE PRAY?</vt:lpstr>
      <vt:lpstr>HOW, THEN, SHOULD WE PRAY?</vt:lpstr>
      <vt:lpstr>HOW, THEN, SHOULD WE PRAY?</vt:lpstr>
      <vt:lpstr>HOW, THEN, SHOULD WE PRAY?</vt:lpstr>
      <vt:lpstr>THREE PRESUPPOSITIONS FOR PREVAILING PRAYER</vt:lpstr>
      <vt:lpstr>THREE PRESUPPOSITIONS FOR PREVAILING PRAYER</vt:lpstr>
      <vt:lpstr>THREE PRESUPPOSITIONS FOR PREVAILING PRAYER</vt:lpstr>
      <vt:lpstr>HOW CAN WE APPLY JESUS’ TEACHING ON PERSISTENT PRAYER?</vt:lpstr>
      <vt:lpstr>HOW CAN WE APPLY JESUS’ TEACHING ON PERSISTENT PRAYER?</vt:lpstr>
      <vt:lpstr>HOW CAN WE APPLY JESUS’ TEACHING ON PERSISTENT PRAYER?</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2994</cp:revision>
  <cp:lastPrinted>2016-07-24T15:50:28Z</cp:lastPrinted>
  <dcterms:created xsi:type="dcterms:W3CDTF">2007-10-20T20:09:35Z</dcterms:created>
  <dcterms:modified xsi:type="dcterms:W3CDTF">2016-07-24T22:53:45Z</dcterms:modified>
  <cp:category/>
</cp:coreProperties>
</file>