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Lst>
  <p:notesMasterIdLst>
    <p:notesMasterId r:id="rId42"/>
  </p:notesMasterIdLst>
  <p:handoutMasterIdLst>
    <p:handoutMasterId r:id="rId43"/>
  </p:handoutMasterIdLst>
  <p:sldIdLst>
    <p:sldId id="281" r:id="rId21"/>
    <p:sldId id="371" r:id="rId22"/>
    <p:sldId id="492" r:id="rId23"/>
    <p:sldId id="499" r:id="rId24"/>
    <p:sldId id="529" r:id="rId25"/>
    <p:sldId id="530" r:id="rId26"/>
    <p:sldId id="532" r:id="rId27"/>
    <p:sldId id="531" r:id="rId28"/>
    <p:sldId id="527" r:id="rId29"/>
    <p:sldId id="533" r:id="rId30"/>
    <p:sldId id="534" r:id="rId31"/>
    <p:sldId id="537" r:id="rId32"/>
    <p:sldId id="509" r:id="rId33"/>
    <p:sldId id="538" r:id="rId34"/>
    <p:sldId id="541" r:id="rId35"/>
    <p:sldId id="540" r:id="rId36"/>
    <p:sldId id="539" r:id="rId37"/>
    <p:sldId id="542" r:id="rId38"/>
    <p:sldId id="543" r:id="rId39"/>
    <p:sldId id="386" r:id="rId40"/>
    <p:sldId id="283" r:id="rId4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4" autoAdjust="0"/>
    <p:restoredTop sz="92760"/>
  </p:normalViewPr>
  <p:slideViewPr>
    <p:cSldViewPr>
      <p:cViewPr>
        <p:scale>
          <a:sx n="81" d="100"/>
          <a:sy n="81" d="100"/>
        </p:scale>
        <p:origin x="-368" y="-6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7/18/16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7/18/16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1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9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6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6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7/18/16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7/18/16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7/18/16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7/18/16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7/18/16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7/18/16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7/18/16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7/18/16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7/18/16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7/18/16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7/18/16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0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7/18/16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7/18/16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2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2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7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7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7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7/18/16</a:t>
            </a:fld>
            <a:endParaRPr lang="en-US"/>
          </a:p>
        </p:txBody>
      </p:sp>
      <p:sp>
        <p:nvSpPr>
          <p:cNvPr id="5" name="Footer Placeholder 4"/>
          <p:cNvSpPr>
            <a:spLocks noGrp="1"/>
          </p:cNvSpPr>
          <p:nvPr>
            <p:ph type="ftr" sz="quarter" idx="3"/>
          </p:nvPr>
        </p:nvSpPr>
        <p:spPr>
          <a:xfrm>
            <a:off x="4038600" y="635662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2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2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7/18/16</a:t>
            </a:fld>
            <a:endParaRPr lang="en-US"/>
          </a:p>
        </p:txBody>
      </p:sp>
      <p:sp>
        <p:nvSpPr>
          <p:cNvPr id="5" name="Footer Placeholder 4"/>
          <p:cNvSpPr>
            <a:spLocks noGrp="1"/>
          </p:cNvSpPr>
          <p:nvPr>
            <p:ph type="ftr" sz="quarter" idx="3"/>
          </p:nvPr>
        </p:nvSpPr>
        <p:spPr>
          <a:xfrm>
            <a:off x="4038600" y="635662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2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457200"/>
          </a:xfrm>
        </p:spPr>
        <p:txBody>
          <a:bodyPr/>
          <a:lstStyle/>
          <a:p>
            <a:r>
              <a:rPr lang="en-US" sz="3200" b="1" dirty="0">
                <a:latin typeface="Candara" charset="0"/>
                <a:ea typeface="MS PGothic" charset="0"/>
                <a:cs typeface="Arial" charset="0"/>
              </a:rPr>
              <a:t>WHY SHOULD WE NOT JUDGE?</a:t>
            </a:r>
          </a:p>
        </p:txBody>
      </p:sp>
      <p:sp>
        <p:nvSpPr>
          <p:cNvPr id="5" name="Rectangle 3"/>
          <p:cNvSpPr txBox="1">
            <a:spLocks noChangeArrowheads="1"/>
          </p:cNvSpPr>
          <p:nvPr/>
        </p:nvSpPr>
        <p:spPr bwMode="auto">
          <a:xfrm>
            <a:off x="304847" y="1066800"/>
            <a:ext cx="11734775" cy="576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ctr">
              <a:spcBef>
                <a:spcPct val="0"/>
              </a:spcBef>
              <a:buNone/>
            </a:pPr>
            <a:r>
              <a:rPr lang="en-US" sz="2600" baseline="30000" dirty="0" smtClean="0">
                <a:solidFill>
                  <a:srgbClr val="000000"/>
                </a:solidFill>
                <a:latin typeface="Candara" charset="0"/>
                <a:ea typeface="ＭＳ Ｐゴシック" charset="0"/>
                <a:cs typeface="MS PGothic" charset="0"/>
              </a:rPr>
              <a:t>1</a:t>
            </a:r>
            <a:r>
              <a:rPr lang="en-US" sz="2600" dirty="0" smtClean="0">
                <a:solidFill>
                  <a:srgbClr val="000000"/>
                </a:solidFill>
                <a:latin typeface="Candara" charset="0"/>
                <a:ea typeface="ＭＳ Ｐゴシック" charset="0"/>
                <a:cs typeface="MS PGothic" charset="0"/>
              </a:rPr>
              <a:t> </a:t>
            </a:r>
            <a:r>
              <a:rPr lang="en-US" sz="2600" dirty="0">
                <a:solidFill>
                  <a:srgbClr val="000000"/>
                </a:solidFill>
                <a:latin typeface="Candara" charset="0"/>
                <a:ea typeface="ＭＳ Ｐゴシック" charset="0"/>
                <a:cs typeface="MS PGothic" charset="0"/>
              </a:rPr>
              <a:t>“Judge not, that you be not judged.  </a:t>
            </a:r>
            <a:r>
              <a:rPr lang="en-US" sz="2600" baseline="30000" dirty="0">
                <a:solidFill>
                  <a:srgbClr val="000000"/>
                </a:solidFill>
                <a:latin typeface="Candara" charset="0"/>
                <a:ea typeface="ＭＳ Ｐゴシック" charset="0"/>
                <a:cs typeface="MS PGothic" charset="0"/>
              </a:rPr>
              <a:t>2</a:t>
            </a:r>
            <a:r>
              <a:rPr lang="en-US" sz="2600" dirty="0">
                <a:solidFill>
                  <a:srgbClr val="000000"/>
                </a:solidFill>
                <a:latin typeface="Candara" charset="0"/>
                <a:ea typeface="ＭＳ Ｐゴシック" charset="0"/>
                <a:cs typeface="MS PGothic" charset="0"/>
              </a:rPr>
              <a:t> For with the judgment </a:t>
            </a:r>
          </a:p>
          <a:p>
            <a:pPr marL="0" lvl="0" indent="0" algn="ctr">
              <a:spcBef>
                <a:spcPct val="0"/>
              </a:spcBef>
              <a:buNone/>
            </a:pPr>
            <a:r>
              <a:rPr lang="en-US" sz="2600" dirty="0">
                <a:solidFill>
                  <a:srgbClr val="000000"/>
                </a:solidFill>
                <a:latin typeface="Candara" charset="0"/>
                <a:ea typeface="ＭＳ Ｐゴシック" charset="0"/>
                <a:cs typeface="MS PGothic" charset="0"/>
              </a:rPr>
              <a:t>you pronounce you will be judged, and with the measure you use</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it will be measured to you. </a:t>
            </a:r>
            <a:r>
              <a:rPr lang="en-US" sz="2600" baseline="30000" dirty="0">
                <a:latin typeface="Candara" charset="0"/>
                <a:ea typeface="ＭＳ Ｐゴシック" charset="0"/>
                <a:cs typeface="MS PGothic" charset="0"/>
              </a:rPr>
              <a:t>3</a:t>
            </a:r>
            <a:r>
              <a:rPr lang="en-US" sz="2600" dirty="0">
                <a:latin typeface="Candara" charset="0"/>
                <a:ea typeface="ＭＳ Ｐゴシック" charset="0"/>
                <a:cs typeface="MS PGothic" charset="0"/>
              </a:rPr>
              <a:t> Why do you see the speck that is in your </a:t>
            </a:r>
            <a:br>
              <a:rPr lang="en-US" sz="2600" dirty="0">
                <a:latin typeface="Candara" charset="0"/>
                <a:ea typeface="ＭＳ Ｐゴシック" charset="0"/>
                <a:cs typeface="MS PGothic" charset="0"/>
              </a:rPr>
            </a:br>
            <a:r>
              <a:rPr lang="en-US" sz="2600" dirty="0">
                <a:latin typeface="Candara" charset="0"/>
                <a:ea typeface="ＭＳ Ｐゴシック" charset="0"/>
                <a:cs typeface="MS PGothic" charset="0"/>
              </a:rPr>
              <a:t>brother's eye, but do not notice the log that is in your own eye?</a:t>
            </a:r>
            <a:r>
              <a:rPr lang="en-US" sz="2600" dirty="0">
                <a:solidFill>
                  <a:srgbClr val="FF0000"/>
                </a:solidFill>
                <a:latin typeface="Candara" charset="0"/>
                <a:ea typeface="ＭＳ Ｐゴシック" charset="0"/>
                <a:cs typeface="MS PGothic" charset="0"/>
              </a:rPr>
              <a:t> </a:t>
            </a:r>
            <a:r>
              <a:rPr lang="en-US" sz="2600" baseline="30000" dirty="0">
                <a:solidFill>
                  <a:srgbClr val="FF0000"/>
                </a:solidFill>
                <a:latin typeface="Candara" charset="0"/>
                <a:ea typeface="ＭＳ Ｐゴシック" charset="0"/>
                <a:cs typeface="MS PGothic" charset="0"/>
              </a:rPr>
              <a:t>4</a:t>
            </a:r>
            <a:r>
              <a:rPr lang="en-US" sz="2600" dirty="0">
                <a:solidFill>
                  <a:srgbClr val="FF0000"/>
                </a:solidFill>
                <a:latin typeface="Candara" charset="0"/>
                <a:ea typeface="ＭＳ Ｐゴシック" charset="0"/>
                <a:cs typeface="MS PGothic" charset="0"/>
              </a:rPr>
              <a:t> Or how </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can you say to your brother, ‘Let me take the speck out of your eye,’ </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when there is the log in your own eye?</a:t>
            </a:r>
            <a:r>
              <a:rPr lang="en-US" sz="2600" dirty="0">
                <a:solidFill>
                  <a:srgbClr val="000000"/>
                </a:solidFill>
                <a:latin typeface="Candara" charset="0"/>
                <a:ea typeface="ＭＳ Ｐゴシック" charset="0"/>
                <a:cs typeface="MS PGothic" charset="0"/>
              </a:rPr>
              <a:t> </a:t>
            </a:r>
            <a:r>
              <a:rPr lang="en-US" sz="2600" baseline="30000" dirty="0">
                <a:solidFill>
                  <a:srgbClr val="000000"/>
                </a:solidFill>
                <a:latin typeface="Candara" charset="0"/>
                <a:ea typeface="ＭＳ Ｐゴシック" charset="0"/>
                <a:cs typeface="MS PGothic" charset="0"/>
              </a:rPr>
              <a:t>5</a:t>
            </a:r>
            <a:r>
              <a:rPr lang="en-US" sz="2600" dirty="0">
                <a:solidFill>
                  <a:srgbClr val="000000"/>
                </a:solidFill>
                <a:latin typeface="Candara" charset="0"/>
                <a:ea typeface="ＭＳ Ｐゴシック" charset="0"/>
                <a:cs typeface="MS PGothic" charset="0"/>
              </a:rPr>
              <a:t> You hypocrite, first take</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the log out of your own eye, and then you will see clearly</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to take the speck out of your brother's eye. (vs. 1-5)</a:t>
            </a:r>
          </a:p>
          <a:p>
            <a:pPr marL="0" lvl="0" indent="0" algn="ctr">
              <a:spcBef>
                <a:spcPct val="0"/>
              </a:spcBef>
              <a:buNone/>
            </a:pPr>
            <a:endParaRPr lang="en-US" sz="1000" b="1" i="0" spc="-10" dirty="0" smtClean="0">
              <a:latin typeface="Candara" charset="0"/>
              <a:cs typeface="MS PGothic" charset="0"/>
            </a:endParaRPr>
          </a:p>
          <a:p>
            <a:pPr marL="458788" indent="-458788">
              <a:spcBef>
                <a:spcPct val="0"/>
              </a:spcBef>
              <a:buNone/>
            </a:pPr>
            <a:r>
              <a:rPr lang="en-US" sz="2800" b="1" i="0" spc="-10" dirty="0" smtClean="0">
                <a:latin typeface="Candara" charset="0"/>
                <a:cs typeface="MS PGothic" charset="0"/>
              </a:rPr>
              <a:t>3)  It </a:t>
            </a:r>
            <a:r>
              <a:rPr lang="en-US" sz="2800" b="1" i="0" spc="-10" dirty="0">
                <a:latin typeface="Candara" charset="0"/>
                <a:cs typeface="MS PGothic" charset="0"/>
              </a:rPr>
              <a:t>is </a:t>
            </a:r>
            <a:r>
              <a:rPr lang="en-US" sz="2800" b="1" i="0" spc="-10" dirty="0">
                <a:solidFill>
                  <a:srgbClr val="FF0000"/>
                </a:solidFill>
                <a:latin typeface="Candara" charset="0"/>
                <a:cs typeface="MS PGothic" charset="0"/>
              </a:rPr>
              <a:t>self-righteous</a:t>
            </a:r>
            <a:r>
              <a:rPr lang="en-US" sz="2800" b="1" i="0" spc="-10" dirty="0" smtClean="0">
                <a:latin typeface="Candara" charset="0"/>
                <a:cs typeface="MS PGothic" charset="0"/>
              </a:rPr>
              <a:t>—</a:t>
            </a:r>
            <a:r>
              <a:rPr lang="en-US" sz="2800" b="1" i="0" dirty="0" smtClean="0">
                <a:latin typeface="Candara" charset="0"/>
                <a:cs typeface="MS PGothic" charset="0"/>
              </a:rPr>
              <a:t>in judging others harshly, we assume </a:t>
            </a:r>
            <a:r>
              <a:rPr lang="en-US" sz="2800" b="1" dirty="0">
                <a:latin typeface="Candara" charset="0"/>
                <a:cs typeface="MS PGothic" charset="0"/>
              </a:rPr>
              <a:t>a </a:t>
            </a:r>
            <a:r>
              <a:rPr lang="en-US" sz="2800" b="1" dirty="0" smtClean="0">
                <a:latin typeface="Candara" charset="0"/>
                <a:cs typeface="MS PGothic" charset="0"/>
              </a:rPr>
              <a:t>“holier</a:t>
            </a:r>
            <a:r>
              <a:rPr lang="en-US" sz="2800" b="1" dirty="0">
                <a:latin typeface="Candara" charset="0"/>
                <a:cs typeface="MS PGothic" charset="0"/>
              </a:rPr>
              <a:t>-than-</a:t>
            </a:r>
            <a:r>
              <a:rPr lang="en-US" sz="2800" b="1" dirty="0" smtClean="0">
                <a:latin typeface="Candara" charset="0"/>
                <a:cs typeface="MS PGothic" charset="0"/>
              </a:rPr>
              <a:t>thou” </a:t>
            </a:r>
            <a:r>
              <a:rPr lang="en-US" sz="2800" b="1" i="0" dirty="0" smtClean="0">
                <a:latin typeface="Candara" charset="0"/>
                <a:cs typeface="MS PGothic" charset="0"/>
              </a:rPr>
              <a:t>attitude </a:t>
            </a:r>
            <a:r>
              <a:rPr lang="en-US" sz="2800" b="1" i="0" dirty="0">
                <a:latin typeface="Candara" charset="0"/>
                <a:cs typeface="MS PGothic" charset="0"/>
              </a:rPr>
              <a:t>(v. 4</a:t>
            </a:r>
            <a:r>
              <a:rPr lang="en-US" sz="2800" b="1" i="0" dirty="0" smtClean="0">
                <a:latin typeface="Candara" charset="0"/>
                <a:cs typeface="MS PGothic" charset="0"/>
              </a:rPr>
              <a:t>). </a:t>
            </a:r>
            <a:endParaRPr lang="en-US" sz="10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Ultimately, </a:t>
            </a:r>
            <a:r>
              <a:rPr lang="en-US" sz="2600" b="1" i="0" dirty="0" smtClean="0">
                <a:latin typeface="Candara" charset="0"/>
                <a:ea typeface="ＭＳ Ｐゴシック" charset="0"/>
                <a:cs typeface="Candara" charset="0"/>
              </a:rPr>
              <a:t>the double hypocrisy in undue hypercritical judgment</a:t>
            </a:r>
            <a:r>
              <a:rPr lang="en-US" sz="2600" b="1" i="0" dirty="0">
                <a:latin typeface="Candara" charset="0"/>
                <a:ea typeface="ＭＳ Ｐゴシック" charset="0"/>
                <a:cs typeface="Candara" charset="0"/>
              </a:rPr>
              <a:t> </a:t>
            </a:r>
            <a:r>
              <a:rPr lang="en-US" sz="2600" b="1" i="0" dirty="0" smtClean="0">
                <a:latin typeface="Candara" charset="0"/>
                <a:ea typeface="ＭＳ Ｐゴシック" charset="0"/>
                <a:cs typeface="Candara" charset="0"/>
              </a:rPr>
              <a:t>is </a:t>
            </a:r>
            <a:r>
              <a:rPr lang="en-US" sz="2600" b="1" i="0" dirty="0">
                <a:latin typeface="Candara" charset="0"/>
                <a:ea typeface="ＭＳ Ｐゴシック" charset="0"/>
                <a:cs typeface="Candara" charset="0"/>
              </a:rPr>
              <a:t>to attain superiority over others by highlighting the faults of others.</a:t>
            </a:r>
          </a:p>
          <a:p>
            <a:pPr marL="912813" lvl="2" indent="-457200" defTabSz="385763">
              <a:spcBef>
                <a:spcPts val="0"/>
              </a:spcBef>
              <a:buFont typeface="Wingdings" charset="2"/>
              <a:buChar char="Ø"/>
              <a:defRPr/>
            </a:pPr>
            <a:r>
              <a:rPr lang="en-US" sz="2600" b="1" i="0" spc="-20" dirty="0">
                <a:latin typeface="Candara" charset="0"/>
                <a:ea typeface="ＭＳ Ｐゴシック" charset="0"/>
                <a:cs typeface="Candara" charset="0"/>
              </a:rPr>
              <a:t>Exalting </a:t>
            </a:r>
            <a:r>
              <a:rPr lang="en-US" sz="2600" b="1" i="0" spc="-20" dirty="0" smtClean="0">
                <a:latin typeface="Candara" charset="0"/>
                <a:ea typeface="ＭＳ Ｐゴシック" charset="0"/>
                <a:cs typeface="Candara" charset="0"/>
              </a:rPr>
              <a:t>oneself </a:t>
            </a:r>
            <a:r>
              <a:rPr lang="en-US" sz="2600" b="1" i="0" spc="-20" dirty="0">
                <a:latin typeface="Candara" charset="0"/>
                <a:ea typeface="ＭＳ Ｐゴシック" charset="0"/>
                <a:cs typeface="Candara" charset="0"/>
              </a:rPr>
              <a:t>by nitpicking on others is a cheap way of </a:t>
            </a:r>
            <a:r>
              <a:rPr lang="en-US" sz="2600" b="1" i="0" spc="-20" dirty="0" smtClean="0">
                <a:latin typeface="Candara" charset="0"/>
                <a:ea typeface="ＭＳ Ｐゴシック" charset="0"/>
                <a:cs typeface="Candara" charset="0"/>
              </a:rPr>
              <a:t>self</a:t>
            </a:r>
            <a:r>
              <a:rPr lang="en-US" sz="2600" b="1" i="0" spc="-20" dirty="0">
                <a:latin typeface="Candara" charset="0"/>
                <a:ea typeface="ＭＳ Ｐゴシック" charset="0"/>
                <a:cs typeface="Candara" charset="0"/>
              </a:rPr>
              <a:t>-</a:t>
            </a:r>
            <a:r>
              <a:rPr lang="en-US" sz="2600" b="1" i="0" spc="-20" dirty="0" smtClean="0">
                <a:latin typeface="Candara" charset="0"/>
                <a:ea typeface="ＭＳ Ｐゴシック" charset="0"/>
                <a:cs typeface="Candara" charset="0"/>
              </a:rPr>
              <a:t>righteousness.</a:t>
            </a:r>
            <a:endParaRPr lang="en-US" sz="2600" b="1" i="0" spc="-20" dirty="0">
              <a:latin typeface="Candara" charset="0"/>
              <a:ea typeface="ＭＳ Ｐゴシック" charset="0"/>
              <a:cs typeface="Candara" charset="0"/>
            </a:endParaRPr>
          </a:p>
        </p:txBody>
      </p:sp>
    </p:spTree>
    <p:extLst>
      <p:ext uri="{BB962C8B-B14F-4D97-AF65-F5344CB8AC3E}">
        <p14:creationId xmlns:p14="http://schemas.microsoft.com/office/powerpoint/2010/main" val="623357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457200"/>
          </a:xfrm>
        </p:spPr>
        <p:txBody>
          <a:bodyPr/>
          <a:lstStyle/>
          <a:p>
            <a:r>
              <a:rPr lang="en-US" sz="3200" b="1" dirty="0">
                <a:latin typeface="Candara" charset="0"/>
                <a:ea typeface="MS PGothic" charset="0"/>
                <a:cs typeface="Arial" charset="0"/>
              </a:rPr>
              <a:t>WHY SHOULD WE NOT JUDGE?</a:t>
            </a:r>
          </a:p>
        </p:txBody>
      </p:sp>
      <p:sp>
        <p:nvSpPr>
          <p:cNvPr id="5" name="Rectangle 3"/>
          <p:cNvSpPr txBox="1">
            <a:spLocks noChangeArrowheads="1"/>
          </p:cNvSpPr>
          <p:nvPr/>
        </p:nvSpPr>
        <p:spPr bwMode="auto">
          <a:xfrm>
            <a:off x="304847" y="1066800"/>
            <a:ext cx="11734775" cy="576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ctr">
              <a:spcBef>
                <a:spcPct val="0"/>
              </a:spcBef>
              <a:buNone/>
            </a:pPr>
            <a:r>
              <a:rPr lang="en-US" sz="2600" baseline="30000" dirty="0" smtClean="0">
                <a:solidFill>
                  <a:srgbClr val="000000"/>
                </a:solidFill>
                <a:latin typeface="Candara" charset="0"/>
                <a:ea typeface="ＭＳ Ｐゴシック" charset="0"/>
                <a:cs typeface="MS PGothic" charset="0"/>
              </a:rPr>
              <a:t>1</a:t>
            </a:r>
            <a:r>
              <a:rPr lang="en-US" sz="2600" dirty="0" smtClean="0">
                <a:solidFill>
                  <a:srgbClr val="000000"/>
                </a:solidFill>
                <a:latin typeface="Candara" charset="0"/>
                <a:ea typeface="ＭＳ Ｐゴシック" charset="0"/>
                <a:cs typeface="MS PGothic" charset="0"/>
              </a:rPr>
              <a:t> </a:t>
            </a:r>
            <a:r>
              <a:rPr lang="en-US" sz="2600" dirty="0">
                <a:solidFill>
                  <a:srgbClr val="000000"/>
                </a:solidFill>
                <a:latin typeface="Candara" charset="0"/>
                <a:ea typeface="ＭＳ Ｐゴシック" charset="0"/>
                <a:cs typeface="MS PGothic" charset="0"/>
              </a:rPr>
              <a:t>“Judge not, that you be not judged.  </a:t>
            </a:r>
            <a:r>
              <a:rPr lang="en-US" sz="2600" baseline="30000" dirty="0">
                <a:solidFill>
                  <a:srgbClr val="000000"/>
                </a:solidFill>
                <a:latin typeface="Candara" charset="0"/>
                <a:ea typeface="ＭＳ Ｐゴシック" charset="0"/>
                <a:cs typeface="MS PGothic" charset="0"/>
              </a:rPr>
              <a:t>2</a:t>
            </a:r>
            <a:r>
              <a:rPr lang="en-US" sz="2600" dirty="0">
                <a:solidFill>
                  <a:srgbClr val="000000"/>
                </a:solidFill>
                <a:latin typeface="Candara" charset="0"/>
                <a:ea typeface="ＭＳ Ｐゴシック" charset="0"/>
                <a:cs typeface="MS PGothic" charset="0"/>
              </a:rPr>
              <a:t> For with the judgment </a:t>
            </a:r>
          </a:p>
          <a:p>
            <a:pPr marL="0" lvl="0" indent="0" algn="ctr">
              <a:spcBef>
                <a:spcPct val="0"/>
              </a:spcBef>
              <a:buNone/>
            </a:pPr>
            <a:r>
              <a:rPr lang="en-US" sz="2600" dirty="0">
                <a:solidFill>
                  <a:srgbClr val="000000"/>
                </a:solidFill>
                <a:latin typeface="Candara" charset="0"/>
                <a:ea typeface="ＭＳ Ｐゴシック" charset="0"/>
                <a:cs typeface="MS PGothic" charset="0"/>
              </a:rPr>
              <a:t>you pronounce you will be judged, and with the measure you use</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it will be measured to you. </a:t>
            </a:r>
            <a:r>
              <a:rPr lang="en-US" sz="2600" baseline="30000" dirty="0">
                <a:latin typeface="Candara" charset="0"/>
                <a:ea typeface="ＭＳ Ｐゴシック" charset="0"/>
                <a:cs typeface="MS PGothic" charset="0"/>
              </a:rPr>
              <a:t>3</a:t>
            </a:r>
            <a:r>
              <a:rPr lang="en-US" sz="2600" dirty="0">
                <a:latin typeface="Candara" charset="0"/>
                <a:ea typeface="ＭＳ Ｐゴシック" charset="0"/>
                <a:cs typeface="MS PGothic" charset="0"/>
              </a:rPr>
              <a:t> Why do you see the speck that is in your </a:t>
            </a:r>
            <a:br>
              <a:rPr lang="en-US" sz="2600" dirty="0">
                <a:latin typeface="Candara" charset="0"/>
                <a:ea typeface="ＭＳ Ｐゴシック" charset="0"/>
                <a:cs typeface="MS PGothic" charset="0"/>
              </a:rPr>
            </a:br>
            <a:r>
              <a:rPr lang="en-US" sz="2600" dirty="0">
                <a:latin typeface="Candara" charset="0"/>
                <a:ea typeface="ＭＳ Ｐゴシック" charset="0"/>
                <a:cs typeface="MS PGothic" charset="0"/>
              </a:rPr>
              <a:t>brother's eye, but do not notice the log that is in your own eye?</a:t>
            </a:r>
            <a:r>
              <a:rPr lang="en-US" sz="2600" dirty="0">
                <a:solidFill>
                  <a:srgbClr val="000000"/>
                </a:solidFill>
                <a:latin typeface="Candara" charset="0"/>
                <a:ea typeface="ＭＳ Ｐゴシック" charset="0"/>
                <a:cs typeface="MS PGothic" charset="0"/>
              </a:rPr>
              <a:t> </a:t>
            </a:r>
            <a:r>
              <a:rPr lang="en-US" sz="2600" baseline="30000" dirty="0">
                <a:solidFill>
                  <a:srgbClr val="000000"/>
                </a:solidFill>
                <a:latin typeface="Candara" charset="0"/>
                <a:ea typeface="ＭＳ Ｐゴシック" charset="0"/>
                <a:cs typeface="MS PGothic" charset="0"/>
              </a:rPr>
              <a:t>4</a:t>
            </a:r>
            <a:r>
              <a:rPr lang="en-US" sz="2600" dirty="0">
                <a:solidFill>
                  <a:srgbClr val="000000"/>
                </a:solidFill>
                <a:latin typeface="Candara" charset="0"/>
                <a:ea typeface="ＭＳ Ｐゴシック" charset="0"/>
                <a:cs typeface="MS PGothic" charset="0"/>
              </a:rPr>
              <a:t> Or how </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can you say to your brother, ‘Let me take the speck out of your eye,’ </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when there is the log in your own eye? </a:t>
            </a:r>
            <a:r>
              <a:rPr lang="en-US" sz="2600" baseline="30000" dirty="0">
                <a:solidFill>
                  <a:srgbClr val="FF0000"/>
                </a:solidFill>
                <a:latin typeface="Candara" charset="0"/>
                <a:ea typeface="ＭＳ Ｐゴシック" charset="0"/>
                <a:cs typeface="MS PGothic" charset="0"/>
              </a:rPr>
              <a:t>5</a:t>
            </a:r>
            <a:r>
              <a:rPr lang="en-US" sz="2600" dirty="0">
                <a:solidFill>
                  <a:srgbClr val="FF0000"/>
                </a:solidFill>
                <a:latin typeface="Candara" charset="0"/>
                <a:ea typeface="ＭＳ Ｐゴシック" charset="0"/>
                <a:cs typeface="MS PGothic" charset="0"/>
              </a:rPr>
              <a:t> You hypocrite, first take</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 the log out of your own eye, and then you will see clearly</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 to take the speck out of your brother's eye. </a:t>
            </a:r>
            <a:r>
              <a:rPr lang="en-US" sz="2600" dirty="0">
                <a:solidFill>
                  <a:srgbClr val="000000"/>
                </a:solidFill>
                <a:latin typeface="Candara" charset="0"/>
                <a:ea typeface="ＭＳ Ｐゴシック" charset="0"/>
                <a:cs typeface="MS PGothic" charset="0"/>
              </a:rPr>
              <a:t>(vs. 1-5)</a:t>
            </a:r>
          </a:p>
          <a:p>
            <a:pPr marL="0" lvl="0" indent="0" algn="ctr">
              <a:spcBef>
                <a:spcPct val="0"/>
              </a:spcBef>
              <a:buNone/>
            </a:pPr>
            <a:endParaRPr lang="en-US" sz="1000" b="1" i="0" spc="-10" dirty="0" smtClean="0">
              <a:latin typeface="Candara" charset="0"/>
              <a:cs typeface="MS PGothic" charset="0"/>
            </a:endParaRPr>
          </a:p>
          <a:p>
            <a:pPr marL="458788" indent="-458788">
              <a:spcBef>
                <a:spcPts val="0"/>
              </a:spcBef>
              <a:buNone/>
            </a:pPr>
            <a:r>
              <a:rPr lang="en-US" sz="2800" b="1" i="0" spc="-10" dirty="0">
                <a:latin typeface="Candara" charset="0"/>
                <a:cs typeface="MS PGothic" charset="0"/>
              </a:rPr>
              <a:t>4</a:t>
            </a:r>
            <a:r>
              <a:rPr lang="en-US" sz="2800" b="1" i="0" spc="-10" dirty="0" smtClean="0">
                <a:latin typeface="Candara" charset="0"/>
                <a:cs typeface="MS PGothic" charset="0"/>
              </a:rPr>
              <a:t>)  It </a:t>
            </a:r>
            <a:r>
              <a:rPr lang="en-US" sz="2800" b="1" i="0" spc="-10" dirty="0">
                <a:latin typeface="Candara" charset="0"/>
                <a:cs typeface="MS PGothic" charset="0"/>
              </a:rPr>
              <a:t>is </a:t>
            </a:r>
            <a:r>
              <a:rPr lang="en-US" sz="2800" b="1" i="0" spc="-10" dirty="0">
                <a:solidFill>
                  <a:srgbClr val="FF0000"/>
                </a:solidFill>
                <a:latin typeface="Candara" charset="0"/>
                <a:cs typeface="MS PGothic" charset="0"/>
              </a:rPr>
              <a:t>vision-impaired</a:t>
            </a:r>
            <a:r>
              <a:rPr lang="en-US" sz="2800" b="1" i="0" dirty="0" smtClean="0">
                <a:latin typeface="Candara" charset="0"/>
                <a:cs typeface="MS PGothic" charset="0"/>
              </a:rPr>
              <a:t>—the </a:t>
            </a:r>
            <a:r>
              <a:rPr lang="en-US" sz="2800" b="1" i="0" dirty="0">
                <a:latin typeface="Candara" charset="0"/>
                <a:cs typeface="MS PGothic" charset="0"/>
              </a:rPr>
              <a:t>log in the eye blocks </a:t>
            </a:r>
            <a:r>
              <a:rPr lang="en-US" sz="2800" b="1" i="0" dirty="0" smtClean="0">
                <a:latin typeface="Candara" charset="0"/>
                <a:cs typeface="MS PGothic" charset="0"/>
              </a:rPr>
              <a:t>the </a:t>
            </a:r>
            <a:r>
              <a:rPr lang="en-US" sz="2800" b="1" i="0" dirty="0">
                <a:latin typeface="Candara" charset="0"/>
                <a:cs typeface="MS PGothic" charset="0"/>
              </a:rPr>
              <a:t>view (v. 5</a:t>
            </a:r>
            <a:r>
              <a:rPr lang="en-US" sz="2800" b="1" i="0" dirty="0" smtClean="0">
                <a:latin typeface="Candara" charset="0"/>
                <a:cs typeface="MS PGothic" charset="0"/>
              </a:rPr>
              <a:t>). </a:t>
            </a:r>
            <a:endParaRPr lang="en-US" sz="1000" i="1" dirty="0" smtClean="0">
              <a:latin typeface="Candara" charset="0"/>
              <a:cs typeface="MS PGothic" charset="0"/>
            </a:endParaRPr>
          </a:p>
          <a:p>
            <a:pPr marL="912813" lvl="2" indent="-457200" defTabSz="385763">
              <a:spcBef>
                <a:spcPts val="100"/>
              </a:spcBef>
              <a:buFont typeface="Wingdings" charset="2"/>
              <a:buChar char="Ø"/>
              <a:defRPr/>
            </a:pPr>
            <a:r>
              <a:rPr lang="en-US" sz="2600" b="1" i="0" dirty="0">
                <a:latin typeface="Candara" charset="0"/>
                <a:ea typeface="ＭＳ Ｐゴシック" charset="0"/>
                <a:cs typeface="Candara" charset="0"/>
              </a:rPr>
              <a:t>Hypercritical judgmental attitude causes us to skip self-examination.</a:t>
            </a:r>
          </a:p>
          <a:p>
            <a:pPr marL="912813" lvl="2" indent="-457200" defTabSz="385763">
              <a:spcBef>
                <a:spcPts val="100"/>
              </a:spcBef>
              <a:buFont typeface="Wingdings" charset="2"/>
              <a:buChar char="Ø"/>
              <a:defRPr/>
            </a:pPr>
            <a:r>
              <a:rPr lang="en-US" sz="2600" b="1" i="0" dirty="0">
                <a:latin typeface="Candara" charset="0"/>
                <a:ea typeface="ＭＳ Ｐゴシック" charset="0"/>
                <a:cs typeface="Candara" charset="0"/>
              </a:rPr>
              <a:t>This absence of self-examination leads us not only to blindness to our own faults but also to a blocked skewed view on others’ faults. </a:t>
            </a:r>
          </a:p>
        </p:txBody>
      </p:sp>
    </p:spTree>
    <p:extLst>
      <p:ext uri="{BB962C8B-B14F-4D97-AF65-F5344CB8AC3E}">
        <p14:creationId xmlns:p14="http://schemas.microsoft.com/office/powerpoint/2010/main" val="1918797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838200"/>
          </a:xfrm>
        </p:spPr>
        <p:txBody>
          <a:bodyPr/>
          <a:lstStyle/>
          <a:p>
            <a:r>
              <a:rPr lang="en-US" sz="3200" b="1" dirty="0" smtClean="0">
                <a:latin typeface="Candara" charset="0"/>
                <a:ea typeface="MS PGothic" charset="0"/>
                <a:cs typeface="Arial" charset="0"/>
              </a:rPr>
              <a:t>A CHECKLIST FOR JUDGMENTAL SPIRIT</a:t>
            </a:r>
            <a:br>
              <a:rPr lang="en-US" sz="3200" b="1" dirty="0" smtClean="0">
                <a:latin typeface="Candara" charset="0"/>
                <a:ea typeface="MS PGothic" charset="0"/>
                <a:cs typeface="Arial" charset="0"/>
              </a:rPr>
            </a:br>
            <a:r>
              <a:rPr lang="en-US" sz="2200" b="1" i="1" dirty="0" smtClean="0">
                <a:latin typeface="Candara" charset="0"/>
                <a:ea typeface="MS PGothic" charset="0"/>
                <a:cs typeface="Arial" charset="0"/>
              </a:rPr>
              <a:t>by </a:t>
            </a:r>
            <a:r>
              <a:rPr lang="en-US" sz="2200" b="1" i="1" dirty="0">
                <a:latin typeface="Candara" charset="0"/>
                <a:ea typeface="MS PGothic" charset="0"/>
                <a:cs typeface="Arial" charset="0"/>
              </a:rPr>
              <a:t>Ray </a:t>
            </a:r>
            <a:r>
              <a:rPr lang="en-US" sz="2200" b="1" i="1" dirty="0" smtClean="0">
                <a:latin typeface="Candara" charset="0"/>
                <a:ea typeface="MS PGothic" charset="0"/>
                <a:cs typeface="Arial" charset="0"/>
              </a:rPr>
              <a:t>Pritchard</a:t>
            </a:r>
            <a:endParaRPr lang="en-US" sz="2200" b="1" i="1" dirty="0">
              <a:latin typeface="Candara" charset="0"/>
              <a:ea typeface="MS PGothic" charset="0"/>
              <a:cs typeface="Arial" charset="0"/>
            </a:endParaRPr>
          </a:p>
        </p:txBody>
      </p:sp>
      <p:sp>
        <p:nvSpPr>
          <p:cNvPr id="5" name="Rectangle 3"/>
          <p:cNvSpPr txBox="1">
            <a:spLocks noChangeArrowheads="1"/>
          </p:cNvSpPr>
          <p:nvPr/>
        </p:nvSpPr>
        <p:spPr bwMode="auto">
          <a:xfrm>
            <a:off x="457200" y="1447800"/>
            <a:ext cx="1120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4025" indent="-454025">
              <a:spcBef>
                <a:spcPts val="0"/>
              </a:spcBef>
              <a:buFont typeface="Wingdings" charset="2"/>
              <a:buChar char="ü"/>
            </a:pPr>
            <a:r>
              <a:rPr lang="en-US" sz="2800" b="1" i="0" spc="-10" dirty="0">
                <a:latin typeface="Candara" charset="0"/>
                <a:cs typeface="MS PGothic" charset="0"/>
              </a:rPr>
              <a:t>Maximizing the sins of others—their faults and petty ways.</a:t>
            </a:r>
          </a:p>
          <a:p>
            <a:pPr marL="454025" indent="-454025">
              <a:spcBef>
                <a:spcPts val="0"/>
              </a:spcBef>
              <a:buFont typeface="Wingdings" charset="2"/>
              <a:buChar char="ü"/>
            </a:pPr>
            <a:r>
              <a:rPr lang="en-US" sz="2800" b="1" i="0" spc="-10" dirty="0">
                <a:latin typeface="Candara" charset="0"/>
                <a:cs typeface="MS PGothic" charset="0"/>
              </a:rPr>
              <a:t>Coming to quick, hasty, negative conclusions.</a:t>
            </a:r>
          </a:p>
          <a:p>
            <a:pPr marL="454025" indent="-454025">
              <a:spcBef>
                <a:spcPts val="0"/>
              </a:spcBef>
              <a:buFont typeface="Wingdings" charset="2"/>
              <a:buChar char="ü"/>
            </a:pPr>
            <a:r>
              <a:rPr lang="en-US" sz="2800" b="1" i="0" spc="-10" dirty="0">
                <a:latin typeface="Candara" charset="0"/>
                <a:cs typeface="MS PGothic" charset="0"/>
              </a:rPr>
              <a:t>Passing along critical stories to others.</a:t>
            </a:r>
          </a:p>
          <a:p>
            <a:pPr marL="454025" indent="-454025">
              <a:spcBef>
                <a:spcPts val="0"/>
              </a:spcBef>
              <a:buFont typeface="Wingdings" charset="2"/>
              <a:buChar char="ü"/>
            </a:pPr>
            <a:r>
              <a:rPr lang="en-US" sz="2800" b="1" i="0" spc="-10" dirty="0">
                <a:latin typeface="Candara" charset="0"/>
                <a:cs typeface="MS PGothic" charset="0"/>
              </a:rPr>
              <a:t>Having a strong bias to find others guilty.</a:t>
            </a:r>
          </a:p>
          <a:p>
            <a:pPr marL="454025" indent="-454025">
              <a:spcBef>
                <a:spcPts val="0"/>
              </a:spcBef>
              <a:buFont typeface="Wingdings" charset="2"/>
              <a:buChar char="ü"/>
            </a:pPr>
            <a:r>
              <a:rPr lang="en-US" sz="2800" b="1" i="0" spc="-10" dirty="0">
                <a:latin typeface="Candara" charset="0"/>
                <a:cs typeface="MS PGothic" charset="0"/>
              </a:rPr>
              <a:t>Being too harsh even when speaking the truth.</a:t>
            </a:r>
          </a:p>
          <a:p>
            <a:pPr marL="454025" indent="-454025">
              <a:spcBef>
                <a:spcPts val="0"/>
              </a:spcBef>
              <a:buFont typeface="Wingdings" charset="2"/>
              <a:buChar char="ü"/>
            </a:pPr>
            <a:r>
              <a:rPr lang="en-US" sz="2800" b="1" i="0" spc="-10" dirty="0">
                <a:latin typeface="Candara" charset="0"/>
                <a:cs typeface="MS PGothic" charset="0"/>
              </a:rPr>
              <a:t>Adding aggravating remarks when telling a story.</a:t>
            </a:r>
          </a:p>
          <a:p>
            <a:pPr marL="454025" indent="-454025">
              <a:spcBef>
                <a:spcPts val="0"/>
              </a:spcBef>
              <a:buFont typeface="Wingdings" charset="2"/>
              <a:buChar char="ü"/>
            </a:pPr>
            <a:r>
              <a:rPr lang="en-US" sz="2800" b="1" i="0" spc="-10" dirty="0">
                <a:latin typeface="Candara" charset="0"/>
                <a:cs typeface="MS PGothic" charset="0"/>
              </a:rPr>
              <a:t>Dismissing an unkind remark by saying, “I was only joking.”</a:t>
            </a:r>
          </a:p>
          <a:p>
            <a:pPr marL="454025" indent="-454025">
              <a:spcBef>
                <a:spcPts val="0"/>
              </a:spcBef>
              <a:buFont typeface="Wingdings" charset="2"/>
              <a:buChar char="ü"/>
            </a:pPr>
            <a:r>
              <a:rPr lang="en-US" sz="2800" b="1" i="0" spc="-10" dirty="0">
                <a:latin typeface="Candara" charset="0"/>
                <a:cs typeface="MS PGothic" charset="0"/>
              </a:rPr>
              <a:t>Saying something critical and then trying to cover it up.</a:t>
            </a:r>
          </a:p>
          <a:p>
            <a:pPr marL="454025" indent="-454025">
              <a:spcBef>
                <a:spcPts val="0"/>
              </a:spcBef>
              <a:buFont typeface="Wingdings" charset="2"/>
              <a:buChar char="ü"/>
            </a:pPr>
            <a:r>
              <a:rPr lang="en-US" sz="2800" b="1" i="0" spc="-10" dirty="0">
                <a:latin typeface="Candara" charset="0"/>
                <a:cs typeface="MS PGothic" charset="0"/>
              </a:rPr>
              <a:t>Being unkind and then quickly changing the subject.</a:t>
            </a:r>
          </a:p>
          <a:p>
            <a:pPr marL="454025" indent="-454025">
              <a:spcBef>
                <a:spcPts val="0"/>
              </a:spcBef>
              <a:buFont typeface="Wingdings" charset="2"/>
              <a:buChar char="ü"/>
            </a:pPr>
            <a:r>
              <a:rPr lang="en-US" sz="2800" b="1" i="0" spc="-10" dirty="0">
                <a:latin typeface="Candara" charset="0"/>
                <a:cs typeface="MS PGothic" charset="0"/>
              </a:rPr>
              <a:t>Telling too many people about what others have done to us.</a:t>
            </a:r>
          </a:p>
          <a:p>
            <a:pPr marL="454025" indent="-454025">
              <a:spcBef>
                <a:spcPts val="0"/>
              </a:spcBef>
              <a:buFont typeface="Wingdings" charset="2"/>
              <a:buChar char="ü"/>
            </a:pPr>
            <a:r>
              <a:rPr lang="en-US" sz="2800" b="1" i="0" spc="-10" dirty="0">
                <a:latin typeface="Candara" charset="0"/>
                <a:cs typeface="MS PGothic" charset="0"/>
              </a:rPr>
              <a:t>Telling the truth in order to hurt, not to help.</a:t>
            </a:r>
          </a:p>
          <a:p>
            <a:pPr marL="454025" indent="-454025">
              <a:spcBef>
                <a:spcPts val="0"/>
              </a:spcBef>
              <a:buFont typeface="Wingdings" charset="2"/>
              <a:buChar char="ü"/>
            </a:pPr>
            <a:r>
              <a:rPr lang="en-US" sz="2800" b="1" i="0" spc="-10" dirty="0">
                <a:latin typeface="Candara" charset="0"/>
                <a:cs typeface="MS PGothic" charset="0"/>
              </a:rPr>
              <a:t>Putting others down in order to make yourself look better</a:t>
            </a:r>
            <a:r>
              <a:rPr lang="en-US" sz="2800" b="1" i="0" spc="-10" dirty="0" smtClean="0">
                <a:latin typeface="Candara" charset="0"/>
                <a:cs typeface="MS PGothic" charset="0"/>
              </a:rPr>
              <a:t>.</a:t>
            </a:r>
            <a:endParaRPr lang="en-US" sz="2800" b="1" i="0" spc="-10" dirty="0">
              <a:latin typeface="Candara" charset="0"/>
              <a:cs typeface="MS PGothic" charset="0"/>
            </a:endParaRPr>
          </a:p>
        </p:txBody>
      </p:sp>
    </p:spTree>
    <p:extLst>
      <p:ext uri="{BB962C8B-B14F-4D97-AF65-F5344CB8AC3E}">
        <p14:creationId xmlns:p14="http://schemas.microsoft.com/office/powerpoint/2010/main" val="2744648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RADICAL TEACHING IN </a:t>
            </a:r>
            <a:r>
              <a:rPr lang="en-US" sz="3100" b="1" dirty="0" smtClean="0">
                <a:latin typeface="Candara" charset="0"/>
                <a:cs typeface="MS PGothic" charset="0"/>
              </a:rPr>
              <a:t>MATTHEW </a:t>
            </a:r>
            <a:r>
              <a:rPr lang="en-US" sz="3100" b="1" dirty="0">
                <a:latin typeface="Candara" charset="0"/>
                <a:cs typeface="MS PGothic" charset="0"/>
              </a:rPr>
              <a:t>7:1-6?</a:t>
            </a:r>
          </a:p>
        </p:txBody>
      </p:sp>
      <p:sp>
        <p:nvSpPr>
          <p:cNvPr id="27651" name="Rectangle 3"/>
          <p:cNvSpPr>
            <a:spLocks noGrp="1" noChangeArrowheads="1"/>
          </p:cNvSpPr>
          <p:nvPr>
            <p:ph type="body" idx="1"/>
          </p:nvPr>
        </p:nvSpPr>
        <p:spPr>
          <a:xfrm>
            <a:off x="304839" y="1295401"/>
            <a:ext cx="11734801" cy="5502997"/>
          </a:xfrm>
        </p:spPr>
        <p:txBody>
          <a:bodyPr/>
          <a:lstStyle/>
          <a:p>
            <a:pPr marL="461963" indent="-461963">
              <a:spcBef>
                <a:spcPts val="0"/>
              </a:spcBef>
              <a:buNone/>
            </a:pPr>
            <a:r>
              <a:rPr lang="en-US" sz="2600" b="1" dirty="0">
                <a:latin typeface="Candara" charset="0"/>
                <a:cs typeface="MS PGothic" charset="0"/>
              </a:rPr>
              <a:t>1</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get rid of HYPERCRITICAL JUDGMENTAL ATTITUDE by taking the </a:t>
            </a:r>
            <a:r>
              <a:rPr lang="en-US" sz="2800" b="1" dirty="0" smtClean="0">
                <a:solidFill>
                  <a:srgbClr val="FF0000"/>
                </a:solidFill>
                <a:latin typeface="Candara" charset="0"/>
                <a:cs typeface="MS PGothic" charset="0"/>
              </a:rPr>
              <a:t>log </a:t>
            </a:r>
            <a:r>
              <a:rPr lang="en-US" sz="2800" b="1" dirty="0">
                <a:solidFill>
                  <a:srgbClr val="FF0000"/>
                </a:solidFill>
                <a:latin typeface="Candara" charset="0"/>
                <a:cs typeface="MS PGothic" charset="0"/>
              </a:rPr>
              <a:t>out of our own eyes </a:t>
            </a:r>
            <a:r>
              <a:rPr lang="en-US" sz="2800" b="1" dirty="0" smtClean="0">
                <a:solidFill>
                  <a:srgbClr val="FF0000"/>
                </a:solidFill>
                <a:latin typeface="Candara" charset="0"/>
                <a:cs typeface="MS PGothic" charset="0"/>
              </a:rPr>
              <a:t>FIRST. </a:t>
            </a:r>
            <a:r>
              <a:rPr lang="en-US" sz="2800" b="1" dirty="0" smtClean="0">
                <a:latin typeface="Candara" charset="0"/>
                <a:cs typeface="MS PGothic" charset="0"/>
              </a:rPr>
              <a:t> </a:t>
            </a:r>
            <a:endParaRPr lang="en-US" sz="2800" b="1" dirty="0">
              <a:latin typeface="Candara" charset="0"/>
              <a:cs typeface="MS PGothic" charset="0"/>
            </a:endParaRPr>
          </a:p>
          <a:p>
            <a:pPr marL="461963" lvl="0" indent="-461963">
              <a:spcBef>
                <a:spcPts val="0"/>
              </a:spcBef>
              <a:buNone/>
            </a:pPr>
            <a:endParaRPr lang="en-US" sz="1000" i="1" dirty="0" smtClean="0">
              <a:latin typeface="Candara" charset="0"/>
              <a:cs typeface="Candara" charset="0"/>
            </a:endParaRPr>
          </a:p>
          <a:p>
            <a:pPr marL="461963" indent="-461963" algn="ctr">
              <a:spcBef>
                <a:spcPts val="0"/>
              </a:spcBef>
              <a:buNone/>
            </a:pPr>
            <a:r>
              <a:rPr lang="en-US" sz="2600" i="1" baseline="30000" dirty="0" smtClean="0">
                <a:latin typeface="Candara"/>
                <a:cs typeface="Candara"/>
              </a:rPr>
              <a:t>5</a:t>
            </a:r>
            <a:r>
              <a:rPr lang="en-US" sz="2600" i="1" dirty="0" smtClean="0">
                <a:latin typeface="Candara"/>
                <a:cs typeface="Candara"/>
              </a:rPr>
              <a:t> </a:t>
            </a:r>
            <a:r>
              <a:rPr lang="en-US" sz="2600" i="1" dirty="0">
                <a:latin typeface="Candara"/>
                <a:cs typeface="Candara"/>
              </a:rPr>
              <a:t>“You hypocrite, first take the log out of your own eye, and then </a:t>
            </a:r>
            <a:br>
              <a:rPr lang="en-US" sz="2600" i="1" dirty="0">
                <a:latin typeface="Candara"/>
                <a:cs typeface="Candara"/>
              </a:rPr>
            </a:br>
            <a:r>
              <a:rPr lang="en-US" sz="2600" i="1" dirty="0">
                <a:latin typeface="Candara"/>
                <a:cs typeface="Candara"/>
              </a:rPr>
              <a:t>you will see clearly to take the speck out of your brother's eye</a:t>
            </a:r>
            <a:r>
              <a:rPr lang="en-US" sz="2600" i="1" dirty="0" smtClean="0">
                <a:latin typeface="Candara"/>
                <a:cs typeface="Candara"/>
              </a:rPr>
              <a:t>.” </a:t>
            </a:r>
            <a:r>
              <a:rPr lang="en-US" sz="2600" i="1" dirty="0">
                <a:latin typeface="Candara"/>
                <a:cs typeface="Candara"/>
              </a:rPr>
              <a:t>(v. 5</a:t>
            </a:r>
            <a:r>
              <a:rPr lang="en-US" sz="2600" i="1" dirty="0" smtClean="0">
                <a:latin typeface="Candara"/>
                <a:cs typeface="Candara"/>
              </a:rPr>
              <a:t>)</a:t>
            </a:r>
            <a:endParaRPr lang="en-US" sz="2600" i="1" dirty="0">
              <a:latin typeface="Candara"/>
              <a:cs typeface="Candara"/>
            </a:endParaRPr>
          </a:p>
          <a:p>
            <a:pPr marL="461963" indent="-461963" algn="ctr">
              <a:spcBef>
                <a:spcPts val="0"/>
              </a:spcBef>
              <a:buNone/>
            </a:pPr>
            <a:endParaRPr lang="en-US" sz="1000" i="1" dirty="0" smtClean="0">
              <a:latin typeface="Candara"/>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It </a:t>
            </a:r>
            <a:r>
              <a:rPr lang="en-US" sz="2600" b="1" kern="1200" dirty="0">
                <a:latin typeface="Candara" charset="0"/>
                <a:ea typeface="ＭＳ Ｐゴシック" charset="0"/>
                <a:cs typeface="Candara" charset="0"/>
              </a:rPr>
              <a:t>does NOT mean that </a:t>
            </a:r>
            <a:r>
              <a:rPr lang="en-US" sz="2600" b="1" kern="1200" dirty="0" smtClean="0">
                <a:latin typeface="Candara" charset="0"/>
                <a:ea typeface="ＭＳ Ｐゴシック" charset="0"/>
                <a:cs typeface="Candara" charset="0"/>
              </a:rPr>
              <a:t>the </a:t>
            </a:r>
            <a:r>
              <a:rPr lang="en-US" sz="2600" b="1" kern="1200" dirty="0">
                <a:latin typeface="Candara" charset="0"/>
                <a:ea typeface="ＭＳ Ｐゴシック" charset="0"/>
                <a:cs typeface="Candara" charset="0"/>
              </a:rPr>
              <a:t>other person’s </a:t>
            </a:r>
            <a:r>
              <a:rPr lang="en-US" sz="2600" b="1" kern="1200" dirty="0" smtClean="0">
                <a:latin typeface="Candara" charset="0"/>
                <a:ea typeface="ＭＳ Ｐゴシック" charset="0"/>
                <a:cs typeface="Candara" charset="0"/>
              </a:rPr>
              <a:t>fault is false and fabricated.</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It </a:t>
            </a:r>
            <a:r>
              <a:rPr lang="en-US" sz="2600" b="1" kern="1200" dirty="0">
                <a:latin typeface="Candara" charset="0"/>
                <a:ea typeface="ＭＳ Ｐゴシック" charset="0"/>
                <a:cs typeface="Candara" charset="0"/>
              </a:rPr>
              <a:t>does NOT mean that </a:t>
            </a:r>
            <a:r>
              <a:rPr lang="en-US" sz="2600" b="1" kern="1200" dirty="0" smtClean="0">
                <a:latin typeface="Candara" charset="0"/>
                <a:ea typeface="ＭＳ Ｐゴシック" charset="0"/>
                <a:cs typeface="Candara" charset="0"/>
              </a:rPr>
              <a:t>our fault </a:t>
            </a:r>
            <a:r>
              <a:rPr lang="en-US" sz="2600" b="1" kern="1200" dirty="0">
                <a:latin typeface="Candara" charset="0"/>
                <a:ea typeface="ＭＳ Ｐゴシック" charset="0"/>
                <a:cs typeface="Candara" charset="0"/>
              </a:rPr>
              <a:t>is bigger compared to </a:t>
            </a:r>
            <a:r>
              <a:rPr lang="en-US" sz="2600" b="1" kern="1200" dirty="0" smtClean="0">
                <a:latin typeface="Candara" charset="0"/>
                <a:ea typeface="ＭＳ Ｐゴシック" charset="0"/>
                <a:cs typeface="Candara" charset="0"/>
              </a:rPr>
              <a:t>the other person’s fault.</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BUT our SELF-RIGHTEOUS ATTITUDE ITSELF is the log—our </a:t>
            </a:r>
            <a:r>
              <a:rPr lang="en-US" sz="2600" b="1" i="1" kern="1200" dirty="0">
                <a:latin typeface="Candara" charset="0"/>
                <a:ea typeface="ＭＳ Ｐゴシック" charset="0"/>
                <a:cs typeface="Candara" charset="0"/>
              </a:rPr>
              <a:t>unloving reaction </a:t>
            </a:r>
            <a:r>
              <a:rPr lang="en-US" sz="2600" b="1" kern="1200" dirty="0">
                <a:latin typeface="Candara" charset="0"/>
                <a:ea typeface="ＭＳ Ｐゴシック" charset="0"/>
                <a:cs typeface="Candara" charset="0"/>
              </a:rPr>
              <a:t>to other’s speck in his or her </a:t>
            </a:r>
            <a:r>
              <a:rPr lang="en-US" sz="2600" b="1" kern="1200" dirty="0" smtClean="0">
                <a:latin typeface="Candara" charset="0"/>
                <a:ea typeface="ＭＳ Ｐゴシック" charset="0"/>
                <a:cs typeface="Candara" charset="0"/>
              </a:rPr>
              <a:t>eye is a more serious problem.</a:t>
            </a:r>
            <a:endParaRPr lang="en-US" sz="26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297918"/>
            <a:ext cx="11506200" cy="6407682"/>
          </a:xfrm>
        </p:spPr>
        <p:txBody>
          <a:bodyPr/>
          <a:lstStyle/>
          <a:p>
            <a:pPr marL="55563" lvl="1" indent="0" defTabSz="385763">
              <a:spcBef>
                <a:spcPts val="0"/>
              </a:spcBef>
              <a:buNone/>
              <a:defRPr/>
            </a:pPr>
            <a:r>
              <a:rPr lang="en-US" b="1" kern="1200" dirty="0" smtClean="0">
                <a:solidFill>
                  <a:srgbClr val="800000"/>
                </a:solidFill>
                <a:latin typeface="Candara" charset="0"/>
                <a:ea typeface="ＭＳ Ｐゴシック" charset="0"/>
                <a:cs typeface="Candara" charset="0"/>
              </a:rPr>
              <a:t>WHAT IS THE “LOG” IN OUR OWN EYE? </a:t>
            </a:r>
            <a:endParaRPr lang="en-US" b="1" kern="1200" dirty="0">
              <a:solidFill>
                <a:srgbClr val="800000"/>
              </a:solidFill>
              <a:latin typeface="Candara" charset="0"/>
              <a:ea typeface="ＭＳ Ｐゴシック" charset="0"/>
              <a:cs typeface="Candara" charset="0"/>
            </a:endParaRPr>
          </a:p>
          <a:p>
            <a:pPr marL="55563" lvl="1" indent="0" algn="just" defTabSz="385763">
              <a:spcBef>
                <a:spcPts val="0"/>
              </a:spcBef>
              <a:buNone/>
              <a:defRPr/>
            </a:pPr>
            <a:r>
              <a:rPr lang="en-US" sz="2600" b="1" kern="1200" dirty="0" smtClean="0">
                <a:solidFill>
                  <a:srgbClr val="000000"/>
                </a:solidFill>
                <a:latin typeface="Candara" charset="0"/>
                <a:ea typeface="ＭＳ Ｐゴシック" charset="0"/>
                <a:cs typeface="Candara" charset="0"/>
              </a:rPr>
              <a:t>But </a:t>
            </a:r>
            <a:r>
              <a:rPr lang="en-US" sz="2600" b="1" kern="1200" dirty="0">
                <a:solidFill>
                  <a:srgbClr val="000000"/>
                </a:solidFill>
                <a:latin typeface="Candara" charset="0"/>
                <a:ea typeface="ＭＳ Ｐゴシック" charset="0"/>
                <a:cs typeface="Candara" charset="0"/>
              </a:rPr>
              <a:t>what did the Lord Jesus mean by </a:t>
            </a:r>
            <a:r>
              <a:rPr lang="en-US" sz="2600" b="1" kern="1200" dirty="0" smtClean="0">
                <a:solidFill>
                  <a:srgbClr val="000000"/>
                </a:solidFill>
                <a:latin typeface="Candara" charset="0"/>
                <a:ea typeface="ＭＳ Ｐゴシック" charset="0"/>
                <a:cs typeface="Candara" charset="0"/>
              </a:rPr>
              <a:t>the [log] in </a:t>
            </a:r>
            <a:r>
              <a:rPr lang="en-US" sz="2600" b="1" kern="1200" dirty="0">
                <a:solidFill>
                  <a:srgbClr val="000000"/>
                </a:solidFill>
                <a:latin typeface="Candara" charset="0"/>
                <a:ea typeface="ＭＳ Ｐゴシック" charset="0"/>
                <a:cs typeface="Candara" charset="0"/>
              </a:rPr>
              <a:t>our eye? I suggest that the [log] in our eye is simply our unloving reaction to the other man's [speck]… And the Lord Jesus means by this comparison to tell us that our unloving reaction to the other's wrong is what a great rafter is to a little splinter! Every time we point one of our fingers at another and say, " It's your fault," three of our fingers are pointing back at us. God have mercy on us for the many times when it has been so with us and when in our hypocrisy we have tried to deal with the person's fault, when God saw there was this thing far worse in our own hearts. But let us not think that a [log] is of necessity some </a:t>
            </a:r>
            <a:r>
              <a:rPr lang="en-US" sz="2600" b="1" i="1" kern="1200" dirty="0">
                <a:solidFill>
                  <a:srgbClr val="000000"/>
                </a:solidFill>
                <a:latin typeface="Candara" charset="0"/>
                <a:ea typeface="ＭＳ Ｐゴシック" charset="0"/>
                <a:cs typeface="Candara" charset="0"/>
              </a:rPr>
              <a:t>violent </a:t>
            </a:r>
            <a:r>
              <a:rPr lang="en-US" sz="2600" b="1" kern="1200" dirty="0">
                <a:solidFill>
                  <a:srgbClr val="000000"/>
                </a:solidFill>
                <a:latin typeface="Candara" charset="0"/>
                <a:ea typeface="ＭＳ Ｐゴシック" charset="0"/>
                <a:cs typeface="Candara" charset="0"/>
              </a:rPr>
              <a:t>reaction on our part. The first beginning of a resentment is a [log], as is also the first flicker of an unkind thought, or the first suggestion of unloving criticism. </a:t>
            </a:r>
            <a:r>
              <a:rPr lang="en-US" sz="2600" b="1" kern="1200" dirty="0" smtClean="0">
                <a:solidFill>
                  <a:srgbClr val="000000"/>
                </a:solidFill>
                <a:latin typeface="Candara" charset="0"/>
                <a:ea typeface="ＭＳ Ｐゴシック" charset="0"/>
                <a:cs typeface="Candara" charset="0"/>
              </a:rPr>
              <a:t>Where </a:t>
            </a:r>
            <a:r>
              <a:rPr lang="en-US" sz="2600" b="1" kern="1200" dirty="0">
                <a:solidFill>
                  <a:srgbClr val="000000"/>
                </a:solidFill>
                <a:latin typeface="Candara" charset="0"/>
                <a:ea typeface="ＭＳ Ｐゴシック" charset="0"/>
                <a:cs typeface="Candara" charset="0"/>
              </a:rPr>
              <a:t>that is so, it only distorts our vision and we shall never see our brother as he really is, beloved of God. If we speak to our brother with that in our hearts, it will only provoke him to adopt the same hard attitude to us. </a:t>
            </a:r>
          </a:p>
          <a:p>
            <a:pPr marL="55563" lvl="1" indent="0" algn="r" defTabSz="385763">
              <a:spcBef>
                <a:spcPts val="0"/>
              </a:spcBef>
              <a:buNone/>
              <a:defRPr/>
            </a:pPr>
            <a:r>
              <a:rPr lang="en-US" sz="2600" b="1" kern="1200" dirty="0">
                <a:solidFill>
                  <a:srgbClr val="000000"/>
                </a:solidFill>
                <a:latin typeface="Candara" charset="0"/>
                <a:ea typeface="ＭＳ Ｐゴシック" charset="0"/>
                <a:cs typeface="Candara" charset="0"/>
              </a:rPr>
              <a:t>— Roy </a:t>
            </a:r>
            <a:r>
              <a:rPr lang="en-US" sz="2600" b="1" kern="1200" dirty="0" smtClean="0">
                <a:solidFill>
                  <a:srgbClr val="000000"/>
                </a:solidFill>
                <a:latin typeface="Candara" charset="0"/>
                <a:ea typeface="ＭＳ Ｐゴシック" charset="0"/>
                <a:cs typeface="Candara" charset="0"/>
              </a:rPr>
              <a:t>Hession</a:t>
            </a:r>
            <a:endParaRPr lang="en-US" sz="2600" b="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33549761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RADICAL TEACHING IN </a:t>
            </a:r>
            <a:r>
              <a:rPr lang="en-US" sz="3100" b="1" dirty="0" smtClean="0">
                <a:latin typeface="Candara" charset="0"/>
                <a:cs typeface="MS PGothic" charset="0"/>
              </a:rPr>
              <a:t>MATTHEW </a:t>
            </a:r>
            <a:r>
              <a:rPr lang="en-US" sz="3100" b="1" dirty="0">
                <a:latin typeface="Candara" charset="0"/>
                <a:cs typeface="MS PGothic" charset="0"/>
              </a:rPr>
              <a:t>7:1-6?</a:t>
            </a:r>
          </a:p>
        </p:txBody>
      </p:sp>
      <p:sp>
        <p:nvSpPr>
          <p:cNvPr id="27651" name="Rectangle 3"/>
          <p:cNvSpPr>
            <a:spLocks noGrp="1" noChangeArrowheads="1"/>
          </p:cNvSpPr>
          <p:nvPr>
            <p:ph type="body" idx="1"/>
          </p:nvPr>
        </p:nvSpPr>
        <p:spPr>
          <a:xfrm>
            <a:off x="304839" y="1295400"/>
            <a:ext cx="11734801" cy="5502999"/>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exercise HUMBLE DISCERNMENT &amp; SPEAKING TRUTH IN LOVE </a:t>
            </a:r>
            <a:r>
              <a:rPr lang="en-US" sz="2800" b="1" dirty="0" smtClean="0">
                <a:solidFill>
                  <a:srgbClr val="FF0000"/>
                </a:solidFill>
                <a:latin typeface="Candara" charset="0"/>
                <a:cs typeface="MS PGothic" charset="0"/>
              </a:rPr>
              <a:t>so that we may help a brother/sister remove </a:t>
            </a:r>
            <a:r>
              <a:rPr lang="en-US" sz="2800" b="1" dirty="0">
                <a:solidFill>
                  <a:srgbClr val="FF0000"/>
                </a:solidFill>
                <a:latin typeface="Candara" charset="0"/>
                <a:cs typeface="MS PGothic" charset="0"/>
              </a:rPr>
              <a:t>a speck in </a:t>
            </a:r>
            <a:r>
              <a:rPr lang="en-US" sz="2800" b="1" dirty="0" smtClean="0">
                <a:solidFill>
                  <a:srgbClr val="FF0000"/>
                </a:solidFill>
                <a:latin typeface="Candara" charset="0"/>
                <a:cs typeface="MS PGothic" charset="0"/>
              </a:rPr>
              <a:t>his/her eye. </a:t>
            </a:r>
            <a:r>
              <a:rPr lang="en-US" sz="2800" b="1" dirty="0" smtClean="0">
                <a:latin typeface="Candara" charset="0"/>
                <a:cs typeface="MS PGothic" charset="0"/>
              </a:rPr>
              <a:t> </a:t>
            </a:r>
            <a:endParaRPr lang="en-US" sz="2800" b="1" dirty="0">
              <a:latin typeface="Candara" charset="0"/>
              <a:cs typeface="MS PGothic" charset="0"/>
            </a:endParaRPr>
          </a:p>
          <a:p>
            <a:pPr marL="461963" lvl="0" indent="-461963">
              <a:spcBef>
                <a:spcPts val="0"/>
              </a:spcBef>
              <a:buNone/>
            </a:pPr>
            <a:endParaRPr lang="en-US" sz="1000" i="1" dirty="0" smtClean="0">
              <a:latin typeface="Candara" charset="0"/>
              <a:cs typeface="Candara" charset="0"/>
            </a:endParaRPr>
          </a:p>
          <a:p>
            <a:pPr marL="0" indent="0" algn="ctr">
              <a:spcBef>
                <a:spcPts val="0"/>
              </a:spcBef>
              <a:buNone/>
            </a:pPr>
            <a:r>
              <a:rPr lang="en-US" sz="2600" i="1" baseline="30000" dirty="0" smtClean="0">
                <a:latin typeface="Candara"/>
                <a:cs typeface="Candara"/>
              </a:rPr>
              <a:t>5</a:t>
            </a:r>
            <a:r>
              <a:rPr lang="en-US" sz="2600" i="1" dirty="0" smtClean="0">
                <a:latin typeface="Candara"/>
                <a:cs typeface="Candara"/>
              </a:rPr>
              <a:t> “.... FIRST take the log out of your own eye, and then </a:t>
            </a:r>
            <a:br>
              <a:rPr lang="en-US" sz="2600" i="1" dirty="0" smtClean="0">
                <a:latin typeface="Candara"/>
                <a:cs typeface="Candara"/>
              </a:rPr>
            </a:br>
            <a:r>
              <a:rPr lang="en-US" sz="2600" i="1" dirty="0" smtClean="0">
                <a:latin typeface="Candara"/>
                <a:cs typeface="Candara"/>
              </a:rPr>
              <a:t>you will see clearly to take the speck out of your brother's eye.” (v. 5)</a:t>
            </a:r>
            <a:endParaRPr lang="en-US" sz="2600" i="1" kern="1200" dirty="0">
              <a:latin typeface="Candara"/>
              <a:ea typeface="ＭＳ Ｐゴシック" charset="0"/>
              <a:cs typeface="Candara"/>
            </a:endParaRPr>
          </a:p>
          <a:p>
            <a:pPr marL="0" indent="0" algn="ctr">
              <a:spcBef>
                <a:spcPts val="0"/>
              </a:spcBef>
              <a:buNone/>
            </a:pPr>
            <a:endParaRPr lang="en-US" sz="26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25951759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RADICAL TEACHING IN </a:t>
            </a:r>
            <a:r>
              <a:rPr lang="en-US" sz="3100" b="1" dirty="0" smtClean="0">
                <a:latin typeface="Candara" charset="0"/>
                <a:cs typeface="MS PGothic" charset="0"/>
              </a:rPr>
              <a:t>MATTHEW </a:t>
            </a:r>
            <a:r>
              <a:rPr lang="en-US" sz="3100" b="1" dirty="0">
                <a:latin typeface="Candara" charset="0"/>
                <a:cs typeface="MS PGothic" charset="0"/>
              </a:rPr>
              <a:t>7:1-6?</a:t>
            </a:r>
          </a:p>
        </p:txBody>
      </p:sp>
      <p:sp>
        <p:nvSpPr>
          <p:cNvPr id="27651" name="Rectangle 3"/>
          <p:cNvSpPr>
            <a:spLocks noGrp="1" noChangeArrowheads="1"/>
          </p:cNvSpPr>
          <p:nvPr>
            <p:ph type="body" idx="1"/>
          </p:nvPr>
        </p:nvSpPr>
        <p:spPr>
          <a:xfrm>
            <a:off x="304839" y="1295400"/>
            <a:ext cx="11734801" cy="5502999"/>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exercise HUMBLE DISCERNMENT &amp; SPEAKING TRUTH IN LOVE </a:t>
            </a:r>
            <a:r>
              <a:rPr lang="en-US" sz="2800" b="1" dirty="0" smtClean="0">
                <a:solidFill>
                  <a:srgbClr val="FF0000"/>
                </a:solidFill>
                <a:latin typeface="Candara" charset="0"/>
                <a:cs typeface="MS PGothic" charset="0"/>
              </a:rPr>
              <a:t>so that we may help a brother/sister remove </a:t>
            </a:r>
            <a:r>
              <a:rPr lang="en-US" sz="2800" b="1" dirty="0">
                <a:solidFill>
                  <a:srgbClr val="FF0000"/>
                </a:solidFill>
                <a:latin typeface="Candara" charset="0"/>
                <a:cs typeface="MS PGothic" charset="0"/>
              </a:rPr>
              <a:t>a speck in </a:t>
            </a:r>
            <a:r>
              <a:rPr lang="en-US" sz="2800" b="1" dirty="0" smtClean="0">
                <a:solidFill>
                  <a:srgbClr val="FF0000"/>
                </a:solidFill>
                <a:latin typeface="Candara" charset="0"/>
                <a:cs typeface="MS PGothic" charset="0"/>
              </a:rPr>
              <a:t>his/her eye. </a:t>
            </a:r>
            <a:r>
              <a:rPr lang="en-US" sz="2800" b="1" dirty="0" smtClean="0">
                <a:latin typeface="Candara" charset="0"/>
                <a:cs typeface="MS PGothic" charset="0"/>
              </a:rPr>
              <a:t> </a:t>
            </a:r>
            <a:endParaRPr lang="en-US" sz="2800" b="1" dirty="0">
              <a:latin typeface="Candara" charset="0"/>
              <a:cs typeface="MS PGothic" charset="0"/>
            </a:endParaRPr>
          </a:p>
          <a:p>
            <a:pPr marL="461963" lvl="0" indent="-461963">
              <a:spcBef>
                <a:spcPts val="0"/>
              </a:spcBef>
              <a:buNone/>
            </a:pPr>
            <a:endParaRPr lang="en-US" sz="800" i="1" dirty="0" smtClean="0">
              <a:latin typeface="Candara" charset="0"/>
              <a:cs typeface="Candara" charset="0"/>
            </a:endParaRPr>
          </a:p>
          <a:p>
            <a:pPr marL="0" indent="0" algn="ctr">
              <a:spcBef>
                <a:spcPts val="0"/>
              </a:spcBef>
              <a:buNone/>
            </a:pPr>
            <a:r>
              <a:rPr lang="en-US" sz="2400" i="1" kern="1200" baseline="30000" dirty="0" smtClean="0">
                <a:latin typeface="Candara"/>
                <a:ea typeface="ＭＳ Ｐゴシック" charset="0"/>
                <a:cs typeface="Candara"/>
              </a:rPr>
              <a:t>15</a:t>
            </a:r>
            <a:r>
              <a:rPr lang="en-US" sz="2400" i="1" kern="1200" dirty="0" smtClean="0">
                <a:latin typeface="Candara"/>
                <a:ea typeface="ＭＳ Ｐゴシック" charset="0"/>
                <a:cs typeface="Candara"/>
              </a:rPr>
              <a:t> “</a:t>
            </a:r>
            <a:r>
              <a:rPr lang="en-US" sz="2400" i="1" kern="1200" dirty="0">
                <a:latin typeface="Candara"/>
                <a:ea typeface="ＭＳ Ｐゴシック" charset="0"/>
                <a:cs typeface="Candara"/>
              </a:rPr>
              <a:t>If your brother sins against you, go and tell him his fault, </a:t>
            </a:r>
            <a:r>
              <a:rPr lang="en-US" sz="2400" i="1" kern="1200" dirty="0" smtClean="0">
                <a:latin typeface="Candara"/>
                <a:ea typeface="ＭＳ Ｐゴシック" charset="0"/>
                <a:cs typeface="Candara"/>
              </a:rPr>
              <a:t>between</a:t>
            </a:r>
            <a:br>
              <a:rPr lang="en-US" sz="2400" i="1" kern="1200" dirty="0" smtClean="0">
                <a:latin typeface="Candara"/>
                <a:ea typeface="ＭＳ Ｐゴシック" charset="0"/>
                <a:cs typeface="Candara"/>
              </a:rPr>
            </a:br>
            <a:r>
              <a:rPr lang="en-US" sz="2400" i="1" kern="1200" dirty="0" smtClean="0">
                <a:latin typeface="Candara"/>
                <a:ea typeface="ＭＳ Ｐゴシック" charset="0"/>
                <a:cs typeface="Candara"/>
              </a:rPr>
              <a:t> </a:t>
            </a:r>
            <a:r>
              <a:rPr lang="en-US" sz="2400" i="1" kern="1200" dirty="0">
                <a:latin typeface="Candara"/>
                <a:ea typeface="ＭＳ Ｐゴシック" charset="0"/>
                <a:cs typeface="Candara"/>
              </a:rPr>
              <a:t>you and him alone. If he listens to you, you have gained your brother.”</a:t>
            </a:r>
            <a:br>
              <a:rPr lang="en-US" sz="2400" i="1" kern="1200" dirty="0">
                <a:latin typeface="Candara"/>
                <a:ea typeface="ＭＳ Ｐゴシック" charset="0"/>
                <a:cs typeface="Candara"/>
              </a:rPr>
            </a:br>
            <a:r>
              <a:rPr lang="en-US" sz="2400" i="1" kern="1200" dirty="0">
                <a:latin typeface="Candara"/>
                <a:ea typeface="ＭＳ Ｐゴシック" charset="0"/>
                <a:cs typeface="Candara"/>
              </a:rPr>
              <a:t>Matthew 18:</a:t>
            </a:r>
            <a:r>
              <a:rPr lang="en-US" sz="2400" i="1" kern="1200" dirty="0" smtClean="0">
                <a:latin typeface="Candara"/>
                <a:ea typeface="ＭＳ Ｐゴシック" charset="0"/>
                <a:cs typeface="Candara"/>
              </a:rPr>
              <a:t>15</a:t>
            </a:r>
          </a:p>
          <a:p>
            <a:pPr marL="0" indent="0" algn="ctr">
              <a:spcBef>
                <a:spcPts val="0"/>
              </a:spcBef>
              <a:buNone/>
            </a:pPr>
            <a:endParaRPr lang="en-US" sz="800" i="1" kern="1200" dirty="0">
              <a:latin typeface="Candara"/>
              <a:ea typeface="ＭＳ Ｐゴシック" charset="0"/>
              <a:cs typeface="Candara"/>
            </a:endParaRPr>
          </a:p>
          <a:p>
            <a:pPr marL="0" indent="0" algn="ctr">
              <a:spcBef>
                <a:spcPts val="0"/>
              </a:spcBef>
              <a:buNone/>
            </a:pPr>
            <a:r>
              <a:rPr lang="en-US" sz="2400" i="1" kern="1200" baseline="30000" dirty="0">
                <a:latin typeface="Candara"/>
                <a:ea typeface="ＭＳ Ｐゴシック" charset="0"/>
                <a:cs typeface="Candara"/>
              </a:rPr>
              <a:t>1</a:t>
            </a:r>
            <a:r>
              <a:rPr lang="en-US" sz="2400" i="1" kern="1200" dirty="0">
                <a:latin typeface="Candara"/>
                <a:ea typeface="ＭＳ Ｐゴシック" charset="0"/>
                <a:cs typeface="Candara"/>
              </a:rPr>
              <a:t> Brothers, if anyone is caught in any transgression, you who are spiritual should </a:t>
            </a:r>
            <a:r>
              <a:rPr lang="en-US" sz="2400" i="1" kern="1200" dirty="0" smtClean="0">
                <a:latin typeface="Candara"/>
                <a:ea typeface="ＭＳ Ｐゴシック" charset="0"/>
                <a:cs typeface="Candara"/>
              </a:rPr>
              <a:t/>
            </a:r>
            <a:br>
              <a:rPr lang="en-US" sz="2400" i="1" kern="1200" dirty="0" smtClean="0">
                <a:latin typeface="Candara"/>
                <a:ea typeface="ＭＳ Ｐゴシック" charset="0"/>
                <a:cs typeface="Candara"/>
              </a:rPr>
            </a:br>
            <a:r>
              <a:rPr lang="en-US" sz="2400" i="1" kern="1200" dirty="0" smtClean="0">
                <a:latin typeface="Candara"/>
                <a:ea typeface="ＭＳ Ｐゴシック" charset="0"/>
                <a:cs typeface="Candara"/>
              </a:rPr>
              <a:t>restore </a:t>
            </a:r>
            <a:r>
              <a:rPr lang="en-US" sz="2400" i="1" kern="1200" dirty="0">
                <a:latin typeface="Candara"/>
                <a:ea typeface="ＭＳ Ｐゴシック" charset="0"/>
                <a:cs typeface="Candara"/>
              </a:rPr>
              <a:t>him in a spirit of gentleness. Keep watch on yourself, lest you too be tempted.</a:t>
            </a:r>
            <a:br>
              <a:rPr lang="en-US" sz="2400" i="1" kern="1200" dirty="0">
                <a:latin typeface="Candara"/>
                <a:ea typeface="ＭＳ Ｐゴシック" charset="0"/>
                <a:cs typeface="Candara"/>
              </a:rPr>
            </a:br>
            <a:r>
              <a:rPr lang="en-US" sz="2400" i="1" kern="1200" dirty="0">
                <a:latin typeface="Candara"/>
                <a:ea typeface="ＭＳ Ｐゴシック" charset="0"/>
                <a:cs typeface="Candara"/>
              </a:rPr>
              <a:t>Galatians 6:</a:t>
            </a:r>
            <a:r>
              <a:rPr lang="en-US" sz="2400" i="1" kern="1200" dirty="0" smtClean="0">
                <a:latin typeface="Candara"/>
                <a:ea typeface="ＭＳ Ｐゴシック" charset="0"/>
                <a:cs typeface="Candara"/>
              </a:rPr>
              <a:t>1</a:t>
            </a:r>
          </a:p>
          <a:p>
            <a:pPr marL="0" indent="0" algn="ctr">
              <a:spcBef>
                <a:spcPts val="0"/>
              </a:spcBef>
              <a:buNone/>
            </a:pPr>
            <a:endParaRPr lang="en-US" sz="800" i="1" kern="1200" dirty="0">
              <a:latin typeface="Candara"/>
              <a:ea typeface="ＭＳ Ｐゴシック" charset="0"/>
              <a:cs typeface="Candara"/>
            </a:endParaRPr>
          </a:p>
          <a:p>
            <a:pPr marL="0" indent="0" algn="ctr">
              <a:spcBef>
                <a:spcPts val="0"/>
              </a:spcBef>
              <a:buNone/>
            </a:pPr>
            <a:r>
              <a:rPr lang="en-US" sz="2400" i="1" kern="1200" baseline="30000" dirty="0">
                <a:latin typeface="Candara"/>
                <a:ea typeface="ＭＳ Ｐゴシック" charset="0"/>
                <a:cs typeface="Candara"/>
              </a:rPr>
              <a:t>6</a:t>
            </a:r>
            <a:r>
              <a:rPr lang="en-US" sz="2400" i="1" kern="1200" dirty="0">
                <a:latin typeface="Candara"/>
                <a:ea typeface="ＭＳ Ｐゴシック" charset="0"/>
                <a:cs typeface="Candara"/>
              </a:rPr>
              <a:t> Faithful are the wounds of a friend</a:t>
            </a:r>
            <a:r>
              <a:rPr lang="en-US" sz="2400" i="1" kern="1200" dirty="0" smtClean="0">
                <a:latin typeface="Candara"/>
                <a:ea typeface="ＭＳ Ｐゴシック" charset="0"/>
                <a:cs typeface="Candara"/>
              </a:rPr>
              <a:t>; profuse </a:t>
            </a:r>
            <a:r>
              <a:rPr lang="en-US" sz="2400" i="1" kern="1200" dirty="0">
                <a:latin typeface="Candara"/>
                <a:ea typeface="ＭＳ Ｐゴシック" charset="0"/>
                <a:cs typeface="Candara"/>
              </a:rPr>
              <a:t>are the kisses of an enemy.</a:t>
            </a:r>
          </a:p>
          <a:p>
            <a:pPr marL="0" indent="0" algn="ctr">
              <a:spcBef>
                <a:spcPts val="0"/>
              </a:spcBef>
              <a:buNone/>
            </a:pPr>
            <a:r>
              <a:rPr lang="en-US" sz="2400" i="1" kern="1200" dirty="0">
                <a:latin typeface="Candara"/>
                <a:ea typeface="ＭＳ Ｐゴシック" charset="0"/>
                <a:cs typeface="Candara"/>
              </a:rPr>
              <a:t>Proverbs 27:</a:t>
            </a:r>
            <a:r>
              <a:rPr lang="en-US" sz="2400" i="1" kern="1200" dirty="0" smtClean="0">
                <a:latin typeface="Candara"/>
                <a:ea typeface="ＭＳ Ｐゴシック" charset="0"/>
                <a:cs typeface="Candara"/>
              </a:rPr>
              <a:t>6</a:t>
            </a:r>
          </a:p>
          <a:p>
            <a:pPr marL="0" indent="0" algn="ctr">
              <a:spcBef>
                <a:spcPts val="0"/>
              </a:spcBef>
              <a:buNone/>
            </a:pPr>
            <a:endParaRPr lang="en-US" sz="800" i="1" kern="1200" dirty="0">
              <a:latin typeface="Candara"/>
              <a:ea typeface="ＭＳ Ｐゴシック" charset="0"/>
              <a:cs typeface="Candara"/>
            </a:endParaRPr>
          </a:p>
          <a:p>
            <a:pPr marL="0" indent="0" algn="ctr">
              <a:spcBef>
                <a:spcPts val="0"/>
              </a:spcBef>
              <a:buNone/>
            </a:pPr>
            <a:r>
              <a:rPr lang="en-US" sz="2400" i="1" kern="1200" baseline="30000" dirty="0">
                <a:latin typeface="Candara"/>
                <a:ea typeface="ＭＳ Ｐゴシック" charset="0"/>
                <a:cs typeface="Candara"/>
              </a:rPr>
              <a:t>16</a:t>
            </a:r>
            <a:r>
              <a:rPr lang="en-US" sz="2400" i="1" kern="1200" dirty="0">
                <a:latin typeface="Candara"/>
                <a:ea typeface="ＭＳ Ｐゴシック" charset="0"/>
                <a:cs typeface="Candara"/>
              </a:rPr>
              <a:t> Let the word of Christ dwell in you richly</a:t>
            </a:r>
            <a:r>
              <a:rPr lang="en-US" sz="2400" i="1" kern="1200" dirty="0" smtClean="0">
                <a:latin typeface="Candara"/>
                <a:ea typeface="ＭＳ Ｐゴシック" charset="0"/>
                <a:cs typeface="Candara"/>
              </a:rPr>
              <a:t>,</a:t>
            </a:r>
            <a:br>
              <a:rPr lang="en-US" sz="2400" i="1" kern="1200" dirty="0" smtClean="0">
                <a:latin typeface="Candara"/>
                <a:ea typeface="ＭＳ Ｐゴシック" charset="0"/>
                <a:cs typeface="Candara"/>
              </a:rPr>
            </a:br>
            <a:r>
              <a:rPr lang="en-US" sz="2400" i="1" kern="1200" dirty="0" smtClean="0">
                <a:latin typeface="Candara"/>
                <a:ea typeface="ＭＳ Ｐゴシック" charset="0"/>
                <a:cs typeface="Candara"/>
              </a:rPr>
              <a:t>teaching </a:t>
            </a:r>
            <a:r>
              <a:rPr lang="en-US" sz="2400" i="1" kern="1200" dirty="0">
                <a:latin typeface="Candara"/>
                <a:ea typeface="ＭＳ Ｐゴシック" charset="0"/>
                <a:cs typeface="Candara"/>
              </a:rPr>
              <a:t>and admonishing one another in all wisdom...</a:t>
            </a:r>
            <a:br>
              <a:rPr lang="en-US" sz="2400" i="1" kern="1200" dirty="0">
                <a:latin typeface="Candara"/>
                <a:ea typeface="ＭＳ Ｐゴシック" charset="0"/>
                <a:cs typeface="Candara"/>
              </a:rPr>
            </a:br>
            <a:r>
              <a:rPr lang="en-US" sz="2400" i="1" kern="1200" dirty="0">
                <a:latin typeface="Candara"/>
                <a:ea typeface="ＭＳ Ｐゴシック" charset="0"/>
                <a:cs typeface="Candara"/>
              </a:rPr>
              <a:t>Colossians 3:16</a:t>
            </a:r>
          </a:p>
          <a:p>
            <a:pPr marL="0" indent="0" algn="ctr">
              <a:spcBef>
                <a:spcPts val="0"/>
              </a:spcBef>
              <a:buNone/>
            </a:pPr>
            <a:endParaRPr lang="en-US" sz="2400" i="1" kern="1200" dirty="0">
              <a:latin typeface="Candara"/>
              <a:ea typeface="ＭＳ Ｐゴシック" charset="0"/>
              <a:cs typeface="Candara"/>
            </a:endParaRPr>
          </a:p>
          <a:p>
            <a:pPr marL="0" indent="0" algn="ctr">
              <a:spcBef>
                <a:spcPts val="0"/>
              </a:spcBef>
              <a:buNone/>
            </a:pPr>
            <a:endParaRPr lang="en-US" sz="24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3801391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RADICAL TEACHING IN </a:t>
            </a:r>
            <a:r>
              <a:rPr lang="en-US" sz="3100" b="1" dirty="0" smtClean="0">
                <a:latin typeface="Candara" charset="0"/>
                <a:cs typeface="MS PGothic" charset="0"/>
              </a:rPr>
              <a:t>MATTHEW </a:t>
            </a:r>
            <a:r>
              <a:rPr lang="en-US" sz="3100" b="1" dirty="0">
                <a:latin typeface="Candara" charset="0"/>
                <a:cs typeface="MS PGothic" charset="0"/>
              </a:rPr>
              <a:t>7:1-6?</a:t>
            </a:r>
          </a:p>
        </p:txBody>
      </p:sp>
      <p:sp>
        <p:nvSpPr>
          <p:cNvPr id="27651" name="Rectangle 3"/>
          <p:cNvSpPr>
            <a:spLocks noGrp="1" noChangeArrowheads="1"/>
          </p:cNvSpPr>
          <p:nvPr>
            <p:ph type="body" idx="1"/>
          </p:nvPr>
        </p:nvSpPr>
        <p:spPr>
          <a:xfrm>
            <a:off x="304839" y="1295401"/>
            <a:ext cx="11734801" cy="5502997"/>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exercise HUMBLE DISCERNMENT &amp; SPEAKING TRUTH IN LOVE </a:t>
            </a:r>
            <a:r>
              <a:rPr lang="en-US" sz="2800" b="1" dirty="0" smtClean="0">
                <a:solidFill>
                  <a:srgbClr val="FF0000"/>
                </a:solidFill>
                <a:latin typeface="Candara" charset="0"/>
                <a:cs typeface="MS PGothic" charset="0"/>
              </a:rPr>
              <a:t>so that we may help a brother/sister remove </a:t>
            </a:r>
            <a:r>
              <a:rPr lang="en-US" sz="2800" b="1" dirty="0">
                <a:solidFill>
                  <a:srgbClr val="FF0000"/>
                </a:solidFill>
                <a:latin typeface="Candara" charset="0"/>
                <a:cs typeface="MS PGothic" charset="0"/>
              </a:rPr>
              <a:t>a speck in </a:t>
            </a:r>
            <a:r>
              <a:rPr lang="en-US" sz="2800" b="1" dirty="0" smtClean="0">
                <a:solidFill>
                  <a:srgbClr val="FF0000"/>
                </a:solidFill>
                <a:latin typeface="Candara" charset="0"/>
                <a:cs typeface="MS PGothic" charset="0"/>
              </a:rPr>
              <a:t>his/her eye. </a:t>
            </a:r>
            <a:r>
              <a:rPr lang="en-US" sz="2800" b="1" dirty="0" smtClean="0">
                <a:latin typeface="Candara" charset="0"/>
                <a:cs typeface="MS PGothic" charset="0"/>
              </a:rPr>
              <a:t> </a:t>
            </a:r>
            <a:endParaRPr lang="en-US" sz="2800" b="1" dirty="0">
              <a:latin typeface="Candara" charset="0"/>
              <a:cs typeface="MS PGothic" charset="0"/>
            </a:endParaRPr>
          </a:p>
          <a:p>
            <a:pPr marL="461963" lvl="0" indent="-461963">
              <a:spcBef>
                <a:spcPts val="0"/>
              </a:spcBef>
              <a:buNone/>
            </a:pPr>
            <a:endParaRPr lang="en-US" sz="1000" i="1" dirty="0" smtClean="0">
              <a:latin typeface="Candara" charset="0"/>
              <a:cs typeface="Candara" charset="0"/>
            </a:endParaRPr>
          </a:p>
          <a:p>
            <a:pPr marL="0" indent="0" algn="ctr">
              <a:spcBef>
                <a:spcPts val="0"/>
              </a:spcBef>
              <a:buNone/>
            </a:pPr>
            <a:r>
              <a:rPr lang="en-US" sz="2600" i="1" baseline="30000" dirty="0" smtClean="0">
                <a:latin typeface="Candara"/>
                <a:cs typeface="Candara"/>
              </a:rPr>
              <a:t>5</a:t>
            </a:r>
            <a:r>
              <a:rPr lang="en-US" sz="2600" i="1" dirty="0" smtClean="0">
                <a:latin typeface="Candara"/>
                <a:cs typeface="Candara"/>
              </a:rPr>
              <a:t> “.... FIRST take the log out of your own eye, and then </a:t>
            </a:r>
            <a:br>
              <a:rPr lang="en-US" sz="2600" i="1" dirty="0" smtClean="0">
                <a:latin typeface="Candara"/>
                <a:cs typeface="Candara"/>
              </a:rPr>
            </a:br>
            <a:r>
              <a:rPr lang="en-US" sz="2600" i="1" dirty="0" smtClean="0">
                <a:latin typeface="Candara"/>
                <a:cs typeface="Candara"/>
              </a:rPr>
              <a:t>you will see clearly to take the speck out of your brother's eye.” (v. 5)</a:t>
            </a:r>
          </a:p>
          <a:p>
            <a:pPr marL="461963" indent="-461963" algn="ctr">
              <a:spcBef>
                <a:spcPts val="0"/>
              </a:spcBef>
              <a:buNone/>
            </a:pPr>
            <a:endParaRPr lang="en-US" sz="1200" i="1" dirty="0" smtClean="0">
              <a:latin typeface="Candara"/>
              <a:cs typeface="Candara"/>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Do it with </a:t>
            </a:r>
            <a:r>
              <a:rPr lang="en-US" sz="2600" b="1" kern="1200" dirty="0" smtClean="0">
                <a:latin typeface="Candara" charset="0"/>
                <a:ea typeface="ＭＳ Ｐゴシック" charset="0"/>
                <a:cs typeface="Candara" charset="0"/>
              </a:rPr>
              <a:t>great patience (2 Tim. 4:2).</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Do it with </a:t>
            </a:r>
            <a:r>
              <a:rPr lang="en-US" sz="2600" b="1" kern="1200" dirty="0" smtClean="0">
                <a:latin typeface="Candara" charset="0"/>
                <a:ea typeface="ＭＳ Ｐゴシック" charset="0"/>
                <a:cs typeface="Candara" charset="0"/>
              </a:rPr>
              <a:t>a spirit of gentleness (Gal. 6</a:t>
            </a:r>
            <a:r>
              <a:rPr lang="en-US" sz="2600" b="1" kern="1200" dirty="0">
                <a:latin typeface="Candara" charset="0"/>
                <a:ea typeface="ＭＳ Ｐゴシック" charset="0"/>
                <a:cs typeface="Candara" charset="0"/>
              </a:rPr>
              <a:t>:</a:t>
            </a:r>
            <a:r>
              <a:rPr lang="en-US" sz="2600" b="1" kern="1200" dirty="0" smtClean="0">
                <a:latin typeface="Candara" charset="0"/>
                <a:ea typeface="ＭＳ Ｐゴシック" charset="0"/>
                <a:cs typeface="Candara" charset="0"/>
              </a:rPr>
              <a:t>1).</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Do it with wisdom drawn from prayer for him/</a:t>
            </a:r>
            <a:r>
              <a:rPr lang="en-US" sz="2600" b="1" kern="1200" dirty="0" smtClean="0">
                <a:latin typeface="Candara" charset="0"/>
                <a:ea typeface="ＭＳ Ｐゴシック" charset="0"/>
                <a:cs typeface="Candara" charset="0"/>
              </a:rPr>
              <a:t>her (Prov. 12:18).</a:t>
            </a:r>
          </a:p>
          <a:p>
            <a:pPr marL="461963" indent="-461963" algn="ctr">
              <a:spcBef>
                <a:spcPts val="0"/>
              </a:spcBef>
              <a:buNone/>
            </a:pPr>
            <a:endParaRPr lang="en-US" sz="1200" i="1" dirty="0">
              <a:latin typeface="Candara"/>
              <a:cs typeface="Candara"/>
            </a:endParaRPr>
          </a:p>
          <a:p>
            <a:pPr marL="461963" indent="-461963" algn="ctr">
              <a:spcBef>
                <a:spcPts val="0"/>
              </a:spcBef>
              <a:buNone/>
            </a:pPr>
            <a:r>
              <a:rPr lang="en-US" sz="2600" i="1" baseline="30000" dirty="0">
                <a:latin typeface="Candara"/>
                <a:cs typeface="Candara"/>
              </a:rPr>
              <a:t>18</a:t>
            </a:r>
            <a:r>
              <a:rPr lang="en-US" sz="2600" i="1" dirty="0">
                <a:latin typeface="Candara"/>
                <a:cs typeface="Candara"/>
              </a:rPr>
              <a:t> There is one whose rash words are like sword thrusts,</a:t>
            </a:r>
          </a:p>
          <a:p>
            <a:pPr marL="461963" indent="-461963" algn="ctr">
              <a:spcBef>
                <a:spcPts val="0"/>
              </a:spcBef>
              <a:buNone/>
            </a:pPr>
            <a:r>
              <a:rPr lang="en-US" sz="2600" i="1" dirty="0">
                <a:latin typeface="Candara"/>
                <a:cs typeface="Candara"/>
              </a:rPr>
              <a:t>    but the tongue of the wise brings healing.</a:t>
            </a:r>
            <a:br>
              <a:rPr lang="en-US" sz="2600" i="1" dirty="0">
                <a:latin typeface="Candara"/>
                <a:cs typeface="Candara"/>
              </a:rPr>
            </a:br>
            <a:r>
              <a:rPr lang="en-US" sz="2600" i="1" dirty="0">
                <a:latin typeface="Candara"/>
                <a:cs typeface="Candara"/>
              </a:rPr>
              <a:t>Proverbs 12:18</a:t>
            </a:r>
          </a:p>
          <a:p>
            <a:pPr marL="912813" lvl="2" indent="-457200" defTabSz="385763">
              <a:spcBef>
                <a:spcPts val="0"/>
              </a:spcBef>
              <a:buFont typeface="Wingdings" charset="0"/>
              <a:buChar char="Ø"/>
              <a:defRPr/>
            </a:pPr>
            <a:endParaRPr lang="en-US" sz="2600" b="1" kern="1200" dirty="0" smtClean="0">
              <a:latin typeface="Candara" charset="0"/>
              <a:ea typeface="ＭＳ Ｐゴシック" charset="0"/>
              <a:cs typeface="Candara" charset="0"/>
            </a:endParaRPr>
          </a:p>
        </p:txBody>
      </p:sp>
    </p:spTree>
    <p:extLst>
      <p:ext uri="{BB962C8B-B14F-4D97-AF65-F5344CB8AC3E}">
        <p14:creationId xmlns:p14="http://schemas.microsoft.com/office/powerpoint/2010/main" val="32576814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RADICAL TEACHING IN </a:t>
            </a:r>
            <a:r>
              <a:rPr lang="en-US" sz="3100" b="1" dirty="0" smtClean="0">
                <a:latin typeface="Candara" charset="0"/>
                <a:cs typeface="MS PGothic" charset="0"/>
              </a:rPr>
              <a:t>MATTHEW </a:t>
            </a:r>
            <a:r>
              <a:rPr lang="en-US" sz="3100" b="1" dirty="0">
                <a:latin typeface="Candara" charset="0"/>
                <a:cs typeface="MS PGothic" charset="0"/>
              </a:rPr>
              <a:t>7:1-6?</a:t>
            </a:r>
          </a:p>
        </p:txBody>
      </p:sp>
      <p:sp>
        <p:nvSpPr>
          <p:cNvPr id="27651" name="Rectangle 3"/>
          <p:cNvSpPr>
            <a:spLocks noGrp="1" noChangeArrowheads="1"/>
          </p:cNvSpPr>
          <p:nvPr>
            <p:ph type="body" idx="1"/>
          </p:nvPr>
        </p:nvSpPr>
        <p:spPr>
          <a:xfrm>
            <a:off x="304839" y="1295401"/>
            <a:ext cx="11734801" cy="5502997"/>
          </a:xfrm>
        </p:spPr>
        <p:txBody>
          <a:bodyPr/>
          <a:lstStyle/>
          <a:p>
            <a:pPr marL="461963" lvl="0" indent="-461963">
              <a:spcBef>
                <a:spcPts val="0"/>
              </a:spcBef>
              <a:buNone/>
            </a:pPr>
            <a:r>
              <a:rPr lang="en-US" sz="2600" b="1" dirty="0">
                <a:latin typeface="Candara" charset="0"/>
                <a:cs typeface="MS PGothic" charset="0"/>
              </a:rPr>
              <a:t>3</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exercise CRITICAL DISCERNMENT so that we may NOT waste what is holy to </a:t>
            </a:r>
            <a:r>
              <a:rPr lang="en-US" sz="2800" b="1" dirty="0" smtClean="0">
                <a:solidFill>
                  <a:srgbClr val="FF0000"/>
                </a:solidFill>
                <a:latin typeface="Candara" charset="0"/>
                <a:cs typeface="MS PGothic" charset="0"/>
              </a:rPr>
              <a:t>hardened scoffers. </a:t>
            </a:r>
            <a:r>
              <a:rPr lang="en-US" sz="2800" b="1" dirty="0" smtClean="0">
                <a:latin typeface="Candara" charset="0"/>
                <a:cs typeface="MS PGothic" charset="0"/>
              </a:rPr>
              <a:t> </a:t>
            </a:r>
            <a:endParaRPr lang="en-US" sz="2800" b="1" dirty="0">
              <a:latin typeface="Candara" charset="0"/>
              <a:cs typeface="MS PGothic" charset="0"/>
            </a:endParaRPr>
          </a:p>
          <a:p>
            <a:pPr marL="461963" lvl="0" indent="-461963">
              <a:spcBef>
                <a:spcPts val="0"/>
              </a:spcBef>
              <a:buNone/>
            </a:pPr>
            <a:endParaRPr lang="en-US" sz="1000" i="1" dirty="0" smtClean="0">
              <a:latin typeface="Candara" charset="0"/>
              <a:cs typeface="Candara" charset="0"/>
            </a:endParaRPr>
          </a:p>
          <a:p>
            <a:pPr marL="0" indent="0" algn="ctr">
              <a:buNone/>
            </a:pPr>
            <a:r>
              <a:rPr lang="en-US" sz="2600" b="1" i="1" baseline="30000" dirty="0" smtClean="0">
                <a:latin typeface="Candara"/>
                <a:cs typeface="Candara"/>
              </a:rPr>
              <a:t>6</a:t>
            </a:r>
            <a:r>
              <a:rPr lang="en-US" sz="2600" b="1" i="1" baseline="30000" dirty="0">
                <a:latin typeface="Candara"/>
                <a:cs typeface="Candara"/>
              </a:rPr>
              <a:t> </a:t>
            </a:r>
            <a:r>
              <a:rPr lang="en-US" sz="2600" i="1" dirty="0">
                <a:latin typeface="Candara"/>
                <a:cs typeface="Candara"/>
              </a:rPr>
              <a:t>“Do not give dogs what is holy, and do not throw </a:t>
            </a:r>
            <a:r>
              <a:rPr lang="en-US" sz="2600" i="1" dirty="0" smtClean="0">
                <a:latin typeface="Candara"/>
                <a:cs typeface="Candara"/>
              </a:rPr>
              <a:t>your </a:t>
            </a:r>
            <a:r>
              <a:rPr lang="en-US" sz="2600" i="1" dirty="0">
                <a:latin typeface="Candara"/>
                <a:cs typeface="Candara"/>
              </a:rPr>
              <a:t>pearls </a:t>
            </a:r>
            <a:r>
              <a:rPr lang="en-US" sz="2600" i="1" dirty="0" smtClean="0">
                <a:latin typeface="Candara"/>
                <a:cs typeface="Candara"/>
              </a:rPr>
              <a:t/>
            </a:r>
            <a:br>
              <a:rPr lang="en-US" sz="2600" i="1" dirty="0" smtClean="0">
                <a:latin typeface="Candara"/>
                <a:cs typeface="Candara"/>
              </a:rPr>
            </a:br>
            <a:r>
              <a:rPr lang="en-US" sz="2600" i="1" dirty="0" smtClean="0">
                <a:latin typeface="Candara"/>
                <a:cs typeface="Candara"/>
              </a:rPr>
              <a:t>before </a:t>
            </a:r>
            <a:r>
              <a:rPr lang="en-US" sz="2600" i="1" dirty="0">
                <a:latin typeface="Candara"/>
                <a:cs typeface="Candara"/>
              </a:rPr>
              <a:t>pigs, lest they trample them </a:t>
            </a:r>
            <a:r>
              <a:rPr lang="en-US" sz="2600" i="1" dirty="0" smtClean="0">
                <a:latin typeface="Candara"/>
                <a:cs typeface="Candara"/>
              </a:rPr>
              <a:t>underfoot </a:t>
            </a:r>
            <a:r>
              <a:rPr lang="en-US" sz="2600" i="1" dirty="0">
                <a:latin typeface="Candara"/>
                <a:cs typeface="Candara"/>
              </a:rPr>
              <a:t>and turn to attack you. (v. 6)</a:t>
            </a:r>
            <a:endParaRPr lang="en-US" sz="2600" dirty="0">
              <a:latin typeface="Candara"/>
              <a:cs typeface="Candara"/>
            </a:endParaRPr>
          </a:p>
          <a:p>
            <a:pPr marL="461963" indent="-461963" algn="ctr">
              <a:spcBef>
                <a:spcPts val="0"/>
              </a:spcBef>
              <a:buNone/>
            </a:pPr>
            <a:endParaRPr lang="en-US" sz="1200" i="1" dirty="0" smtClean="0">
              <a:latin typeface="Candara"/>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Dogs </a:t>
            </a:r>
            <a:r>
              <a:rPr lang="en-US" sz="2600" b="1" kern="1200" dirty="0">
                <a:latin typeface="Candara" charset="0"/>
                <a:ea typeface="ＭＳ Ｐゴシック" charset="0"/>
                <a:cs typeface="Candara" charset="0"/>
              </a:rPr>
              <a:t>were </a:t>
            </a:r>
            <a:r>
              <a:rPr lang="en-US" sz="2600" b="1" kern="1200" dirty="0" smtClean="0">
                <a:latin typeface="Candara" charset="0"/>
                <a:ea typeface="ＭＳ Ｐゴシック" charset="0"/>
                <a:cs typeface="Candara" charset="0"/>
              </a:rPr>
              <a:t>half</a:t>
            </a:r>
            <a:r>
              <a:rPr lang="en-US" sz="2600" b="1" kern="1200" dirty="0">
                <a:latin typeface="Candara" charset="0"/>
                <a:ea typeface="ＭＳ Ｐゴシック" charset="0"/>
                <a:cs typeface="Candara" charset="0"/>
              </a:rPr>
              <a:t>-</a:t>
            </a:r>
            <a:r>
              <a:rPr lang="en-US" sz="2600" b="1" kern="1200" dirty="0" smtClean="0">
                <a:latin typeface="Candara" charset="0"/>
                <a:ea typeface="ＭＳ Ｐゴシック" charset="0"/>
                <a:cs typeface="Candara" charset="0"/>
              </a:rPr>
              <a:t>wild street scavengers and the </a:t>
            </a:r>
            <a:r>
              <a:rPr lang="en-US" sz="2600" b="1" kern="1200" dirty="0">
                <a:latin typeface="Candara" charset="0"/>
                <a:ea typeface="ＭＳ Ｐゴシック" charset="0"/>
                <a:cs typeface="Candara" charset="0"/>
              </a:rPr>
              <a:t>pigs </a:t>
            </a:r>
            <a:r>
              <a:rPr lang="en-US" sz="2600" b="1" kern="1200" dirty="0" smtClean="0">
                <a:latin typeface="Candara" charset="0"/>
                <a:ea typeface="ＭＳ Ｐゴシック" charset="0"/>
                <a:cs typeface="Candara" charset="0"/>
              </a:rPr>
              <a:t>were despised by the Jews—both were ceremonially unclean; the terms refer to hardened  [Gentile] scoffers who had contempt on God and God’s wisdom.</a:t>
            </a:r>
            <a:endParaRPr lang="en-US" sz="2600" b="1" kern="1200" dirty="0">
              <a:latin typeface="Candara" charset="0"/>
              <a:ea typeface="ＭＳ Ｐゴシック" charset="0"/>
              <a:cs typeface="Candara" charset="0"/>
            </a:endParaRPr>
          </a:p>
          <a:p>
            <a:pPr marL="461963" indent="-461963" algn="ctr">
              <a:spcBef>
                <a:spcPts val="0"/>
              </a:spcBef>
              <a:buNone/>
            </a:pPr>
            <a:endParaRPr lang="en-US" sz="1200" i="1" dirty="0">
              <a:latin typeface="Candara"/>
              <a:cs typeface="Candara"/>
            </a:endParaRPr>
          </a:p>
          <a:p>
            <a:pPr marL="0" indent="0" algn="ctr">
              <a:spcBef>
                <a:spcPts val="0"/>
              </a:spcBef>
              <a:buNone/>
            </a:pPr>
            <a:r>
              <a:rPr lang="en-US" sz="2500" i="1" dirty="0" smtClean="0">
                <a:latin typeface="Candara"/>
                <a:cs typeface="Candara"/>
              </a:rPr>
              <a:t>Dogs </a:t>
            </a:r>
            <a:r>
              <a:rPr lang="en-US" sz="2500" i="1" dirty="0">
                <a:latin typeface="Candara"/>
                <a:cs typeface="Candara"/>
              </a:rPr>
              <a:t>and swine are names given, </a:t>
            </a:r>
            <a:br>
              <a:rPr lang="en-US" sz="2500" i="1" dirty="0">
                <a:latin typeface="Candara"/>
                <a:cs typeface="Candara"/>
              </a:rPr>
            </a:br>
            <a:r>
              <a:rPr lang="en-US" sz="2500" i="1" dirty="0">
                <a:latin typeface="Candara"/>
                <a:cs typeface="Candara"/>
              </a:rPr>
              <a:t>“to those who, by clear evidences, have </a:t>
            </a:r>
            <a:br>
              <a:rPr lang="en-US" sz="2500" i="1" dirty="0">
                <a:latin typeface="Candara"/>
                <a:cs typeface="Candara"/>
              </a:rPr>
            </a:br>
            <a:r>
              <a:rPr lang="en-US" sz="2500" i="1" dirty="0">
                <a:latin typeface="Candara"/>
                <a:cs typeface="Candara"/>
              </a:rPr>
              <a:t>manifested a hardened contempt of God, so that </a:t>
            </a:r>
            <a:br>
              <a:rPr lang="en-US" sz="2500" i="1" dirty="0">
                <a:latin typeface="Candara"/>
                <a:cs typeface="Candara"/>
              </a:rPr>
            </a:br>
            <a:r>
              <a:rPr lang="en-US" sz="2500" i="1" dirty="0">
                <a:latin typeface="Candara"/>
                <a:cs typeface="Candara"/>
              </a:rPr>
              <a:t>their disease appears to be incurable.”</a:t>
            </a:r>
            <a:br>
              <a:rPr lang="en-US" sz="2500" i="1" dirty="0">
                <a:latin typeface="Candara"/>
                <a:cs typeface="Candara"/>
              </a:rPr>
            </a:br>
            <a:r>
              <a:rPr lang="en-US" sz="2500" i="1" dirty="0">
                <a:latin typeface="Candara"/>
                <a:cs typeface="Candara"/>
              </a:rPr>
              <a:t>John Calvin</a:t>
            </a:r>
          </a:p>
        </p:txBody>
      </p:sp>
    </p:spTree>
    <p:extLst>
      <p:ext uri="{BB962C8B-B14F-4D97-AF65-F5344CB8AC3E}">
        <p14:creationId xmlns:p14="http://schemas.microsoft.com/office/powerpoint/2010/main" val="26692700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933" y="533400"/>
            <a:ext cx="12166067" cy="609600"/>
          </a:xfrm>
        </p:spPr>
        <p:txBody>
          <a:bodyPr/>
          <a:lstStyle/>
          <a:p>
            <a:r>
              <a:rPr lang="en-US" sz="3100" b="1" dirty="0">
                <a:latin typeface="Candara" charset="0"/>
                <a:cs typeface="MS PGothic" charset="0"/>
              </a:rPr>
              <a:t>HOW CAN WE APPLY JESUS’ RADICAL TEACHING IN </a:t>
            </a:r>
            <a:r>
              <a:rPr lang="en-US" sz="3100" b="1" dirty="0" smtClean="0">
                <a:latin typeface="Candara" charset="0"/>
                <a:cs typeface="MS PGothic" charset="0"/>
              </a:rPr>
              <a:t>MATTHEW </a:t>
            </a:r>
            <a:r>
              <a:rPr lang="en-US" sz="3100" b="1" dirty="0">
                <a:latin typeface="Candara" charset="0"/>
                <a:cs typeface="MS PGothic" charset="0"/>
              </a:rPr>
              <a:t>7:1-6?</a:t>
            </a:r>
          </a:p>
        </p:txBody>
      </p:sp>
      <p:sp>
        <p:nvSpPr>
          <p:cNvPr id="27651" name="Rectangle 3"/>
          <p:cNvSpPr>
            <a:spLocks noGrp="1" noChangeArrowheads="1"/>
          </p:cNvSpPr>
          <p:nvPr>
            <p:ph type="body" idx="1"/>
          </p:nvPr>
        </p:nvSpPr>
        <p:spPr>
          <a:xfrm>
            <a:off x="304839" y="1295401"/>
            <a:ext cx="11734801" cy="5502997"/>
          </a:xfrm>
        </p:spPr>
        <p:txBody>
          <a:bodyPr/>
          <a:lstStyle/>
          <a:p>
            <a:pPr marL="461963" lvl="0" indent="-461963">
              <a:spcBef>
                <a:spcPts val="0"/>
              </a:spcBef>
              <a:buNone/>
            </a:pPr>
            <a:r>
              <a:rPr lang="en-US" sz="2600" b="1" dirty="0">
                <a:latin typeface="Candara" charset="0"/>
                <a:cs typeface="MS PGothic" charset="0"/>
              </a:rPr>
              <a:t>3</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exercise CRITICAL DISCERNMENT so that we may NOT waste what is holy to </a:t>
            </a:r>
            <a:r>
              <a:rPr lang="en-US" sz="2800" b="1" dirty="0" smtClean="0">
                <a:solidFill>
                  <a:srgbClr val="FF0000"/>
                </a:solidFill>
                <a:latin typeface="Candara" charset="0"/>
                <a:cs typeface="MS PGothic" charset="0"/>
              </a:rPr>
              <a:t>hardened scoffers. </a:t>
            </a:r>
            <a:r>
              <a:rPr lang="en-US" sz="2800" b="1" dirty="0" smtClean="0">
                <a:latin typeface="Candara" charset="0"/>
                <a:cs typeface="MS PGothic" charset="0"/>
              </a:rPr>
              <a:t> </a:t>
            </a:r>
            <a:endParaRPr lang="en-US" sz="2800" b="1" dirty="0">
              <a:latin typeface="Candara" charset="0"/>
              <a:cs typeface="MS PGothic" charset="0"/>
            </a:endParaRPr>
          </a:p>
          <a:p>
            <a:pPr marL="461963" lvl="0" indent="-461963">
              <a:spcBef>
                <a:spcPts val="0"/>
              </a:spcBef>
              <a:buNone/>
            </a:pPr>
            <a:endParaRPr lang="en-US" sz="1000" i="1" dirty="0" smtClean="0">
              <a:latin typeface="Candara" charset="0"/>
              <a:cs typeface="Candara" charset="0"/>
            </a:endParaRPr>
          </a:p>
          <a:p>
            <a:pPr marL="0" indent="0" algn="ctr">
              <a:buNone/>
            </a:pPr>
            <a:r>
              <a:rPr lang="en-US" sz="2600" b="1" i="1" baseline="30000" dirty="0" smtClean="0">
                <a:latin typeface="Candara"/>
                <a:cs typeface="Candara"/>
              </a:rPr>
              <a:t>6</a:t>
            </a:r>
            <a:r>
              <a:rPr lang="en-US" sz="2600" b="1" i="1" baseline="30000" dirty="0">
                <a:latin typeface="Candara"/>
                <a:cs typeface="Candara"/>
              </a:rPr>
              <a:t> </a:t>
            </a:r>
            <a:r>
              <a:rPr lang="en-US" sz="2600" i="1" dirty="0">
                <a:latin typeface="Candara"/>
                <a:cs typeface="Candara"/>
              </a:rPr>
              <a:t>“Do not give dogs what is holy, and do not throw </a:t>
            </a:r>
            <a:r>
              <a:rPr lang="en-US" sz="2600" i="1" dirty="0" smtClean="0">
                <a:latin typeface="Candara"/>
                <a:cs typeface="Candara"/>
              </a:rPr>
              <a:t>your </a:t>
            </a:r>
            <a:r>
              <a:rPr lang="en-US" sz="2600" i="1" dirty="0">
                <a:latin typeface="Candara"/>
                <a:cs typeface="Candara"/>
              </a:rPr>
              <a:t>pearls </a:t>
            </a:r>
            <a:r>
              <a:rPr lang="en-US" sz="2600" i="1" dirty="0" smtClean="0">
                <a:latin typeface="Candara"/>
                <a:cs typeface="Candara"/>
              </a:rPr>
              <a:t/>
            </a:r>
            <a:br>
              <a:rPr lang="en-US" sz="2600" i="1" dirty="0" smtClean="0">
                <a:latin typeface="Candara"/>
                <a:cs typeface="Candara"/>
              </a:rPr>
            </a:br>
            <a:r>
              <a:rPr lang="en-US" sz="2600" i="1" dirty="0" smtClean="0">
                <a:latin typeface="Candara"/>
                <a:cs typeface="Candara"/>
              </a:rPr>
              <a:t>before </a:t>
            </a:r>
            <a:r>
              <a:rPr lang="en-US" sz="2600" i="1" dirty="0">
                <a:latin typeface="Candara"/>
                <a:cs typeface="Candara"/>
              </a:rPr>
              <a:t>pigs, lest they trample them </a:t>
            </a:r>
            <a:r>
              <a:rPr lang="en-US" sz="2600" i="1" dirty="0" smtClean="0">
                <a:latin typeface="Candara"/>
                <a:cs typeface="Candara"/>
              </a:rPr>
              <a:t>underfoot </a:t>
            </a:r>
            <a:r>
              <a:rPr lang="en-US" sz="2600" i="1" dirty="0">
                <a:latin typeface="Candara"/>
                <a:cs typeface="Candara"/>
              </a:rPr>
              <a:t>and turn to attack you. (v. 6)</a:t>
            </a:r>
            <a:endParaRPr lang="en-US" sz="2600" dirty="0">
              <a:latin typeface="Candara"/>
              <a:cs typeface="Candara"/>
            </a:endParaRPr>
          </a:p>
          <a:p>
            <a:pPr marL="461963" indent="-461963" algn="ctr">
              <a:spcBef>
                <a:spcPts val="0"/>
              </a:spcBef>
              <a:buNone/>
            </a:pPr>
            <a:endParaRPr lang="en-US" sz="1200" i="1" dirty="0" smtClean="0">
              <a:latin typeface="Candara"/>
              <a:cs typeface="Candara"/>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Don’t give scoffers God’s wisdom </a:t>
            </a:r>
            <a:r>
              <a:rPr lang="en-US" sz="2600" b="1" kern="1200" dirty="0" smtClean="0">
                <a:latin typeface="Candara" charset="0"/>
                <a:ea typeface="ＭＳ Ｐゴシック" charset="0"/>
                <a:cs typeface="Candara" charset="0"/>
              </a:rPr>
              <a:t>[the gospel] (Prov. 9:7-8)</a:t>
            </a:r>
            <a:r>
              <a:rPr lang="en-US" sz="2600" b="1" kern="1200" dirty="0">
                <a:latin typeface="Candara" charset="0"/>
                <a:ea typeface="ＭＳ Ｐゴシック" charset="0"/>
                <a:cs typeface="Candara" charset="0"/>
              </a:rPr>
              <a:t>.</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Shake off the dust of your feet when you recognize </a:t>
            </a:r>
            <a:r>
              <a:rPr lang="en-US" sz="2600" b="1" kern="1200" dirty="0" smtClean="0">
                <a:latin typeface="Candara" charset="0"/>
                <a:ea typeface="ＭＳ Ｐゴシック" charset="0"/>
                <a:cs typeface="Candara" charset="0"/>
              </a:rPr>
              <a:t>them (</a:t>
            </a:r>
            <a:r>
              <a:rPr lang="en-US" sz="2600" b="1" kern="1200" dirty="0" err="1" smtClean="0">
                <a:latin typeface="Candara" charset="0"/>
                <a:ea typeface="ＭＳ Ｐゴシック" charset="0"/>
                <a:cs typeface="Candara" charset="0"/>
              </a:rPr>
              <a:t>Lk</a:t>
            </a:r>
            <a:r>
              <a:rPr lang="en-US" sz="2600" b="1" kern="1200" dirty="0" smtClean="0">
                <a:latin typeface="Candara" charset="0"/>
                <a:ea typeface="ＭＳ Ｐゴシック" charset="0"/>
                <a:cs typeface="Candara" charset="0"/>
              </a:rPr>
              <a:t>. 9:5).</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Move on to receptive </a:t>
            </a:r>
            <a:r>
              <a:rPr lang="en-US" sz="2600" b="1" kern="1200" dirty="0" smtClean="0">
                <a:latin typeface="Candara" charset="0"/>
                <a:ea typeface="ＭＳ Ｐゴシック" charset="0"/>
                <a:cs typeface="Candara" charset="0"/>
              </a:rPr>
              <a:t>people (Acts 18:6).</a:t>
            </a:r>
            <a:endParaRPr lang="en-US" sz="2600" b="1" kern="1200" dirty="0">
              <a:latin typeface="Candara" charset="0"/>
              <a:ea typeface="ＭＳ Ｐゴシック" charset="0"/>
              <a:cs typeface="Candara" charset="0"/>
            </a:endParaRPr>
          </a:p>
          <a:p>
            <a:pPr marL="461963" indent="-461963" algn="ctr">
              <a:spcBef>
                <a:spcPts val="0"/>
              </a:spcBef>
              <a:buNone/>
            </a:pPr>
            <a:endParaRPr lang="en-US" sz="1200" i="1" dirty="0">
              <a:latin typeface="Candara"/>
              <a:cs typeface="Candara"/>
            </a:endParaRPr>
          </a:p>
          <a:p>
            <a:pPr marL="0" indent="0" algn="ctr">
              <a:spcBef>
                <a:spcPts val="0"/>
              </a:spcBef>
              <a:buNone/>
            </a:pPr>
            <a:r>
              <a:rPr lang="en-US" sz="2500" i="1" baseline="30000" dirty="0">
                <a:latin typeface="Candara"/>
                <a:cs typeface="Candara"/>
              </a:rPr>
              <a:t>7</a:t>
            </a:r>
            <a:r>
              <a:rPr lang="en-US" sz="2500" i="1" dirty="0">
                <a:latin typeface="Candara"/>
                <a:cs typeface="Candara"/>
              </a:rPr>
              <a:t> Whoever corrects a scoffer gets himself abuse,</a:t>
            </a:r>
          </a:p>
          <a:p>
            <a:pPr marL="0" indent="0" algn="ctr">
              <a:spcBef>
                <a:spcPts val="0"/>
              </a:spcBef>
              <a:buNone/>
            </a:pPr>
            <a:r>
              <a:rPr lang="en-US" sz="2500" i="1" dirty="0">
                <a:latin typeface="Candara"/>
                <a:cs typeface="Candara"/>
              </a:rPr>
              <a:t>    and he who reproves a wicked man incurs injury.</a:t>
            </a:r>
          </a:p>
          <a:p>
            <a:pPr marL="0" indent="0" algn="ctr">
              <a:spcBef>
                <a:spcPts val="0"/>
              </a:spcBef>
              <a:buNone/>
            </a:pPr>
            <a:r>
              <a:rPr lang="en-US" sz="2500" i="1" baseline="30000" dirty="0">
                <a:latin typeface="Candara"/>
                <a:cs typeface="Candara"/>
              </a:rPr>
              <a:t>8</a:t>
            </a:r>
            <a:r>
              <a:rPr lang="en-US" sz="2500" i="1" dirty="0">
                <a:latin typeface="Candara"/>
                <a:cs typeface="Candara"/>
              </a:rPr>
              <a:t> Do not reprove a scoffer, or he will hate you;</a:t>
            </a:r>
          </a:p>
          <a:p>
            <a:pPr marL="0" indent="0" algn="ctr">
              <a:spcBef>
                <a:spcPts val="0"/>
              </a:spcBef>
              <a:buNone/>
            </a:pPr>
            <a:r>
              <a:rPr lang="en-US" sz="2500" i="1" dirty="0">
                <a:latin typeface="Candara"/>
                <a:cs typeface="Candara"/>
              </a:rPr>
              <a:t>    reprove a wise man, and he will love you.</a:t>
            </a:r>
            <a:br>
              <a:rPr lang="en-US" sz="2500" i="1" dirty="0">
                <a:latin typeface="Candara"/>
                <a:cs typeface="Candara"/>
              </a:rPr>
            </a:br>
            <a:r>
              <a:rPr lang="en-US" sz="2500" i="1" dirty="0">
                <a:latin typeface="Candara"/>
                <a:cs typeface="Candara"/>
              </a:rPr>
              <a:t> Proverbs 9:7-8</a:t>
            </a:r>
          </a:p>
          <a:p>
            <a:pPr marL="0" indent="0" algn="ctr">
              <a:spcBef>
                <a:spcPts val="0"/>
              </a:spcBef>
              <a:buNone/>
            </a:pPr>
            <a:r>
              <a:rPr lang="en-US" sz="2500" i="1" dirty="0">
                <a:latin typeface="Candara"/>
                <a:cs typeface="Candara"/>
              </a:rPr>
              <a:t> </a:t>
            </a:r>
          </a:p>
        </p:txBody>
      </p:sp>
    </p:spTree>
    <p:extLst>
      <p:ext uri="{BB962C8B-B14F-4D97-AF65-F5344CB8AC3E}">
        <p14:creationId xmlns:p14="http://schemas.microsoft.com/office/powerpoint/2010/main" val="8496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The Speck and the Log</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[26]</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7:1-6</a:t>
            </a:r>
            <a:br>
              <a:rPr lang="en-US" i="1" dirty="0" smtClean="0">
                <a:effectLst>
                  <a:outerShdw blurRad="38100" dist="38100" dir="2700000" algn="tl">
                    <a:srgbClr val="DDDDDD"/>
                  </a:outerShdw>
                </a:effectLst>
                <a:latin typeface="Candara" charset="0"/>
                <a:ea typeface="MS PGothic" charset="0"/>
                <a:cs typeface="Arial" charset="0"/>
              </a:rPr>
            </a:b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July 17,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457200" indent="-457200">
              <a:buFont typeface="Calibri" charset="0"/>
              <a:buAutoNum type="arabicPeriod"/>
            </a:pPr>
            <a:r>
              <a:rPr lang="en-US" sz="2600" dirty="0">
                <a:latin typeface="Candara" charset="0"/>
                <a:cs typeface="Candara" charset="0"/>
              </a:rPr>
              <a:t>What one insight hit home for you from Jesus’ teaching on warning against hypocritical judgmental spirit? What will you do about it?</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is your first step toward taking out the “log” in your eye first?</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would it mean for you to practice the healthy balance that Jesus teaches—that you would sharpen your discernment while purging any hypercritical judgmentalism?</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838200"/>
          </a:xfrm>
        </p:spPr>
        <p:txBody>
          <a:bodyPr/>
          <a:lstStyle/>
          <a:p>
            <a:r>
              <a:rPr lang="en-US" sz="3200" b="1" spc="-60" dirty="0">
                <a:latin typeface="Candara" charset="0"/>
                <a:ea typeface="MS PGothic" charset="0"/>
                <a:cs typeface="Arial" charset="0"/>
              </a:rPr>
              <a:t>JESUS’ CALL FOR RADICAL DIFFERENCE IN RELATIONSHIPS [MATT 7]</a:t>
            </a:r>
          </a:p>
        </p:txBody>
      </p:sp>
      <p:sp>
        <p:nvSpPr>
          <p:cNvPr id="27651" name="Rectangle 3"/>
          <p:cNvSpPr>
            <a:spLocks noGrp="1" noChangeArrowheads="1"/>
          </p:cNvSpPr>
          <p:nvPr>
            <p:ph type="body" idx="1"/>
          </p:nvPr>
        </p:nvSpPr>
        <p:spPr>
          <a:xfrm>
            <a:off x="304800" y="1371600"/>
            <a:ext cx="11684000" cy="5426657"/>
          </a:xfrm>
        </p:spPr>
        <p:txBody>
          <a:bodyPr/>
          <a:lstStyle/>
          <a:p>
            <a:pPr marL="0" lvl="0" indent="0" algn="ctr">
              <a:spcBef>
                <a:spcPts val="0"/>
              </a:spcBef>
              <a:buNone/>
              <a:defRPr/>
            </a:pPr>
            <a:r>
              <a:rPr lang="en-US" sz="2800" i="1" dirty="0">
                <a:solidFill>
                  <a:srgbClr val="000000"/>
                </a:solidFill>
                <a:latin typeface="Candara" charset="0"/>
                <a:cs typeface="MS PGothic" charset="0"/>
              </a:rPr>
              <a:t>“Do not be like them.” – Matthew 6:8</a:t>
            </a:r>
          </a:p>
          <a:p>
            <a:pPr marL="458788" lvl="0" indent="-458788">
              <a:spcBef>
                <a:spcPts val="0"/>
              </a:spcBef>
              <a:defRPr/>
            </a:pPr>
            <a:endParaRPr lang="en-US" sz="1400" b="1" dirty="0" smtClean="0">
              <a:latin typeface="Candara" charset="0"/>
              <a:ea typeface="MS PGothic" charset="0"/>
              <a:cs typeface="Arial" charset="0"/>
            </a:endParaRPr>
          </a:p>
          <a:p>
            <a:pPr marL="458788" lvl="0" indent="-458788">
              <a:spcBef>
                <a:spcPts val="0"/>
              </a:spcBef>
              <a:defRPr/>
            </a:pPr>
            <a:r>
              <a:rPr lang="en-US" sz="2800" b="1" dirty="0" smtClean="0">
                <a:latin typeface="Candara" charset="0"/>
                <a:ea typeface="MS PGothic" charset="0"/>
                <a:cs typeface="Arial" charset="0"/>
              </a:rPr>
              <a:t>In </a:t>
            </a:r>
            <a:r>
              <a:rPr lang="en-US" sz="2800" b="1" dirty="0">
                <a:latin typeface="Candara" charset="0"/>
                <a:ea typeface="MS PGothic" charset="0"/>
                <a:cs typeface="Arial" charset="0"/>
              </a:rPr>
              <a:t>relating to </a:t>
            </a:r>
            <a:r>
              <a:rPr lang="en-US" sz="2800" b="1" dirty="0">
                <a:solidFill>
                  <a:srgbClr val="FF0000"/>
                </a:solidFill>
                <a:latin typeface="Candara" charset="0"/>
                <a:ea typeface="MS PGothic" charset="0"/>
                <a:cs typeface="Arial" charset="0"/>
              </a:rPr>
              <a:t>OUR BROTHERS/SISTERS [7:1-5</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a:t>
            </a:r>
            <a:r>
              <a:rPr lang="en-US" sz="2800" b="1" dirty="0">
                <a:solidFill>
                  <a:srgbClr val="FF0000"/>
                </a:solidFill>
                <a:latin typeface="Candara" charset="0"/>
                <a:ea typeface="MS PGothic" charset="0"/>
                <a:cs typeface="Arial" charset="0"/>
              </a:rPr>
              <a:t>HARDENED, HOSTILE SCOFFERS [7:6</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a:t>
            </a:r>
            <a:r>
              <a:rPr lang="en-US" sz="2800" b="1" dirty="0">
                <a:solidFill>
                  <a:srgbClr val="FF0000"/>
                </a:solidFill>
                <a:latin typeface="Candara" charset="0"/>
                <a:ea typeface="MS PGothic" charset="0"/>
                <a:cs typeface="Arial" charset="0"/>
              </a:rPr>
              <a:t>OUR HEAVENLY FATHER [7:7-11</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a:t>
            </a:r>
            <a:r>
              <a:rPr lang="en-US" sz="2800" b="1" dirty="0">
                <a:solidFill>
                  <a:srgbClr val="FF0000"/>
                </a:solidFill>
                <a:latin typeface="Candara" charset="0"/>
                <a:ea typeface="MS PGothic" charset="0"/>
                <a:cs typeface="Arial" charset="0"/>
              </a:rPr>
              <a:t>EVERYONE IN GENERAL [7:12</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a:t>
            </a:r>
            <a:r>
              <a:rPr lang="en-US" sz="2800" b="1" dirty="0">
                <a:solidFill>
                  <a:srgbClr val="FF0000"/>
                </a:solidFill>
                <a:latin typeface="Candara" charset="0"/>
                <a:ea typeface="MS PGothic" charset="0"/>
                <a:cs typeface="Arial" charset="0"/>
              </a:rPr>
              <a:t>FOLLOWING CHRIST [7:12</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a:t>
            </a:r>
            <a:r>
              <a:rPr lang="en-US" sz="2800" b="1" dirty="0">
                <a:solidFill>
                  <a:srgbClr val="FF0000"/>
                </a:solidFill>
                <a:latin typeface="Candara" charset="0"/>
                <a:ea typeface="MS PGothic" charset="0"/>
                <a:cs typeface="Arial" charset="0"/>
              </a:rPr>
              <a:t>FALSE PROPHETS [7:15-23</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In relating to </a:t>
            </a:r>
            <a:r>
              <a:rPr lang="en-US" sz="2800" b="1" dirty="0">
                <a:solidFill>
                  <a:srgbClr val="FF0000"/>
                </a:solidFill>
                <a:latin typeface="Candara" charset="0"/>
                <a:ea typeface="MS PGothic" charset="0"/>
                <a:cs typeface="Arial" charset="0"/>
              </a:rPr>
              <a:t>JESUS’ TEACHING [7:24-27]</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9984288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“JUDGE NOT”: WHAT DOES IT MEAN?</a:t>
            </a:r>
          </a:p>
        </p:txBody>
      </p:sp>
      <p:sp>
        <p:nvSpPr>
          <p:cNvPr id="5" name="Rectangle 3"/>
          <p:cNvSpPr txBox="1">
            <a:spLocks noChangeArrowheads="1"/>
          </p:cNvSpPr>
          <p:nvPr/>
        </p:nvSpPr>
        <p:spPr bwMode="auto">
          <a:xfrm>
            <a:off x="304840" y="1219206"/>
            <a:ext cx="11734799" cy="56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smtClean="0">
                <a:solidFill>
                  <a:srgbClr val="000000"/>
                </a:solidFill>
                <a:latin typeface="Candara" charset="0"/>
                <a:cs typeface="MS PGothic" charset="0"/>
              </a:rPr>
              <a:t>“</a:t>
            </a:r>
            <a:r>
              <a:rPr lang="en-US" sz="2600" dirty="0">
                <a:solidFill>
                  <a:srgbClr val="000000"/>
                </a:solidFill>
                <a:latin typeface="Candara" charset="0"/>
                <a:cs typeface="MS PGothic" charset="0"/>
              </a:rPr>
              <a:t>Judge not, that you be not judged.” (v. 1</a:t>
            </a:r>
            <a:r>
              <a:rPr lang="en-US" sz="2600" dirty="0" smtClean="0">
                <a:solidFill>
                  <a:srgbClr val="000000"/>
                </a:solidFill>
                <a:latin typeface="Candara" charset="0"/>
                <a:cs typeface="MS PGothic" charset="0"/>
              </a:rPr>
              <a:t>)</a:t>
            </a:r>
          </a:p>
          <a:p>
            <a:pPr marL="0" indent="0" algn="ctr">
              <a:spcBef>
                <a:spcPct val="0"/>
              </a:spcBef>
              <a:buNone/>
            </a:pPr>
            <a:endParaRPr lang="en-US" sz="800" dirty="0">
              <a:solidFill>
                <a:srgbClr val="000000"/>
              </a:solidFill>
              <a:latin typeface="Candara" charset="0"/>
              <a:cs typeface="MS PGothic" charset="0"/>
            </a:endParaRPr>
          </a:p>
          <a:p>
            <a:pPr marL="458788" indent="-458788">
              <a:spcBef>
                <a:spcPct val="0"/>
              </a:spcBef>
            </a:pPr>
            <a:r>
              <a:rPr lang="en-US" sz="2800" b="1" i="0" spc="-10" dirty="0">
                <a:solidFill>
                  <a:srgbClr val="FF0000"/>
                </a:solidFill>
                <a:latin typeface="Candara" charset="0"/>
                <a:ea typeface="ＭＳ Ｐゴシック" charset="0"/>
                <a:cs typeface="MS PGothic" charset="0"/>
              </a:rPr>
              <a:t>It does </a:t>
            </a:r>
            <a:r>
              <a:rPr lang="en-US" sz="2800" b="1" i="0" u="sng" spc="-10" dirty="0">
                <a:solidFill>
                  <a:srgbClr val="FF0000"/>
                </a:solidFill>
                <a:latin typeface="Candara" charset="0"/>
                <a:ea typeface="ＭＳ Ｐゴシック" charset="0"/>
                <a:cs typeface="MS PGothic" charset="0"/>
              </a:rPr>
              <a:t>NOT</a:t>
            </a:r>
            <a:r>
              <a:rPr lang="en-US" sz="2800" b="1" i="0" spc="-10" dirty="0">
                <a:solidFill>
                  <a:srgbClr val="FF0000"/>
                </a:solidFill>
                <a:latin typeface="Candara" charset="0"/>
                <a:ea typeface="ＭＳ Ｐゴシック" charset="0"/>
                <a:cs typeface="MS PGothic" charset="0"/>
              </a:rPr>
              <a:t> mean:</a:t>
            </a:r>
          </a:p>
          <a:p>
            <a:pPr marL="0" indent="0" algn="ctr">
              <a:spcBef>
                <a:spcPct val="0"/>
              </a:spcBef>
              <a:buFontTx/>
              <a:buNone/>
            </a:pPr>
            <a:endParaRPr lang="en-US" sz="800" i="1" dirty="0" smtClean="0">
              <a:solidFill>
                <a:srgbClr val="000000"/>
              </a:solidFill>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Don’t exercise </a:t>
            </a:r>
            <a:r>
              <a:rPr lang="en-US" sz="2600" b="1" dirty="0">
                <a:latin typeface="Candara" charset="0"/>
                <a:ea typeface="ＭＳ Ｐゴシック" charset="0"/>
                <a:cs typeface="Candara" charset="0"/>
              </a:rPr>
              <a:t>critical discernment</a:t>
            </a:r>
            <a:r>
              <a:rPr lang="en-US" sz="2600" b="1" i="0" dirty="0">
                <a:latin typeface="Candara" charset="0"/>
                <a:ea typeface="ＭＳ Ｐゴシック" charset="0"/>
                <a:cs typeface="Candara" charset="0"/>
              </a:rPr>
              <a:t> [e.g., moral/character judgment].</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Don’t evaluate/assess/critique.</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Don’t test the spirits</a:t>
            </a:r>
            <a:r>
              <a:rPr lang="en-US" sz="2600" b="1" i="0" dirty="0" smtClean="0">
                <a:latin typeface="Candara" charset="0"/>
                <a:ea typeface="ＭＳ Ｐゴシック" charset="0"/>
                <a:cs typeface="Candara" charset="0"/>
              </a:rPr>
              <a:t>.</a:t>
            </a:r>
          </a:p>
          <a:p>
            <a:pPr marL="912813" lvl="2" indent="-457200" defTabSz="385763">
              <a:spcBef>
                <a:spcPts val="0"/>
              </a:spcBef>
              <a:buFont typeface="Wingdings" charset="2"/>
              <a:buChar char="Ø"/>
              <a:defRPr/>
            </a:pPr>
            <a:endParaRPr lang="en-US" sz="800" b="1" i="0" dirty="0">
              <a:latin typeface="Candara" charset="0"/>
              <a:ea typeface="ＭＳ Ｐゴシック" charset="0"/>
              <a:cs typeface="Candara" charset="0"/>
            </a:endParaRPr>
          </a:p>
          <a:p>
            <a:pPr marL="458788" indent="-458788">
              <a:spcBef>
                <a:spcPct val="0"/>
              </a:spcBef>
            </a:pPr>
            <a:r>
              <a:rPr lang="en-US" sz="2800" b="1" i="0" spc="-10" dirty="0">
                <a:solidFill>
                  <a:srgbClr val="FF0000"/>
                </a:solidFill>
                <a:latin typeface="Candara" charset="0"/>
                <a:ea typeface="ＭＳ Ｐゴシック" charset="0"/>
                <a:cs typeface="MS PGothic" charset="0"/>
              </a:rPr>
              <a:t>How do we know that Jesus doesn’t mean it that way?</a:t>
            </a:r>
          </a:p>
          <a:p>
            <a:pPr marL="0" indent="0" algn="ctr">
              <a:spcBef>
                <a:spcPct val="0"/>
              </a:spcBef>
              <a:buFontTx/>
              <a:buNone/>
            </a:pPr>
            <a:endParaRPr lang="en-US" sz="800" dirty="0">
              <a:solidFill>
                <a:srgbClr val="000000"/>
              </a:solidFill>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Not exercising critical discernment is unnatural and unrealistic—inevitably, we all use critical discernment to deal with realities of life.</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In the same context, in verse 6 Jesus teaches us to discern who dogs and pigs are in our lives and treat them shrewdly.</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Later in verse15, Jesus warns to “Beware of false prophets,” which requires a judgment involving discernment. </a:t>
            </a:r>
          </a:p>
        </p:txBody>
      </p:sp>
    </p:spTree>
    <p:extLst>
      <p:ext uri="{BB962C8B-B14F-4D97-AF65-F5344CB8AC3E}">
        <p14:creationId xmlns:p14="http://schemas.microsoft.com/office/powerpoint/2010/main" val="2184303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“JUDGE NOT”: WHAT DOES IT MEAN?</a:t>
            </a:r>
          </a:p>
        </p:txBody>
      </p:sp>
      <p:sp>
        <p:nvSpPr>
          <p:cNvPr id="5" name="Rectangle 3"/>
          <p:cNvSpPr txBox="1">
            <a:spLocks noChangeArrowheads="1"/>
          </p:cNvSpPr>
          <p:nvPr/>
        </p:nvSpPr>
        <p:spPr bwMode="auto">
          <a:xfrm>
            <a:off x="304840" y="1219206"/>
            <a:ext cx="11734799" cy="56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smtClean="0">
                <a:solidFill>
                  <a:srgbClr val="000000"/>
                </a:solidFill>
                <a:latin typeface="Candara" charset="0"/>
                <a:cs typeface="MS PGothic" charset="0"/>
              </a:rPr>
              <a:t>“</a:t>
            </a:r>
            <a:r>
              <a:rPr lang="en-US" sz="2600" dirty="0">
                <a:solidFill>
                  <a:srgbClr val="000000"/>
                </a:solidFill>
                <a:latin typeface="Candara" charset="0"/>
                <a:cs typeface="MS PGothic" charset="0"/>
              </a:rPr>
              <a:t>Judge not, that you be not judged.” (v. 1</a:t>
            </a:r>
            <a:r>
              <a:rPr lang="en-US" sz="2600" dirty="0" smtClean="0">
                <a:solidFill>
                  <a:srgbClr val="000000"/>
                </a:solidFill>
                <a:latin typeface="Candara" charset="0"/>
                <a:cs typeface="MS PGothic" charset="0"/>
              </a:rPr>
              <a:t>)</a:t>
            </a:r>
          </a:p>
          <a:p>
            <a:pPr marL="0" indent="0" algn="ctr">
              <a:spcBef>
                <a:spcPct val="0"/>
              </a:spcBef>
              <a:buNone/>
            </a:pPr>
            <a:endParaRPr lang="en-US" sz="800" dirty="0">
              <a:solidFill>
                <a:srgbClr val="000000"/>
              </a:solidFill>
              <a:latin typeface="Candara" charset="0"/>
              <a:cs typeface="MS PGothic" charset="0"/>
            </a:endParaRPr>
          </a:p>
          <a:p>
            <a:pPr marL="458788" lvl="0" indent="-458788">
              <a:spcBef>
                <a:spcPct val="0"/>
              </a:spcBef>
            </a:pPr>
            <a:r>
              <a:rPr lang="en-US" sz="2800" b="1" i="0" spc="-10" dirty="0">
                <a:solidFill>
                  <a:srgbClr val="FF0000"/>
                </a:solidFill>
                <a:latin typeface="Candara" charset="0"/>
                <a:ea typeface="ＭＳ Ｐゴシック" charset="0"/>
                <a:cs typeface="MS PGothic" charset="0"/>
              </a:rPr>
              <a:t>Rather, it </a:t>
            </a:r>
            <a:r>
              <a:rPr lang="en-US" sz="2800" b="1" i="0" spc="-10" dirty="0" smtClean="0">
                <a:solidFill>
                  <a:srgbClr val="FF0000"/>
                </a:solidFill>
                <a:latin typeface="Candara" charset="0"/>
                <a:ea typeface="ＭＳ Ｐゴシック" charset="0"/>
                <a:cs typeface="MS PGothic" charset="0"/>
              </a:rPr>
              <a:t>MEANS:</a:t>
            </a:r>
            <a:endParaRPr lang="en-US" sz="2800" b="1" i="0" spc="-10" dirty="0">
              <a:solidFill>
                <a:srgbClr val="FF0000"/>
              </a:solidFill>
              <a:latin typeface="Candara" charset="0"/>
              <a:ea typeface="ＭＳ Ｐゴシック" charset="0"/>
              <a:cs typeface="MS PGothic" charset="0"/>
            </a:endParaRPr>
          </a:p>
          <a:p>
            <a:pPr marL="0" indent="0" algn="ctr">
              <a:spcBef>
                <a:spcPct val="0"/>
              </a:spcBef>
              <a:buFontTx/>
              <a:buNone/>
            </a:pPr>
            <a:endParaRPr lang="en-US" sz="800" i="1" dirty="0" smtClean="0">
              <a:solidFill>
                <a:srgbClr val="000000"/>
              </a:solidFill>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Don’t criticize others with a hypercritical judgmental attitude [</a:t>
            </a:r>
            <a:r>
              <a:rPr lang="en-US" sz="2600" b="1" dirty="0" smtClean="0">
                <a:latin typeface="Candara" charset="0"/>
                <a:ea typeface="ＭＳ Ｐゴシック" charset="0"/>
                <a:cs typeface="Candara" charset="0"/>
              </a:rPr>
              <a:t>censoriousness = judgment involving condemnation</a:t>
            </a:r>
            <a:r>
              <a:rPr lang="en-US" sz="2600" b="1" i="0" dirty="0" smtClean="0">
                <a:latin typeface="Candara" charset="0"/>
                <a:ea typeface="ＭＳ Ｐゴシック" charset="0"/>
                <a:cs typeface="Candara" charset="0"/>
              </a:rPr>
              <a:t>]</a:t>
            </a:r>
            <a:r>
              <a:rPr lang="en-US" sz="2600" b="1" i="0" dirty="0">
                <a:latin typeface="Candara" charset="0"/>
                <a:ea typeface="ＭＳ Ｐゴシック" charset="0"/>
                <a:cs typeface="Candara" charset="0"/>
              </a:rPr>
              <a:t>.</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Don’t condemn others with undue harshness and superiority.</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Don’t play God, pronouncing final judgment on another person</a:t>
            </a:r>
            <a:r>
              <a:rPr lang="en-US" sz="2600" b="1" i="0" dirty="0" smtClean="0">
                <a:latin typeface="Candara" charset="0"/>
                <a:ea typeface="ＭＳ Ｐゴシック" charset="0"/>
                <a:cs typeface="Candara" charset="0"/>
              </a:rPr>
              <a:t>.</a:t>
            </a:r>
            <a:endParaRPr lang="en-US" sz="2600" b="1" i="0" dirty="0">
              <a:latin typeface="Candara" charset="0"/>
              <a:ea typeface="ＭＳ Ｐゴシック" charset="0"/>
              <a:cs typeface="Candara" charset="0"/>
            </a:endParaRPr>
          </a:p>
        </p:txBody>
      </p:sp>
    </p:spTree>
    <p:extLst>
      <p:ext uri="{BB962C8B-B14F-4D97-AF65-F5344CB8AC3E}">
        <p14:creationId xmlns:p14="http://schemas.microsoft.com/office/powerpoint/2010/main" val="39839553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066800"/>
            <a:ext cx="11582400" cy="5764894"/>
          </a:xfrm>
        </p:spPr>
        <p:txBody>
          <a:bodyPr/>
          <a:lstStyle/>
          <a:p>
            <a:pPr marL="55563" lvl="1" indent="0" algn="ctr" defTabSz="385763">
              <a:spcBef>
                <a:spcPts val="0"/>
              </a:spcBef>
              <a:buNone/>
              <a:defRPr/>
            </a:pPr>
            <a:r>
              <a:rPr lang="en-US" b="1" i="1" kern="1200" dirty="0">
                <a:solidFill>
                  <a:srgbClr val="000000"/>
                </a:solidFill>
                <a:latin typeface="Candara" charset="0"/>
                <a:ea typeface="ＭＳ Ｐゴシック" charset="0"/>
                <a:cs typeface="Candara" charset="0"/>
              </a:rPr>
              <a:t>The context provides a healthy balance.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If we are not to ‘judge’ others, finding fault with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them in a censorious, condemning or hypocritical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way, we are not to ignore their faults either and pretend</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that everybody is the same. Both extremes are to be avoided.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The saints are not judges, but ‘saints are not simpletons’ either.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If we first remove the log from our eye and thus see clearly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to take a speck from our brother’s eye, he (if he is a true </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brother in the Lord) will appreciate our concern. But</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 not everyone is grateful for criticism and correction.</a:t>
            </a:r>
            <a:br>
              <a:rPr lang="en-US" b="1" i="1" kern="1200" dirty="0">
                <a:solidFill>
                  <a:srgbClr val="000000"/>
                </a:solidFill>
                <a:latin typeface="Candara" charset="0"/>
                <a:ea typeface="ＭＳ Ｐゴシック" charset="0"/>
                <a:cs typeface="Candara" charset="0"/>
              </a:rPr>
            </a:br>
            <a:r>
              <a:rPr lang="en-US" b="1" i="1" kern="1200" dirty="0">
                <a:solidFill>
                  <a:srgbClr val="000000"/>
                </a:solidFill>
                <a:latin typeface="Candara" charset="0"/>
                <a:ea typeface="ＭＳ Ｐゴシック" charset="0"/>
                <a:cs typeface="Candara" charset="0"/>
              </a:rPr>
              <a:t>John R. W. </a:t>
            </a:r>
            <a:r>
              <a:rPr lang="en-US" b="1" i="1" kern="1200" dirty="0" smtClean="0">
                <a:solidFill>
                  <a:srgbClr val="000000"/>
                </a:solidFill>
                <a:latin typeface="Candara" charset="0"/>
                <a:ea typeface="ＭＳ Ｐゴシック" charset="0"/>
                <a:cs typeface="Candara" charset="0"/>
              </a:rPr>
              <a:t>Stott</a:t>
            </a:r>
            <a:endParaRPr lang="en-US" b="1" i="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26986626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457200"/>
          </a:xfrm>
        </p:spPr>
        <p:txBody>
          <a:bodyPr/>
          <a:lstStyle/>
          <a:p>
            <a:r>
              <a:rPr lang="en-US" sz="3200" b="1" dirty="0">
                <a:latin typeface="Candara" charset="0"/>
                <a:ea typeface="MS PGothic" charset="0"/>
                <a:cs typeface="Arial" charset="0"/>
              </a:rPr>
              <a:t>WHY SHOULD WE NOT JUDGE?</a:t>
            </a:r>
          </a:p>
        </p:txBody>
      </p:sp>
      <p:sp>
        <p:nvSpPr>
          <p:cNvPr id="5" name="Rectangle 3"/>
          <p:cNvSpPr txBox="1">
            <a:spLocks noChangeArrowheads="1"/>
          </p:cNvSpPr>
          <p:nvPr/>
        </p:nvSpPr>
        <p:spPr bwMode="auto">
          <a:xfrm>
            <a:off x="304840" y="1066800"/>
            <a:ext cx="11734799" cy="576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ctr">
              <a:spcBef>
                <a:spcPct val="0"/>
              </a:spcBef>
              <a:buNone/>
            </a:pPr>
            <a:r>
              <a:rPr lang="en-US" sz="2600" baseline="30000" dirty="0" smtClean="0">
                <a:solidFill>
                  <a:srgbClr val="FF0000"/>
                </a:solidFill>
                <a:latin typeface="Candara" charset="0"/>
                <a:ea typeface="ＭＳ Ｐゴシック" charset="0"/>
                <a:cs typeface="MS PGothic" charset="0"/>
              </a:rPr>
              <a:t>1</a:t>
            </a:r>
            <a:r>
              <a:rPr lang="en-US" sz="2600" dirty="0" smtClean="0">
                <a:solidFill>
                  <a:srgbClr val="FF0000"/>
                </a:solidFill>
                <a:latin typeface="Candara" charset="0"/>
                <a:ea typeface="ＭＳ Ｐゴシック" charset="0"/>
                <a:cs typeface="MS PGothic" charset="0"/>
              </a:rPr>
              <a:t> </a:t>
            </a:r>
            <a:r>
              <a:rPr lang="en-US" sz="2600" dirty="0">
                <a:solidFill>
                  <a:srgbClr val="FF0000"/>
                </a:solidFill>
                <a:latin typeface="Candara" charset="0"/>
                <a:ea typeface="ＭＳ Ｐゴシック" charset="0"/>
                <a:cs typeface="MS PGothic" charset="0"/>
              </a:rPr>
              <a:t>“Judge not, that you be not judged.  </a:t>
            </a:r>
            <a:r>
              <a:rPr lang="en-US" sz="2600" baseline="30000" dirty="0">
                <a:solidFill>
                  <a:srgbClr val="FF0000"/>
                </a:solidFill>
                <a:latin typeface="Candara" charset="0"/>
                <a:ea typeface="ＭＳ Ｐゴシック" charset="0"/>
                <a:cs typeface="MS PGothic" charset="0"/>
              </a:rPr>
              <a:t>2</a:t>
            </a:r>
            <a:r>
              <a:rPr lang="en-US" sz="2600" dirty="0">
                <a:solidFill>
                  <a:srgbClr val="FF0000"/>
                </a:solidFill>
                <a:latin typeface="Candara" charset="0"/>
                <a:ea typeface="ＭＳ Ｐゴシック" charset="0"/>
                <a:cs typeface="MS PGothic" charset="0"/>
              </a:rPr>
              <a:t> For with the judgment </a:t>
            </a:r>
          </a:p>
          <a:p>
            <a:pPr marL="0" lvl="0" indent="0" algn="ctr">
              <a:spcBef>
                <a:spcPct val="0"/>
              </a:spcBef>
              <a:buNone/>
            </a:pPr>
            <a:r>
              <a:rPr lang="en-US" sz="2600" dirty="0">
                <a:solidFill>
                  <a:srgbClr val="FF0000"/>
                </a:solidFill>
                <a:latin typeface="Candara" charset="0"/>
                <a:ea typeface="ＭＳ Ｐゴシック" charset="0"/>
                <a:cs typeface="MS PGothic" charset="0"/>
              </a:rPr>
              <a:t>you pronounce you will be judged, and with the measure you use</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 it will be measured to you. </a:t>
            </a:r>
            <a:r>
              <a:rPr lang="en-US" sz="2600" baseline="30000" dirty="0">
                <a:solidFill>
                  <a:srgbClr val="000000"/>
                </a:solidFill>
                <a:latin typeface="Candara" charset="0"/>
                <a:ea typeface="ＭＳ Ｐゴシック" charset="0"/>
                <a:cs typeface="MS PGothic" charset="0"/>
              </a:rPr>
              <a:t>3</a:t>
            </a:r>
            <a:r>
              <a:rPr lang="en-US" sz="2600" dirty="0">
                <a:solidFill>
                  <a:srgbClr val="000000"/>
                </a:solidFill>
                <a:latin typeface="Candara" charset="0"/>
                <a:ea typeface="ＭＳ Ｐゴシック" charset="0"/>
                <a:cs typeface="MS PGothic" charset="0"/>
              </a:rPr>
              <a:t> Why do you see the speck that is in your </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brother's eye, but do not notice the log that is in your own eye? </a:t>
            </a:r>
            <a:r>
              <a:rPr lang="en-US" sz="2600" baseline="30000" dirty="0">
                <a:solidFill>
                  <a:srgbClr val="000000"/>
                </a:solidFill>
                <a:latin typeface="Candara" charset="0"/>
                <a:ea typeface="ＭＳ Ｐゴシック" charset="0"/>
                <a:cs typeface="MS PGothic" charset="0"/>
              </a:rPr>
              <a:t>4</a:t>
            </a:r>
            <a:r>
              <a:rPr lang="en-US" sz="2600" dirty="0">
                <a:solidFill>
                  <a:srgbClr val="000000"/>
                </a:solidFill>
                <a:latin typeface="Candara" charset="0"/>
                <a:ea typeface="ＭＳ Ｐゴシック" charset="0"/>
                <a:cs typeface="MS PGothic" charset="0"/>
              </a:rPr>
              <a:t> Or how </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can you say to your brother, ‘Let me take the speck out of your eye,’ </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when there is the log in your own eye? </a:t>
            </a:r>
            <a:r>
              <a:rPr lang="en-US" sz="2600" baseline="30000" dirty="0">
                <a:solidFill>
                  <a:srgbClr val="000000"/>
                </a:solidFill>
                <a:latin typeface="Candara" charset="0"/>
                <a:ea typeface="ＭＳ Ｐゴシック" charset="0"/>
                <a:cs typeface="MS PGothic" charset="0"/>
              </a:rPr>
              <a:t>5</a:t>
            </a:r>
            <a:r>
              <a:rPr lang="en-US" sz="2600" dirty="0">
                <a:solidFill>
                  <a:srgbClr val="000000"/>
                </a:solidFill>
                <a:latin typeface="Candara" charset="0"/>
                <a:ea typeface="ＭＳ Ｐゴシック" charset="0"/>
                <a:cs typeface="MS PGothic" charset="0"/>
              </a:rPr>
              <a:t> You hypocrite, first take</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the log out of your own eye, and then you will see clearly</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to take the speck out of your brother's eye. (vs. 1-5)</a:t>
            </a:r>
          </a:p>
          <a:p>
            <a:pPr marL="0" lvl="0" indent="0" algn="ctr">
              <a:spcBef>
                <a:spcPct val="0"/>
              </a:spcBef>
              <a:buNone/>
            </a:pPr>
            <a:endParaRPr lang="en-US" sz="1000" b="1" i="0" spc="-10" dirty="0" smtClean="0">
              <a:latin typeface="Candara" charset="0"/>
              <a:cs typeface="MS PGothic" charset="0"/>
            </a:endParaRPr>
          </a:p>
          <a:p>
            <a:pPr marL="458788" lvl="0" indent="-458788">
              <a:spcBef>
                <a:spcPct val="0"/>
              </a:spcBef>
              <a:buNone/>
            </a:pPr>
            <a:r>
              <a:rPr lang="en-US" sz="2800" b="1" i="0" spc="-10" dirty="0" smtClean="0">
                <a:latin typeface="Candara" charset="0"/>
                <a:cs typeface="MS PGothic" charset="0"/>
              </a:rPr>
              <a:t>1)   It is </a:t>
            </a:r>
            <a:r>
              <a:rPr lang="en-US" sz="2800" b="1" i="0" spc="-10" dirty="0" smtClean="0">
                <a:solidFill>
                  <a:srgbClr val="FF0000"/>
                </a:solidFill>
                <a:latin typeface="Candara" charset="0"/>
                <a:cs typeface="MS PGothic" charset="0"/>
              </a:rPr>
              <a:t>solely God’s role</a:t>
            </a:r>
            <a:r>
              <a:rPr lang="en-US" sz="2800" b="1" i="0" spc="-10" dirty="0">
                <a:latin typeface="Candara" charset="0"/>
                <a:cs typeface="MS PGothic" charset="0"/>
              </a:rPr>
              <a:t>—God only can see and judge </a:t>
            </a:r>
            <a:r>
              <a:rPr lang="en-US" sz="2800" b="1" i="0" spc="-10" dirty="0" smtClean="0">
                <a:latin typeface="Candara" charset="0"/>
                <a:cs typeface="MS PGothic" charset="0"/>
              </a:rPr>
              <a:t>everyone’s </a:t>
            </a:r>
            <a:r>
              <a:rPr lang="en-US" sz="2800" b="1" i="0" spc="-10" dirty="0">
                <a:latin typeface="Candara" charset="0"/>
                <a:cs typeface="MS PGothic" charset="0"/>
              </a:rPr>
              <a:t>inner motives as well as outer deeds (vs. 1-2). </a:t>
            </a:r>
            <a:endParaRPr lang="en-US" sz="10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No one, except God, can see the heart and full view of each deed’s context—hence, only God can and will judge everyone </a:t>
            </a:r>
            <a:r>
              <a:rPr lang="en-US" sz="2600" b="1" i="0" dirty="0" smtClean="0">
                <a:latin typeface="Candara" charset="0"/>
                <a:ea typeface="ＭＳ Ｐゴシック" charset="0"/>
                <a:cs typeface="Candara" charset="0"/>
              </a:rPr>
              <a:t>infallibly. </a:t>
            </a:r>
            <a:endParaRPr lang="en-US" sz="2600" b="1" i="0" dirty="0">
              <a:latin typeface="Candara" charset="0"/>
              <a:ea typeface="ＭＳ Ｐゴシック" charset="0"/>
              <a:cs typeface="Candara"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We will be judged with whatever we judge others with by God.</a:t>
            </a:r>
          </a:p>
        </p:txBody>
      </p:sp>
    </p:spTree>
    <p:extLst>
      <p:ext uri="{BB962C8B-B14F-4D97-AF65-F5344CB8AC3E}">
        <p14:creationId xmlns:p14="http://schemas.microsoft.com/office/powerpoint/2010/main" val="34348963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457200"/>
          </a:xfrm>
        </p:spPr>
        <p:txBody>
          <a:bodyPr/>
          <a:lstStyle/>
          <a:p>
            <a:r>
              <a:rPr lang="en-US" sz="3200" b="1" dirty="0">
                <a:latin typeface="Candara" charset="0"/>
                <a:ea typeface="MS PGothic" charset="0"/>
                <a:cs typeface="Arial" charset="0"/>
              </a:rPr>
              <a:t>WHY SHOULD WE NOT JUDGE?</a:t>
            </a:r>
          </a:p>
        </p:txBody>
      </p:sp>
      <p:sp>
        <p:nvSpPr>
          <p:cNvPr id="5" name="Rectangle 3"/>
          <p:cNvSpPr txBox="1">
            <a:spLocks noChangeArrowheads="1"/>
          </p:cNvSpPr>
          <p:nvPr/>
        </p:nvSpPr>
        <p:spPr bwMode="auto">
          <a:xfrm>
            <a:off x="304840" y="1066800"/>
            <a:ext cx="11734799" cy="576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ctr">
              <a:spcBef>
                <a:spcPct val="0"/>
              </a:spcBef>
              <a:buNone/>
            </a:pPr>
            <a:r>
              <a:rPr lang="en-US" sz="2600" baseline="30000" dirty="0" smtClean="0">
                <a:solidFill>
                  <a:srgbClr val="000000"/>
                </a:solidFill>
                <a:latin typeface="Candara" charset="0"/>
                <a:ea typeface="ＭＳ Ｐゴシック" charset="0"/>
                <a:cs typeface="MS PGothic" charset="0"/>
              </a:rPr>
              <a:t>1</a:t>
            </a:r>
            <a:r>
              <a:rPr lang="en-US" sz="2600" dirty="0" smtClean="0">
                <a:solidFill>
                  <a:srgbClr val="000000"/>
                </a:solidFill>
                <a:latin typeface="Candara" charset="0"/>
                <a:ea typeface="ＭＳ Ｐゴシック" charset="0"/>
                <a:cs typeface="MS PGothic" charset="0"/>
              </a:rPr>
              <a:t> </a:t>
            </a:r>
            <a:r>
              <a:rPr lang="en-US" sz="2600" dirty="0">
                <a:solidFill>
                  <a:srgbClr val="000000"/>
                </a:solidFill>
                <a:latin typeface="Candara" charset="0"/>
                <a:ea typeface="ＭＳ Ｐゴシック" charset="0"/>
                <a:cs typeface="MS PGothic" charset="0"/>
              </a:rPr>
              <a:t>“Judge not, that you be not judged.  </a:t>
            </a:r>
            <a:r>
              <a:rPr lang="en-US" sz="2600" baseline="30000" dirty="0">
                <a:solidFill>
                  <a:srgbClr val="000000"/>
                </a:solidFill>
                <a:latin typeface="Candara" charset="0"/>
                <a:ea typeface="ＭＳ Ｐゴシック" charset="0"/>
                <a:cs typeface="MS PGothic" charset="0"/>
              </a:rPr>
              <a:t>2</a:t>
            </a:r>
            <a:r>
              <a:rPr lang="en-US" sz="2600" dirty="0">
                <a:solidFill>
                  <a:srgbClr val="000000"/>
                </a:solidFill>
                <a:latin typeface="Candara" charset="0"/>
                <a:ea typeface="ＭＳ Ｐゴシック" charset="0"/>
                <a:cs typeface="MS PGothic" charset="0"/>
              </a:rPr>
              <a:t> For with the judgment </a:t>
            </a:r>
          </a:p>
          <a:p>
            <a:pPr marL="0" lvl="0" indent="0" algn="ctr">
              <a:spcBef>
                <a:spcPct val="0"/>
              </a:spcBef>
              <a:buNone/>
            </a:pPr>
            <a:r>
              <a:rPr lang="en-US" sz="2600" dirty="0">
                <a:solidFill>
                  <a:srgbClr val="000000"/>
                </a:solidFill>
                <a:latin typeface="Candara" charset="0"/>
                <a:ea typeface="ＭＳ Ｐゴシック" charset="0"/>
                <a:cs typeface="MS PGothic" charset="0"/>
              </a:rPr>
              <a:t>you pronounce you will be judged, and with the measure you use</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it will be measured to you. </a:t>
            </a:r>
            <a:r>
              <a:rPr lang="en-US" sz="2600" baseline="30000" dirty="0">
                <a:solidFill>
                  <a:srgbClr val="FF0000"/>
                </a:solidFill>
                <a:latin typeface="Candara" charset="0"/>
                <a:ea typeface="ＭＳ Ｐゴシック" charset="0"/>
                <a:cs typeface="MS PGothic" charset="0"/>
              </a:rPr>
              <a:t>3</a:t>
            </a:r>
            <a:r>
              <a:rPr lang="en-US" sz="2600" dirty="0">
                <a:solidFill>
                  <a:srgbClr val="FF0000"/>
                </a:solidFill>
                <a:latin typeface="Candara" charset="0"/>
                <a:ea typeface="ＭＳ Ｐゴシック" charset="0"/>
                <a:cs typeface="MS PGothic" charset="0"/>
              </a:rPr>
              <a:t> Why do you see the speck that is in your </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brother's eye, but do not notice the log that is in your own eye? </a:t>
            </a:r>
            <a:r>
              <a:rPr lang="en-US" sz="2600" baseline="30000" dirty="0">
                <a:solidFill>
                  <a:srgbClr val="FF0000"/>
                </a:solidFill>
                <a:latin typeface="Candara" charset="0"/>
                <a:ea typeface="ＭＳ Ｐゴシック" charset="0"/>
                <a:cs typeface="MS PGothic" charset="0"/>
              </a:rPr>
              <a:t>4</a:t>
            </a:r>
            <a:r>
              <a:rPr lang="en-US" sz="2600" dirty="0">
                <a:solidFill>
                  <a:srgbClr val="FF0000"/>
                </a:solidFill>
                <a:latin typeface="Candara" charset="0"/>
                <a:ea typeface="ＭＳ Ｐゴシック" charset="0"/>
                <a:cs typeface="MS PGothic" charset="0"/>
              </a:rPr>
              <a:t> Or how </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can you say to your brother, ‘Let me take the speck out of your eye,’ </a:t>
            </a:r>
            <a:br>
              <a:rPr lang="en-US" sz="2600" dirty="0">
                <a:solidFill>
                  <a:srgbClr val="FF0000"/>
                </a:solidFill>
                <a:latin typeface="Candara" charset="0"/>
                <a:ea typeface="ＭＳ Ｐゴシック" charset="0"/>
                <a:cs typeface="MS PGothic" charset="0"/>
              </a:rPr>
            </a:br>
            <a:r>
              <a:rPr lang="en-US" sz="2600" dirty="0">
                <a:solidFill>
                  <a:srgbClr val="FF0000"/>
                </a:solidFill>
                <a:latin typeface="Candara" charset="0"/>
                <a:ea typeface="ＭＳ Ｐゴシック" charset="0"/>
                <a:cs typeface="MS PGothic" charset="0"/>
              </a:rPr>
              <a:t>when there is the log in your own eye?</a:t>
            </a:r>
            <a:r>
              <a:rPr lang="en-US" sz="2600" dirty="0">
                <a:solidFill>
                  <a:srgbClr val="000000"/>
                </a:solidFill>
                <a:latin typeface="Candara" charset="0"/>
                <a:ea typeface="ＭＳ Ｐゴシック" charset="0"/>
                <a:cs typeface="MS PGothic" charset="0"/>
              </a:rPr>
              <a:t> </a:t>
            </a:r>
            <a:r>
              <a:rPr lang="en-US" sz="2600" baseline="30000" dirty="0">
                <a:solidFill>
                  <a:srgbClr val="000000"/>
                </a:solidFill>
                <a:latin typeface="Candara" charset="0"/>
                <a:ea typeface="ＭＳ Ｐゴシック" charset="0"/>
                <a:cs typeface="MS PGothic" charset="0"/>
              </a:rPr>
              <a:t>5</a:t>
            </a:r>
            <a:r>
              <a:rPr lang="en-US" sz="2600" dirty="0">
                <a:solidFill>
                  <a:srgbClr val="000000"/>
                </a:solidFill>
                <a:latin typeface="Candara" charset="0"/>
                <a:ea typeface="ＭＳ Ｐゴシック" charset="0"/>
                <a:cs typeface="MS PGothic" charset="0"/>
              </a:rPr>
              <a:t> You hypocrite, first take</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the log out of your own eye, and then you will see clearly</a:t>
            </a:r>
            <a:br>
              <a:rPr lang="en-US" sz="2600" dirty="0">
                <a:solidFill>
                  <a:srgbClr val="000000"/>
                </a:solidFill>
                <a:latin typeface="Candara" charset="0"/>
                <a:ea typeface="ＭＳ Ｐゴシック" charset="0"/>
                <a:cs typeface="MS PGothic" charset="0"/>
              </a:rPr>
            </a:br>
            <a:r>
              <a:rPr lang="en-US" sz="2600" dirty="0">
                <a:solidFill>
                  <a:srgbClr val="000000"/>
                </a:solidFill>
                <a:latin typeface="Candara" charset="0"/>
                <a:ea typeface="ＭＳ Ｐゴシック" charset="0"/>
                <a:cs typeface="MS PGothic" charset="0"/>
              </a:rPr>
              <a:t> to take the speck out of your brother's eye. (vs. 1-5)</a:t>
            </a:r>
          </a:p>
          <a:p>
            <a:pPr marL="0" lvl="0" indent="0" algn="ctr">
              <a:spcBef>
                <a:spcPct val="0"/>
              </a:spcBef>
              <a:buNone/>
            </a:pPr>
            <a:endParaRPr lang="en-US" sz="1000" b="1" i="0" spc="-10" dirty="0" smtClean="0">
              <a:latin typeface="Candara" charset="0"/>
              <a:cs typeface="MS PGothic" charset="0"/>
            </a:endParaRPr>
          </a:p>
          <a:p>
            <a:pPr marL="458788" indent="-458788">
              <a:spcBef>
                <a:spcPct val="0"/>
              </a:spcBef>
              <a:buNone/>
            </a:pPr>
            <a:r>
              <a:rPr lang="en-US" sz="2800" b="1" i="0" spc="-10" dirty="0">
                <a:latin typeface="Candara" charset="0"/>
                <a:cs typeface="MS PGothic" charset="0"/>
              </a:rPr>
              <a:t>2</a:t>
            </a:r>
            <a:r>
              <a:rPr lang="en-US" sz="2800" b="1" i="0" spc="-10" dirty="0" smtClean="0">
                <a:latin typeface="Candara" charset="0"/>
                <a:cs typeface="MS PGothic" charset="0"/>
              </a:rPr>
              <a:t>)  It </a:t>
            </a:r>
            <a:r>
              <a:rPr lang="en-US" sz="2800" b="1" i="0" spc="-10" dirty="0">
                <a:latin typeface="Candara" charset="0"/>
                <a:cs typeface="MS PGothic" charset="0"/>
              </a:rPr>
              <a:t>is </a:t>
            </a:r>
            <a:r>
              <a:rPr lang="en-US" sz="2800" b="1" i="0" spc="-10" dirty="0" smtClean="0">
                <a:solidFill>
                  <a:srgbClr val="FF0000"/>
                </a:solidFill>
                <a:latin typeface="Candara" charset="0"/>
                <a:cs typeface="MS PGothic" charset="0"/>
              </a:rPr>
              <a:t>hypocritical</a:t>
            </a:r>
            <a:r>
              <a:rPr lang="en-US" sz="2800" b="1" i="0" spc="-10" dirty="0">
                <a:latin typeface="Candara" charset="0"/>
                <a:cs typeface="MS PGothic" charset="0"/>
              </a:rPr>
              <a:t>—to see the faults in others so easily while minimizing one’s own is doubly wrong (vs. 3-4</a:t>
            </a:r>
            <a:r>
              <a:rPr lang="en-US" sz="2800" b="1" i="0" spc="-10" dirty="0" smtClean="0">
                <a:latin typeface="Candara" charset="0"/>
                <a:cs typeface="MS PGothic" charset="0"/>
              </a:rPr>
              <a:t>). </a:t>
            </a:r>
            <a:endParaRPr lang="en-US" sz="1000" i="1" dirty="0" smtClean="0">
              <a:latin typeface="Candara" charset="0"/>
              <a:cs typeface="MS PGothic" charset="0"/>
            </a:endParaRP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Firstly, </a:t>
            </a:r>
            <a:r>
              <a:rPr lang="en-US" sz="2600" b="1" i="0" dirty="0" smtClean="0">
                <a:latin typeface="Candara" charset="0"/>
                <a:ea typeface="ＭＳ Ｐゴシック" charset="0"/>
                <a:cs typeface="Candara" charset="0"/>
              </a:rPr>
              <a:t>faultfinding in others without </a:t>
            </a:r>
            <a:r>
              <a:rPr lang="en-US" sz="2600" b="1" i="0" dirty="0">
                <a:latin typeface="Candara" charset="0"/>
                <a:ea typeface="ＭＳ Ｐゴシック" charset="0"/>
                <a:cs typeface="Candara" charset="0"/>
              </a:rPr>
              <a:t>self-examination is hypocritical.</a:t>
            </a:r>
          </a:p>
          <a:p>
            <a:pPr marL="912813" lvl="2" indent="-457200" defTabSz="385763">
              <a:spcBef>
                <a:spcPts val="0"/>
              </a:spcBef>
              <a:buFont typeface="Wingdings" charset="2"/>
              <a:buChar char="Ø"/>
              <a:defRPr/>
            </a:pPr>
            <a:r>
              <a:rPr lang="en-US" sz="2600" b="1" i="0" dirty="0">
                <a:latin typeface="Candara" charset="0"/>
                <a:ea typeface="ＭＳ Ｐゴシック" charset="0"/>
                <a:cs typeface="Candara" charset="0"/>
              </a:rPr>
              <a:t>Secondly</a:t>
            </a:r>
            <a:r>
              <a:rPr lang="en-US" sz="2600" b="1" i="0" dirty="0" smtClean="0">
                <a:latin typeface="Candara" charset="0"/>
                <a:ea typeface="ＭＳ Ｐゴシック" charset="0"/>
                <a:cs typeface="Candara" charset="0"/>
              </a:rPr>
              <a:t>, judging </a:t>
            </a:r>
            <a:r>
              <a:rPr lang="en-US" sz="2600" b="1" i="0" dirty="0">
                <a:latin typeface="Candara" charset="0"/>
                <a:ea typeface="ＭＳ Ｐゴシック" charset="0"/>
                <a:cs typeface="Candara" charset="0"/>
              </a:rPr>
              <a:t>others with a seeming act of </a:t>
            </a:r>
            <a:r>
              <a:rPr lang="en-US" sz="2600" b="1" i="0" dirty="0" smtClean="0">
                <a:latin typeface="Candara" charset="0"/>
                <a:ea typeface="ＭＳ Ｐゴシック" charset="0"/>
                <a:cs typeface="Candara" charset="0"/>
              </a:rPr>
              <a:t>kindness—</a:t>
            </a:r>
            <a:r>
              <a:rPr lang="en-US" sz="2600" b="1" dirty="0" smtClean="0">
                <a:latin typeface="Candara" charset="0"/>
                <a:ea typeface="ＭＳ Ｐゴシック" charset="0"/>
                <a:cs typeface="Candara" charset="0"/>
              </a:rPr>
              <a:t>i.e., helping others remove the speck</a:t>
            </a:r>
            <a:r>
              <a:rPr lang="en-US" sz="2600" b="1" i="0" dirty="0" smtClean="0">
                <a:latin typeface="Candara" charset="0"/>
                <a:ea typeface="ＭＳ Ｐゴシック" charset="0"/>
                <a:cs typeface="Candara" charset="0"/>
              </a:rPr>
              <a:t>—is doubly hypocritical.</a:t>
            </a:r>
            <a:endParaRPr lang="en-US" sz="3000" i="0" dirty="0">
              <a:latin typeface="Candara" charset="0"/>
              <a:ea typeface="ＭＳ Ｐゴシック" charset="0"/>
              <a:cs typeface="Candara" charset="0"/>
            </a:endParaRPr>
          </a:p>
        </p:txBody>
      </p:sp>
    </p:spTree>
    <p:extLst>
      <p:ext uri="{BB962C8B-B14F-4D97-AF65-F5344CB8AC3E}">
        <p14:creationId xmlns:p14="http://schemas.microsoft.com/office/powerpoint/2010/main" val="3775181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6403" y="76200"/>
            <a:ext cx="9123028" cy="6629400"/>
          </a:xfrm>
          <a:prstGeom prst="rect">
            <a:avLst/>
          </a:prstGeom>
        </p:spPr>
      </p:pic>
    </p:spTree>
    <p:extLst>
      <p:ext uri="{BB962C8B-B14F-4D97-AF65-F5344CB8AC3E}">
        <p14:creationId xmlns:p14="http://schemas.microsoft.com/office/powerpoint/2010/main" val="1270664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42113</TotalTime>
  <Words>1189</Words>
  <Application>Microsoft Macintosh PowerPoint</Application>
  <PresentationFormat>Custom</PresentationFormat>
  <Paragraphs>150</Paragraphs>
  <Slides>21</Slides>
  <Notes>18</Notes>
  <HiddenSlides>0</HiddenSlides>
  <MMClips>0</MMClips>
  <ScaleCrop>false</ScaleCrop>
  <HeadingPairs>
    <vt:vector size="4" baseType="variant">
      <vt:variant>
        <vt:lpstr>Theme</vt:lpstr>
      </vt:variant>
      <vt:variant>
        <vt:i4>20</vt:i4>
      </vt:variant>
      <vt:variant>
        <vt:lpstr>Slide Titles</vt:lpstr>
      </vt:variant>
      <vt:variant>
        <vt:i4>21</vt:i4>
      </vt:variant>
    </vt:vector>
  </HeadingPairs>
  <TitlesOfParts>
    <vt:vector size="41"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PowerPoint Presentation</vt:lpstr>
      <vt:lpstr>The Speck and the Log</vt:lpstr>
      <vt:lpstr>JESUS’ CALL FOR RADICAL DIFFERENCE IN RELATIONSHIPS [MATT 7]</vt:lpstr>
      <vt:lpstr>“JUDGE NOT”: WHAT DOES IT MEAN?</vt:lpstr>
      <vt:lpstr>“JUDGE NOT”: WHAT DOES IT MEAN?</vt:lpstr>
      <vt:lpstr>PowerPoint Presentation</vt:lpstr>
      <vt:lpstr>WHY SHOULD WE NOT JUDGE?</vt:lpstr>
      <vt:lpstr>WHY SHOULD WE NOT JUDGE?</vt:lpstr>
      <vt:lpstr>PowerPoint Presentation</vt:lpstr>
      <vt:lpstr>WHY SHOULD WE NOT JUDGE?</vt:lpstr>
      <vt:lpstr>WHY SHOULD WE NOT JUDGE?</vt:lpstr>
      <vt:lpstr>A CHECKLIST FOR JUDGMENTAL SPIRIT by Ray Pritchard</vt:lpstr>
      <vt:lpstr>HOW CAN WE APPLY JESUS’ RADICAL TEACHING IN MATTHEW 7:1-6?</vt:lpstr>
      <vt:lpstr>PowerPoint Presentation</vt:lpstr>
      <vt:lpstr>HOW CAN WE APPLY JESUS’ RADICAL TEACHING IN MATTHEW 7:1-6?</vt:lpstr>
      <vt:lpstr>HOW CAN WE APPLY JESUS’ RADICAL TEACHING IN MATTHEW 7:1-6?</vt:lpstr>
      <vt:lpstr>HOW CAN WE APPLY JESUS’ RADICAL TEACHING IN MATTHEW 7:1-6?</vt:lpstr>
      <vt:lpstr>HOW CAN WE APPLY JESUS’ RADICAL TEACHING IN MATTHEW 7:1-6?</vt:lpstr>
      <vt:lpstr>HOW CAN WE APPLY JESUS’ RADICAL TEACHING IN MATTHEW 7:1-6?</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2978</cp:revision>
  <cp:lastPrinted>2016-05-15T15:24:37Z</cp:lastPrinted>
  <dcterms:created xsi:type="dcterms:W3CDTF">2007-10-20T20:09:35Z</dcterms:created>
  <dcterms:modified xsi:type="dcterms:W3CDTF">2016-07-18T18:16:24Z</dcterms:modified>
  <cp:category/>
</cp:coreProperties>
</file>