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  <p:sldMasterId id="2147484327" r:id="rId19"/>
  </p:sldMasterIdLst>
  <p:notesMasterIdLst>
    <p:notesMasterId r:id="rId40"/>
  </p:notesMasterIdLst>
  <p:handoutMasterIdLst>
    <p:handoutMasterId r:id="rId41"/>
  </p:handoutMasterIdLst>
  <p:sldIdLst>
    <p:sldId id="281" r:id="rId20"/>
    <p:sldId id="371" r:id="rId21"/>
    <p:sldId id="492" r:id="rId22"/>
    <p:sldId id="499" r:id="rId23"/>
    <p:sldId id="505" r:id="rId24"/>
    <p:sldId id="507" r:id="rId25"/>
    <p:sldId id="509" r:id="rId26"/>
    <p:sldId id="511" r:id="rId27"/>
    <p:sldId id="510" r:id="rId28"/>
    <p:sldId id="504" r:id="rId29"/>
    <p:sldId id="512" r:id="rId30"/>
    <p:sldId id="514" r:id="rId31"/>
    <p:sldId id="516" r:id="rId32"/>
    <p:sldId id="513" r:id="rId33"/>
    <p:sldId id="515" r:id="rId34"/>
    <p:sldId id="517" r:id="rId35"/>
    <p:sldId id="523" r:id="rId36"/>
    <p:sldId id="524" r:id="rId37"/>
    <p:sldId id="386" r:id="rId38"/>
    <p:sldId id="283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6" autoAdjust="0"/>
    <p:restoredTop sz="92760"/>
  </p:normalViewPr>
  <p:slideViewPr>
    <p:cSldViewPr>
      <p:cViewPr>
        <p:scale>
          <a:sx n="94" d="100"/>
          <a:sy n="94" d="100"/>
        </p:scale>
        <p:origin x="-712" y="-32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7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7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5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5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2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2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3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3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582400" cy="55362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That is faith, and it is particularly true with regard to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future. When the devil comes with his insinuations,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injecting them into you—all the fiery darts of the evil one—say,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“No, I am not interested. The God whom I am trusting today, I will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trust for tomorrow. I refuse to listen; I will not think your thoughts.”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Faith is refusing to be burdened because we have cast our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burden upon the Lord. May He, in His infinite grace, give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us wisdom and grace to implement these simple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principles and thereby rejoice in Him day by day.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D. Martin Lloyd-Jones</a:t>
            </a:r>
          </a:p>
        </p:txBody>
      </p:sp>
    </p:spTree>
    <p:extLst>
      <p:ext uri="{BB962C8B-B14F-4D97-AF65-F5344CB8AC3E}">
        <p14:creationId xmlns:p14="http://schemas.microsoft.com/office/powerpoint/2010/main" val="157555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3" y="533400"/>
            <a:ext cx="12166067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OVERCOME WORRY, FOLLOWING JESUS’ TEACHING?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24" y="1295401"/>
            <a:ext cx="11734801" cy="5502997"/>
          </a:xfrm>
        </p:spPr>
        <p:txBody>
          <a:bodyPr/>
          <a:lstStyle/>
          <a:p>
            <a:pPr marL="512763" indent="-512763">
              <a:spcBef>
                <a:spcPts val="0"/>
              </a:spcBef>
              <a:buNone/>
            </a:pPr>
            <a:r>
              <a:rPr lang="de-DE" sz="2800" b="1" dirty="0" smtClean="0">
                <a:latin typeface="Candara" charset="0"/>
                <a:cs typeface="MS PGothic" charset="0"/>
              </a:rPr>
              <a:t>3)   </a:t>
            </a:r>
            <a:r>
              <a:rPr lang="de-DE" sz="2800" b="1" dirty="0">
                <a:latin typeface="Candara" charset="0"/>
                <a:cs typeface="MS PGothic" charset="0"/>
              </a:rPr>
              <a:t>We are to </a:t>
            </a:r>
            <a:r>
              <a:rPr lang="de-DE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replace our WORRY WITH </a:t>
            </a:r>
            <a:r>
              <a:rPr lang="de-DE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PRAYER</a:t>
            </a:r>
            <a:r>
              <a:rPr lang="de-DE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pt-BR" sz="2800" b="1" dirty="0" smtClean="0">
                <a:latin typeface="Candara" charset="0"/>
                <a:cs typeface="MS PGothic" charset="0"/>
              </a:rPr>
              <a:t>(</a:t>
            </a:r>
            <a:r>
              <a:rPr lang="it-IT" sz="2800" b="1" dirty="0" smtClean="0">
                <a:latin typeface="Candara" charset="0"/>
                <a:cs typeface="MS PGothic" charset="0"/>
              </a:rPr>
              <a:t>Matt. </a:t>
            </a:r>
            <a:r>
              <a:rPr lang="it-IT" sz="2800" b="1" dirty="0">
                <a:latin typeface="Candara" charset="0"/>
                <a:cs typeface="MS PGothic" charset="0"/>
              </a:rPr>
              <a:t>6:11; 1 </a:t>
            </a:r>
            <a:r>
              <a:rPr lang="it-IT" sz="2800" b="1" dirty="0" smtClean="0">
                <a:latin typeface="Candara" charset="0"/>
                <a:cs typeface="MS PGothic" charset="0"/>
              </a:rPr>
              <a:t>Pet. </a:t>
            </a:r>
            <a:r>
              <a:rPr lang="it-IT" sz="2800" b="1" dirty="0">
                <a:latin typeface="Candara" charset="0"/>
                <a:cs typeface="MS PGothic" charset="0"/>
              </a:rPr>
              <a:t>5:7; </a:t>
            </a:r>
            <a:r>
              <a:rPr lang="it-IT" sz="2800" b="1" dirty="0" smtClean="0">
                <a:latin typeface="Candara" charset="0"/>
                <a:cs typeface="MS PGothic" charset="0"/>
              </a:rPr>
              <a:t>Phil. </a:t>
            </a:r>
            <a:r>
              <a:rPr lang="it-IT" sz="2800" b="1" dirty="0">
                <a:latin typeface="Candara" charset="0"/>
                <a:cs typeface="MS PGothic" charset="0"/>
              </a:rPr>
              <a:t>4:6-</a:t>
            </a:r>
            <a:r>
              <a:rPr lang="it-IT" sz="2800" b="1" dirty="0" smtClean="0">
                <a:latin typeface="Candara" charset="0"/>
                <a:cs typeface="MS PGothic" charset="0"/>
              </a:rPr>
              <a:t>7</a:t>
            </a:r>
            <a:r>
              <a:rPr lang="pt-BR" sz="2800" b="1" dirty="0" smtClean="0">
                <a:latin typeface="Candara" charset="0"/>
                <a:cs typeface="MS PGothic" charset="0"/>
              </a:rPr>
              <a:t>)</a:t>
            </a:r>
            <a:r>
              <a:rPr lang="en-US" sz="2800" b="1" dirty="0">
                <a:latin typeface="Candara" charset="0"/>
                <a:cs typeface="MS PGothic" charset="0"/>
              </a:rPr>
              <a:t>. </a:t>
            </a:r>
          </a:p>
          <a:p>
            <a:pPr marL="461963" lvl="0" indent="-461963">
              <a:spcBef>
                <a:spcPts val="0"/>
              </a:spcBef>
              <a:buNone/>
            </a:pPr>
            <a:endParaRPr lang="en-US" sz="1000" i="1" dirty="0" smtClean="0">
              <a:latin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dirty="0">
                <a:latin typeface="Candara"/>
                <a:cs typeface="Candara"/>
              </a:rPr>
              <a:t>“Give us this day our daily bread... </a:t>
            </a:r>
            <a:r>
              <a:rPr lang="en-US" sz="2600" i="1" dirty="0" smtClean="0">
                <a:latin typeface="Candara"/>
                <a:cs typeface="Candara"/>
              </a:rPr>
              <a:t/>
            </a:r>
            <a:br>
              <a:rPr lang="en-US" sz="2600" i="1" dirty="0" smtClean="0">
                <a:latin typeface="Candara"/>
                <a:cs typeface="Candara"/>
              </a:rPr>
            </a:br>
            <a:r>
              <a:rPr lang="en-US" sz="2600" i="1" dirty="0" smtClean="0">
                <a:latin typeface="Candara"/>
                <a:cs typeface="Candara"/>
              </a:rPr>
              <a:t>Casting </a:t>
            </a:r>
            <a:r>
              <a:rPr lang="en-US" sz="2600" i="1" dirty="0">
                <a:latin typeface="Candara"/>
                <a:cs typeface="Candara"/>
              </a:rPr>
              <a:t>all your </a:t>
            </a:r>
            <a:r>
              <a:rPr lang="en-US" sz="2600" i="1" dirty="0" smtClean="0">
                <a:latin typeface="Candara"/>
                <a:cs typeface="Candara"/>
              </a:rPr>
              <a:t>anxieties </a:t>
            </a:r>
            <a:r>
              <a:rPr lang="en-US" sz="2600" i="1" dirty="0">
                <a:latin typeface="Candara"/>
                <a:cs typeface="Candara"/>
              </a:rPr>
              <a:t>on him, because he cares for you...  </a:t>
            </a:r>
            <a:r>
              <a:rPr lang="en-US" sz="2600" i="1" dirty="0" smtClean="0">
                <a:latin typeface="Candara"/>
                <a:cs typeface="Candara"/>
              </a:rPr>
              <a:t/>
            </a:r>
            <a:br>
              <a:rPr lang="en-US" sz="2600" i="1" dirty="0" smtClean="0">
                <a:latin typeface="Candara"/>
                <a:cs typeface="Candara"/>
              </a:rPr>
            </a:br>
            <a:r>
              <a:rPr lang="en-US" sz="2600" i="1" dirty="0" smtClean="0">
                <a:latin typeface="Candara"/>
                <a:cs typeface="Candara"/>
              </a:rPr>
              <a:t>Do </a:t>
            </a:r>
            <a:r>
              <a:rPr lang="en-US" sz="2600" i="1" dirty="0">
                <a:latin typeface="Candara"/>
                <a:cs typeface="Candara"/>
              </a:rPr>
              <a:t>not be </a:t>
            </a:r>
            <a:r>
              <a:rPr lang="en-US" sz="2600" i="1" dirty="0" smtClean="0">
                <a:latin typeface="Candara"/>
                <a:cs typeface="Candara"/>
              </a:rPr>
              <a:t>anxious </a:t>
            </a:r>
            <a:r>
              <a:rPr lang="en-US" sz="2600" i="1" dirty="0">
                <a:latin typeface="Candara"/>
                <a:cs typeface="Candara"/>
              </a:rPr>
              <a:t>about anything, but in everything by prayer and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supplication with thanksgiving let your requests be made known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to God. </a:t>
            </a:r>
            <a:r>
              <a:rPr lang="en-US" sz="2600" i="1" dirty="0" smtClean="0">
                <a:latin typeface="Candara"/>
                <a:cs typeface="Candara"/>
              </a:rPr>
              <a:t>And</a:t>
            </a:r>
            <a:r>
              <a:rPr lang="en-US" sz="2600" i="1" dirty="0">
                <a:latin typeface="Candara"/>
                <a:cs typeface="Candara"/>
              </a:rPr>
              <a:t> the peace of God, which surpasses all understanding,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will guard your hearts and your minds in Christ Jesus.”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Turn your worries into childlike prayers for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your ABBA’s provision.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Cast all your anxieties on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God,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trusting that he cares for you.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Live one day at a time, surrendering your tomorrow’s concerns to God.</a:t>
            </a:r>
          </a:p>
        </p:txBody>
      </p:sp>
    </p:spTree>
    <p:extLst>
      <p:ext uri="{BB962C8B-B14F-4D97-AF65-F5344CB8AC3E}">
        <p14:creationId xmlns:p14="http://schemas.microsoft.com/office/powerpoint/2010/main" val="167756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3" y="533400"/>
            <a:ext cx="12166067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OVERCOME WORRY, FOLLOWING JESUS’ TEACHING?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24" y="1295401"/>
            <a:ext cx="11734801" cy="5502997"/>
          </a:xfrm>
        </p:spPr>
        <p:txBody>
          <a:bodyPr/>
          <a:lstStyle/>
          <a:p>
            <a:pPr marL="512763" indent="-512763">
              <a:spcBef>
                <a:spcPts val="0"/>
              </a:spcBef>
              <a:buNone/>
            </a:pPr>
            <a:r>
              <a:rPr lang="de-DE" sz="2800" b="1" dirty="0">
                <a:latin typeface="Candara" charset="0"/>
                <a:cs typeface="MS PGothic" charset="0"/>
              </a:rPr>
              <a:t>4</a:t>
            </a:r>
            <a:r>
              <a:rPr lang="de-DE" sz="2800" b="1" dirty="0" smtClean="0">
                <a:latin typeface="Candara" charset="0"/>
                <a:cs typeface="MS PGothic" charset="0"/>
              </a:rPr>
              <a:t>)   </a:t>
            </a:r>
            <a:r>
              <a:rPr lang="de-DE" sz="2800" b="1" dirty="0">
                <a:latin typeface="Candara" charset="0"/>
                <a:cs typeface="MS PGothic" charset="0"/>
              </a:rPr>
              <a:t>We are to </a:t>
            </a:r>
            <a:r>
              <a:rPr lang="de-DE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seek GOD’S RULE &amp; GOD’S RIGHTEOUSNESS as our ultimate </a:t>
            </a:r>
            <a:r>
              <a:rPr lang="de-DE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passion &amp; priority </a:t>
            </a:r>
            <a:r>
              <a:rPr lang="de-DE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in life </a:t>
            </a:r>
            <a:r>
              <a:rPr lang="pt-BR" sz="2800" b="1" dirty="0" smtClean="0">
                <a:latin typeface="Candara" charset="0"/>
                <a:cs typeface="MS PGothic" charset="0"/>
              </a:rPr>
              <a:t>(</a:t>
            </a:r>
            <a:r>
              <a:rPr lang="is-IS" sz="2800" b="1" dirty="0" smtClean="0">
                <a:latin typeface="Candara" charset="0"/>
                <a:cs typeface="MS PGothic" charset="0"/>
              </a:rPr>
              <a:t>v</a:t>
            </a:r>
            <a:r>
              <a:rPr lang="is-IS" sz="2800" b="1" dirty="0">
                <a:latin typeface="Candara" charset="0"/>
                <a:cs typeface="MS PGothic" charset="0"/>
              </a:rPr>
              <a:t>. </a:t>
            </a:r>
            <a:r>
              <a:rPr lang="is-IS" sz="2800" b="1" dirty="0" smtClean="0">
                <a:latin typeface="Candara" charset="0"/>
                <a:cs typeface="MS PGothic" charset="0"/>
              </a:rPr>
              <a:t>33</a:t>
            </a:r>
            <a:r>
              <a:rPr lang="pt-BR" sz="2800" b="1" dirty="0" smtClean="0">
                <a:latin typeface="Candara" charset="0"/>
                <a:cs typeface="MS PGothic" charset="0"/>
              </a:rPr>
              <a:t>)</a:t>
            </a:r>
            <a:r>
              <a:rPr lang="en-US" sz="2800" b="1" dirty="0">
                <a:latin typeface="Candara" charset="0"/>
                <a:cs typeface="MS PGothic" charset="0"/>
              </a:rPr>
              <a:t>. </a:t>
            </a:r>
          </a:p>
          <a:p>
            <a:pPr marL="461963" lvl="0" indent="-461963">
              <a:spcBef>
                <a:spcPts val="0"/>
              </a:spcBef>
              <a:buNone/>
            </a:pPr>
            <a:endParaRPr lang="en-US" sz="1200" i="1" dirty="0" smtClean="0">
              <a:latin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 smtClean="0">
                <a:latin typeface="Candara"/>
                <a:cs typeface="Candara"/>
              </a:rPr>
              <a:t>33</a:t>
            </a:r>
            <a:r>
              <a:rPr lang="en-US" sz="2600" i="1" dirty="0" smtClean="0">
                <a:latin typeface="Candara"/>
                <a:cs typeface="Candara"/>
              </a:rPr>
              <a:t> “</a:t>
            </a:r>
            <a:r>
              <a:rPr lang="en-US" sz="2600" i="1" dirty="0">
                <a:latin typeface="Candara"/>
                <a:cs typeface="Candara"/>
              </a:rPr>
              <a:t>But seek first the kingdom of God and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his righteousness, and all these things will be added to you.”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God’s kingdom = God’s kingly rule; God’s righteousness = God’s will/desire— i.e., we seek God’s rule to increase and God’s righteous will to be done.</a:t>
            </a:r>
          </a:p>
        </p:txBody>
      </p:sp>
    </p:spTree>
    <p:extLst>
      <p:ext uri="{BB962C8B-B14F-4D97-AF65-F5344CB8AC3E}">
        <p14:creationId xmlns:p14="http://schemas.microsoft.com/office/powerpoint/2010/main" val="366235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11658600" cy="65268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baseline="300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9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 Then you shall call, and the Lord will answer;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you 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shall cry, and he will say, ‘Here I am.’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If you take away the yoke from your midst,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pointing of the finger, and speaking wickedness,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baseline="300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10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 if you pour yourself out for the hungry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satisfy the desire of the afflicted,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then shall your light rise in the darkness</a:t>
            </a:r>
            <a:b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your gloom be as the noonday</a:t>
            </a:r>
            <a:r>
              <a:rPr lang="en-US" sz="26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600" b="1" i="1" kern="120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300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11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And the </a:t>
            </a:r>
            <a:r>
              <a:rPr lang="en-US" sz="2600" b="1" i="1" kern="1200" cap="small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Lord</a:t>
            </a:r>
            <a:r>
              <a:rPr lang="en-US" sz="2600" b="1" i="1" kern="1200" cap="small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will guide you continually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satisfy your desire in scorched places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make your bones strong;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you shall be like a watered garden,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like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 spring of water,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whose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waters do not fail.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Isaiah 58:9-11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3" y="533400"/>
            <a:ext cx="12166067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OVERCOME WORRY, FOLLOWING JESUS’ TEACHING?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24" y="1295401"/>
            <a:ext cx="11734801" cy="5502997"/>
          </a:xfrm>
        </p:spPr>
        <p:txBody>
          <a:bodyPr/>
          <a:lstStyle/>
          <a:p>
            <a:pPr marL="512763" indent="-512763">
              <a:spcBef>
                <a:spcPts val="0"/>
              </a:spcBef>
              <a:buNone/>
            </a:pPr>
            <a:r>
              <a:rPr lang="de-DE" sz="2800" b="1" dirty="0">
                <a:latin typeface="Candara" charset="0"/>
                <a:cs typeface="MS PGothic" charset="0"/>
              </a:rPr>
              <a:t>4</a:t>
            </a:r>
            <a:r>
              <a:rPr lang="de-DE" sz="2800" b="1" dirty="0" smtClean="0">
                <a:latin typeface="Candara" charset="0"/>
                <a:cs typeface="MS PGothic" charset="0"/>
              </a:rPr>
              <a:t>)   </a:t>
            </a:r>
            <a:r>
              <a:rPr lang="de-DE" sz="2800" b="1" dirty="0">
                <a:latin typeface="Candara" charset="0"/>
                <a:cs typeface="MS PGothic" charset="0"/>
              </a:rPr>
              <a:t>We are to </a:t>
            </a:r>
            <a:r>
              <a:rPr lang="de-DE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seek GOD’S RULE &amp; GOD’S RIGHTEOUSNESS as our ultimate </a:t>
            </a:r>
            <a:r>
              <a:rPr lang="de-DE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passion &amp; priority </a:t>
            </a:r>
            <a:r>
              <a:rPr lang="de-DE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in life </a:t>
            </a:r>
            <a:r>
              <a:rPr lang="pt-BR" sz="2800" b="1" dirty="0" smtClean="0">
                <a:latin typeface="Candara" charset="0"/>
                <a:cs typeface="MS PGothic" charset="0"/>
              </a:rPr>
              <a:t>(</a:t>
            </a:r>
            <a:r>
              <a:rPr lang="is-IS" sz="2800" b="1" dirty="0" smtClean="0">
                <a:latin typeface="Candara" charset="0"/>
                <a:cs typeface="MS PGothic" charset="0"/>
              </a:rPr>
              <a:t>v</a:t>
            </a:r>
            <a:r>
              <a:rPr lang="is-IS" sz="2800" b="1" dirty="0">
                <a:latin typeface="Candara" charset="0"/>
                <a:cs typeface="MS PGothic" charset="0"/>
              </a:rPr>
              <a:t>. </a:t>
            </a:r>
            <a:r>
              <a:rPr lang="is-IS" sz="2800" b="1" dirty="0" smtClean="0">
                <a:latin typeface="Candara" charset="0"/>
                <a:cs typeface="MS PGothic" charset="0"/>
              </a:rPr>
              <a:t>33</a:t>
            </a:r>
            <a:r>
              <a:rPr lang="pt-BR" sz="2800" b="1" dirty="0" smtClean="0">
                <a:latin typeface="Candara" charset="0"/>
                <a:cs typeface="MS PGothic" charset="0"/>
              </a:rPr>
              <a:t>)</a:t>
            </a:r>
            <a:r>
              <a:rPr lang="en-US" sz="2800" b="1" dirty="0">
                <a:latin typeface="Candara" charset="0"/>
                <a:cs typeface="MS PGothic" charset="0"/>
              </a:rPr>
              <a:t>. </a:t>
            </a:r>
          </a:p>
          <a:p>
            <a:pPr marL="461963" lvl="0" indent="-461963">
              <a:spcBef>
                <a:spcPts val="0"/>
              </a:spcBef>
              <a:buNone/>
            </a:pPr>
            <a:endParaRPr lang="en-US" sz="1200" i="1" dirty="0" smtClean="0">
              <a:latin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 smtClean="0">
                <a:latin typeface="Candara"/>
                <a:cs typeface="Candara"/>
              </a:rPr>
              <a:t>33</a:t>
            </a:r>
            <a:r>
              <a:rPr lang="en-US" sz="2600" i="1" dirty="0" smtClean="0">
                <a:latin typeface="Candara"/>
                <a:cs typeface="Candara"/>
              </a:rPr>
              <a:t> “</a:t>
            </a:r>
            <a:r>
              <a:rPr lang="en-US" sz="2600" i="1" dirty="0">
                <a:latin typeface="Candara"/>
                <a:cs typeface="Candara"/>
              </a:rPr>
              <a:t>But seek first the kingdom of God and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his righteousness, and all these things will be added to you.”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God’s kingdom = God’s kingly rule; God’s righteousness = God’s will/desire— i.e., we seek God’s rule to increase and God’s righteous will to be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done.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Make God’s rule and righteousness your preeminent pursuit in life—rather than being obsessed with worries about yourself.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In so doing, trust and watch how all your daily necessities are added to you by God’s provision.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4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582400" cy="55362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Once again our Lord simplifies the issue </a:t>
            </a:r>
            <a:endParaRPr lang="en-US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 us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by reducing the alternatives possible life-goals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only two.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puts them over against each other in this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section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urging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his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followers not to be preoccupied with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their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own security (food,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drink,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clothing), for that is the obsession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“the Gentiles” who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do not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know him, but rather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with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God's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rule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God's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righteousness, and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with their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spread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triumph in the world.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John R. W. Stott</a:t>
            </a: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752600"/>
            <a:ext cx="103632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All of my trials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cannot bear these burdens alone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In my </a:t>
            </a:r>
            <a:r>
              <a:rPr lang="en-US" sz="2800" b="1" dirty="0" smtClean="0">
                <a:latin typeface="Candara" charset="0"/>
                <a:cs typeface="Arial" charset="0"/>
              </a:rPr>
              <a:t>distress He </a:t>
            </a:r>
            <a:r>
              <a:rPr lang="en-US" sz="2800" b="1" dirty="0">
                <a:latin typeface="Candara" charset="0"/>
                <a:cs typeface="Arial" charset="0"/>
              </a:rPr>
              <a:t>kindly will help me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He ever cares and loves His </a:t>
            </a:r>
            <a:r>
              <a:rPr lang="en-US" sz="2800" b="1" dirty="0" smtClean="0">
                <a:latin typeface="Candara" charset="0"/>
                <a:cs typeface="Arial" charset="0"/>
              </a:rPr>
              <a:t>own</a:t>
            </a:r>
          </a:p>
          <a:p>
            <a:pPr eaLnBrk="1" hangingPunct="1">
              <a:spcBef>
                <a:spcPts val="0"/>
              </a:spcBef>
            </a:pPr>
            <a:endParaRPr lang="en-US" sz="1400" b="1" dirty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cannot bear these burdens alone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Jesus, 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Jesus can help me, Jesus alone</a:t>
            </a:r>
          </a:p>
          <a:p>
            <a:pPr eaLnBrk="1" hangingPunct="1">
              <a:spcBef>
                <a:spcPts val="0"/>
              </a:spcBef>
            </a:pPr>
            <a:endParaRPr lang="en-US" sz="2800" b="1" dirty="0">
              <a:latin typeface="Candara" charset="0"/>
              <a:cs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27200" y="609603"/>
            <a:ext cx="8432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  <a:t>I MUST TELL JESUS                            </a:t>
            </a:r>
            <a: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  <a:t/>
            </a:r>
            <a:b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</a:br>
            <a:r>
              <a:rPr lang="en-US" b="1" dirty="0" smtClean="0">
                <a:solidFill>
                  <a:srgbClr val="800000"/>
                </a:solidFill>
                <a:latin typeface="Candara" charset="0"/>
              </a:rPr>
              <a:t>by Elisha A. Hoffman, 1893</a:t>
            </a:r>
            <a:endParaRPr lang="en-US" b="1" dirty="0" smtClean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203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752600"/>
            <a:ext cx="103632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b="1" dirty="0" smtClean="0">
                <a:latin typeface="Candara" charset="0"/>
                <a:cs typeface="Arial" charset="0"/>
              </a:rPr>
              <a:t>I </a:t>
            </a:r>
            <a:r>
              <a:rPr lang="en-US" sz="2800" b="1" dirty="0">
                <a:latin typeface="Candara" charset="0"/>
                <a:cs typeface="Arial" charset="0"/>
              </a:rPr>
              <a:t>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All of my troubles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He</a:t>
            </a:r>
            <a:r>
              <a:rPr lang="ja-JP" altLang="en-US" sz="2800" b="1" dirty="0">
                <a:latin typeface="Candara" charset="0"/>
                <a:cs typeface="Arial" charset="0"/>
              </a:rPr>
              <a:t>’</a:t>
            </a:r>
            <a:r>
              <a:rPr lang="en-US" sz="2800" b="1" dirty="0">
                <a:latin typeface="Candara" charset="0"/>
                <a:cs typeface="Arial" charset="0"/>
              </a:rPr>
              <a:t>s a kind and compassionate friend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If I but ask </a:t>
            </a:r>
            <a:r>
              <a:rPr lang="en-US" sz="2800" b="1" dirty="0" smtClean="0">
                <a:latin typeface="Candara" charset="0"/>
                <a:cs typeface="Arial" charset="0"/>
              </a:rPr>
              <a:t>Him He </a:t>
            </a:r>
            <a:r>
              <a:rPr lang="en-US" sz="2800" b="1" dirty="0">
                <a:latin typeface="Candara" charset="0"/>
                <a:cs typeface="Arial" charset="0"/>
              </a:rPr>
              <a:t>will deliver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Make of my troubles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Quickly an </a:t>
            </a:r>
            <a:r>
              <a:rPr lang="en-US" sz="2800" b="1" dirty="0" smtClean="0">
                <a:latin typeface="Candara" charset="0"/>
                <a:cs typeface="Arial" charset="0"/>
              </a:rPr>
              <a:t>end</a:t>
            </a:r>
          </a:p>
          <a:p>
            <a:pPr eaLnBrk="1" hangingPunct="1">
              <a:spcBef>
                <a:spcPts val="0"/>
              </a:spcBef>
            </a:pPr>
            <a:endParaRPr lang="en-US" sz="1400" b="1" dirty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cannot bear these burdens alone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Jesus, 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Jesus can help me, Jesus alone</a:t>
            </a:r>
          </a:p>
          <a:p>
            <a:pPr eaLnBrk="1" hangingPunct="1">
              <a:spcBef>
                <a:spcPts val="0"/>
              </a:spcBef>
            </a:pPr>
            <a:endParaRPr lang="en-US" sz="2800" b="1" dirty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b="1" dirty="0" smtClean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b="1" dirty="0">
              <a:latin typeface="Candara" charset="0"/>
              <a:cs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27200" y="609603"/>
            <a:ext cx="8432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  <a:t>I MUST TELL JESUS                            </a:t>
            </a:r>
            <a: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  <a:t/>
            </a:r>
            <a:b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</a:br>
            <a:r>
              <a:rPr lang="en-US" b="1" dirty="0" smtClean="0">
                <a:solidFill>
                  <a:srgbClr val="800000"/>
                </a:solidFill>
                <a:latin typeface="Candara" charset="0"/>
              </a:rPr>
              <a:t>by Elisha A. Hoffman, 1893</a:t>
            </a:r>
            <a:endParaRPr lang="en-US" b="1" dirty="0" smtClean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1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752600"/>
            <a:ext cx="103632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Tempted and tried </a:t>
            </a:r>
            <a:r>
              <a:rPr lang="en-US" sz="2800" b="1" dirty="0" smtClean="0">
                <a:latin typeface="Candara" charset="0"/>
                <a:cs typeface="Arial" charset="0"/>
              </a:rPr>
              <a:t>I </a:t>
            </a:r>
            <a:r>
              <a:rPr lang="en-US" sz="2800" b="1" dirty="0">
                <a:latin typeface="Candara" charset="0"/>
                <a:cs typeface="Arial" charset="0"/>
              </a:rPr>
              <a:t>need a great savior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One who can help </a:t>
            </a:r>
            <a:r>
              <a:rPr lang="en-US" sz="2800" b="1" dirty="0" smtClean="0">
                <a:latin typeface="Candara" charset="0"/>
                <a:cs typeface="Arial" charset="0"/>
              </a:rPr>
              <a:t>my </a:t>
            </a:r>
            <a:r>
              <a:rPr lang="en-US" sz="2800" b="1" dirty="0">
                <a:latin typeface="Candara" charset="0"/>
                <a:cs typeface="Arial" charset="0"/>
              </a:rPr>
              <a:t>burdens to bear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Jesus, </a:t>
            </a:r>
            <a:r>
              <a:rPr lang="en-US" sz="2800" b="1" dirty="0" smtClean="0">
                <a:latin typeface="Candara" charset="0"/>
                <a:cs typeface="Arial" charset="0"/>
              </a:rPr>
              <a:t>I </a:t>
            </a:r>
            <a:r>
              <a:rPr lang="en-US" sz="2800" b="1" dirty="0">
                <a:latin typeface="Candara" charset="0"/>
                <a:cs typeface="Arial" charset="0"/>
              </a:rPr>
              <a:t>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He all my cares and 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sorrows will share</a:t>
            </a:r>
          </a:p>
          <a:p>
            <a:pPr eaLnBrk="1" hangingPunct="1">
              <a:spcBef>
                <a:spcPts val="0"/>
              </a:spcBef>
            </a:pPr>
            <a:endParaRPr lang="en-US" sz="1400" b="1" dirty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cannot bear these burdens alone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I must tell Jesus, I must tell Jesus</a:t>
            </a:r>
          </a:p>
          <a:p>
            <a:pPr eaLnBrk="1" hangingPunct="1">
              <a:spcBef>
                <a:spcPts val="0"/>
              </a:spcBef>
            </a:pPr>
            <a:r>
              <a:rPr lang="en-US" sz="2800" b="1" dirty="0">
                <a:latin typeface="Candara" charset="0"/>
                <a:cs typeface="Arial" charset="0"/>
              </a:rPr>
              <a:t>Jesus can help me, Jesus alone</a:t>
            </a:r>
          </a:p>
          <a:p>
            <a:pPr eaLnBrk="1" hangingPunct="1">
              <a:spcBef>
                <a:spcPts val="0"/>
              </a:spcBef>
            </a:pPr>
            <a:endParaRPr lang="en-US" sz="2800" b="1" dirty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b="1" dirty="0" smtClean="0">
              <a:latin typeface="Candara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b="1" dirty="0">
              <a:latin typeface="Candara" charset="0"/>
              <a:cs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27200" y="609603"/>
            <a:ext cx="8432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  <a:t>I MUST TELL JESUS                            </a:t>
            </a:r>
            <a: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  <a:t/>
            </a:r>
            <a:b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</a:br>
            <a:r>
              <a:rPr lang="en-US" b="1" dirty="0" smtClean="0">
                <a:solidFill>
                  <a:srgbClr val="800000"/>
                </a:solidFill>
                <a:latin typeface="Candara" charset="0"/>
              </a:rPr>
              <a:t>by Elisha A. Hoffman, 1893</a:t>
            </a:r>
            <a:endParaRPr lang="en-US" b="1" dirty="0" smtClean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3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one insight hit home for you from Jesus’ teaching on overcoming worry? What will you do about it?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is your first step toward overcoming worry by faith—i.e., refusing to be burdened by anxious thoughts by trusting in your heavenly Father? 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must be changed in you today in order for you to make God’s rule &amp; God’s righteousness your ultimate passion </a:t>
            </a:r>
            <a:r>
              <a:rPr lang="en-US" sz="2600" dirty="0" smtClean="0">
                <a:latin typeface="Candara" charset="0"/>
                <a:cs typeface="Candara" charset="0"/>
              </a:rPr>
              <a:t>&amp; </a:t>
            </a:r>
            <a:r>
              <a:rPr lang="en-US" sz="2600" dirty="0">
                <a:latin typeface="Candara" charset="0"/>
                <a:cs typeface="Candara" charset="0"/>
              </a:rPr>
              <a:t>priority in life?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Overcoming Worry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[25]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6:25-34</a:t>
            </a:r>
            <a:b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July 10,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RECAP: JESUS’ CALL FOR RADICAL DIFFERENCE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4"/>
            <a:ext cx="11684000" cy="550285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i="1" dirty="0">
                <a:latin typeface="Candara" charset="0"/>
                <a:cs typeface="MS PGothic" charset="0"/>
              </a:rPr>
              <a:t>“Do not be like them.” – </a:t>
            </a:r>
            <a:r>
              <a:rPr lang="en-US" sz="2800" i="1" dirty="0" smtClean="0">
                <a:latin typeface="Candara" charset="0"/>
                <a:cs typeface="MS PGothic" charset="0"/>
              </a:rPr>
              <a:t>Matthew </a:t>
            </a:r>
            <a:r>
              <a:rPr lang="en-US" sz="2800" i="1" dirty="0">
                <a:latin typeface="Candara" charset="0"/>
                <a:cs typeface="MS PGothic" charset="0"/>
              </a:rPr>
              <a:t>6:8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0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CHARACTER [5:3-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12]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WORLD [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5:13-16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MORAL RIGHTEOUSNESS [5:17-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8]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SPIIRTUAL PRACTICES [6:1-18]</a:t>
            </a:r>
            <a:endParaRPr lang="en-US" sz="2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MONEY &amp; POSSESSIONS [6:19-24]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PREOCCUPATION/WORRY [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:25-34]</a:t>
            </a:r>
            <a:endParaRPr lang="en-US" sz="2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2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WHY SHOULD WE NOT WORRY?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26" y="1295408"/>
            <a:ext cx="11734799" cy="55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cs typeface="MS PGothic" charset="0"/>
              </a:rPr>
              <a:t>Worry is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UNNECESSARY</a:t>
            </a:r>
            <a:r>
              <a:rPr lang="en-US" sz="2800" b="1" i="0" spc="-10" dirty="0">
                <a:latin typeface="Candara" charset="0"/>
                <a:cs typeface="MS PGothic" charset="0"/>
              </a:rPr>
              <a:t> (vs. 25-26).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25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“Therefore I tell you, do not be anxious about your life,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what you will eat or what you will drink, nor about your body,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what you will put on. Is not life more than food, and the body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more than clothing? </a:t>
            </a:r>
            <a:r>
              <a:rPr lang="en-US" sz="2600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26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Look at the birds of the air: they neither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sow nor reap nor gather into barns, and yet your heavenly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Father feeds them. Are you not of more value than they?” </a:t>
            </a:r>
            <a:endParaRPr lang="en-US" sz="2600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Here,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Jesus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is using </a:t>
            </a:r>
            <a:r>
              <a:rPr lang="en-US" sz="2600" b="1" dirty="0">
                <a:latin typeface="Candara" charset="0"/>
                <a:ea typeface="ＭＳ Ｐゴシック" charset="0"/>
                <a:cs typeface="Candara" charset="0"/>
              </a:rPr>
              <a:t>a fortiori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600" b="1" dirty="0">
                <a:latin typeface="Candara" charset="0"/>
                <a:ea typeface="ＭＳ Ｐゴシック" charset="0"/>
                <a:cs typeface="Candara" charset="0"/>
              </a:rPr>
              <a:t>“all the more”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) to show that worry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is unnecessary.</a:t>
            </a: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Look at the fact that God gave you life—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is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not life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more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than food and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body more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than clothing?</a:t>
            </a: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Look at the birds in the air—are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you not of more value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than they?</a:t>
            </a:r>
          </a:p>
        </p:txBody>
      </p:sp>
    </p:spTree>
    <p:extLst>
      <p:ext uri="{BB962C8B-B14F-4D97-AF65-F5344CB8AC3E}">
        <p14:creationId xmlns:p14="http://schemas.microsoft.com/office/powerpoint/2010/main" val="21843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WHY SHOULD WE NOT WORRY?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26" y="1295408"/>
            <a:ext cx="11734799" cy="55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cs typeface="MS PGothic" charset="0"/>
              </a:rPr>
              <a:t>Worry is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USELESS</a:t>
            </a:r>
            <a:r>
              <a:rPr lang="en-US" sz="2800" b="1" i="0" spc="-10" dirty="0" smtClean="0">
                <a:latin typeface="Candara" charset="0"/>
                <a:cs typeface="MS PGothic" charset="0"/>
              </a:rPr>
              <a:t> </a:t>
            </a:r>
            <a:r>
              <a:rPr lang="en-US" sz="2800" b="1" i="0" spc="-10" dirty="0">
                <a:latin typeface="Candara" charset="0"/>
                <a:cs typeface="MS PGothic" charset="0"/>
              </a:rPr>
              <a:t>(vs. </a:t>
            </a:r>
            <a:r>
              <a:rPr lang="en-US" sz="2800" b="1" i="0" spc="-10" dirty="0" smtClean="0">
                <a:latin typeface="Candara" charset="0"/>
                <a:cs typeface="MS PGothic" charset="0"/>
              </a:rPr>
              <a:t>27-29)</a:t>
            </a:r>
            <a:r>
              <a:rPr lang="en-US" sz="2800" b="1" i="0" spc="-10" dirty="0">
                <a:latin typeface="Candara" charset="0"/>
                <a:cs typeface="MS PGothic" charset="0"/>
              </a:rPr>
              <a:t>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27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“And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which of you by being anxious can add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a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single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hour to</a:t>
            </a:r>
            <a:b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his span of life? </a:t>
            </a: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28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why are you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anxious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about clothing?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Consider</a:t>
            </a:r>
            <a:b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the lilies of the field,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how they grow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: they neither toil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nor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spin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600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29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yet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I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tell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you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, 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even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Solomon in all his glory was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not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arrayed like one of these.”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Another </a:t>
            </a:r>
            <a:r>
              <a:rPr lang="en-US" sz="2600" b="1" dirty="0" smtClean="0"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sz="2600" b="1" dirty="0" smtClean="0">
                <a:latin typeface="Candara" charset="0"/>
                <a:ea typeface="ＭＳ Ｐゴシック" charset="0"/>
                <a:cs typeface="Candara" charset="0"/>
              </a:rPr>
              <a:t>fortiori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: If God clothes lilies, will he not for you all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more? 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Worry can’t add/change anything—i.e., it is a waste of time &amp; energy.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i="0" dirty="0" smtClean="0">
                <a:latin typeface="Candara" charset="0"/>
                <a:ea typeface="ＭＳ Ｐゴシック" charset="0"/>
                <a:cs typeface="Candara" charset="0"/>
              </a:rPr>
              <a:t>40% </a:t>
            </a:r>
            <a:r>
              <a:rPr lang="en-US" sz="2500" i="0" dirty="0" smtClean="0">
                <a:latin typeface="Candara" charset="0"/>
                <a:ea typeface="ＭＳ Ｐゴシック" charset="0"/>
                <a:cs typeface="Candara" charset="0"/>
              </a:rPr>
              <a:t>– things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that will never happen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30</a:t>
            </a:r>
            <a:r>
              <a:rPr lang="en-US" sz="2500" b="1" i="0" dirty="0" smtClean="0">
                <a:latin typeface="Candara" charset="0"/>
                <a:ea typeface="ＭＳ Ｐゴシック" charset="0"/>
                <a:cs typeface="Candara" charset="0"/>
              </a:rPr>
              <a:t>%</a:t>
            </a: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– </a:t>
            </a:r>
            <a:r>
              <a:rPr lang="en-US" sz="2500" i="0" dirty="0" smtClean="0">
                <a:latin typeface="Candara" charset="0"/>
                <a:ea typeface="ＭＳ Ｐゴシック" charset="0"/>
                <a:cs typeface="Candara" charset="0"/>
              </a:rPr>
              <a:t>things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about the past that can’t be changed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12</a:t>
            </a:r>
            <a:r>
              <a:rPr lang="en-US" sz="2500" b="1" i="0" dirty="0" smtClean="0">
                <a:latin typeface="Candara" charset="0"/>
                <a:ea typeface="ＭＳ Ｐゴシック" charset="0"/>
                <a:cs typeface="Candara" charset="0"/>
              </a:rPr>
              <a:t>%</a:t>
            </a: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500" i="0" dirty="0" smtClean="0">
                <a:latin typeface="Candara" charset="0"/>
                <a:ea typeface="ＭＳ Ｐゴシック" charset="0"/>
                <a:cs typeface="Candara" charset="0"/>
              </a:rPr>
              <a:t>–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things about criticism by others, mostly untrue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10</a:t>
            </a:r>
            <a:r>
              <a:rPr lang="en-US" sz="2500" b="1" i="0" dirty="0" smtClean="0">
                <a:latin typeface="Candara" charset="0"/>
                <a:ea typeface="ＭＳ Ｐゴシック" charset="0"/>
                <a:cs typeface="Candara" charset="0"/>
              </a:rPr>
              <a:t>%</a:t>
            </a: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– </a:t>
            </a:r>
            <a:r>
              <a:rPr lang="en-US" sz="2500" i="0" dirty="0" smtClean="0">
                <a:latin typeface="Candara" charset="0"/>
                <a:ea typeface="ＭＳ Ｐゴシック" charset="0"/>
                <a:cs typeface="Candara" charset="0"/>
              </a:rPr>
              <a:t>about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health, which gets worse with stress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i="0" dirty="0">
                <a:latin typeface="Candara" charset="0"/>
                <a:ea typeface="ＭＳ Ｐゴシック" charset="0"/>
                <a:cs typeface="Candara" charset="0"/>
              </a:rPr>
              <a:t>8% 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– </a:t>
            </a:r>
            <a:r>
              <a:rPr lang="en-US" sz="2500" i="0" dirty="0" smtClean="0">
                <a:latin typeface="Candara" charset="0"/>
                <a:ea typeface="ＭＳ Ｐゴシック" charset="0"/>
                <a:cs typeface="Candara" charset="0"/>
              </a:rPr>
              <a:t>about </a:t>
            </a:r>
            <a:r>
              <a:rPr lang="en-US" sz="2500" i="0" dirty="0">
                <a:latin typeface="Candara" charset="0"/>
                <a:ea typeface="ＭＳ Ｐゴシック" charset="0"/>
                <a:cs typeface="Candara" charset="0"/>
              </a:rPr>
              <a:t>real problems that will be faced</a:t>
            </a:r>
          </a:p>
          <a:p>
            <a:pPr marL="1304925" lvl="3" indent="0" defTabSz="385763">
              <a:spcBef>
                <a:spcPts val="0"/>
              </a:spcBef>
              <a:buNone/>
              <a:tabLst>
                <a:tab pos="1311275" algn="l"/>
              </a:tabLst>
              <a:defRPr/>
            </a:pPr>
            <a:r>
              <a:rPr lang="en-US" sz="2500" dirty="0" smtClean="0">
                <a:latin typeface="Candara" charset="0"/>
                <a:ea typeface="ＭＳ Ｐゴシック" charset="0"/>
                <a:cs typeface="Candara" charset="0"/>
              </a:rPr>
              <a:t>[</a:t>
            </a:r>
            <a:r>
              <a:rPr lang="en-US" sz="2500" dirty="0">
                <a:latin typeface="Candara" charset="0"/>
                <a:ea typeface="ＭＳ Ｐゴシック" charset="0"/>
                <a:cs typeface="Candara" charset="0"/>
              </a:rPr>
              <a:t>Even with the 8%, worry is still useless because it can’t change anything.]</a:t>
            </a:r>
          </a:p>
        </p:txBody>
      </p:sp>
    </p:spTree>
    <p:extLst>
      <p:ext uri="{BB962C8B-B14F-4D97-AF65-F5344CB8AC3E}">
        <p14:creationId xmlns:p14="http://schemas.microsoft.com/office/powerpoint/2010/main" val="86620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WHY SHOULD WE NOT WORRY?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26" y="1295408"/>
            <a:ext cx="11734799" cy="55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cs typeface="MS PGothic" charset="0"/>
              </a:rPr>
              <a:t>Worry is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A FAILURE TO TRUST GOD </a:t>
            </a:r>
            <a:r>
              <a:rPr lang="en-US" sz="2800" b="1" i="0" spc="-10" dirty="0">
                <a:latin typeface="Candara" charset="0"/>
                <a:cs typeface="MS PGothic" charset="0"/>
              </a:rPr>
              <a:t>at its very core being (v. 30</a:t>
            </a:r>
            <a:r>
              <a:rPr lang="en-US" sz="2800" b="1" i="0" spc="-10" dirty="0" smtClean="0">
                <a:latin typeface="Candara" charset="0"/>
                <a:cs typeface="MS PGothic" charset="0"/>
              </a:rPr>
              <a:t>).</a:t>
            </a:r>
            <a:endParaRPr lang="en-US" sz="2800" b="1" i="0" spc="-10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30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“But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if God so clothes the grass of the field, which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today is alive and tomorrow is thrown into the oven, will 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cs typeface="MS PGothic" charset="0"/>
              </a:rPr>
              <a:t>he not much more clothe you, O you of little faith?”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“The beginning of anxiety is the end of faith, and the beginning of true faith is the end of anxiety.”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–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George Mueller</a:t>
            </a: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Worry is a sin. Why? When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we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worry,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we forget that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our 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FAITH [ongoing relational trust] is the most important thing in our relationship with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God.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200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6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without faith it is</a:t>
            </a:r>
            <a:r>
              <a:rPr lang="en-US" sz="26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impossible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please him,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for whoever would draw near to God must believe that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he exists and that he rewards those who seek him.</a:t>
            </a:r>
            <a:b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Hebrews 11:6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3000" i="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3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3" y="533400"/>
            <a:ext cx="12166067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OVERCOME WORRY, FOLLOWING JESUS’ TEACHING?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24" y="1295401"/>
            <a:ext cx="11734801" cy="55029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1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>
                <a:latin typeface="Candara" charset="0"/>
                <a:cs typeface="MS PGothic" charset="0"/>
              </a:rPr>
              <a:t>We 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trust and acknowledge WHO GOD IS TO US in our lives </a:t>
            </a:r>
            <a:r>
              <a:rPr lang="en-US" sz="2800" b="1" dirty="0" smtClean="0">
                <a:latin typeface="Candara" charset="0"/>
                <a:cs typeface="MS PGothic" charset="0"/>
              </a:rPr>
              <a:t>(</a:t>
            </a:r>
            <a:r>
              <a:rPr lang="is-IS" sz="2800" b="1" dirty="0" smtClean="0">
                <a:latin typeface="Candara" charset="0"/>
                <a:cs typeface="MS PGothic" charset="0"/>
              </a:rPr>
              <a:t>v</a:t>
            </a:r>
            <a:r>
              <a:rPr lang="is-IS" sz="2800" b="1" dirty="0">
                <a:latin typeface="Candara" charset="0"/>
                <a:cs typeface="MS PGothic" charset="0"/>
              </a:rPr>
              <a:t>. 32</a:t>
            </a:r>
            <a:r>
              <a:rPr lang="is-IS" sz="2800" b="1" dirty="0" smtClean="0">
                <a:latin typeface="Candara" charset="0"/>
                <a:cs typeface="MS PGothic" charset="0"/>
              </a:rPr>
              <a:t>)</a:t>
            </a:r>
            <a:r>
              <a:rPr lang="en-US" sz="2800" b="1" dirty="0" smtClean="0">
                <a:latin typeface="Candara" charset="0"/>
                <a:cs typeface="MS PGothic" charset="0"/>
              </a:rPr>
              <a:t>. </a:t>
            </a:r>
            <a:endParaRPr lang="en-US" sz="2800" b="1" dirty="0"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endParaRPr lang="en-US" sz="1000" i="1" dirty="0" smtClean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ts val="0"/>
              </a:spcBef>
              <a:buNone/>
            </a:pPr>
            <a:r>
              <a:rPr lang="en-US" sz="2600" i="1" baseline="30000" dirty="0" smtClean="0">
                <a:latin typeface="Candara"/>
                <a:cs typeface="Candara"/>
              </a:rPr>
              <a:t>32</a:t>
            </a:r>
            <a:r>
              <a:rPr lang="en-US" sz="2600" i="1" dirty="0" smtClean="0">
                <a:latin typeface="Candara"/>
                <a:cs typeface="Candara"/>
              </a:rPr>
              <a:t> “For</a:t>
            </a:r>
            <a:r>
              <a:rPr lang="en-US" sz="2600" i="1" dirty="0">
                <a:latin typeface="Candara"/>
                <a:cs typeface="Candara"/>
              </a:rPr>
              <a:t> the Gentiles seek after all these things,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and your heavenly Father knows that you need them all.”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Realize that God is your ABBA (</a:t>
            </a:r>
            <a:r>
              <a:rPr lang="en-US" sz="2600" b="1" i="1" kern="1200" dirty="0">
                <a:latin typeface="Candara" charset="0"/>
                <a:ea typeface="ＭＳ Ｐゴシック" charset="0"/>
                <a:cs typeface="Candara" charset="0"/>
              </a:rPr>
              <a:t>dearest Father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) who loves you and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cares 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for your needs.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Trust in God and release your “anxiety grip” to your heavenly Father.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Follow Jesus’ example of his daily posture: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461963" lvl="0" indent="-461963" algn="ctr">
              <a:spcBef>
                <a:spcPts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/>
                <a:cs typeface="Candara"/>
              </a:rPr>
              <a:t>* </a:t>
            </a:r>
            <a:r>
              <a:rPr lang="en-US" sz="2600" i="1" dirty="0" smtClean="0">
                <a:solidFill>
                  <a:srgbClr val="000000"/>
                </a:solidFill>
                <a:latin typeface="Candara"/>
                <a:cs typeface="Candara"/>
              </a:rPr>
              <a:t>Dallas Willard – What one adjective best </a:t>
            </a:r>
            <a:r>
              <a:rPr lang="en-US" sz="2600" i="1" dirty="0">
                <a:solidFill>
                  <a:srgbClr val="000000"/>
                </a:solidFill>
                <a:latin typeface="Candara"/>
                <a:cs typeface="Candara"/>
              </a:rPr>
              <a:t>describes </a:t>
            </a:r>
            <a:r>
              <a:rPr lang="en-US" sz="2600" i="1" dirty="0" smtClean="0">
                <a:solidFill>
                  <a:srgbClr val="000000"/>
                </a:solidFill>
                <a:latin typeface="Candara"/>
                <a:cs typeface="Candara"/>
              </a:rPr>
              <a:t>Jesus’ lifestyle?</a:t>
            </a:r>
            <a:endParaRPr lang="en-US" sz="26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61963" lvl="0" indent="-461963" algn="ctr">
              <a:spcBef>
                <a:spcPts val="0"/>
              </a:spcBef>
              <a:buNone/>
            </a:pPr>
            <a:endParaRPr lang="en-US" sz="1000" i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461963" lvl="0" indent="-461963" algn="ctr">
              <a:spcBef>
                <a:spcPts val="0"/>
              </a:spcBef>
              <a:buNone/>
            </a:pPr>
            <a:r>
              <a:rPr lang="en-US" sz="3600" i="1" dirty="0">
                <a:solidFill>
                  <a:srgbClr val="FF0000"/>
                </a:solidFill>
                <a:latin typeface="Candara"/>
                <a:cs typeface="Candara"/>
              </a:rPr>
              <a:t>“Relaxed</a:t>
            </a:r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”</a:t>
            </a:r>
          </a:p>
          <a:p>
            <a:pPr marL="461963" lvl="0" indent="-461963" algn="ctr">
              <a:spcBef>
                <a:spcPts val="0"/>
              </a:spcBef>
              <a:buNone/>
            </a:pPr>
            <a:endParaRPr lang="en-US" sz="1000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pPr marL="457200" lvl="0" indent="-457200" algn="ctr">
              <a:spcBef>
                <a:spcPts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Arial" charset="0"/>
              </a:rPr>
              <a:t>[Why? Jesus worried about NOTHING because of 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Arial" charset="0"/>
              </a:rPr>
              <a:t>his full trust in 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Arial" charset="0"/>
              </a:rPr>
              <a:t>his 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Arial" charset="0"/>
              </a:rPr>
              <a:t>Father.]</a:t>
            </a:r>
            <a:endParaRPr lang="en-US" sz="2600" b="1" i="1" dirty="0">
              <a:solidFill>
                <a:srgbClr val="000000"/>
              </a:solidFill>
              <a:latin typeface="Candar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11582400" cy="51552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Trust God from the bottom of your heart;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  don't try to figure out everything on your own.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Listen for God's voice in everything you do, everywhere you go;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  he's the one who will keep you on track.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Don't assume that you know it all.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  Run to God! Run from evil! 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Proverbs 3:5-7 [MSG]</a:t>
            </a:r>
          </a:p>
        </p:txBody>
      </p:sp>
    </p:spTree>
    <p:extLst>
      <p:ext uri="{BB962C8B-B14F-4D97-AF65-F5344CB8AC3E}">
        <p14:creationId xmlns:p14="http://schemas.microsoft.com/office/powerpoint/2010/main" val="16122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3" y="533400"/>
            <a:ext cx="12166067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OVERCOME WORRY, FOLLOWING JESUS’ TEACHING?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24" y="1295401"/>
            <a:ext cx="11658601" cy="550299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800" b="1" dirty="0" smtClean="0">
                <a:latin typeface="Candara" charset="0"/>
                <a:cs typeface="MS PGothic" charset="0"/>
              </a:rPr>
              <a:t>2)   </a:t>
            </a:r>
            <a:r>
              <a:rPr lang="de-DE" sz="2800" b="1" dirty="0">
                <a:latin typeface="Candara" charset="0"/>
                <a:cs typeface="MS PGothic" charset="0"/>
              </a:rPr>
              <a:t>We are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say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NO to ANXIOUS THOUGHTS by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faith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pt-BR" sz="2800" b="1" dirty="0">
                <a:latin typeface="Candara" charset="0"/>
                <a:cs typeface="MS PGothic" charset="0"/>
              </a:rPr>
              <a:t>(vs. 25, 31, 34</a:t>
            </a:r>
            <a:r>
              <a:rPr lang="pt-BR" sz="2800" b="1" dirty="0" smtClean="0">
                <a:latin typeface="Candara" charset="0"/>
                <a:cs typeface="MS PGothic" charset="0"/>
              </a:rPr>
              <a:t>)</a:t>
            </a:r>
            <a:r>
              <a:rPr lang="en-US" sz="2800" b="1" dirty="0" smtClean="0">
                <a:latin typeface="Candara" charset="0"/>
                <a:cs typeface="MS PGothic" charset="0"/>
              </a:rPr>
              <a:t>. </a:t>
            </a:r>
            <a:endParaRPr lang="en-US" sz="2800" b="1" dirty="0"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endParaRPr lang="en-US" sz="1000" i="1" dirty="0" smtClean="0">
              <a:latin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 smtClean="0">
                <a:latin typeface="Candara"/>
                <a:cs typeface="Candara"/>
              </a:rPr>
              <a:t>25</a:t>
            </a:r>
            <a:r>
              <a:rPr lang="en-US" sz="2600" i="1" dirty="0" smtClean="0">
                <a:latin typeface="Candara"/>
                <a:cs typeface="Candara"/>
              </a:rPr>
              <a:t> “</a:t>
            </a:r>
            <a:r>
              <a:rPr lang="en-US" sz="2600" i="1" dirty="0">
                <a:latin typeface="Candara"/>
                <a:cs typeface="Candara"/>
              </a:rPr>
              <a:t>Therefore I tell you, do not be anxious about your life… </a:t>
            </a:r>
            <a:r>
              <a:rPr lang="en-US" sz="2600" i="1" dirty="0" smtClean="0">
                <a:latin typeface="Candara"/>
                <a:cs typeface="Candara"/>
              </a:rPr>
              <a:t/>
            </a:r>
            <a:br>
              <a:rPr lang="en-US" sz="2600" i="1" dirty="0" smtClean="0">
                <a:latin typeface="Candara"/>
                <a:cs typeface="Candara"/>
              </a:rPr>
            </a:br>
            <a:r>
              <a:rPr lang="en-US" sz="2600" i="1" baseline="30000" dirty="0" smtClean="0">
                <a:latin typeface="Candara"/>
                <a:cs typeface="Candara"/>
              </a:rPr>
              <a:t>31</a:t>
            </a:r>
            <a:r>
              <a:rPr lang="en-US" sz="2600" i="1" dirty="0" smtClean="0">
                <a:latin typeface="Candara"/>
                <a:cs typeface="Candara"/>
              </a:rPr>
              <a:t> Therefore do </a:t>
            </a:r>
            <a:r>
              <a:rPr lang="en-US" sz="2600" i="1" dirty="0">
                <a:latin typeface="Candara"/>
                <a:cs typeface="Candara"/>
              </a:rPr>
              <a:t>not be anxious, saying, ‘What shall we eat?’ </a:t>
            </a:r>
            <a:r>
              <a:rPr lang="en-US" sz="2600" i="1" dirty="0" smtClean="0">
                <a:latin typeface="Candara"/>
                <a:cs typeface="Candara"/>
              </a:rPr>
              <a:t/>
            </a:r>
            <a:br>
              <a:rPr lang="en-US" sz="2600" i="1" dirty="0" smtClean="0">
                <a:latin typeface="Candara"/>
                <a:cs typeface="Candara"/>
              </a:rPr>
            </a:br>
            <a:r>
              <a:rPr lang="en-US" sz="2600" i="1" dirty="0" smtClean="0">
                <a:latin typeface="Candara"/>
                <a:cs typeface="Candara"/>
              </a:rPr>
              <a:t>or ‘</a:t>
            </a:r>
            <a:r>
              <a:rPr lang="en-US" sz="2600" i="1" dirty="0">
                <a:latin typeface="Candara"/>
                <a:cs typeface="Candara"/>
              </a:rPr>
              <a:t>What shall we drink?’ </a:t>
            </a:r>
            <a:r>
              <a:rPr lang="en-US" sz="2600" i="1" dirty="0" smtClean="0">
                <a:latin typeface="Candara"/>
                <a:cs typeface="Candara"/>
              </a:rPr>
              <a:t>or </a:t>
            </a:r>
            <a:r>
              <a:rPr lang="en-US" sz="2600" i="1" dirty="0">
                <a:latin typeface="Candara"/>
                <a:cs typeface="Candara"/>
              </a:rPr>
              <a:t>‘What shall we wear?’</a:t>
            </a:r>
            <a:r>
              <a:rPr lang="en-US" sz="2600" i="1" dirty="0" smtClean="0">
                <a:latin typeface="Candara"/>
                <a:cs typeface="Candara"/>
              </a:rPr>
              <a:t>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 smtClean="0">
                <a:latin typeface="Candara"/>
                <a:cs typeface="Candara"/>
              </a:rPr>
              <a:t>34</a:t>
            </a:r>
            <a:r>
              <a:rPr lang="en-US" sz="2600" i="1" dirty="0" smtClean="0">
                <a:latin typeface="Candara"/>
                <a:cs typeface="Candara"/>
              </a:rPr>
              <a:t> </a:t>
            </a:r>
            <a:r>
              <a:rPr lang="en-US" sz="2600" i="1" dirty="0">
                <a:latin typeface="Candara"/>
                <a:cs typeface="Candara"/>
              </a:rPr>
              <a:t>Therefore do not be anxious about tomorrow...”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Jesus repeats the same command three times. Why? So we hear it and really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STOP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worrying by faith!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Reject anxious thoughts/doubts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/double-mindedness in your thought life.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As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you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say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NO to anxious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thoughts, replace them by the confession of your trust in heavenly Father’s love and care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for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you.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9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39975</TotalTime>
  <Words>779</Words>
  <Application>Microsoft Macintosh PowerPoint</Application>
  <PresentationFormat>Custom</PresentationFormat>
  <Paragraphs>155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15_Default Design</vt:lpstr>
      <vt:lpstr>PowerPoint Presentation</vt:lpstr>
      <vt:lpstr>Overcoming Worry</vt:lpstr>
      <vt:lpstr>RECAP: JESUS’ CALL FOR RADICAL DIFFERENCE</vt:lpstr>
      <vt:lpstr>WHY SHOULD WE NOT WORRY?</vt:lpstr>
      <vt:lpstr>WHY SHOULD WE NOT WORRY?</vt:lpstr>
      <vt:lpstr>WHY SHOULD WE NOT WORRY?</vt:lpstr>
      <vt:lpstr>HOW CAN WE OVERCOME WORRY, FOLLOWING JESUS’ TEACHING?</vt:lpstr>
      <vt:lpstr>PowerPoint Presentation</vt:lpstr>
      <vt:lpstr>HOW CAN WE OVERCOME WORRY, FOLLOWING JESUS’ TEACHING?</vt:lpstr>
      <vt:lpstr>PowerPoint Presentation</vt:lpstr>
      <vt:lpstr>HOW CAN WE OVERCOME WORRY, FOLLOWING JESUS’ TEACHING?</vt:lpstr>
      <vt:lpstr>HOW CAN WE OVERCOME WORRY, FOLLOWING JESUS’ TEACHING?</vt:lpstr>
      <vt:lpstr>PowerPoint Presentation</vt:lpstr>
      <vt:lpstr>HOW CAN WE OVERCOME WORRY, FOLLOWING JESUS’ TEACHING?</vt:lpstr>
      <vt:lpstr>PowerPoint Presentation</vt:lpstr>
      <vt:lpstr>PowerPoint Presentation</vt:lpstr>
      <vt:lpstr>PowerPoint Presentation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2955</cp:revision>
  <cp:lastPrinted>2016-05-15T15:24:37Z</cp:lastPrinted>
  <dcterms:created xsi:type="dcterms:W3CDTF">2007-10-20T20:09:35Z</dcterms:created>
  <dcterms:modified xsi:type="dcterms:W3CDTF">2016-07-10T18:57:12Z</dcterms:modified>
  <cp:category/>
</cp:coreProperties>
</file>