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67" r:id="rId18"/>
  </p:sldMasterIdLst>
  <p:notesMasterIdLst>
    <p:notesMasterId r:id="rId33"/>
  </p:notesMasterIdLst>
  <p:handoutMasterIdLst>
    <p:handoutMasterId r:id="rId34"/>
  </p:handoutMasterIdLst>
  <p:sldIdLst>
    <p:sldId id="281" r:id="rId19"/>
    <p:sldId id="371" r:id="rId20"/>
    <p:sldId id="489" r:id="rId21"/>
    <p:sldId id="490" r:id="rId22"/>
    <p:sldId id="466" r:id="rId23"/>
    <p:sldId id="452" r:id="rId24"/>
    <p:sldId id="491" r:id="rId25"/>
    <p:sldId id="492" r:id="rId26"/>
    <p:sldId id="484" r:id="rId27"/>
    <p:sldId id="413" r:id="rId28"/>
    <p:sldId id="461" r:id="rId29"/>
    <p:sldId id="493" r:id="rId30"/>
    <p:sldId id="386" r:id="rId31"/>
    <p:sldId id="283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6" autoAdjust="0"/>
    <p:restoredTop sz="92760"/>
  </p:normalViewPr>
  <p:slideViewPr>
    <p:cSldViewPr>
      <p:cViewPr>
        <p:scale>
          <a:sx n="90" d="100"/>
          <a:sy n="90" d="100"/>
        </p:scale>
        <p:origin x="-1168" y="-456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3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3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8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8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9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9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9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9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8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8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6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6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5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5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6/13/16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734800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</a:t>
            </a:r>
            <a:r>
              <a:rPr lang="en-US" sz="3100" b="1" dirty="0" smtClean="0">
                <a:latin typeface="Candara" charset="0"/>
                <a:cs typeface="MS PGothic" charset="0"/>
              </a:rPr>
              <a:t>CAN </a:t>
            </a:r>
            <a:r>
              <a:rPr lang="en-US" sz="3100" b="1" dirty="0">
                <a:latin typeface="Candara" charset="0"/>
                <a:cs typeface="MS PGothic" charset="0"/>
              </a:rPr>
              <a:t>WE </a:t>
            </a:r>
            <a:r>
              <a:rPr lang="en-US" sz="3100" b="1" dirty="0" smtClean="0">
                <a:latin typeface="Candara" charset="0"/>
                <a:cs typeface="MS PGothic" charset="0"/>
              </a:rPr>
              <a:t>APPLY JESUS</a:t>
            </a:r>
            <a:r>
              <a:rPr lang="en-US" sz="3100" b="1" dirty="0">
                <a:latin typeface="Candara" charset="0"/>
                <a:cs typeface="MS PGothic" charset="0"/>
              </a:rPr>
              <a:t>’ </a:t>
            </a:r>
            <a:r>
              <a:rPr lang="en-US" sz="3100" b="1" dirty="0" smtClean="0">
                <a:latin typeface="Candara" charset="0"/>
                <a:cs typeface="MS PGothic" charset="0"/>
              </a:rPr>
              <a:t>TEACHING ON HOW TO PRAY?</a:t>
            </a:r>
            <a:endParaRPr lang="en-US" sz="31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219200"/>
            <a:ext cx="11717653" cy="5579197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1</a:t>
            </a:r>
            <a:r>
              <a:rPr lang="en-US" sz="2600" b="1" dirty="0" smtClean="0">
                <a:latin typeface="Candara" charset="0"/>
                <a:cs typeface="MS PGothic" charset="0"/>
              </a:rPr>
              <a:t>)   </a:t>
            </a:r>
            <a:r>
              <a:rPr lang="en-US" sz="2800" b="1" dirty="0">
                <a:latin typeface="Candara" charset="0"/>
                <a:cs typeface="MS PGothic" charset="0"/>
              </a:rPr>
              <a:t>We are </a:t>
            </a:r>
            <a:r>
              <a:rPr lang="en-US" sz="2800" b="1" dirty="0" smtClean="0">
                <a:latin typeface="Candara" charset="0"/>
                <a:cs typeface="MS PGothic" charset="0"/>
              </a:rPr>
              <a:t>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BE VIGILANT AGAINST SELF-SUFFICIENCY AND COMPLACENCY in our daily spiritual battle through prayer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 </a:t>
            </a:r>
            <a:endParaRPr lang="en-US" sz="2800" b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461963" lvl="0" indent="-461963">
              <a:spcBef>
                <a:spcPts val="0"/>
              </a:spcBef>
              <a:buNone/>
            </a:pPr>
            <a:endParaRPr lang="en-US" sz="1400" i="1" dirty="0" smtClean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Acknowledging our weakness and –sin-proneness will lead us to be vigilant against ourselves, the world, and the </a:t>
            </a:r>
            <a:r>
              <a:rPr lang="en-US" sz="2600" b="1" kern="1200" dirty="0">
                <a:latin typeface="Candara" charset="0"/>
                <a:ea typeface="ＭＳ Ｐゴシック" charset="0"/>
                <a:cs typeface="Candara" charset="0"/>
              </a:rPr>
              <a:t>E</a:t>
            </a: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vil One. 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Be vigilant. How? By prayer.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Be vigilant. How? By relying on the leading of the Spirit.</a:t>
            </a:r>
            <a:endParaRPr lang="en-US" sz="14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400" i="1" kern="1200" baseline="300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i="1" kern="1200" baseline="30000" dirty="0" smtClean="0">
                <a:latin typeface="Candara" charset="0"/>
                <a:ea typeface="ＭＳ Ｐゴシック" charset="0"/>
                <a:cs typeface="Candara" charset="0"/>
              </a:rPr>
              <a:t>13</a:t>
            </a: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 No temptation has overtaken you that is </a:t>
            </a:r>
            <a:b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not common to man. God is faithful, and he will </a:t>
            </a:r>
            <a:b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not let you be tempted beyond your ability, but with </a:t>
            </a:r>
            <a:b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the temptation he will also provide the way of </a:t>
            </a:r>
            <a:b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escape, that you may be able to endure it.</a:t>
            </a:r>
            <a:b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>
                <a:latin typeface="Candara" charset="0"/>
                <a:ea typeface="ＭＳ Ｐゴシック" charset="0"/>
                <a:cs typeface="Candara" charset="0"/>
              </a:rPr>
              <a:t>1 Corinthians 10:</a:t>
            </a:r>
            <a:r>
              <a:rPr lang="en-US" sz="2600" i="1" kern="1200" dirty="0" smtClean="0">
                <a:latin typeface="Candara" charset="0"/>
                <a:ea typeface="ＭＳ Ｐゴシック" charset="0"/>
                <a:cs typeface="Candara" charset="0"/>
              </a:rPr>
              <a:t>13</a:t>
            </a:r>
            <a:endParaRPr lang="en-US" sz="2600" i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7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414" end="4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734800" cy="609600"/>
          </a:xfrm>
        </p:spPr>
        <p:txBody>
          <a:bodyPr/>
          <a:lstStyle/>
          <a:p>
            <a:r>
              <a:rPr lang="en-US" sz="3100" b="1" dirty="0">
                <a:latin typeface="Candara" charset="0"/>
                <a:cs typeface="MS PGothic" charset="0"/>
              </a:rPr>
              <a:t>HOW </a:t>
            </a:r>
            <a:r>
              <a:rPr lang="en-US" sz="3100" b="1" dirty="0" smtClean="0">
                <a:latin typeface="Candara" charset="0"/>
                <a:cs typeface="MS PGothic" charset="0"/>
              </a:rPr>
              <a:t>CAN </a:t>
            </a:r>
            <a:r>
              <a:rPr lang="en-US" sz="3100" b="1" dirty="0">
                <a:latin typeface="Candara" charset="0"/>
                <a:cs typeface="MS PGothic" charset="0"/>
              </a:rPr>
              <a:t>WE </a:t>
            </a:r>
            <a:r>
              <a:rPr lang="en-US" sz="3100" b="1" dirty="0" smtClean="0">
                <a:latin typeface="Candara" charset="0"/>
                <a:cs typeface="MS PGothic" charset="0"/>
              </a:rPr>
              <a:t>APPLY JESUS</a:t>
            </a:r>
            <a:r>
              <a:rPr lang="en-US" sz="3100" b="1" dirty="0">
                <a:latin typeface="Candara" charset="0"/>
                <a:cs typeface="MS PGothic" charset="0"/>
              </a:rPr>
              <a:t>’ </a:t>
            </a:r>
            <a:r>
              <a:rPr lang="en-US" sz="3100" b="1" dirty="0" smtClean="0">
                <a:latin typeface="Candara" charset="0"/>
                <a:cs typeface="MS PGothic" charset="0"/>
              </a:rPr>
              <a:t>TEACHING ON HOW TO PRAY?</a:t>
            </a:r>
            <a:endParaRPr lang="en-US" sz="3100" b="1" dirty="0">
              <a:latin typeface="Candara" charset="0"/>
              <a:cs typeface="MS PGothic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219200"/>
            <a:ext cx="11717653" cy="5579197"/>
          </a:xfrm>
        </p:spPr>
        <p:txBody>
          <a:bodyPr/>
          <a:lstStyle/>
          <a:p>
            <a:pPr marL="461963" indent="-461963">
              <a:spcBef>
                <a:spcPts val="0"/>
              </a:spcBef>
              <a:buNone/>
            </a:pPr>
            <a:r>
              <a:rPr lang="en-US" sz="2600" b="1" dirty="0">
                <a:latin typeface="Candara" charset="0"/>
                <a:cs typeface="MS PGothic" charset="0"/>
              </a:rPr>
              <a:t>2</a:t>
            </a:r>
            <a:r>
              <a:rPr lang="en-US" sz="2600" b="1" dirty="0" smtClean="0">
                <a:latin typeface="Candara" charset="0"/>
                <a:cs typeface="MS PGothic" charset="0"/>
              </a:rPr>
              <a:t>)   </a:t>
            </a:r>
            <a:r>
              <a:rPr lang="en-US" sz="2800" b="1" dirty="0">
                <a:latin typeface="Candara" charset="0"/>
                <a:cs typeface="MS PGothic" charset="0"/>
              </a:rPr>
              <a:t>We are </a:t>
            </a:r>
            <a:r>
              <a:rPr lang="en-US" sz="2800" b="1" dirty="0" smtClean="0">
                <a:latin typeface="Candara" charset="0"/>
                <a:cs typeface="MS PGothic" charset="0"/>
              </a:rPr>
              <a:t>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RELY ON GOD DAILY, praying for God’s protection and deliverance from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MS PGothic" charset="0"/>
              </a:rPr>
              <a:t>the E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vil One and the evil in the world. </a:t>
            </a:r>
            <a:endParaRPr lang="en-US" sz="2800" b="1" dirty="0">
              <a:latin typeface="Candara" charset="0"/>
              <a:cs typeface="MS PGothic" charset="0"/>
            </a:endParaRPr>
          </a:p>
          <a:p>
            <a:pPr marL="461963" lvl="0" indent="-461963">
              <a:spcBef>
                <a:spcPts val="0"/>
              </a:spcBef>
              <a:buNone/>
            </a:pPr>
            <a:endParaRPr lang="en-US" sz="1400" i="1" dirty="0" smtClean="0">
              <a:latin typeface="Candara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We need to be desperate in our trust and pursuit of God for victory.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Cling to God for his deliverance.</a:t>
            </a:r>
            <a:endParaRPr lang="en-US" sz="26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kern="1200" dirty="0" smtClean="0">
                <a:latin typeface="Candara" charset="0"/>
                <a:ea typeface="ＭＳ Ｐゴシック" charset="0"/>
                <a:cs typeface="Candara" charset="0"/>
              </a:rPr>
              <a:t>Praise God for his deliverance and power and dominion!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4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endParaRPr lang="en-US" sz="14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sz="2600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“For </a:t>
            </a:r>
            <a:r>
              <a:rPr lang="en-US" sz="2600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yours is the kingdom and the power and the glory, forever. </a:t>
            </a:r>
            <a:r>
              <a:rPr lang="en-US" sz="2600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Amen”</a:t>
            </a:r>
            <a:br>
              <a:rPr lang="en-US" sz="2600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sz="2600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Matthew 6:13 [omitted in most recent translation]</a:t>
            </a:r>
            <a:endParaRPr lang="en-US" sz="30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358" end="3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11430000" cy="6324600"/>
          </a:xfrm>
        </p:spPr>
        <p:txBody>
          <a:bodyPr/>
          <a:lstStyle/>
          <a:p>
            <a:pPr marL="0" indent="0" algn="ctr">
              <a:buNone/>
              <a:tabLst>
                <a:tab pos="457200" algn="l"/>
              </a:tabLst>
            </a:pPr>
            <a:r>
              <a:rPr lang="en-US" sz="3600" b="1" i="1" dirty="0">
                <a:solidFill>
                  <a:srgbClr val="800000"/>
                </a:solidFill>
                <a:latin typeface="Candara" charset="0"/>
                <a:cs typeface="Arial" charset="0"/>
              </a:rPr>
              <a:t>The Lord’s </a:t>
            </a:r>
            <a:r>
              <a:rPr lang="en-US" sz="3600" b="1" i="1" dirty="0" smtClean="0">
                <a:solidFill>
                  <a:srgbClr val="800000"/>
                </a:solidFill>
                <a:latin typeface="Candara" charset="0"/>
                <a:cs typeface="Arial" charset="0"/>
              </a:rPr>
              <a:t>Prayer</a:t>
            </a:r>
          </a:p>
          <a:p>
            <a:pPr marL="0" indent="0" algn="ctr">
              <a:buNone/>
              <a:tabLst>
                <a:tab pos="457200" algn="l"/>
              </a:tabLst>
            </a:pPr>
            <a:endParaRPr lang="en-US" sz="1200" b="1" i="1" dirty="0">
              <a:latin typeface="Candara" charset="0"/>
              <a:cs typeface="Arial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Candara"/>
                <a:ea typeface="Calibri"/>
                <a:cs typeface="Candara"/>
              </a:rPr>
              <a:t>Our </a:t>
            </a:r>
            <a:r>
              <a:rPr lang="en-US" sz="2800" b="1" dirty="0">
                <a:latin typeface="Candara"/>
                <a:ea typeface="Calibri"/>
                <a:cs typeface="Candara"/>
              </a:rPr>
              <a:t>Father in heaven,</a:t>
            </a:r>
            <a:br>
              <a:rPr lang="en-US" sz="2800" b="1" dirty="0">
                <a:latin typeface="Candara"/>
                <a:ea typeface="Calibri"/>
                <a:cs typeface="Candara"/>
              </a:rPr>
            </a:br>
            <a:r>
              <a:rPr lang="en-US" sz="2800" b="1" dirty="0">
                <a:latin typeface="Candara"/>
                <a:ea typeface="Calibri"/>
                <a:cs typeface="Candara"/>
              </a:rPr>
              <a:t>hallowed be your name.</a:t>
            </a:r>
            <a:br>
              <a:rPr lang="en-US" sz="2800" b="1" dirty="0">
                <a:latin typeface="Candara"/>
                <a:ea typeface="Calibri"/>
                <a:cs typeface="Candara"/>
              </a:rPr>
            </a:br>
            <a:r>
              <a:rPr lang="en-US" sz="2800" b="1" dirty="0" smtClean="0">
                <a:latin typeface="Candara"/>
                <a:ea typeface="Calibri"/>
                <a:cs typeface="Candara"/>
              </a:rPr>
              <a:t>Your </a:t>
            </a:r>
            <a:r>
              <a:rPr lang="en-US" sz="2800" b="1" dirty="0">
                <a:latin typeface="Candara"/>
                <a:ea typeface="Calibri"/>
                <a:cs typeface="Candara"/>
              </a:rPr>
              <a:t>kingdom come,</a:t>
            </a:r>
            <a:br>
              <a:rPr lang="en-US" sz="2800" b="1" dirty="0">
                <a:latin typeface="Candara"/>
                <a:ea typeface="Calibri"/>
                <a:cs typeface="Candara"/>
              </a:rPr>
            </a:br>
            <a:r>
              <a:rPr lang="en-US" sz="2800" b="1" dirty="0">
                <a:latin typeface="Candara"/>
                <a:ea typeface="Calibri"/>
                <a:cs typeface="Candara"/>
              </a:rPr>
              <a:t> your will be done,</a:t>
            </a:r>
            <a:br>
              <a:rPr lang="en-US" sz="2800" b="1" dirty="0">
                <a:latin typeface="Candara"/>
                <a:ea typeface="Calibri"/>
                <a:cs typeface="Candara"/>
              </a:rPr>
            </a:br>
            <a:r>
              <a:rPr lang="en-US" sz="2800" b="1" dirty="0">
                <a:latin typeface="Candara"/>
                <a:ea typeface="Calibri"/>
                <a:cs typeface="Candara"/>
              </a:rPr>
              <a:t>on earth as it is in heaven.</a:t>
            </a:r>
            <a:endParaRPr lang="en-US" sz="2800" b="1" dirty="0">
              <a:latin typeface="Candara"/>
              <a:ea typeface="바탕"/>
              <a:cs typeface="Candara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Candara"/>
                <a:ea typeface="Calibri"/>
                <a:cs typeface="Candara"/>
              </a:rPr>
              <a:t>Give </a:t>
            </a:r>
            <a:r>
              <a:rPr lang="en-US" sz="2800" b="1" dirty="0">
                <a:latin typeface="Candara"/>
                <a:ea typeface="Calibri"/>
                <a:cs typeface="Candara"/>
              </a:rPr>
              <a:t>us this day our daily bread,</a:t>
            </a:r>
            <a:br>
              <a:rPr lang="en-US" sz="2800" b="1" dirty="0">
                <a:latin typeface="Candara"/>
                <a:ea typeface="Calibri"/>
                <a:cs typeface="Candara"/>
              </a:rPr>
            </a:br>
            <a:r>
              <a:rPr lang="en-US" sz="2800" b="1" dirty="0" smtClean="0">
                <a:solidFill>
                  <a:srgbClr val="000000"/>
                </a:solidFill>
                <a:latin typeface="Candara"/>
                <a:ea typeface="Calibri"/>
                <a:cs typeface="Candara"/>
              </a:rPr>
              <a:t>and </a:t>
            </a:r>
            <a:r>
              <a:rPr lang="en-US" sz="2800" b="1" dirty="0">
                <a:solidFill>
                  <a:srgbClr val="000000"/>
                </a:solidFill>
                <a:latin typeface="Candara"/>
                <a:ea typeface="Calibri"/>
                <a:cs typeface="Candara"/>
              </a:rPr>
              <a:t>forgive us our debts,</a:t>
            </a:r>
            <a:br>
              <a:rPr lang="en-US" sz="2800" b="1" dirty="0">
                <a:solidFill>
                  <a:srgbClr val="000000"/>
                </a:solidFill>
                <a:latin typeface="Candara"/>
                <a:ea typeface="Calibri"/>
                <a:cs typeface="Candara"/>
              </a:rPr>
            </a:br>
            <a:r>
              <a:rPr lang="en-US" sz="2800" b="1" dirty="0">
                <a:solidFill>
                  <a:srgbClr val="000000"/>
                </a:solidFill>
                <a:latin typeface="Candara"/>
                <a:ea typeface="Calibri"/>
                <a:cs typeface="Candara"/>
              </a:rPr>
              <a:t> as we also have forgiven our debtors.</a:t>
            </a:r>
            <a:r>
              <a:rPr lang="en-US" sz="2800" b="1" dirty="0">
                <a:latin typeface="Candara"/>
                <a:ea typeface="Calibri"/>
                <a:cs typeface="Candara"/>
              </a:rPr>
              <a:t/>
            </a:r>
            <a:br>
              <a:rPr lang="en-US" sz="2800" b="1" dirty="0">
                <a:latin typeface="Candara"/>
                <a:ea typeface="Calibri"/>
                <a:cs typeface="Candara"/>
              </a:rPr>
            </a:br>
            <a:r>
              <a:rPr lang="en-US" sz="2800" b="1" dirty="0" smtClean="0">
                <a:latin typeface="Candara"/>
                <a:ea typeface="Calibri"/>
                <a:cs typeface="Candara"/>
              </a:rPr>
              <a:t>And</a:t>
            </a:r>
            <a:r>
              <a:rPr lang="en-US" sz="2800" b="1" dirty="0">
                <a:latin typeface="Candara"/>
                <a:ea typeface="Calibri"/>
                <a:cs typeface="Candara"/>
              </a:rPr>
              <a:t> lead us not into temptation,</a:t>
            </a:r>
            <a:br>
              <a:rPr lang="en-US" sz="2800" b="1" dirty="0">
                <a:latin typeface="Candara"/>
                <a:ea typeface="Calibri"/>
                <a:cs typeface="Candara"/>
              </a:rPr>
            </a:br>
            <a:r>
              <a:rPr lang="en-US" sz="2800" b="1" dirty="0">
                <a:latin typeface="Candara"/>
                <a:ea typeface="Calibri"/>
                <a:cs typeface="Candara"/>
              </a:rPr>
              <a:t> but deliver us from evil.</a:t>
            </a:r>
            <a:endParaRPr lang="en-US" sz="2800" b="1" dirty="0">
              <a:latin typeface="Candara"/>
              <a:ea typeface="바탕"/>
              <a:cs typeface="Candara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ndara"/>
                <a:ea typeface="Calibri"/>
                <a:cs typeface="Candara"/>
              </a:rPr>
              <a:t>For yours is the kingdom and the power </a:t>
            </a:r>
            <a:br>
              <a:rPr lang="en-US" sz="2800" b="1" dirty="0">
                <a:latin typeface="Candara"/>
                <a:ea typeface="Calibri"/>
                <a:cs typeface="Candara"/>
              </a:rPr>
            </a:br>
            <a:r>
              <a:rPr lang="en-US" sz="2800" b="1" dirty="0">
                <a:latin typeface="Candara"/>
                <a:ea typeface="Calibri"/>
                <a:cs typeface="Candara"/>
              </a:rPr>
              <a:t>and the glory, forever. Amen </a:t>
            </a:r>
            <a:endParaRPr lang="en-US" sz="2800" b="1" dirty="0">
              <a:effectLst/>
              <a:latin typeface="Candara"/>
              <a:ea typeface="바탕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0542" y="8038501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0" y="1600200"/>
            <a:ext cx="11480740" cy="51054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one insight hit home for you as you learn to pray from Jesus’ teaching in today’s message? How will you apply it to your prayer life?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would it mean for you to acknowledge your innate vulnerability to temptation and sin, being vigilant against self-sufficiency? 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would it mean for you to rely on God’s deliverance from evil in the world—including from the Evil One? What will be your first step?</a:t>
            </a: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Learning to Pray – Part 5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[23]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6:13</a:t>
            </a:r>
          </a:p>
          <a:p>
            <a:pPr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June 12, 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5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16438"/>
              </p:ext>
            </p:extLst>
          </p:nvPr>
        </p:nvGraphicFramePr>
        <p:xfrm>
          <a:off x="609600" y="1204705"/>
          <a:ext cx="11125200" cy="5500895"/>
        </p:xfrm>
        <a:graphic>
          <a:graphicData uri="http://schemas.openxmlformats.org/drawingml/2006/table">
            <a:tbl>
              <a:tblPr/>
              <a:tblGrid>
                <a:gridCol w="5459589"/>
                <a:gridCol w="5665611"/>
              </a:tblGrid>
              <a:tr h="666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HOW </a:t>
                      </a: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NOT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 TO PRAY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charset="0"/>
                          <a:ea typeface="ＭＳ Ｐゴシック" charset="0"/>
                          <a:cs typeface="Candara" charset="0"/>
                        </a:rPr>
                        <a:t>HOW TO PRAY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Calibri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4395">
                <a:tc>
                  <a:txBody>
                    <a:bodyPr/>
                    <a:lstStyle/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800" spc="-15" dirty="0" smtClean="0">
                        <a:solidFill>
                          <a:srgbClr val="FF0000"/>
                        </a:solidFill>
                        <a:effectLst/>
                        <a:latin typeface="Canadra"/>
                        <a:ea typeface="바탕"/>
                        <a:cs typeface="Canad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Hypocritically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60375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i="1" spc="-15" dirty="0">
                          <a:effectLst/>
                          <a:latin typeface="Candara"/>
                          <a:ea typeface="바탕"/>
                          <a:cs typeface="Candara"/>
                        </a:rPr>
                        <a:t>“to be seen by men”</a:t>
                      </a:r>
                      <a:endParaRPr lang="en-US" sz="2400" dirty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Mechanically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60375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spc="-15" dirty="0">
                          <a:effectLst/>
                          <a:latin typeface="Candara"/>
                          <a:ea typeface="바탕"/>
                          <a:cs typeface="Candara"/>
                        </a:rPr>
                        <a:t>“</a:t>
                      </a:r>
                      <a:r>
                        <a:rPr lang="en-US" sz="2400" i="1" spc="-15" dirty="0">
                          <a:effectLst/>
                          <a:latin typeface="Candara"/>
                          <a:ea typeface="바탕"/>
                          <a:cs typeface="Candara"/>
                        </a:rPr>
                        <a:t>heap up empty phrases”</a:t>
                      </a:r>
                      <a:endParaRPr lang="en-US" sz="2400" dirty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>
                          <a:solidFill>
                            <a:srgbClr val="C0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L</a:t>
                      </a:r>
                      <a:r>
                        <a:rPr lang="en-US" sz="2400" spc="-15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ike insecure orphans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60375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spc="-15" dirty="0">
                          <a:effectLst/>
                          <a:latin typeface="Candara"/>
                          <a:ea typeface="바탕"/>
                          <a:cs typeface="Candara"/>
                        </a:rPr>
                        <a:t>“</a:t>
                      </a:r>
                      <a:r>
                        <a:rPr lang="en-US" sz="2400" i="1" spc="-15" dirty="0">
                          <a:effectLst/>
                          <a:latin typeface="Candara"/>
                          <a:ea typeface="바탕"/>
                          <a:cs typeface="Candara"/>
                        </a:rPr>
                        <a:t>because of their many words”</a:t>
                      </a:r>
                      <a:endParaRPr lang="en-US" sz="2400" dirty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Self-centered way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60375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i="1" spc="-15" dirty="0">
                          <a:effectLst/>
                          <a:latin typeface="Candara"/>
                          <a:ea typeface="바탕"/>
                          <a:cs typeface="Candara"/>
                        </a:rPr>
                        <a:t>“my name, my kingdom, my will…”</a:t>
                      </a:r>
                      <a:endParaRPr lang="en-US" sz="2400" dirty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Big things only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60375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i="1" spc="-15" dirty="0">
                          <a:effectLst/>
                          <a:latin typeface="Candara"/>
                          <a:ea typeface="바탕"/>
                          <a:cs typeface="Candara"/>
                        </a:rPr>
                        <a:t>“ . . . ”</a:t>
                      </a:r>
                      <a:endParaRPr lang="en-US" sz="2400" dirty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indent="-4476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Without confession or forgiveness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60375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i="1" spc="-15" dirty="0">
                          <a:effectLst/>
                          <a:latin typeface="Candara"/>
                          <a:ea typeface="바탕"/>
                          <a:cs typeface="Candara"/>
                        </a:rPr>
                        <a:t>“forgive us even if we don’t </a:t>
                      </a:r>
                      <a:r>
                        <a:rPr lang="en-US" sz="2400" i="1" spc="-15" dirty="0" smtClean="0">
                          <a:effectLst/>
                          <a:latin typeface="Candara"/>
                          <a:ea typeface="바탕"/>
                          <a:cs typeface="Candara"/>
                        </a:rPr>
                        <a:t>forgive... </a:t>
                      </a:r>
                      <a:r>
                        <a:rPr lang="en-US" sz="2400" i="1" spc="-15" dirty="0">
                          <a:effectLst/>
                          <a:latin typeface="Candara"/>
                          <a:ea typeface="바탕"/>
                          <a:cs typeface="Candara"/>
                        </a:rPr>
                        <a:t>”</a:t>
                      </a:r>
                      <a:endParaRPr lang="en-US" sz="2400" dirty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</a:pPr>
                      <a:endParaRPr kumimoji="0" 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charset="0"/>
                        <a:ea typeface="ＭＳ Ｐゴシック" charset="0"/>
                        <a:cs typeface="Candara" charset="0"/>
                      </a:endParaRPr>
                    </a:p>
                    <a:p>
                      <a:pPr marL="450850" marR="45720" lvl="0" indent="-4508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300" spc="-15" dirty="0" smtClean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45720" lvl="0" indent="-4508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Genuinely        </a:t>
                      </a:r>
                      <a:r>
                        <a:rPr lang="en-US" sz="2400" spc="-15" dirty="0" smtClean="0">
                          <a:effectLst/>
                          <a:latin typeface="Candara"/>
                          <a:ea typeface="바탕"/>
                          <a:cs typeface="Candara"/>
                        </a:rPr>
                        <a:t>                             </a:t>
                      </a:r>
                      <a:endParaRPr lang="en-US" sz="2400" dirty="0" smtClean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7200" marR="45720" lvl="2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spc="-15" dirty="0" smtClean="0">
                          <a:effectLst/>
                          <a:latin typeface="Candara"/>
                          <a:ea typeface="바탕"/>
                          <a:cs typeface="Candara"/>
                        </a:rPr>
                        <a:t>“</a:t>
                      </a:r>
                      <a:r>
                        <a:rPr lang="en-US" sz="2400" i="1" spc="-15" dirty="0" smtClean="0">
                          <a:effectLst/>
                          <a:latin typeface="Candara"/>
                          <a:ea typeface="바탕"/>
                          <a:cs typeface="Candara"/>
                        </a:rPr>
                        <a:t>to your Father, who is unseen.”</a:t>
                      </a:r>
                      <a:endParaRPr lang="en-US" sz="2400" dirty="0" smtClean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45720" lvl="0" indent="-4508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Thoughtfully 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7200" marR="4572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spc="-15" dirty="0" smtClean="0">
                          <a:effectLst/>
                          <a:latin typeface="Candara"/>
                          <a:ea typeface="바탕"/>
                          <a:cs typeface="Candara"/>
                        </a:rPr>
                        <a:t>“</a:t>
                      </a:r>
                      <a:r>
                        <a:rPr lang="en-US" sz="2400" i="1" spc="-15" dirty="0" smtClean="0">
                          <a:effectLst/>
                          <a:latin typeface="Candara"/>
                          <a:ea typeface="바탕"/>
                          <a:cs typeface="Candara"/>
                        </a:rPr>
                        <a:t>pray then like this”</a:t>
                      </a:r>
                      <a:endParaRPr lang="en-US" sz="2400" dirty="0" smtClean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lvl="0" indent="-4508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As beloved children  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i="1" spc="-15" dirty="0" smtClean="0">
                          <a:effectLst/>
                          <a:latin typeface="Candara"/>
                          <a:ea typeface="바탕"/>
                          <a:cs typeface="Candara"/>
                        </a:rPr>
                        <a:t>"our Father in heaven”</a:t>
                      </a:r>
                      <a:endParaRPr lang="en-US" sz="2400" dirty="0" smtClean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45720" lvl="0" indent="-4508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God-centered way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i="1" spc="-15" dirty="0" smtClean="0">
                          <a:effectLst/>
                          <a:latin typeface="Candara"/>
                          <a:ea typeface="바탕"/>
                          <a:cs typeface="Candara"/>
                        </a:rPr>
                        <a:t>“your name, your kingdom, your will”</a:t>
                      </a:r>
                      <a:endParaRPr lang="en-US" sz="2400" dirty="0" smtClean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lvl="0" indent="-4508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Small as well as big things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i="1" spc="-15" dirty="0" smtClean="0">
                          <a:effectLst/>
                          <a:latin typeface="Candara"/>
                          <a:ea typeface="바탕"/>
                          <a:cs typeface="Candara"/>
                        </a:rPr>
                        <a:t>“give us this day our daily bread…”</a:t>
                      </a:r>
                      <a:endParaRPr lang="en-US" sz="2400" dirty="0" smtClean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0850" marR="0" lvl="0" indent="-4508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spc="-15" dirty="0" smtClean="0">
                          <a:solidFill>
                            <a:srgbClr val="FF0000"/>
                          </a:solidFill>
                          <a:effectLst/>
                          <a:latin typeface="Candara"/>
                          <a:ea typeface="바탕"/>
                          <a:cs typeface="Candara"/>
                        </a:rPr>
                        <a:t>With confession and forgiveness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Candara"/>
                        <a:ea typeface="바탕"/>
                        <a:cs typeface="Candara"/>
                      </a:endParaRPr>
                    </a:p>
                    <a:p>
                      <a:pPr marL="457200" marR="0" lvl="1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2400" i="1" spc="-15" dirty="0" smtClean="0">
                          <a:effectLst/>
                          <a:latin typeface="Candara"/>
                          <a:ea typeface="바탕"/>
                          <a:cs typeface="Candara"/>
                        </a:rPr>
                        <a:t>“forgive us as we also forgive others…”</a:t>
                      </a:r>
                      <a:endParaRPr lang="en-US" sz="2400" dirty="0">
                        <a:effectLst/>
                        <a:latin typeface="Candara"/>
                        <a:ea typeface="바탕"/>
                        <a:cs typeface="Candara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457200"/>
            <a:ext cx="115824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ea typeface="MS PGothic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ea typeface="MS PGothic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ea typeface="MS PGothic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ea typeface="MS PGothic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Eras Bold ITC" pitchFamily="34" charset="0"/>
                <a:cs typeface="Arial" charset="0"/>
              </a:defRPr>
            </a:lvl9pPr>
          </a:lstStyle>
          <a:p>
            <a:r>
              <a:rPr lang="en-US" sz="3200" b="1" i="0" dirty="0" smtClean="0">
                <a:latin typeface="Candara" charset="0"/>
                <a:cs typeface="MS PGothic" charset="0"/>
              </a:rPr>
              <a:t>RECAP: JESUS’ TEACHING ON HOW TO PRAY [MATT. 6:5-15]</a:t>
            </a:r>
            <a:endParaRPr lang="en-US" sz="3200" b="1" i="0" dirty="0">
              <a:latin typeface="Candar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11582400" cy="57648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From these unworthy notions we turn back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with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relief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to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teaching of Jesus Christ that God is our Father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heavens.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We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need to remember that he loves us with most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tender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affection, that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he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sees his children even in the secret place,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that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he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knows his children and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all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their needs before they ask him, and that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he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acts on behalf of his children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by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his heavenly and kingly power. If we thus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allow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Scripture to fashion our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image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of God, if we recall his character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practice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his presence, we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shall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never pray with hypocrisy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but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always with integrity,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never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mechanically but 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always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thoughtfully, like the children of God that we are.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John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R. W. Stott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4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658600" cy="533400"/>
          </a:xfrm>
        </p:spPr>
        <p:txBody>
          <a:bodyPr/>
          <a:lstStyle/>
          <a:p>
            <a:r>
              <a:rPr lang="en-US" sz="3000" b="1" spc="-80" dirty="0" smtClean="0">
                <a:latin typeface="Candara" charset="0"/>
                <a:cs typeface="MS PGothic" charset="0"/>
              </a:rPr>
              <a:t>SIXTH </a:t>
            </a:r>
            <a:r>
              <a:rPr lang="en-US" sz="3000" b="1" spc="-80" dirty="0">
                <a:latin typeface="Candara" charset="0"/>
                <a:cs typeface="MS PGothic" charset="0"/>
              </a:rPr>
              <a:t>PETITION: OUR NEED FOR </a:t>
            </a:r>
            <a:r>
              <a:rPr lang="en-US" sz="3000" b="1" spc="-80" dirty="0" smtClean="0">
                <a:latin typeface="Candara" charset="0"/>
                <a:cs typeface="MS PGothic" charset="0"/>
              </a:rPr>
              <a:t>PROTECTION &amp; DELIVERANCE </a:t>
            </a:r>
            <a:r>
              <a:rPr lang="en-US" sz="3000" b="1" spc="-80" dirty="0">
                <a:latin typeface="Candara" charset="0"/>
                <a:cs typeface="MS PGothic" charset="0"/>
              </a:rPr>
              <a:t>FROM EVIL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143000"/>
            <a:ext cx="11619007" cy="5688695"/>
          </a:xfrm>
        </p:spPr>
        <p:txBody>
          <a:bodyPr/>
          <a:lstStyle/>
          <a:p>
            <a:pPr marL="4763" lvl="1" indent="0" algn="ctr">
              <a:spcBef>
                <a:spcPct val="0"/>
              </a:spcBef>
              <a:buNone/>
            </a:pPr>
            <a:r>
              <a:rPr lang="en-US" sz="2400" i="1" baseline="30000" dirty="0">
                <a:latin typeface="Candara" charset="0"/>
                <a:cs typeface="MS PGothic" charset="0"/>
              </a:rPr>
              <a:t>9</a:t>
            </a:r>
            <a:r>
              <a:rPr lang="en-US" sz="2400" i="1" dirty="0">
                <a:latin typeface="Candara" charset="0"/>
                <a:cs typeface="MS PGothic" charset="0"/>
              </a:rPr>
              <a:t> Pray then like this: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i="1" dirty="0">
              <a:latin typeface="Candara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400" i="1" dirty="0">
                <a:latin typeface="Candara" charset="0"/>
                <a:cs typeface="MS PGothic" charset="0"/>
              </a:rPr>
              <a:t>“Our Father in heaven,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dirty="0">
                <a:latin typeface="Candara" charset="0"/>
                <a:cs typeface="MS PGothic" charset="0"/>
              </a:rPr>
              <a:t>hallowed be your name.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baseline="30000" dirty="0">
                <a:latin typeface="Candara" charset="0"/>
                <a:cs typeface="MS PGothic" charset="0"/>
              </a:rPr>
              <a:t>10</a:t>
            </a:r>
            <a:r>
              <a:rPr lang="en-US" sz="2400" i="1" dirty="0">
                <a:latin typeface="Candara" charset="0"/>
                <a:cs typeface="MS PGothic" charset="0"/>
              </a:rPr>
              <a:t> Your kingdom come,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dirty="0">
                <a:latin typeface="Candara" charset="0"/>
                <a:cs typeface="MS PGothic" charset="0"/>
              </a:rPr>
              <a:t>your will be done,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dirty="0">
                <a:latin typeface="Candara" charset="0"/>
                <a:cs typeface="MS PGothic" charset="0"/>
              </a:rPr>
              <a:t>on earth as it is in heaven.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baseline="30000" dirty="0">
                <a:latin typeface="Candara" charset="0"/>
                <a:cs typeface="MS PGothic" charset="0"/>
              </a:rPr>
              <a:t>11</a:t>
            </a:r>
            <a:r>
              <a:rPr lang="en-US" sz="2400" i="1" dirty="0">
                <a:latin typeface="Candara" charset="0"/>
                <a:cs typeface="MS PGothic" charset="0"/>
              </a:rPr>
              <a:t> Give us this day our daily bread,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baseline="30000" dirty="0">
                <a:latin typeface="Candara" charset="0"/>
                <a:cs typeface="MS PGothic" charset="0"/>
              </a:rPr>
              <a:t>12</a:t>
            </a:r>
            <a:r>
              <a:rPr lang="en-US" sz="2400" i="1" dirty="0">
                <a:latin typeface="Candara" charset="0"/>
                <a:cs typeface="MS PGothic" charset="0"/>
              </a:rPr>
              <a:t> and forgive us our debts,</a:t>
            </a:r>
            <a:br>
              <a:rPr lang="en-US" sz="2400" i="1" dirty="0">
                <a:latin typeface="Candara" charset="0"/>
                <a:cs typeface="MS PGothic" charset="0"/>
              </a:rPr>
            </a:br>
            <a:r>
              <a:rPr lang="en-US" sz="2400" i="1" dirty="0">
                <a:latin typeface="Candara" charset="0"/>
                <a:cs typeface="MS PGothic" charset="0"/>
              </a:rPr>
              <a:t> as we also have forgiven our debtors</a:t>
            </a:r>
            <a:r>
              <a:rPr lang="en-US" sz="2400" i="1" dirty="0" smtClean="0">
                <a:latin typeface="Candara" charset="0"/>
                <a:cs typeface="MS PGothic" charset="0"/>
              </a:rPr>
              <a:t>.</a:t>
            </a:r>
            <a:br>
              <a:rPr lang="en-US" sz="2400" i="1" dirty="0" smtClean="0">
                <a:latin typeface="Candara" charset="0"/>
                <a:cs typeface="MS PGothic" charset="0"/>
              </a:rPr>
            </a:br>
            <a:r>
              <a:rPr lang="en-US" sz="2400" i="1" baseline="30000" dirty="0">
                <a:solidFill>
                  <a:srgbClr val="FF0000"/>
                </a:solidFill>
                <a:latin typeface="Candara" charset="0"/>
                <a:cs typeface="MS PGothic" charset="0"/>
              </a:rPr>
              <a:t>13</a:t>
            </a:r>
            <a:r>
              <a:rPr lang="en-US" sz="2400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 And lead us not into temptation,</a:t>
            </a:r>
            <a:br>
              <a:rPr lang="en-US" sz="2400" i="1" dirty="0">
                <a:solidFill>
                  <a:srgbClr val="FF0000"/>
                </a:solidFill>
                <a:latin typeface="Candara" charset="0"/>
                <a:cs typeface="MS PGothic" charset="0"/>
              </a:rPr>
            </a:br>
            <a:r>
              <a:rPr lang="en-US" sz="2400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 but deliver us from evil</a:t>
            </a:r>
            <a:r>
              <a:rPr lang="en-US" sz="2400" i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.</a:t>
            </a:r>
          </a:p>
          <a:p>
            <a:pPr marL="4763" lvl="1" indent="0" algn="ctr">
              <a:spcBef>
                <a:spcPct val="0"/>
              </a:spcBef>
              <a:buNone/>
            </a:pPr>
            <a:endParaRPr lang="en-US" sz="800" b="1" i="1" kern="1200" dirty="0">
              <a:latin typeface="Candara" charset="0"/>
              <a:ea typeface="ＭＳ Ｐゴシック" charset="0"/>
              <a:cs typeface="MS PGothic" charset="0"/>
            </a:endParaRPr>
          </a:p>
          <a:p>
            <a:pPr marL="4763" lvl="1" indent="0" algn="ctr">
              <a:spcBef>
                <a:spcPct val="0"/>
              </a:spcBef>
              <a:buNone/>
            </a:pPr>
            <a:r>
              <a:rPr lang="en-US" sz="2400" i="1" baseline="30000" dirty="0">
                <a:latin typeface="Candara" charset="0"/>
                <a:cs typeface="MS PGothic" charset="0"/>
              </a:rPr>
              <a:t>14</a:t>
            </a:r>
            <a:r>
              <a:rPr lang="en-US" sz="2400" i="1" dirty="0">
                <a:latin typeface="Candara" charset="0"/>
                <a:cs typeface="MS PGothic" charset="0"/>
              </a:rPr>
              <a:t> For if you forgive others their trespasses, </a:t>
            </a:r>
            <a:r>
              <a:rPr lang="en-US" sz="2400" i="1" dirty="0" smtClean="0">
                <a:latin typeface="Candara" charset="0"/>
                <a:cs typeface="MS PGothic" charset="0"/>
              </a:rPr>
              <a:t>your </a:t>
            </a:r>
            <a:r>
              <a:rPr lang="en-US" sz="2400" i="1" dirty="0">
                <a:latin typeface="Candara" charset="0"/>
                <a:cs typeface="MS PGothic" charset="0"/>
              </a:rPr>
              <a:t>heavenly Father </a:t>
            </a:r>
            <a:r>
              <a:rPr lang="en-US" sz="2400" i="1" dirty="0" smtClean="0">
                <a:latin typeface="Candara" charset="0"/>
                <a:cs typeface="MS PGothic" charset="0"/>
              </a:rPr>
              <a:t/>
            </a:r>
            <a:br>
              <a:rPr lang="en-US" sz="2400" i="1" dirty="0" smtClean="0">
                <a:latin typeface="Candara" charset="0"/>
                <a:cs typeface="MS PGothic" charset="0"/>
              </a:rPr>
            </a:br>
            <a:r>
              <a:rPr lang="en-US" sz="2400" i="1" dirty="0" smtClean="0">
                <a:latin typeface="Candara" charset="0"/>
                <a:cs typeface="MS PGothic" charset="0"/>
              </a:rPr>
              <a:t>will also </a:t>
            </a:r>
            <a:r>
              <a:rPr lang="en-US" sz="2400" i="1" dirty="0">
                <a:latin typeface="Candara" charset="0"/>
                <a:cs typeface="MS PGothic" charset="0"/>
              </a:rPr>
              <a:t>forgive you, </a:t>
            </a:r>
            <a:r>
              <a:rPr lang="en-US" sz="2400" i="1" baseline="30000" dirty="0" smtClean="0">
                <a:latin typeface="Candara" charset="0"/>
                <a:cs typeface="MS PGothic" charset="0"/>
              </a:rPr>
              <a:t>15</a:t>
            </a:r>
            <a:r>
              <a:rPr lang="en-US" sz="2400" i="1" dirty="0">
                <a:latin typeface="Candara" charset="0"/>
                <a:cs typeface="MS PGothic" charset="0"/>
              </a:rPr>
              <a:t> but if you do not forgive others their </a:t>
            </a:r>
            <a:r>
              <a:rPr lang="en-US" sz="2400" i="1" dirty="0" smtClean="0">
                <a:latin typeface="Candara" charset="0"/>
                <a:cs typeface="MS PGothic" charset="0"/>
              </a:rPr>
              <a:t>trespasses, </a:t>
            </a:r>
            <a:br>
              <a:rPr lang="en-US" sz="2400" i="1" dirty="0" smtClean="0">
                <a:latin typeface="Candara" charset="0"/>
                <a:cs typeface="MS PGothic" charset="0"/>
              </a:rPr>
            </a:br>
            <a:r>
              <a:rPr lang="en-US" sz="2400" i="1" dirty="0" smtClean="0">
                <a:latin typeface="Candara" charset="0"/>
                <a:cs typeface="MS PGothic" charset="0"/>
              </a:rPr>
              <a:t>neither will your </a:t>
            </a:r>
            <a:r>
              <a:rPr lang="en-US" sz="2400" i="1" dirty="0">
                <a:latin typeface="Candara" charset="0"/>
                <a:cs typeface="MS PGothic" charset="0"/>
              </a:rPr>
              <a:t>Father forgive your trespasses. (vs. 9-15)</a:t>
            </a:r>
            <a:endParaRPr lang="en-US" sz="24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6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62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SIXTH PETITION: </a:t>
            </a:r>
            <a:r>
              <a:rPr lang="en-US" sz="3200" b="1" dirty="0" smtClean="0">
                <a:latin typeface="Candara" charset="0"/>
                <a:cs typeface="MS PGothic" charset="0"/>
              </a:rPr>
              <a:t>OUR </a:t>
            </a:r>
            <a:r>
              <a:rPr lang="en-US" sz="3200" b="1" dirty="0">
                <a:latin typeface="Candara" charset="0"/>
                <a:cs typeface="MS PGothic" charset="0"/>
              </a:rPr>
              <a:t>NEED F</a:t>
            </a:r>
            <a:r>
              <a:rPr lang="en-US" sz="3200" b="1" dirty="0" smtClean="0">
                <a:latin typeface="Candara" charset="0"/>
                <a:cs typeface="MS PGothic" charset="0"/>
              </a:rPr>
              <a:t>OR </a:t>
            </a:r>
            <a:br>
              <a:rPr lang="en-US" sz="3200" b="1" dirty="0" smtClean="0">
                <a:latin typeface="Candara" charset="0"/>
                <a:cs typeface="MS PGothic" charset="0"/>
              </a:rPr>
            </a:br>
            <a:r>
              <a:rPr lang="en-US" sz="3200" b="1" dirty="0" smtClean="0">
                <a:latin typeface="Candara" charset="0"/>
                <a:cs typeface="MS PGothic" charset="0"/>
              </a:rPr>
              <a:t>PROTECTION AND DELIVERANCE </a:t>
            </a:r>
            <a:r>
              <a:rPr lang="en-US" sz="3200" b="1" dirty="0">
                <a:latin typeface="Candara" charset="0"/>
                <a:cs typeface="MS PGothic" charset="0"/>
              </a:rPr>
              <a:t>FROM EVIL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447800"/>
            <a:ext cx="11734801" cy="5383895"/>
          </a:xfrm>
        </p:spPr>
        <p:txBody>
          <a:bodyPr/>
          <a:lstStyle/>
          <a:p>
            <a:pPr marL="455613" indent="-455613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cs typeface="MS PGothic" charset="0"/>
              </a:rPr>
              <a:t>1)   The sixth </a:t>
            </a:r>
            <a:r>
              <a:rPr lang="en-US" sz="2800" b="1" spc="-10" dirty="0">
                <a:latin typeface="Candara" charset="0"/>
                <a:cs typeface="MS PGothic" charset="0"/>
              </a:rPr>
              <a:t>petition teaches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us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to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ACKNOWLEDGE our innate vulnerability to temptation and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sin.</a:t>
            </a:r>
            <a:endParaRPr lang="en-US" sz="2800" b="1" spc="-10" dirty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13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And lead us not into temptation,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 but deliver us from evil. (v. 13)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is not two petitions but one in two parts: (1)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negatively, “lead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us not..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.”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and (2)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positively, “deliver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us from..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.”.</a:t>
            </a:r>
            <a:endParaRPr lang="en-US" sz="2600" b="1" kern="1200" dirty="0" smtClean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daily petition presuppose that we are prone to wander into temptation and sin. We are innately drawn to lures of temptation and sin. 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What are we acknowledging by praying this?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spc="-10" dirty="0" smtClean="0">
                <a:latin typeface="Candara" charset="0"/>
                <a:ea typeface="ＭＳ Ｐゴシック" charset="0"/>
                <a:cs typeface="Candara" charset="0"/>
              </a:rPr>
              <a:t>That we are bent toward sin and evil.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That the power is the Evil </a:t>
            </a:r>
            <a:r>
              <a:rPr lang="en-US" sz="2500" kern="1200" dirty="0">
                <a:latin typeface="Candara" charset="0"/>
                <a:ea typeface="ＭＳ Ｐゴシック" charset="0"/>
                <a:cs typeface="Candara" charset="0"/>
              </a:rPr>
              <a:t>O</a:t>
            </a: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ne is overwhelming and cunning.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That we need a Savior and Deliverer.</a:t>
            </a:r>
            <a:endParaRPr lang="en-US" sz="2500" dirty="0">
              <a:latin typeface="Candara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1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62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SIXTH PETITION: </a:t>
            </a:r>
            <a:r>
              <a:rPr lang="en-US" sz="3200" b="1" dirty="0" smtClean="0">
                <a:latin typeface="Candara" charset="0"/>
                <a:cs typeface="MS PGothic" charset="0"/>
              </a:rPr>
              <a:t>OUR </a:t>
            </a:r>
            <a:r>
              <a:rPr lang="en-US" sz="3200" b="1" dirty="0">
                <a:latin typeface="Candara" charset="0"/>
                <a:cs typeface="MS PGothic" charset="0"/>
              </a:rPr>
              <a:t>NEED F</a:t>
            </a:r>
            <a:r>
              <a:rPr lang="en-US" sz="3200" b="1" dirty="0" smtClean="0">
                <a:latin typeface="Candara" charset="0"/>
                <a:cs typeface="MS PGothic" charset="0"/>
              </a:rPr>
              <a:t>OR </a:t>
            </a:r>
            <a:br>
              <a:rPr lang="en-US" sz="3200" b="1" dirty="0" smtClean="0">
                <a:latin typeface="Candara" charset="0"/>
                <a:cs typeface="MS PGothic" charset="0"/>
              </a:rPr>
            </a:br>
            <a:r>
              <a:rPr lang="en-US" sz="3200" b="1" dirty="0" smtClean="0">
                <a:latin typeface="Candara" charset="0"/>
                <a:cs typeface="MS PGothic" charset="0"/>
              </a:rPr>
              <a:t>PROTECTION AND DELIVERANCE </a:t>
            </a:r>
            <a:r>
              <a:rPr lang="en-US" sz="3200" b="1" dirty="0">
                <a:latin typeface="Candara" charset="0"/>
                <a:cs typeface="MS PGothic" charset="0"/>
              </a:rPr>
              <a:t>FROM EVIL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447800"/>
            <a:ext cx="11734801" cy="5383895"/>
          </a:xfrm>
        </p:spPr>
        <p:txBody>
          <a:bodyPr/>
          <a:lstStyle/>
          <a:p>
            <a:pPr marL="455613" indent="-455613">
              <a:spcBef>
                <a:spcPct val="0"/>
              </a:spcBef>
              <a:buNone/>
            </a:pPr>
            <a:r>
              <a:rPr lang="en-US" sz="2800" b="1" spc="-10" dirty="0">
                <a:latin typeface="Candara" charset="0"/>
                <a:cs typeface="MS PGothic" charset="0"/>
              </a:rPr>
              <a:t>2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)   The sixth </a:t>
            </a:r>
            <a:r>
              <a:rPr lang="en-US" sz="2800" b="1" spc="-10" dirty="0">
                <a:latin typeface="Candara" charset="0"/>
                <a:cs typeface="MS PGothic" charset="0"/>
              </a:rPr>
              <a:t>petition teaches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us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to RELY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ON GOD’S PROTECTION from situations that induce us to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evil.</a:t>
            </a:r>
            <a:endParaRPr lang="en-US" sz="2800" b="1" spc="-10" dirty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13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And </a:t>
            </a:r>
            <a:r>
              <a:rPr lang="en-US" sz="2600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lead us not into temptation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 but deliver us from evil. (v. 13)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sz="26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emptation” [</a:t>
            </a:r>
            <a:r>
              <a:rPr lang="en-US" sz="2600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Gk</a:t>
            </a:r>
            <a:r>
              <a:rPr lang="en-US" sz="2600" i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 </a:t>
            </a:r>
            <a:r>
              <a:rPr lang="en-US" sz="2600" i="1" kern="1200" dirty="0" err="1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peirasmos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]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here is a neutral word that can mean either 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(1) </a:t>
            </a:r>
            <a:r>
              <a:rPr lang="en-US" sz="2600" b="1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temptation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(inducement to evil)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or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(2) </a:t>
            </a:r>
            <a:r>
              <a:rPr lang="en-US" sz="2600" b="1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testing/trial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(difficulties of life).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God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tempts no one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(James 1:13) but he is sovereign in allowing it. 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If so, this part of the petition helps us to pray for this: 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spc="-10" dirty="0" smtClean="0">
                <a:latin typeface="Candara" charset="0"/>
                <a:ea typeface="ＭＳ Ｐゴシック" charset="0"/>
                <a:cs typeface="Candara" charset="0"/>
              </a:rPr>
              <a:t>That God would not allow trials too severe that may cause us to be tempted.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That in his sovereignty, God would protect us from situations that induce and lure us to sin.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That God would prevent our foolishness from wandering into temptation.</a:t>
            </a:r>
            <a:endParaRPr lang="en-US" sz="2500" dirty="0">
              <a:latin typeface="Candara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6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762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cs typeface="MS PGothic" charset="0"/>
              </a:rPr>
              <a:t>SIXTH PETITION: </a:t>
            </a:r>
            <a:r>
              <a:rPr lang="en-US" sz="3200" b="1" dirty="0" smtClean="0">
                <a:latin typeface="Candara" charset="0"/>
                <a:cs typeface="MS PGothic" charset="0"/>
              </a:rPr>
              <a:t>OUR </a:t>
            </a:r>
            <a:r>
              <a:rPr lang="en-US" sz="3200" b="1" dirty="0">
                <a:latin typeface="Candara" charset="0"/>
                <a:cs typeface="MS PGothic" charset="0"/>
              </a:rPr>
              <a:t>NEED F</a:t>
            </a:r>
            <a:r>
              <a:rPr lang="en-US" sz="3200" b="1" dirty="0" smtClean="0">
                <a:latin typeface="Candara" charset="0"/>
                <a:cs typeface="MS PGothic" charset="0"/>
              </a:rPr>
              <a:t>OR </a:t>
            </a:r>
            <a:br>
              <a:rPr lang="en-US" sz="3200" b="1" dirty="0" smtClean="0">
                <a:latin typeface="Candara" charset="0"/>
                <a:cs typeface="MS PGothic" charset="0"/>
              </a:rPr>
            </a:br>
            <a:r>
              <a:rPr lang="en-US" sz="3200" b="1" dirty="0" smtClean="0">
                <a:latin typeface="Candara" charset="0"/>
                <a:cs typeface="MS PGothic" charset="0"/>
              </a:rPr>
              <a:t>PROTECTION AND DELIVERANCE </a:t>
            </a:r>
            <a:r>
              <a:rPr lang="en-US" sz="3200" b="1" dirty="0">
                <a:latin typeface="Candara" charset="0"/>
                <a:cs typeface="MS PGothic" charset="0"/>
              </a:rPr>
              <a:t>FROM EVIL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447800"/>
            <a:ext cx="11734801" cy="5383895"/>
          </a:xfrm>
        </p:spPr>
        <p:txBody>
          <a:bodyPr/>
          <a:lstStyle/>
          <a:p>
            <a:pPr marL="455613" indent="-455613">
              <a:spcBef>
                <a:spcPct val="0"/>
              </a:spcBef>
              <a:buNone/>
            </a:pPr>
            <a:r>
              <a:rPr lang="en-US" sz="2800" b="1" spc="-10" dirty="0" smtClean="0">
                <a:latin typeface="Candara" charset="0"/>
                <a:cs typeface="MS PGothic" charset="0"/>
              </a:rPr>
              <a:t>3)   The sixth </a:t>
            </a:r>
            <a:r>
              <a:rPr lang="en-US" sz="2800" b="1" spc="-10" dirty="0">
                <a:latin typeface="Candara" charset="0"/>
                <a:cs typeface="MS PGothic" charset="0"/>
              </a:rPr>
              <a:t>petition teaches </a:t>
            </a:r>
            <a:r>
              <a:rPr lang="en-US" sz="2800" b="1" spc="-10" dirty="0" smtClean="0">
                <a:latin typeface="Candara" charset="0"/>
                <a:cs typeface="MS PGothic" charset="0"/>
              </a:rPr>
              <a:t>us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to </a:t>
            </a:r>
            <a:r>
              <a:rPr lang="en-US" sz="2800" b="1" spc="-10" dirty="0">
                <a:solidFill>
                  <a:srgbClr val="FF0000"/>
                </a:solidFill>
                <a:latin typeface="Candara" charset="0"/>
                <a:cs typeface="MS PGothic" charset="0"/>
              </a:rPr>
              <a:t>RELY ON GOD’S DELIVERANCE from sin and evil in the world—including from the Evil </a:t>
            </a:r>
            <a:r>
              <a:rPr lang="en-US" sz="2800" b="1" spc="-1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One.</a:t>
            </a:r>
            <a:endParaRPr lang="en-US" sz="2800" b="1" spc="-10" dirty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 smtClean="0">
              <a:latin typeface="Candara" charset="0"/>
              <a:cs typeface="MS PGothic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baseline="30000" dirty="0" smtClean="0">
                <a:solidFill>
                  <a:srgbClr val="000000"/>
                </a:solidFill>
                <a:latin typeface="Candara" charset="0"/>
                <a:cs typeface="MS PGothic" charset="0"/>
              </a:rPr>
              <a:t>13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 And </a:t>
            </a:r>
            <a:r>
              <a:rPr lang="en-US" sz="2600" i="1" dirty="0">
                <a:latin typeface="Candara" charset="0"/>
                <a:cs typeface="MS PGothic" charset="0"/>
              </a:rPr>
              <a:t>lead us not into temptation,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 but </a:t>
            </a:r>
            <a:r>
              <a:rPr lang="en-US" sz="2600" i="1" dirty="0">
                <a:solidFill>
                  <a:srgbClr val="FF0000"/>
                </a:solidFill>
                <a:latin typeface="Candara" charset="0"/>
                <a:cs typeface="MS PGothic" charset="0"/>
              </a:rPr>
              <a:t>deliver us from evil. 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cs typeface="MS PGothic" charset="0"/>
              </a:rPr>
              <a:t>(v. 13)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000" i="1" dirty="0">
              <a:solidFill>
                <a:srgbClr val="000000"/>
              </a:solidFill>
              <a:latin typeface="Candara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The Greek text renders it as “the evil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” [</a:t>
            </a:r>
            <a:r>
              <a:rPr lang="en-US" sz="2600" i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Gk.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from which we can see Matthew’s term for “the evil one” (Satan) but also the evil in the world.</a:t>
            </a: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So, this means that we are to rely on God not only in future unknown temptation but also in the unseen power of evil—including the Evil One.</a:t>
            </a:r>
          </a:p>
          <a:p>
            <a:pPr marL="912813" lvl="2" indent="-457200" defTabSz="385763">
              <a:spcBef>
                <a:spcPts val="0"/>
              </a:spcBef>
              <a:defRPr/>
            </a:pPr>
            <a:r>
              <a:rPr lang="en-US" sz="26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Praying this petition helps us rely on God this way:</a:t>
            </a:r>
            <a:endParaRPr lang="en-US" sz="26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spc="-10" dirty="0" smtClean="0">
                <a:latin typeface="Candara" charset="0"/>
                <a:ea typeface="ＭＳ Ｐゴシック" charset="0"/>
                <a:cs typeface="Candara" charset="0"/>
              </a:rPr>
              <a:t>That God would strengthen us to flee from evil and resist the devil.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That God would deliver us from the decoy, cunningness, traps from Satan.</a:t>
            </a:r>
          </a:p>
          <a:p>
            <a:pPr marL="1370013" lvl="3" indent="-457200" defTabSz="38576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kern="1200" dirty="0" smtClean="0">
                <a:latin typeface="Candara" charset="0"/>
                <a:ea typeface="ＭＳ Ｐゴシック" charset="0"/>
                <a:cs typeface="Candara" charset="0"/>
              </a:rPr>
              <a:t>That God would keep us holy as his children by his perpetual deliverance. </a:t>
            </a:r>
            <a:endParaRPr lang="en-US" sz="2500" dirty="0">
              <a:latin typeface="Candara" charset="0"/>
              <a:cs typeface="MS P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6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11658600" cy="6374494"/>
          </a:xfrm>
        </p:spPr>
        <p:txBody>
          <a:bodyPr/>
          <a:lstStyle/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13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Let no one say when he is tempted,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“I am being tempted by God,” for God cannot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be tempted with evil, and he himself tempts no one.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</a:t>
            </a:r>
            <a:r>
              <a:rPr lang="en-US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14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But each person is tempted when he is 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lured and enticed by his own desire.</a:t>
            </a:r>
            <a:b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James 1:13-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14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400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Therefore let anyone who thinks that he stands take heed lest he fall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1 Corinthians 10:12</a:t>
            </a: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400" b="1" i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r>
              <a:rPr lang="en-US" b="1" i="1" kern="120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6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But he gives more grace. Therefore it says, 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God opposes the proud, but gives grace to the humble.” 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baseline="300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7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 Submit yourselves therefore to God. Resist the devil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,</a:t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b="1" i="1" kern="12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and he will flee from you. </a:t>
            </a: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/>
            </a:r>
            <a:b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</a:br>
            <a:r>
              <a:rPr lang="en-US" b="1" i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James 4:6-7</a:t>
            </a: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sz="1600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 smtClean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55563" lvl="1" indent="0" algn="ctr" defTabSz="385763">
              <a:spcBef>
                <a:spcPts val="0"/>
              </a:spcBef>
              <a:buNone/>
              <a:defRPr/>
            </a:pPr>
            <a:endParaRPr lang="en-US" b="1" i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3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39450</TotalTime>
  <Words>559</Words>
  <Application>Microsoft Macintosh PowerPoint</Application>
  <PresentationFormat>Custom</PresentationFormat>
  <Paragraphs>120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14_Default Design</vt:lpstr>
      <vt:lpstr>PowerPoint Presentation</vt:lpstr>
      <vt:lpstr>Learning to Pray – Part 5</vt:lpstr>
      <vt:lpstr>PowerPoint Presentation</vt:lpstr>
      <vt:lpstr>PowerPoint Presentation</vt:lpstr>
      <vt:lpstr>SIXTH PETITION: OUR NEED FOR PROTECTION &amp; DELIVERANCE FROM EVIL</vt:lpstr>
      <vt:lpstr>SIXTH PETITION: OUR NEED FOR  PROTECTION AND DELIVERANCE FROM EVIL</vt:lpstr>
      <vt:lpstr>SIXTH PETITION: OUR NEED FOR  PROTECTION AND DELIVERANCE FROM EVIL</vt:lpstr>
      <vt:lpstr>SIXTH PETITION: OUR NEED FOR  PROTECTION AND DELIVERANCE FROM EVIL</vt:lpstr>
      <vt:lpstr>PowerPoint Presentation</vt:lpstr>
      <vt:lpstr>HOW CAN WE APPLY JESUS’ TEACHING ON HOW TO PRAY?</vt:lpstr>
      <vt:lpstr>HOW CAN WE APPLY JESUS’ TEACHING ON HOW TO PRAY?</vt:lpstr>
      <vt:lpstr>PowerPoint Presentation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2935</cp:revision>
  <cp:lastPrinted>2016-05-15T15:24:37Z</cp:lastPrinted>
  <dcterms:created xsi:type="dcterms:W3CDTF">2007-10-20T20:09:35Z</dcterms:created>
  <dcterms:modified xsi:type="dcterms:W3CDTF">2016-06-14T00:12:23Z</dcterms:modified>
  <cp:category/>
</cp:coreProperties>
</file>