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5" r:id="rId3"/>
    <p:sldMasterId id="2147483729" r:id="rId4"/>
    <p:sldMasterId id="2147483774" r:id="rId5"/>
    <p:sldMasterId id="2147483830" r:id="rId6"/>
    <p:sldMasterId id="2147483909" r:id="rId7"/>
    <p:sldMasterId id="2147483933" r:id="rId8"/>
    <p:sldMasterId id="2147484111" r:id="rId9"/>
    <p:sldMasterId id="2147484123" r:id="rId10"/>
    <p:sldMasterId id="2147484135" r:id="rId11"/>
    <p:sldMasterId id="2147484159" r:id="rId12"/>
    <p:sldMasterId id="2147484171" r:id="rId13"/>
    <p:sldMasterId id="2147484183" r:id="rId14"/>
    <p:sldMasterId id="2147484195" r:id="rId15"/>
    <p:sldMasterId id="2147484207" r:id="rId16"/>
    <p:sldMasterId id="2147484231" r:id="rId17"/>
    <p:sldMasterId id="2147484267" r:id="rId18"/>
  </p:sldMasterIdLst>
  <p:notesMasterIdLst>
    <p:notesMasterId r:id="rId35"/>
  </p:notesMasterIdLst>
  <p:handoutMasterIdLst>
    <p:handoutMasterId r:id="rId36"/>
  </p:handoutMasterIdLst>
  <p:sldIdLst>
    <p:sldId id="281" r:id="rId19"/>
    <p:sldId id="371" r:id="rId20"/>
    <p:sldId id="466" r:id="rId21"/>
    <p:sldId id="480" r:id="rId22"/>
    <p:sldId id="481" r:id="rId23"/>
    <p:sldId id="452" r:id="rId24"/>
    <p:sldId id="482" r:id="rId25"/>
    <p:sldId id="483" r:id="rId26"/>
    <p:sldId id="484" r:id="rId27"/>
    <p:sldId id="478" r:id="rId28"/>
    <p:sldId id="479" r:id="rId29"/>
    <p:sldId id="413" r:id="rId30"/>
    <p:sldId id="461" r:id="rId31"/>
    <p:sldId id="485" r:id="rId32"/>
    <p:sldId id="386" r:id="rId33"/>
    <p:sldId id="283" r:id="rId3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6">
          <p15:clr>
            <a:srgbClr val="A4A3A4"/>
          </p15:clr>
        </p15:guide>
        <p15:guide id="2" pos="3840">
          <p15:clr>
            <a:srgbClr val="A4A3A4"/>
          </p15:clr>
        </p15:guide>
        <p15:guide id="3" pos="7152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FF00"/>
    <a:srgbClr val="CC3300"/>
    <a:srgbClr val="800000"/>
    <a:srgbClr val="006600"/>
    <a:srgbClr val="CC99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6" autoAdjust="0"/>
    <p:restoredTop sz="92760"/>
  </p:normalViewPr>
  <p:slideViewPr>
    <p:cSldViewPr>
      <p:cViewPr>
        <p:scale>
          <a:sx n="90" d="100"/>
          <a:sy n="90" d="100"/>
        </p:scale>
        <p:origin x="-2784" y="-1160"/>
      </p:cViewPr>
      <p:guideLst>
        <p:guide orient="horz" pos="96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2.xml"/><Relationship Id="rId21" Type="http://schemas.openxmlformats.org/officeDocument/2006/relationships/slide" Target="slides/slide3.xml"/><Relationship Id="rId22" Type="http://schemas.openxmlformats.org/officeDocument/2006/relationships/slide" Target="slides/slide4.xml"/><Relationship Id="rId23" Type="http://schemas.openxmlformats.org/officeDocument/2006/relationships/slide" Target="slides/slide5.xml"/><Relationship Id="rId24" Type="http://schemas.openxmlformats.org/officeDocument/2006/relationships/slide" Target="slides/slide6.xml"/><Relationship Id="rId25" Type="http://schemas.openxmlformats.org/officeDocument/2006/relationships/slide" Target="slides/slide7.xml"/><Relationship Id="rId26" Type="http://schemas.openxmlformats.org/officeDocument/2006/relationships/slide" Target="slides/slide8.xml"/><Relationship Id="rId27" Type="http://schemas.openxmlformats.org/officeDocument/2006/relationships/slide" Target="slides/slide9.xml"/><Relationship Id="rId28" Type="http://schemas.openxmlformats.org/officeDocument/2006/relationships/slide" Target="slides/slide10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2.xml"/><Relationship Id="rId31" Type="http://schemas.openxmlformats.org/officeDocument/2006/relationships/slide" Target="slides/slide13.xml"/><Relationship Id="rId32" Type="http://schemas.openxmlformats.org/officeDocument/2006/relationships/slide" Target="slides/slide14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5.xml"/><Relationship Id="rId34" Type="http://schemas.openxmlformats.org/officeDocument/2006/relationships/slide" Target="slides/slide16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" Target="slides/slide1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C2EF3-51A9-D542-91AF-5422724EA014}" type="datetimeFigureOut">
              <a:rPr lang="en-US" smtClean="0"/>
              <a:t>6/5/16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6A8E7-26BB-1040-8CEC-F6AFDC01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0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57A5021-1D04-5942-BCFC-430264A0ACD4}" type="datetimeFigureOut">
              <a:rPr lang="en-US"/>
              <a:pPr>
                <a:defRPr/>
              </a:pPr>
              <a:t>6/5/16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EAC54AA-3861-DE46-9F53-BEFEE89E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81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55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47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534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414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856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729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048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289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484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935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8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5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37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37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043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612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830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347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569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468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80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20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312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34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C4DA-3B9A-954F-9C95-F7C43C846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3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19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1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1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800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0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714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196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8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82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1347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983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548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80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91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1C83-878D-D947-A799-ECF9369AB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844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801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3367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8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8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1329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1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0767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8040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9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314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089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6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6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295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423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20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234B-CFAF-764D-AB51-242BB6798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71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4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6234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8776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021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9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9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781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8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FBD51F6-A8FA-4C42-BC43-1F60DB649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0318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EC2181-8F87-8440-9EC8-DDB98769F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8534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5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02EE989-F8BD-9D49-8816-377C02221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2242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95ACEDD-7152-3943-B7EB-060128D43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4861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88AE3C6-B4B3-9349-A66D-9F2E2C69D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9989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8B42EB-784C-C244-AC4A-CF4ABC371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20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7874-FB70-F548-BB76-4A82312E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81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A16831-71BF-2641-BBD4-0C044E37D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972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0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B81A705-3C54-A44B-8612-B069975FC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185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AE783D-342D-3443-A5DE-24649C4A6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64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6EB3046-A0C6-6149-8314-2F5456C27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5514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9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9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EA2B2B2-E321-7E48-8CB8-180CFB4D5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8412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0584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689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5431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4748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23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22A8-4DD0-3B48-8789-583E9C5E3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164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2334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4240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0939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7821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2386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4746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5262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8791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276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42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2B3C-F7EC-8048-A4EC-F59FFD89E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809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3854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505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1922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413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6958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4740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8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8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4269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0443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1079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6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9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4C69-791F-E54A-8727-82CCCEFC5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9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569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8053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8000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1966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1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1032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540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7539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6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6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3453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0958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50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AF27-5489-7245-88F2-F26DCB94F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87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1793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5820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1095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4165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9936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19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6945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1163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5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8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A952-6C5C-5A4C-945B-A9ED60A0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5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DA32-9C95-BD48-8FBB-02E2F397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1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0BE-9506-104C-AE54-B2737AAE1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7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C476-0927-D742-A0BC-C068DDD84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DF34-83AF-1F46-90BF-0EA695A5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1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D3CD-1D03-2847-8224-8907E67DB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0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6771-C502-6D4A-9FEB-D3E01E62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FD78-1F8B-3E4D-9104-BA288DF2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6E39-6831-9F46-B983-9B577F76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1938-7ADE-9140-ADF9-7273F243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02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5B2F-8FB3-5348-A406-20639A2EB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7505-50EB-724B-8F6B-93056DE0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5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5833-1C76-A448-8A23-420E26A8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2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FE6A8-AD0A-F443-A0AF-99682030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BB66-DC02-0042-8CF6-DDC3C98C4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1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E41F-18AE-4046-8E0F-A1CC5E2E3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7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B8B8-038A-3740-AA43-C3FFBBB6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9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6509-5AFF-7D47-90CA-A6085F6FE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5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8770A-2166-EC4F-BCAB-FFCCED324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0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FB6D-2AC0-F748-A8D3-2EADF0FD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74F2-1B8A-AB40-BE8E-B88C8ED9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12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F0D7-6EB9-1A40-A506-1416F85F2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3B56-026E-934C-8D34-7F5E77114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B8C18-0CB8-ED4D-A237-64E6A87C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52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9D53-3248-A442-8E35-5997BF24D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F58B-5CD6-8946-AA63-7C1848E1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1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5E73-4A04-ED4E-BF30-354C9E13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23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D295-DAF4-CA45-B238-B4A22CCE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9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5812-38F8-464E-8931-1DA4001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7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48CF-351C-6348-BA35-DF24A66B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1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4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547A-30E0-C74B-B9D2-452BB45A6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7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99CE-8E44-FC41-9210-106D3F903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2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EB7B-4497-2446-87CA-AB55D19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2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646E-7049-734B-953E-82615D303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8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E4A4-9B6B-3444-87C1-29459FC3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9385-B085-8A48-96A3-FA99DD7C8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65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7EB3-CC68-3C4F-BCAB-7E1EF119A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1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2FBA-BAD1-6443-BFCE-71E3578A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4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4DC2-7D18-A542-9536-C04B6E81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2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29BB-FFD6-A544-AC01-517A742CF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4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CC178-1209-1043-A94F-47CD97945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00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27E7-C32C-3646-99E7-5DAB0FF8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1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0240-A60E-914E-BE14-058B6FB8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98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4759-1ECB-3E43-A3E5-459A805B9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76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3255-ACDB-7E4F-A441-F5957896C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1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52E9-E5AC-E245-9459-C346BA0FD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3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BCB3-D159-A54E-9E68-37A3C03D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2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B3A199E-16AA-6D4C-A7D1-7314B3A17AB4}" type="datetimeFigureOut">
              <a:rPr lang="en-US"/>
              <a:pPr>
                <a:defRPr/>
              </a:pPr>
              <a:t>6/5/16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4B6270F6-B89F-2D41-BEBC-B46FA1731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089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58109A9-1826-F145-8716-C560A2E32A74}" type="datetimeFigureOut">
              <a:rPr lang="en-US"/>
              <a:pPr>
                <a:defRPr/>
              </a:pPr>
              <a:t>6/5/16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3CC68A7-13BB-B145-8EAB-F079FFBC7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757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9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6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41D76D4-F8CD-9243-98B0-11BACA8E1B8A}" type="datetimeFigureOut">
              <a:rPr lang="en-US"/>
              <a:pPr>
                <a:defRPr/>
              </a:pPr>
              <a:t>6/5/16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D7C905-03A3-0B4C-9D8E-5DD806F23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7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2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08DA6EE-7EF8-BA4A-B4BE-4A51DF0D51F0}" type="datetimeFigureOut">
              <a:rPr lang="en-US"/>
              <a:pPr>
                <a:defRPr/>
              </a:pPr>
              <a:t>6/5/16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5C4159C-CB67-404A-9D25-CCC01053F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5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341A615-15A5-2C49-9B6F-B1E73BC1F607}" type="datetimeFigureOut">
              <a:rPr lang="en-US"/>
              <a:pPr>
                <a:defRPr/>
              </a:pPr>
              <a:t>6/5/16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049ED95-A852-A448-8467-0A317BB3D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447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AC5DBA2-400B-3D4B-99C6-6BD499C5F13A}" type="datetimeFigureOut">
              <a:rPr lang="en-US"/>
              <a:pPr>
                <a:defRPr/>
              </a:pPr>
              <a:t>6/5/16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C13D731-F395-5445-9E76-EBCA1976A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88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9E5ABDA-87C4-C148-8724-2175BAB07E4F}" type="datetimeFigureOut">
              <a:rPr lang="en-US"/>
              <a:pPr>
                <a:defRPr/>
              </a:pPr>
              <a:t>6/5/16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7573D23-25CD-D44C-B233-3099EEB36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528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6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333FDDA-DC2D-EF4B-A40E-0B665A6D1DB0}" type="datetimeFigureOut">
              <a:rPr lang="en-US"/>
              <a:pPr>
                <a:defRPr/>
              </a:pPr>
              <a:t>6/5/16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07F3291-4405-D945-847E-8823547F3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347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6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DE71AA5-8F20-3E4A-B07D-7C95AF70636A}" type="datetimeFigureOut">
              <a:rPr lang="en-US"/>
              <a:pPr>
                <a:defRPr/>
              </a:pPr>
              <a:t>6/5/16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8DC3DCF6-DE91-5D41-91D1-1AF97879F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15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BB7B94E-B006-DD4B-BF83-C7A187D75E1C}" type="datetimeFigureOut">
              <a:rPr lang="en-US"/>
              <a:pPr>
                <a:defRPr/>
              </a:pPr>
              <a:t>6/5/16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4E36E2-0CBF-A84E-A943-90E08177E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22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9F18B96-EB01-474A-B2ED-43DCF31E7968}" type="datetimeFigureOut">
              <a:rPr lang="en-US"/>
              <a:pPr>
                <a:defRPr/>
              </a:pPr>
              <a:t>6/5/16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3A12576-882A-FA45-B706-AAE67D97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065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A914D5-9335-C540-B952-B01A893A7216}" type="datetimeFigureOut">
              <a:rPr lang="en-US"/>
              <a:pPr>
                <a:defRPr/>
              </a:pPr>
              <a:t>6/5/16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3362DA3F-8E88-E64B-A469-4A2A38558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983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C8556B70-4FAF-664F-ADA0-A254032F2B89}" type="datetimeFigureOut">
              <a:rPr lang="en-US"/>
              <a:pPr>
                <a:defRPr/>
              </a:pPr>
              <a:t>6/5/16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7E17587-1BB1-B24D-9FA8-96D496052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5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9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6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2AF4A68-2F96-3247-BD1E-61E4580C719E}" type="datetimeFigureOut">
              <a:rPr lang="en-US"/>
              <a:pPr>
                <a:defRPr/>
              </a:pPr>
              <a:t>6/5/16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02F0A-0CAB-5746-B86D-A53A3AFF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02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9701B122-CFBB-8B43-B6C5-1169CB822042}" type="datetimeFigureOut">
              <a:rPr lang="en-US"/>
              <a:pPr>
                <a:defRPr/>
              </a:pPr>
              <a:t>6/5/16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45F07-EAA9-414B-840C-3ADB8A5E1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45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67A68B9-06EB-654A-83A0-24A340099D3A}" type="datetimeFigureOut">
              <a:rPr lang="en-US"/>
              <a:pPr>
                <a:defRPr/>
              </a:pPr>
              <a:t>6/5/16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97D3BD3-A4B5-F043-8BED-DCC27EFAD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079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A935E69-3F77-7B4E-B708-4C18F8FC1EEA}" type="datetimeFigureOut">
              <a:rPr lang="en-US"/>
              <a:pPr>
                <a:defRPr/>
              </a:pPr>
              <a:t>6/5/16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8086E5B-CC65-8A45-BE41-FD87F3E95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80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61DA29F-E201-E34B-9BA4-9587347F3050}" type="datetimeFigureOut">
              <a:rPr lang="en-US"/>
              <a:pPr>
                <a:defRPr/>
              </a:pPr>
              <a:t>6/5/16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ED9253-14F8-5442-83EC-8128A223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036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6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EE8D812-8FE9-B447-8B3F-65D4E386D77D}" type="datetimeFigureOut">
              <a:rPr lang="en-US"/>
              <a:pPr>
                <a:defRPr/>
              </a:pPr>
              <a:t>6/5/16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FD4B2199-5CD5-6A41-9976-34D977D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51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6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D320BBA-E797-F149-A19F-E9078B454C43}" type="datetimeFigureOut">
              <a:rPr lang="en-US"/>
              <a:pPr>
                <a:defRPr/>
              </a:pPr>
              <a:t>6/5/16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F34572-B444-E94F-88D4-22E944234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5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310831-5085-234C-88F6-5F2720C372A4}" type="datetimeFigureOut">
              <a:rPr lang="en-US"/>
              <a:pPr>
                <a:defRPr/>
              </a:pPr>
              <a:t>6/5/16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DCE6A79A-CD17-6648-B195-7A11E975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734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03DB152-ADAF-184E-A76F-4318D56670B7}" type="datetimeFigureOut">
              <a:rPr lang="en-US"/>
              <a:pPr>
                <a:defRPr/>
              </a:pPr>
              <a:t>6/5/16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6937EF6-DCFF-3045-AE9F-D9B8298B9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254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8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04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98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5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51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66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130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648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84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0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79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891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62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57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57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5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5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7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60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60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60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46F5D3D-B0CF-4E45-88BF-B1E3A3E03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4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5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0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5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4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4E3E3C-E897-B04D-AF87-735BB080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6CCCCD-C491-384F-B820-A2BF4D9F0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1AEF10-F721-8341-99FD-89BE2F8C0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6131A-C149-904B-812F-9DCA145CC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FB35D9-066B-4D4C-8F05-D861FBE7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291F1F6-CC07-B840-8DC6-6F9EE8958472}" type="datetimeFigureOut">
              <a:rPr lang="en-US"/>
              <a:pPr>
                <a:defRPr/>
              </a:pPr>
              <a:t>6/5/16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5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4CEAEBB-4AEF-4E41-A958-2B820145B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2CD2A858-E964-704C-8FE2-D4CF7743C7A1}" type="datetimeFigureOut">
              <a:rPr lang="en-US"/>
              <a:pPr>
                <a:defRPr/>
              </a:pPr>
              <a:t>6/5/16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5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68A4C77-B6FC-4C4D-9EBE-9935774C0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11430000" cy="61722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b="1" i="1" dirty="0" smtClean="0">
                <a:solidFill>
                  <a:srgbClr val="800000"/>
                </a:solidFill>
                <a:latin typeface="Candara" charset="0"/>
                <a:cs typeface="Arial" charset="0"/>
              </a:rPr>
              <a:t>The </a:t>
            </a:r>
            <a:r>
              <a:rPr lang="en-US" b="1" i="1" dirty="0">
                <a:solidFill>
                  <a:srgbClr val="800000"/>
                </a:solidFill>
                <a:latin typeface="Candara" charset="0"/>
                <a:cs typeface="Arial" charset="0"/>
              </a:rPr>
              <a:t>Parable of the Unforgiving </a:t>
            </a:r>
            <a:r>
              <a:rPr lang="en-US" b="1" i="1" dirty="0" smtClean="0">
                <a:solidFill>
                  <a:srgbClr val="800000"/>
                </a:solidFill>
                <a:latin typeface="Candara" charset="0"/>
                <a:cs typeface="Arial" charset="0"/>
              </a:rPr>
              <a:t>Servant </a:t>
            </a:r>
            <a:r>
              <a:rPr lang="en-US" b="1" dirty="0" smtClean="0">
                <a:solidFill>
                  <a:srgbClr val="800000"/>
                </a:solidFill>
                <a:latin typeface="Candara" charset="0"/>
                <a:cs typeface="Arial" charset="0"/>
              </a:rPr>
              <a:t>[</a:t>
            </a:r>
            <a:r>
              <a:rPr lang="en-US" b="1" dirty="0">
                <a:solidFill>
                  <a:srgbClr val="800000"/>
                </a:solidFill>
                <a:latin typeface="Candara" charset="0"/>
                <a:cs typeface="Arial" charset="0"/>
              </a:rPr>
              <a:t>Matthew 18:23-</a:t>
            </a:r>
            <a:r>
              <a:rPr lang="en-US" b="1" dirty="0" smtClean="0">
                <a:solidFill>
                  <a:srgbClr val="800000"/>
                </a:solidFill>
                <a:latin typeface="Candara" charset="0"/>
                <a:cs typeface="Arial" charset="0"/>
              </a:rPr>
              <a:t>35]</a:t>
            </a:r>
            <a:endParaRPr lang="en-US" b="1" dirty="0">
              <a:solidFill>
                <a:srgbClr val="800000"/>
              </a:solidFill>
              <a:latin typeface="Candara" charset="0"/>
              <a:cs typeface="Arial" charset="0"/>
            </a:endParaRPr>
          </a:p>
          <a:p>
            <a:pPr marL="0" indent="0" algn="just">
              <a:buNone/>
              <a:tabLst>
                <a:tab pos="457200" algn="l"/>
              </a:tabLst>
            </a:pPr>
            <a:endParaRPr lang="en-US" sz="1000" b="1" dirty="0">
              <a:solidFill>
                <a:srgbClr val="800000"/>
              </a:solidFill>
              <a:latin typeface="Candara" charset="0"/>
              <a:cs typeface="Arial" charset="0"/>
            </a:endParaRPr>
          </a:p>
          <a:p>
            <a:pPr marL="0" indent="0" algn="just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2800" b="1" baseline="30000" dirty="0">
                <a:latin typeface="Candara" charset="0"/>
                <a:cs typeface="Arial" charset="0"/>
              </a:rPr>
              <a:t>23</a:t>
            </a:r>
            <a:r>
              <a:rPr lang="en-US" sz="2800" b="1" dirty="0">
                <a:latin typeface="Candara" charset="0"/>
                <a:cs typeface="Arial" charset="0"/>
              </a:rPr>
              <a:t> “Therefore the kingdom of heaven may be compared </a:t>
            </a:r>
            <a:r>
              <a:rPr lang="en-US" sz="2800" b="1" dirty="0" smtClean="0">
                <a:latin typeface="Candara" charset="0"/>
                <a:cs typeface="Arial" charset="0"/>
              </a:rPr>
              <a:t>to </a:t>
            </a:r>
            <a:r>
              <a:rPr lang="en-US" sz="2800" b="1" dirty="0">
                <a:latin typeface="Candara" charset="0"/>
                <a:cs typeface="Arial" charset="0"/>
              </a:rPr>
              <a:t>a king who wished to settle accounts with his servants</a:t>
            </a:r>
            <a:r>
              <a:rPr lang="en-US" sz="2800" b="1" dirty="0" smtClean="0">
                <a:latin typeface="Candara" charset="0"/>
                <a:cs typeface="Arial" charset="0"/>
              </a:rPr>
              <a:t>. </a:t>
            </a:r>
            <a:r>
              <a:rPr lang="en-US" sz="2800" b="1" baseline="30000" dirty="0" smtClean="0">
                <a:latin typeface="Candara" charset="0"/>
                <a:cs typeface="Arial" charset="0"/>
              </a:rPr>
              <a:t>24</a:t>
            </a:r>
            <a:r>
              <a:rPr lang="en-US" sz="2800" b="1" dirty="0">
                <a:latin typeface="Candara" charset="0"/>
                <a:cs typeface="Arial" charset="0"/>
              </a:rPr>
              <a:t> When he began to settle, </a:t>
            </a:r>
            <a:r>
              <a:rPr lang="en-US" sz="2800" b="1" dirty="0" smtClean="0">
                <a:latin typeface="Candara" charset="0"/>
                <a:cs typeface="Arial" charset="0"/>
              </a:rPr>
              <a:t>one </a:t>
            </a:r>
            <a:r>
              <a:rPr lang="en-US" sz="2800" b="1" dirty="0">
                <a:latin typeface="Candara" charset="0"/>
                <a:cs typeface="Arial" charset="0"/>
              </a:rPr>
              <a:t>was brought to him who </a:t>
            </a:r>
            <a:r>
              <a:rPr lang="en-US" sz="2800" b="1" dirty="0" smtClean="0">
                <a:latin typeface="Candara" charset="0"/>
                <a:cs typeface="Arial" charset="0"/>
              </a:rPr>
              <a:t>owed </a:t>
            </a:r>
            <a:r>
              <a:rPr lang="en-US" sz="2800" b="1" dirty="0">
                <a:latin typeface="Candara" charset="0"/>
                <a:cs typeface="Arial" charset="0"/>
              </a:rPr>
              <a:t>him ten thousand talents. </a:t>
            </a:r>
            <a:r>
              <a:rPr lang="en-US" sz="2800" b="1" baseline="30000" dirty="0">
                <a:latin typeface="Candara" charset="0"/>
                <a:cs typeface="Arial" charset="0"/>
              </a:rPr>
              <a:t>25</a:t>
            </a:r>
            <a:r>
              <a:rPr lang="en-US" sz="2800" b="1" dirty="0">
                <a:latin typeface="Candara" charset="0"/>
                <a:cs typeface="Arial" charset="0"/>
              </a:rPr>
              <a:t> And since he could </a:t>
            </a:r>
            <a:r>
              <a:rPr lang="en-US" sz="2800" b="1" dirty="0" smtClean="0">
                <a:latin typeface="Candara" charset="0"/>
                <a:cs typeface="Arial" charset="0"/>
              </a:rPr>
              <a:t>not pay, his master ordered him to be sold, with his wife and children and all that he had, and payment to be made. </a:t>
            </a:r>
            <a:r>
              <a:rPr lang="en-US" sz="2800" b="1" baseline="30000" dirty="0" smtClean="0">
                <a:latin typeface="Candara" charset="0"/>
                <a:cs typeface="Arial" charset="0"/>
              </a:rPr>
              <a:t>26</a:t>
            </a:r>
            <a:r>
              <a:rPr lang="en-US" sz="2800" b="1" dirty="0" smtClean="0">
                <a:latin typeface="Candara" charset="0"/>
                <a:cs typeface="Arial" charset="0"/>
              </a:rPr>
              <a:t> So the servant fell on his knees, </a:t>
            </a:r>
            <a:r>
              <a:rPr lang="en-US" sz="2800" b="1" dirty="0">
                <a:latin typeface="Candara" charset="0"/>
                <a:cs typeface="Arial" charset="0"/>
              </a:rPr>
              <a:t>imploring him</a:t>
            </a:r>
            <a:r>
              <a:rPr lang="en-US" sz="2800" b="1" dirty="0" smtClean="0">
                <a:latin typeface="Candara" charset="0"/>
                <a:cs typeface="Arial" charset="0"/>
              </a:rPr>
              <a:t>, ‘</a:t>
            </a:r>
            <a:r>
              <a:rPr lang="en-US" sz="2800" b="1" dirty="0">
                <a:latin typeface="Candara" charset="0"/>
                <a:cs typeface="Arial" charset="0"/>
              </a:rPr>
              <a:t>Have patience with me, and I will pay </a:t>
            </a:r>
            <a:r>
              <a:rPr lang="en-US" sz="2800" b="1" dirty="0" smtClean="0">
                <a:latin typeface="Candara" charset="0"/>
                <a:cs typeface="Arial" charset="0"/>
              </a:rPr>
              <a:t>you </a:t>
            </a:r>
            <a:r>
              <a:rPr lang="en-US" sz="2800" b="1" dirty="0">
                <a:latin typeface="Candara" charset="0"/>
                <a:cs typeface="Arial" charset="0"/>
              </a:rPr>
              <a:t>everything.’ </a:t>
            </a:r>
            <a:r>
              <a:rPr lang="en-US" sz="2800" b="1" baseline="30000" dirty="0">
                <a:latin typeface="Candara" charset="0"/>
                <a:cs typeface="Arial" charset="0"/>
              </a:rPr>
              <a:t>27</a:t>
            </a:r>
            <a:r>
              <a:rPr lang="en-US" sz="2800" b="1" dirty="0">
                <a:latin typeface="Candara" charset="0"/>
                <a:cs typeface="Arial" charset="0"/>
              </a:rPr>
              <a:t> And out of pity for him, the master of that servant released him and forgave him the debt. </a:t>
            </a:r>
            <a:r>
              <a:rPr lang="en-US" sz="2800" b="1" baseline="30000" dirty="0">
                <a:latin typeface="Candara" charset="0"/>
                <a:cs typeface="Arial" charset="0"/>
              </a:rPr>
              <a:t>28</a:t>
            </a:r>
            <a:r>
              <a:rPr lang="en-US" sz="2800" b="1" dirty="0">
                <a:latin typeface="Candara" charset="0"/>
                <a:cs typeface="Arial" charset="0"/>
              </a:rPr>
              <a:t> </a:t>
            </a:r>
            <a:r>
              <a:rPr lang="en-US" sz="2800" b="1" dirty="0" smtClean="0">
                <a:latin typeface="Candara" charset="0"/>
                <a:cs typeface="Arial" charset="0"/>
              </a:rPr>
              <a:t>But when </a:t>
            </a:r>
            <a:r>
              <a:rPr lang="en-US" sz="2800" b="1" dirty="0">
                <a:latin typeface="Candara" charset="0"/>
                <a:cs typeface="Arial" charset="0"/>
              </a:rPr>
              <a:t>that same servant went out, he found one of his fellow servants </a:t>
            </a:r>
            <a:r>
              <a:rPr lang="en-US" sz="2800" b="1" dirty="0" smtClean="0">
                <a:latin typeface="Candara" charset="0"/>
                <a:cs typeface="Arial" charset="0"/>
              </a:rPr>
              <a:t>who </a:t>
            </a:r>
            <a:r>
              <a:rPr lang="en-US" sz="2800" b="1" dirty="0">
                <a:latin typeface="Candara" charset="0"/>
                <a:cs typeface="Arial" charset="0"/>
              </a:rPr>
              <a:t>owed him a </a:t>
            </a:r>
            <a:r>
              <a:rPr lang="en-US" sz="2800" b="1" dirty="0" smtClean="0">
                <a:latin typeface="Candara" charset="0"/>
                <a:cs typeface="Arial" charset="0"/>
              </a:rPr>
              <a:t>hundred denarii</a:t>
            </a:r>
            <a:r>
              <a:rPr lang="en-US" sz="2800" b="1" dirty="0">
                <a:latin typeface="Candara" charset="0"/>
                <a:cs typeface="Arial" charset="0"/>
              </a:rPr>
              <a:t>, and seizing him, he began to choke him, </a:t>
            </a:r>
            <a:r>
              <a:rPr lang="en-US" sz="2800" b="1" dirty="0" smtClean="0">
                <a:latin typeface="Candara" charset="0"/>
                <a:cs typeface="Arial" charset="0"/>
              </a:rPr>
              <a:t>saying</a:t>
            </a:r>
            <a:r>
              <a:rPr lang="en-US" sz="2800" b="1" dirty="0">
                <a:latin typeface="Candara" charset="0"/>
                <a:cs typeface="Arial" charset="0"/>
              </a:rPr>
              <a:t>, ‘Pay what you owe.</a:t>
            </a:r>
            <a:r>
              <a:rPr lang="en-US" sz="2800" b="1" dirty="0" smtClean="0">
                <a:latin typeface="Candara" charset="0"/>
                <a:cs typeface="Arial" charset="0"/>
              </a:rPr>
              <a:t>’</a:t>
            </a:r>
            <a:r>
              <a:rPr lang="en-US" sz="2800" b="1" dirty="0">
                <a:latin typeface="Candara" charset="0"/>
                <a:cs typeface="Arial" charset="0"/>
              </a:rPr>
              <a:t> </a:t>
            </a:r>
            <a:r>
              <a:rPr lang="en-US" sz="2800" b="1" baseline="30000" dirty="0">
                <a:latin typeface="Candara" charset="0"/>
                <a:cs typeface="Arial" charset="0"/>
              </a:rPr>
              <a:t>29</a:t>
            </a:r>
            <a:r>
              <a:rPr lang="en-US" sz="2800" b="1" dirty="0">
                <a:latin typeface="Candara" charset="0"/>
                <a:cs typeface="Arial" charset="0"/>
              </a:rPr>
              <a:t> So his fellow servant fell down </a:t>
            </a:r>
            <a:r>
              <a:rPr lang="en-US" sz="2800" b="1" dirty="0" smtClean="0">
                <a:latin typeface="Candara" charset="0"/>
                <a:cs typeface="Arial" charset="0"/>
              </a:rPr>
              <a:t>and  </a:t>
            </a:r>
            <a:r>
              <a:rPr lang="en-US" sz="2800" b="1" dirty="0">
                <a:latin typeface="Candara" charset="0"/>
                <a:cs typeface="Arial" charset="0"/>
              </a:rPr>
              <a:t>pleaded with him, ‘Have patience with me, and I will pay you.’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80542" y="8038501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5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11430000" cy="61722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b="1" i="1" dirty="0">
                <a:solidFill>
                  <a:srgbClr val="800000"/>
                </a:solidFill>
                <a:latin typeface="Candara" charset="0"/>
                <a:cs typeface="Arial" charset="0"/>
              </a:rPr>
              <a:t>The Parable of the Unforgiving Servant </a:t>
            </a:r>
            <a:r>
              <a:rPr lang="en-US" b="1" dirty="0">
                <a:solidFill>
                  <a:srgbClr val="800000"/>
                </a:solidFill>
                <a:latin typeface="Candara" charset="0"/>
                <a:cs typeface="Arial" charset="0"/>
              </a:rPr>
              <a:t>[Matthew 18:23-35]</a:t>
            </a:r>
          </a:p>
          <a:p>
            <a:pPr marL="0" indent="0" algn="just">
              <a:buNone/>
              <a:tabLst>
                <a:tab pos="457200" algn="l"/>
              </a:tabLst>
            </a:pPr>
            <a:endParaRPr lang="en-US" sz="1000" b="1" dirty="0">
              <a:solidFill>
                <a:srgbClr val="800000"/>
              </a:solidFill>
              <a:latin typeface="Candara" charset="0"/>
              <a:cs typeface="Arial" charset="0"/>
            </a:endParaRPr>
          </a:p>
          <a:p>
            <a:pPr marL="0" indent="0" algn="just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2800" b="1" baseline="30000" dirty="0">
                <a:latin typeface="Candara" charset="0"/>
                <a:cs typeface="Arial" charset="0"/>
              </a:rPr>
              <a:t>30</a:t>
            </a:r>
            <a:r>
              <a:rPr lang="en-US" sz="2800" b="1" dirty="0">
                <a:latin typeface="Candara" charset="0"/>
                <a:cs typeface="Arial" charset="0"/>
              </a:rPr>
              <a:t> He refused and went and put him in prison until he </a:t>
            </a:r>
            <a:r>
              <a:rPr lang="en-US" sz="2800" b="1" dirty="0" smtClean="0">
                <a:latin typeface="Candara" charset="0"/>
                <a:cs typeface="Arial" charset="0"/>
              </a:rPr>
              <a:t>should </a:t>
            </a:r>
            <a:r>
              <a:rPr lang="en-US" sz="2800" b="1" dirty="0">
                <a:latin typeface="Candara" charset="0"/>
                <a:cs typeface="Arial" charset="0"/>
              </a:rPr>
              <a:t>pay the debt. </a:t>
            </a:r>
            <a:r>
              <a:rPr lang="en-US" sz="2800" b="1" baseline="30000" dirty="0">
                <a:latin typeface="Candara" charset="0"/>
                <a:cs typeface="Arial" charset="0"/>
              </a:rPr>
              <a:t>31</a:t>
            </a:r>
            <a:r>
              <a:rPr lang="en-US" sz="2800" b="1" dirty="0">
                <a:latin typeface="Candara" charset="0"/>
                <a:cs typeface="Arial" charset="0"/>
              </a:rPr>
              <a:t> When his fellow servants saw what had </a:t>
            </a:r>
            <a:r>
              <a:rPr lang="en-US" sz="2800" b="1" dirty="0" smtClean="0">
                <a:latin typeface="Candara" charset="0"/>
                <a:cs typeface="Arial" charset="0"/>
              </a:rPr>
              <a:t>taken </a:t>
            </a:r>
            <a:r>
              <a:rPr lang="en-US" sz="2800" b="1" dirty="0">
                <a:latin typeface="Candara" charset="0"/>
                <a:cs typeface="Arial" charset="0"/>
              </a:rPr>
              <a:t>place, they were greatly distressed, and they went and reported </a:t>
            </a:r>
            <a:r>
              <a:rPr lang="en-US" sz="2800" b="1" dirty="0" smtClean="0">
                <a:latin typeface="Candara" charset="0"/>
                <a:cs typeface="Arial" charset="0"/>
              </a:rPr>
              <a:t>to </a:t>
            </a:r>
            <a:r>
              <a:rPr lang="en-US" sz="2800" b="1" dirty="0">
                <a:latin typeface="Candara" charset="0"/>
                <a:cs typeface="Arial" charset="0"/>
              </a:rPr>
              <a:t>their master all that had taken place</a:t>
            </a:r>
            <a:r>
              <a:rPr lang="en-US" sz="2800" b="1" dirty="0" smtClean="0">
                <a:latin typeface="Candara" charset="0"/>
                <a:cs typeface="Arial" charset="0"/>
              </a:rPr>
              <a:t>. </a:t>
            </a:r>
            <a:r>
              <a:rPr lang="en-US" sz="2800" b="1" baseline="30000" dirty="0" smtClean="0">
                <a:latin typeface="Candara" charset="0"/>
                <a:cs typeface="Arial" charset="0"/>
              </a:rPr>
              <a:t>32</a:t>
            </a:r>
            <a:r>
              <a:rPr lang="en-US" sz="2800" b="1" dirty="0">
                <a:latin typeface="Candara" charset="0"/>
                <a:cs typeface="Arial" charset="0"/>
              </a:rPr>
              <a:t> Then his master summoned </a:t>
            </a:r>
            <a:r>
              <a:rPr lang="en-US" sz="2800" b="1" dirty="0" smtClean="0">
                <a:latin typeface="Candara" charset="0"/>
                <a:cs typeface="Arial" charset="0"/>
              </a:rPr>
              <a:t>him and </a:t>
            </a:r>
            <a:r>
              <a:rPr lang="en-US" sz="2800" b="1" dirty="0">
                <a:latin typeface="Candara" charset="0"/>
                <a:cs typeface="Arial" charset="0"/>
              </a:rPr>
              <a:t>said to him, ‘You wicked servant! I forgave you all that debt because </a:t>
            </a:r>
            <a:r>
              <a:rPr lang="en-US" sz="2800" b="1" dirty="0" smtClean="0">
                <a:latin typeface="Candara" charset="0"/>
                <a:cs typeface="Arial" charset="0"/>
              </a:rPr>
              <a:t>you </a:t>
            </a:r>
            <a:r>
              <a:rPr lang="en-US" sz="2800" b="1" dirty="0">
                <a:latin typeface="Candara" charset="0"/>
                <a:cs typeface="Arial" charset="0"/>
              </a:rPr>
              <a:t>pleaded with me</a:t>
            </a:r>
            <a:r>
              <a:rPr lang="en-US" sz="2800" b="1" dirty="0" smtClean="0">
                <a:latin typeface="Candara" charset="0"/>
                <a:cs typeface="Arial" charset="0"/>
              </a:rPr>
              <a:t>. </a:t>
            </a:r>
            <a:r>
              <a:rPr lang="en-US" sz="2800" b="1" baseline="30000" dirty="0" smtClean="0">
                <a:latin typeface="Candara" charset="0"/>
                <a:cs typeface="Arial" charset="0"/>
              </a:rPr>
              <a:t>33</a:t>
            </a:r>
            <a:r>
              <a:rPr lang="en-US" sz="2800" b="1" dirty="0">
                <a:latin typeface="Candara" charset="0"/>
                <a:cs typeface="Arial" charset="0"/>
              </a:rPr>
              <a:t> And should not you have had mercy on your fellow </a:t>
            </a:r>
            <a:r>
              <a:rPr lang="en-US" sz="2800" b="1" dirty="0" smtClean="0">
                <a:latin typeface="Candara" charset="0"/>
                <a:cs typeface="Arial" charset="0"/>
              </a:rPr>
              <a:t>servant</a:t>
            </a:r>
            <a:r>
              <a:rPr lang="en-US" sz="2800" b="1" dirty="0">
                <a:latin typeface="Candara" charset="0"/>
                <a:cs typeface="Arial" charset="0"/>
              </a:rPr>
              <a:t>, as I had mercy on you?’ </a:t>
            </a:r>
            <a:r>
              <a:rPr lang="en-US" sz="2800" b="1" baseline="30000" dirty="0">
                <a:latin typeface="Candara" charset="0"/>
                <a:cs typeface="Arial" charset="0"/>
              </a:rPr>
              <a:t>34</a:t>
            </a:r>
            <a:r>
              <a:rPr lang="en-US" sz="2800" b="1" dirty="0">
                <a:latin typeface="Candara" charset="0"/>
                <a:cs typeface="Arial" charset="0"/>
              </a:rPr>
              <a:t> And in anger his master delivered </a:t>
            </a:r>
            <a:r>
              <a:rPr lang="en-US" sz="2800" b="1" dirty="0" smtClean="0">
                <a:latin typeface="Candara" charset="0"/>
                <a:cs typeface="Arial" charset="0"/>
              </a:rPr>
              <a:t>him </a:t>
            </a:r>
            <a:r>
              <a:rPr lang="en-US" sz="2800" b="1" dirty="0">
                <a:latin typeface="Candara" charset="0"/>
                <a:cs typeface="Arial" charset="0"/>
              </a:rPr>
              <a:t>to the jailers</a:t>
            </a:r>
            <a:r>
              <a:rPr lang="en-US" sz="2800" b="1" dirty="0" smtClean="0">
                <a:latin typeface="Candara" charset="0"/>
                <a:cs typeface="Arial" charset="0"/>
              </a:rPr>
              <a:t>, until </a:t>
            </a:r>
            <a:r>
              <a:rPr lang="en-US" sz="2800" b="1" dirty="0">
                <a:latin typeface="Candara" charset="0"/>
                <a:cs typeface="Arial" charset="0"/>
              </a:rPr>
              <a:t>he should pay all his debt. </a:t>
            </a:r>
            <a:r>
              <a:rPr lang="en-US" sz="2800" b="1" baseline="30000" dirty="0">
                <a:latin typeface="Candara" charset="0"/>
                <a:cs typeface="Arial" charset="0"/>
              </a:rPr>
              <a:t>35</a:t>
            </a:r>
            <a:r>
              <a:rPr lang="en-US" sz="2800" b="1" dirty="0">
                <a:latin typeface="Candara" charset="0"/>
                <a:cs typeface="Arial" charset="0"/>
              </a:rPr>
              <a:t> So also my </a:t>
            </a:r>
            <a:r>
              <a:rPr lang="en-US" sz="2800" b="1" dirty="0" smtClean="0">
                <a:latin typeface="Candara" charset="0"/>
                <a:cs typeface="Arial" charset="0"/>
              </a:rPr>
              <a:t>heavenly </a:t>
            </a:r>
            <a:r>
              <a:rPr lang="en-US" sz="2800" b="1" dirty="0">
                <a:latin typeface="Candara" charset="0"/>
                <a:cs typeface="Arial" charset="0"/>
              </a:rPr>
              <a:t>Father will do to every </a:t>
            </a:r>
            <a:r>
              <a:rPr lang="en-US" sz="2800" b="1" dirty="0" smtClean="0">
                <a:latin typeface="Candara" charset="0"/>
                <a:cs typeface="Arial" charset="0"/>
              </a:rPr>
              <a:t>one </a:t>
            </a:r>
            <a:r>
              <a:rPr lang="en-US" sz="2800" b="1" dirty="0">
                <a:latin typeface="Candara" charset="0"/>
                <a:cs typeface="Arial" charset="0"/>
              </a:rPr>
              <a:t>of you, if you do </a:t>
            </a:r>
            <a:r>
              <a:rPr lang="en-US" sz="2800" b="1" dirty="0" smtClean="0">
                <a:latin typeface="Candara" charset="0"/>
                <a:cs typeface="Arial" charset="0"/>
              </a:rPr>
              <a:t>not </a:t>
            </a:r>
            <a:r>
              <a:rPr lang="en-US" sz="2800" b="1" dirty="0">
                <a:latin typeface="Candara" charset="0"/>
                <a:cs typeface="Arial" charset="0"/>
              </a:rPr>
              <a:t>forgive your brother from your heart.”</a:t>
            </a:r>
            <a:br>
              <a:rPr lang="en-US" sz="2800" b="1" dirty="0">
                <a:latin typeface="Candara" charset="0"/>
                <a:cs typeface="Arial" charset="0"/>
              </a:rPr>
            </a:br>
            <a:endParaRPr lang="en-US" sz="2800" b="1" dirty="0">
              <a:latin typeface="Candara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80542" y="8038501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15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734800" cy="609600"/>
          </a:xfrm>
        </p:spPr>
        <p:txBody>
          <a:bodyPr/>
          <a:lstStyle/>
          <a:p>
            <a:r>
              <a:rPr lang="en-US" sz="3100" b="1" dirty="0">
                <a:latin typeface="Candara" charset="0"/>
                <a:cs typeface="MS PGothic" charset="0"/>
              </a:rPr>
              <a:t>HOW </a:t>
            </a:r>
            <a:r>
              <a:rPr lang="en-US" sz="3100" b="1" dirty="0" smtClean="0">
                <a:latin typeface="Candara" charset="0"/>
                <a:cs typeface="MS PGothic" charset="0"/>
              </a:rPr>
              <a:t>CAN </a:t>
            </a:r>
            <a:r>
              <a:rPr lang="en-US" sz="3100" b="1" dirty="0">
                <a:latin typeface="Candara" charset="0"/>
                <a:cs typeface="MS PGothic" charset="0"/>
              </a:rPr>
              <a:t>WE </a:t>
            </a:r>
            <a:r>
              <a:rPr lang="en-US" sz="3100" b="1" dirty="0" smtClean="0">
                <a:latin typeface="Candara" charset="0"/>
                <a:cs typeface="MS PGothic" charset="0"/>
              </a:rPr>
              <a:t>APPLY JESUS</a:t>
            </a:r>
            <a:r>
              <a:rPr lang="en-US" sz="3100" b="1" dirty="0">
                <a:latin typeface="Candara" charset="0"/>
                <a:cs typeface="MS PGothic" charset="0"/>
              </a:rPr>
              <a:t>’ </a:t>
            </a:r>
            <a:r>
              <a:rPr lang="en-US" sz="3100" b="1" dirty="0" smtClean="0">
                <a:latin typeface="Candara" charset="0"/>
                <a:cs typeface="MS PGothic" charset="0"/>
              </a:rPr>
              <a:t>TEACHING ON HOW TO PRAY?</a:t>
            </a:r>
            <a:endParaRPr lang="en-US" sz="3100" b="1" dirty="0">
              <a:latin typeface="Candara" charset="0"/>
              <a:cs typeface="MS PGothic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219200"/>
            <a:ext cx="11717653" cy="5579197"/>
          </a:xfrm>
        </p:spPr>
        <p:txBody>
          <a:bodyPr/>
          <a:lstStyle/>
          <a:p>
            <a:pPr marL="461963" indent="-461963">
              <a:spcBef>
                <a:spcPts val="0"/>
              </a:spcBef>
              <a:buNone/>
            </a:pPr>
            <a:r>
              <a:rPr lang="en-US" sz="2600" b="1" dirty="0">
                <a:latin typeface="Candara" charset="0"/>
                <a:cs typeface="MS PGothic" charset="0"/>
              </a:rPr>
              <a:t>1</a:t>
            </a:r>
            <a:r>
              <a:rPr lang="en-US" sz="2600" b="1" dirty="0" smtClean="0">
                <a:latin typeface="Candara" charset="0"/>
                <a:cs typeface="MS PGothic" charset="0"/>
              </a:rPr>
              <a:t>)   </a:t>
            </a:r>
            <a:r>
              <a:rPr lang="en-US" sz="2800" b="1" dirty="0">
                <a:latin typeface="Candara" charset="0"/>
                <a:cs typeface="MS PGothic" charset="0"/>
              </a:rPr>
              <a:t>We are </a:t>
            </a:r>
            <a:r>
              <a:rPr lang="en-US" sz="2800" b="1" dirty="0" smtClean="0">
                <a:latin typeface="Candara" charset="0"/>
                <a:cs typeface="MS PGothic" charset="0"/>
              </a:rPr>
              <a:t>to 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ASK FOR GOD’S FORGIVENESS DAILY for any unconfessed sins </a:t>
            </a:r>
            <a:r>
              <a:rPr lang="en-US" sz="2800" b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to our </a:t>
            </a:r>
            <a:r>
              <a:rPr lang="en-US" sz="2800" b="1" dirty="0">
                <a:solidFill>
                  <a:srgbClr val="000000"/>
                </a:solidFill>
                <a:latin typeface="Candara" charset="0"/>
                <a:cs typeface="MS PGothic" charset="0"/>
              </a:rPr>
              <a:t>heavenly </a:t>
            </a:r>
            <a:r>
              <a:rPr lang="en-US" sz="2800" b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Father with a contrite surrendered heart. </a:t>
            </a:r>
            <a:endParaRPr lang="en-US" sz="2800" b="1" dirty="0">
              <a:solidFill>
                <a:srgbClr val="000000"/>
              </a:solidFill>
              <a:latin typeface="Candara" charset="0"/>
              <a:cs typeface="MS PGothic" charset="0"/>
            </a:endParaRPr>
          </a:p>
          <a:p>
            <a:pPr marL="461963" lvl="0" indent="-461963">
              <a:spcBef>
                <a:spcPts val="0"/>
              </a:spcBef>
              <a:buNone/>
            </a:pPr>
            <a:endParaRPr lang="en-US" sz="1400" i="1" dirty="0" smtClean="0">
              <a:latin typeface="Candara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Include confession by a way of your acknowledgment of your sinfulness as well as 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your sins 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in 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your 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prayer.</a:t>
            </a:r>
            <a:endParaRPr lang="en-US" sz="2600" b="1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Humble yourself and ask for God’s mercy in contrition and confidence.</a:t>
            </a:r>
            <a:endParaRPr lang="en-US" sz="2600" b="1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Trust fully in God’s desire to forgive you and restore your fellowship with 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Him.</a:t>
            </a:r>
            <a:endParaRPr lang="en-US" sz="2600" b="1" kern="1200" dirty="0" smtClean="0"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endParaRPr lang="en-US" sz="1400" b="1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sz="2600" i="1" kern="1200" dirty="0" smtClean="0">
                <a:latin typeface="Candara" charset="0"/>
                <a:ea typeface="ＭＳ Ｐゴシック" charset="0"/>
                <a:cs typeface="Candara" charset="0"/>
              </a:rPr>
              <a:t>If </a:t>
            </a:r>
            <a:r>
              <a:rPr lang="en-US" sz="2600" i="1" kern="1200" dirty="0">
                <a:latin typeface="Candara" charset="0"/>
                <a:ea typeface="ＭＳ Ｐゴシック" charset="0"/>
                <a:cs typeface="Candara" charset="0"/>
              </a:rPr>
              <a:t>we confess our sins, </a:t>
            </a:r>
            <a:br>
              <a:rPr lang="en-US" sz="2600" i="1" kern="1200" dirty="0"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2600" i="1" kern="1200" dirty="0">
                <a:latin typeface="Candara" charset="0"/>
                <a:ea typeface="ＭＳ Ｐゴシック" charset="0"/>
                <a:cs typeface="Candara" charset="0"/>
              </a:rPr>
              <a:t>he is faithful and just to forgive us our sins and </a:t>
            </a:r>
            <a:br>
              <a:rPr lang="en-US" sz="2600" i="1" kern="1200" dirty="0"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2600" i="1" kern="1200" dirty="0">
                <a:latin typeface="Candara" charset="0"/>
                <a:ea typeface="ＭＳ Ｐゴシック" charset="0"/>
                <a:cs typeface="Candara" charset="0"/>
              </a:rPr>
              <a:t>to cleanse us from all unrighteousness.</a:t>
            </a:r>
            <a:br>
              <a:rPr lang="en-US" sz="2600" i="1" kern="1200" dirty="0"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2600" i="1" kern="1200" dirty="0"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sz="2600" i="1" kern="1200" dirty="0" smtClean="0">
                <a:latin typeface="Candara" charset="0"/>
                <a:ea typeface="ＭＳ Ｐゴシック" charset="0"/>
                <a:cs typeface="Candara" charset="0"/>
              </a:rPr>
              <a:t>1 John </a:t>
            </a:r>
            <a:r>
              <a:rPr lang="en-US" sz="2600" i="1" kern="1200" dirty="0">
                <a:latin typeface="Candara" charset="0"/>
                <a:ea typeface="ＭＳ Ｐゴシック" charset="0"/>
                <a:cs typeface="Candara" charset="0"/>
              </a:rPr>
              <a:t>1:9 </a:t>
            </a:r>
          </a:p>
        </p:txBody>
      </p:sp>
    </p:spTree>
    <p:extLst>
      <p:ext uri="{BB962C8B-B14F-4D97-AF65-F5344CB8AC3E}">
        <p14:creationId xmlns:p14="http://schemas.microsoft.com/office/powerpoint/2010/main" val="2765473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414" end="4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734800" cy="609600"/>
          </a:xfrm>
        </p:spPr>
        <p:txBody>
          <a:bodyPr/>
          <a:lstStyle/>
          <a:p>
            <a:r>
              <a:rPr lang="en-US" sz="3100" b="1" dirty="0">
                <a:latin typeface="Candara" charset="0"/>
                <a:cs typeface="MS PGothic" charset="0"/>
              </a:rPr>
              <a:t>HOW </a:t>
            </a:r>
            <a:r>
              <a:rPr lang="en-US" sz="3100" b="1" dirty="0" smtClean="0">
                <a:latin typeface="Candara" charset="0"/>
                <a:cs typeface="MS PGothic" charset="0"/>
              </a:rPr>
              <a:t>CAN </a:t>
            </a:r>
            <a:r>
              <a:rPr lang="en-US" sz="3100" b="1" dirty="0">
                <a:latin typeface="Candara" charset="0"/>
                <a:cs typeface="MS PGothic" charset="0"/>
              </a:rPr>
              <a:t>WE </a:t>
            </a:r>
            <a:r>
              <a:rPr lang="en-US" sz="3100" b="1" dirty="0" smtClean="0">
                <a:latin typeface="Candara" charset="0"/>
                <a:cs typeface="MS PGothic" charset="0"/>
              </a:rPr>
              <a:t>APPLY JESUS</a:t>
            </a:r>
            <a:r>
              <a:rPr lang="en-US" sz="3100" b="1" dirty="0">
                <a:latin typeface="Candara" charset="0"/>
                <a:cs typeface="MS PGothic" charset="0"/>
              </a:rPr>
              <a:t>’ </a:t>
            </a:r>
            <a:r>
              <a:rPr lang="en-US" sz="3100" b="1" dirty="0" smtClean="0">
                <a:latin typeface="Candara" charset="0"/>
                <a:cs typeface="MS PGothic" charset="0"/>
              </a:rPr>
              <a:t>TEACHING ON HOW TO PRAY?</a:t>
            </a:r>
            <a:endParaRPr lang="en-US" sz="3100" b="1" dirty="0">
              <a:latin typeface="Candara" charset="0"/>
              <a:cs typeface="MS PGothic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219200"/>
            <a:ext cx="11717653" cy="5579197"/>
          </a:xfrm>
        </p:spPr>
        <p:txBody>
          <a:bodyPr/>
          <a:lstStyle/>
          <a:p>
            <a:pPr marL="461963" indent="-461963">
              <a:spcBef>
                <a:spcPts val="0"/>
              </a:spcBef>
              <a:buNone/>
            </a:pPr>
            <a:r>
              <a:rPr lang="en-US" sz="2600" b="1" dirty="0">
                <a:latin typeface="Candara" charset="0"/>
                <a:cs typeface="MS PGothic" charset="0"/>
              </a:rPr>
              <a:t>2</a:t>
            </a:r>
            <a:r>
              <a:rPr lang="en-US" sz="2600" b="1" dirty="0" smtClean="0">
                <a:latin typeface="Candara" charset="0"/>
                <a:cs typeface="MS PGothic" charset="0"/>
              </a:rPr>
              <a:t>)   </a:t>
            </a:r>
            <a:r>
              <a:rPr lang="en-US" sz="2800" b="1" dirty="0">
                <a:latin typeface="Candara" charset="0"/>
                <a:cs typeface="MS PGothic" charset="0"/>
              </a:rPr>
              <a:t>We are </a:t>
            </a:r>
            <a:r>
              <a:rPr lang="en-US" sz="2800" b="1" dirty="0" smtClean="0">
                <a:latin typeface="Candara" charset="0"/>
                <a:cs typeface="MS PGothic" charset="0"/>
              </a:rPr>
              <a:t>to 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FORGIVE THOSE WHO SINNED AGAINST US,</a:t>
            </a:r>
            <a:r>
              <a:rPr lang="en-US" sz="2800" b="1" dirty="0" smtClean="0">
                <a:latin typeface="Candara" charset="0"/>
                <a:cs typeface="MS PGothic" charset="0"/>
              </a:rPr>
              <a:t> relying utterly on God’s mercy and forgiveness of our own sins against God. </a:t>
            </a:r>
            <a:endParaRPr lang="en-US" sz="2800" b="1" dirty="0">
              <a:latin typeface="Candara" charset="0"/>
              <a:cs typeface="MS PGothic" charset="0"/>
            </a:endParaRPr>
          </a:p>
          <a:p>
            <a:pPr marL="461963" lvl="0" indent="-461963">
              <a:spcBef>
                <a:spcPts val="0"/>
              </a:spcBef>
              <a:buNone/>
            </a:pPr>
            <a:endParaRPr lang="en-US" sz="1400" i="1" dirty="0" smtClean="0">
              <a:latin typeface="Candara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Forgive 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not just 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for your personal 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benefits but also 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for obedience to God.</a:t>
            </a:r>
            <a:endParaRPr lang="en-US" sz="2600" b="1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Know what forgiveness is and is not.</a:t>
            </a:r>
            <a:endParaRPr lang="en-US" sz="2600" b="1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Be tenderhearted and forgive by the act 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of faith/obedience (Eph. 4:30-32).</a:t>
            </a:r>
            <a:endParaRPr lang="en-US" sz="2600" b="1" kern="1200" dirty="0" smtClean="0"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endParaRPr lang="en-US" sz="1400" b="1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sz="2600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Forgiveness </a:t>
            </a:r>
            <a:r>
              <a:rPr lang="en-US" sz="2600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is not the absence of anger at sin. </a:t>
            </a:r>
            <a:br>
              <a:rPr lang="en-US" sz="2600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2600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It is not feeling good about what was bad.</a:t>
            </a:r>
            <a:br>
              <a:rPr lang="en-US" sz="2600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2600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Forgiveness is not the absence of </a:t>
            </a:r>
            <a:br>
              <a:rPr lang="en-US" sz="2600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2600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serious consequences for sin.</a:t>
            </a:r>
            <a:br>
              <a:rPr lang="en-US" sz="2600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2600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John Piper</a:t>
            </a:r>
          </a:p>
          <a:p>
            <a:pPr marL="55563" lvl="1" indent="0" defTabSz="385763">
              <a:spcBef>
                <a:spcPts val="0"/>
              </a:spcBef>
              <a:buNone/>
              <a:defRPr/>
            </a:pPr>
            <a:endParaRPr lang="en-US" sz="3000" b="1" kern="1200" dirty="0"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358" end="3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9296400" cy="6019800"/>
          </a:xfrm>
        </p:spPr>
        <p:txBody>
          <a:bodyPr/>
          <a:lstStyle/>
          <a:p>
            <a:pPr marL="55563" lvl="1" indent="0" defTabSz="385763">
              <a:spcBef>
                <a:spcPts val="0"/>
              </a:spcBef>
              <a:buNone/>
              <a:defRPr/>
            </a:pPr>
            <a:r>
              <a:rPr lang="en-US" sz="3200" b="1" i="1" kern="1200" dirty="0" smtClean="0">
                <a:solidFill>
                  <a:srgbClr val="800000"/>
                </a:solidFill>
                <a:latin typeface="Candara" charset="0"/>
                <a:ea typeface="ＭＳ Ｐゴシック" charset="0"/>
                <a:cs typeface="Candara" charset="0"/>
              </a:rPr>
              <a:t>A Puritan Prayer</a:t>
            </a:r>
            <a:endParaRPr lang="en-US" sz="500" b="1" i="1" kern="1200" dirty="0" smtClean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55563" lvl="1" indent="0" algn="just" defTabSz="385763">
              <a:spcBef>
                <a:spcPts val="0"/>
              </a:spcBef>
              <a:buNone/>
              <a:defRPr/>
            </a:pPr>
            <a:endParaRPr lang="en-US" sz="1400" b="1" kern="1200" dirty="0" smtClean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55563" lvl="1" indent="0" algn="just" defTabSz="385763">
              <a:spcBef>
                <a:spcPts val="0"/>
              </a:spcBef>
              <a:buNone/>
              <a:defRPr/>
            </a:pPr>
            <a:r>
              <a:rPr lang="en-US" b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Grant </a:t>
            </a:r>
            <a:r>
              <a:rPr lang="en-US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me never to lose sight of</a:t>
            </a:r>
            <a:br>
              <a:rPr lang="en-US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  the exceeding sinfulness of sin,</a:t>
            </a:r>
            <a:br>
              <a:rPr lang="en-US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  the exceeding righteousness of salvation,</a:t>
            </a:r>
            <a:br>
              <a:rPr lang="en-US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  the exceeding glory of Christ,</a:t>
            </a:r>
            <a:br>
              <a:rPr lang="en-US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  the exceeding beauty of holiness,</a:t>
            </a:r>
            <a:br>
              <a:rPr lang="en-US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  the exceeding wonder of grace.</a:t>
            </a:r>
            <a:br>
              <a:rPr lang="en-US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endParaRPr lang="en-US" b="1" kern="1200" dirty="0" smtClean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55563" lvl="1" indent="0" algn="r" defTabSz="385763">
              <a:spcBef>
                <a:spcPts val="0"/>
              </a:spcBef>
              <a:buNone/>
              <a:defRPr/>
            </a:pPr>
            <a:r>
              <a:rPr lang="en-US" b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— An Excerpt from “Continual Repentance”</a:t>
            </a:r>
            <a:br>
              <a:rPr lang="en-US" b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in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The Valley of Vision</a:t>
            </a:r>
            <a:r>
              <a:rPr lang="en-US" b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, ed</a:t>
            </a:r>
            <a:r>
              <a:rPr lang="en-US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. Arthur Bennett </a:t>
            </a:r>
            <a:r>
              <a:rPr lang="en-US" b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(1977)</a:t>
            </a:r>
            <a:r>
              <a:rPr lang="en-US" dirty="0" smtClean="0"/>
              <a:t> </a:t>
            </a:r>
            <a:r>
              <a:rPr lang="en-US" b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 </a:t>
            </a:r>
            <a:endParaRPr lang="en-US" b="1" i="1" kern="120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55563" lvl="1" indent="0" defTabSz="385763">
              <a:spcBef>
                <a:spcPts val="0"/>
              </a:spcBef>
              <a:buNone/>
              <a:defRPr/>
            </a:pPr>
            <a:endParaRPr lang="en-US" b="1" i="1" kern="120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219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914400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Candara" charset="0"/>
                <a:cs typeface="MS PGothic" charset="0"/>
              </a:rPr>
              <a:t>THREE PRACTICAL QUESTIONS </a:t>
            </a:r>
            <a:br>
              <a:rPr lang="en-US" sz="3000" dirty="0">
                <a:latin typeface="Candara" charset="0"/>
                <a:cs typeface="MS PGothic" charset="0"/>
              </a:rPr>
            </a:br>
            <a:r>
              <a:rPr lang="en-US" sz="3000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idx="1"/>
          </p:nvPr>
        </p:nvSpPr>
        <p:spPr>
          <a:xfrm>
            <a:off x="406460" y="1600200"/>
            <a:ext cx="11480740" cy="5105400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sz="2600" dirty="0">
                <a:latin typeface="Candara" charset="0"/>
                <a:cs typeface="Candara" charset="0"/>
              </a:rPr>
              <a:t>What one insight hit home for you as you learn to pray from Jesus’ teaching in today’s message? How will you apply it to your prayer life?</a:t>
            </a:r>
          </a:p>
          <a:p>
            <a:pPr marL="457200" indent="-457200">
              <a:buFont typeface="Calibri" charset="0"/>
              <a:buAutoNum type="arabicPeriod"/>
            </a:pPr>
            <a:endParaRPr lang="en-US" sz="1400" dirty="0">
              <a:latin typeface="Candara" charset="0"/>
              <a:cs typeface="Candara" charset="0"/>
            </a:endParaRPr>
          </a:p>
          <a:p>
            <a:pPr marL="457200" indent="-457200">
              <a:buFont typeface="Calibri" charset="0"/>
              <a:buAutoNum type="arabicPeriod"/>
            </a:pPr>
            <a:r>
              <a:rPr lang="en-US" sz="2600" dirty="0">
                <a:latin typeface="Candara" charset="0"/>
                <a:cs typeface="Candara" charset="0"/>
              </a:rPr>
              <a:t>What would it mean for you to confess your sins daily to God </a:t>
            </a:r>
            <a:r>
              <a:rPr lang="en-US" sz="2600" dirty="0" smtClean="0">
                <a:latin typeface="Candara" charset="0"/>
                <a:cs typeface="Candara" charset="0"/>
              </a:rPr>
              <a:t>as acknowledgement </a:t>
            </a:r>
            <a:r>
              <a:rPr lang="en-US" sz="2600" dirty="0">
                <a:latin typeface="Candara" charset="0"/>
                <a:cs typeface="Candara" charset="0"/>
              </a:rPr>
              <a:t>of your sinfulness as well as sins to your heavenly Father? What will be your first step?</a:t>
            </a:r>
          </a:p>
          <a:p>
            <a:pPr marL="457200" indent="-457200">
              <a:buFont typeface="Calibri" charset="0"/>
              <a:buAutoNum type="arabicPeriod"/>
            </a:pPr>
            <a:endParaRPr lang="en-US" sz="1400" dirty="0">
              <a:latin typeface="Candara" charset="0"/>
              <a:cs typeface="Candara" charset="0"/>
            </a:endParaRPr>
          </a:p>
          <a:p>
            <a:pPr marL="457200" indent="-457200">
              <a:buFont typeface="Calibri" charset="0"/>
              <a:buAutoNum type="arabicPeriod"/>
            </a:pPr>
            <a:r>
              <a:rPr lang="en-US" sz="2600" dirty="0">
                <a:latin typeface="Candara" charset="0"/>
                <a:cs typeface="Candara" charset="0"/>
              </a:rPr>
              <a:t>What would it mean for you to forgive others’ sins against you as a prerequisite of asking for God’s forgiveness of your sins? Whom do you need to </a:t>
            </a:r>
            <a:r>
              <a:rPr lang="en-US" sz="2600" dirty="0" smtClean="0">
                <a:latin typeface="Candara" charset="0"/>
                <a:cs typeface="Candara" charset="0"/>
              </a:rPr>
              <a:t>forgive today?</a:t>
            </a:r>
            <a:endParaRPr lang="en-US" sz="2600" dirty="0">
              <a:latin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71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2286000"/>
            <a:ext cx="11176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Learning to Pray – Part 4</a:t>
            </a:r>
            <a:endParaRPr lang="en-US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2800" y="2971800"/>
            <a:ext cx="10464800" cy="2590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The Sermon on the Mount Series [22]</a:t>
            </a:r>
            <a:endParaRPr lang="en-US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 eaLnBrk="1" hangingPunct="1">
              <a:buNone/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Matthew 6:12, 14-15</a:t>
            </a:r>
          </a:p>
          <a:p>
            <a:pPr algn="ctr" eaLnBrk="1" hangingPunct="1">
              <a:buNone/>
              <a:defRPr/>
            </a:pPr>
            <a:r>
              <a:rPr lang="en-US" b="1" dirty="0" smtClean="0">
                <a:latin typeface="Candara"/>
                <a:cs typeface="Candara"/>
              </a:rPr>
              <a:t>©</a:t>
            </a:r>
            <a:r>
              <a:rPr lang="en-US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June 5, 2016</a:t>
            </a:r>
          </a:p>
          <a:p>
            <a:pPr algn="ctr">
              <a:buFontTx/>
              <a:buNone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 Pastor Paul K. Kim</a:t>
            </a:r>
          </a:p>
          <a:p>
            <a:pPr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056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5334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cs typeface="MS PGothic" charset="0"/>
              </a:rPr>
              <a:t>SOME PRELIMINARY OBSERVATIONS ON THE FIFTH </a:t>
            </a:r>
            <a:r>
              <a:rPr lang="en-US" sz="3200" b="1" dirty="0" smtClean="0">
                <a:latin typeface="Candara" charset="0"/>
                <a:cs typeface="MS PGothic" charset="0"/>
              </a:rPr>
              <a:t>PETITION</a:t>
            </a:r>
            <a:endParaRPr lang="en-US" sz="3200" b="1" dirty="0">
              <a:latin typeface="Candara" charset="0"/>
              <a:cs typeface="MS PGothic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143000"/>
            <a:ext cx="11619007" cy="5688695"/>
          </a:xfrm>
        </p:spPr>
        <p:txBody>
          <a:bodyPr/>
          <a:lstStyle/>
          <a:p>
            <a:pPr marL="4763" lvl="1" indent="0" algn="ctr">
              <a:spcBef>
                <a:spcPct val="0"/>
              </a:spcBef>
              <a:buNone/>
            </a:pPr>
            <a:r>
              <a:rPr lang="en-US" sz="2400" i="1" baseline="30000" dirty="0">
                <a:latin typeface="Candara" charset="0"/>
                <a:cs typeface="MS PGothic" charset="0"/>
              </a:rPr>
              <a:t>9</a:t>
            </a:r>
            <a:r>
              <a:rPr lang="en-US" sz="2400" i="1" dirty="0">
                <a:latin typeface="Candara" charset="0"/>
                <a:cs typeface="MS PGothic" charset="0"/>
              </a:rPr>
              <a:t> Pray then like this:</a:t>
            </a:r>
          </a:p>
          <a:p>
            <a:pPr marL="4763" lvl="1" indent="0" algn="ctr">
              <a:spcBef>
                <a:spcPct val="0"/>
              </a:spcBef>
              <a:buNone/>
            </a:pPr>
            <a:endParaRPr lang="en-US" sz="800" i="1" dirty="0">
              <a:latin typeface="Candara" charset="0"/>
              <a:cs typeface="MS PGothic" charset="0"/>
            </a:endParaRPr>
          </a:p>
          <a:p>
            <a:pPr marL="4763" lvl="1" indent="0" algn="ctr">
              <a:spcBef>
                <a:spcPct val="0"/>
              </a:spcBef>
              <a:buNone/>
            </a:pPr>
            <a:r>
              <a:rPr lang="en-US" sz="2400" i="1" dirty="0">
                <a:latin typeface="Candara" charset="0"/>
                <a:cs typeface="MS PGothic" charset="0"/>
              </a:rPr>
              <a:t>“Our Father in heaven,</a:t>
            </a:r>
            <a:br>
              <a:rPr lang="en-US" sz="2400" i="1" dirty="0">
                <a:latin typeface="Candara" charset="0"/>
                <a:cs typeface="MS PGothic" charset="0"/>
              </a:rPr>
            </a:br>
            <a:r>
              <a:rPr lang="en-US" sz="2400" i="1" dirty="0">
                <a:latin typeface="Candara" charset="0"/>
                <a:cs typeface="MS PGothic" charset="0"/>
              </a:rPr>
              <a:t>hallowed be your name.</a:t>
            </a:r>
            <a:br>
              <a:rPr lang="en-US" sz="2400" i="1" dirty="0">
                <a:latin typeface="Candara" charset="0"/>
                <a:cs typeface="MS PGothic" charset="0"/>
              </a:rPr>
            </a:br>
            <a:r>
              <a:rPr lang="en-US" sz="2400" i="1" baseline="30000" dirty="0">
                <a:latin typeface="Candara" charset="0"/>
                <a:cs typeface="MS PGothic" charset="0"/>
              </a:rPr>
              <a:t>10</a:t>
            </a:r>
            <a:r>
              <a:rPr lang="en-US" sz="2400" i="1" dirty="0">
                <a:latin typeface="Candara" charset="0"/>
                <a:cs typeface="MS PGothic" charset="0"/>
              </a:rPr>
              <a:t> Your kingdom come,</a:t>
            </a:r>
            <a:br>
              <a:rPr lang="en-US" sz="2400" i="1" dirty="0">
                <a:latin typeface="Candara" charset="0"/>
                <a:cs typeface="MS PGothic" charset="0"/>
              </a:rPr>
            </a:br>
            <a:r>
              <a:rPr lang="en-US" sz="2400" i="1" dirty="0">
                <a:latin typeface="Candara" charset="0"/>
                <a:cs typeface="MS PGothic" charset="0"/>
              </a:rPr>
              <a:t>your will be done,</a:t>
            </a:r>
            <a:br>
              <a:rPr lang="en-US" sz="2400" i="1" dirty="0">
                <a:latin typeface="Candara" charset="0"/>
                <a:cs typeface="MS PGothic" charset="0"/>
              </a:rPr>
            </a:br>
            <a:r>
              <a:rPr lang="en-US" sz="2400" i="1" dirty="0">
                <a:latin typeface="Candara" charset="0"/>
                <a:cs typeface="MS PGothic" charset="0"/>
              </a:rPr>
              <a:t>on earth as it is in heaven.</a:t>
            </a:r>
            <a:br>
              <a:rPr lang="en-US" sz="2400" i="1" dirty="0">
                <a:latin typeface="Candara" charset="0"/>
                <a:cs typeface="MS PGothic" charset="0"/>
              </a:rPr>
            </a:br>
            <a:r>
              <a:rPr lang="en-US" sz="2400" i="1" baseline="30000" dirty="0">
                <a:latin typeface="Candara" charset="0"/>
                <a:cs typeface="MS PGothic" charset="0"/>
              </a:rPr>
              <a:t>11</a:t>
            </a:r>
            <a:r>
              <a:rPr lang="en-US" sz="2400" i="1" dirty="0">
                <a:latin typeface="Candara" charset="0"/>
                <a:cs typeface="MS PGothic" charset="0"/>
              </a:rPr>
              <a:t> Give us this day our daily bread,</a:t>
            </a:r>
            <a:br>
              <a:rPr lang="en-US" sz="2400" i="1" dirty="0">
                <a:latin typeface="Candara" charset="0"/>
                <a:cs typeface="MS PGothic" charset="0"/>
              </a:rPr>
            </a:br>
            <a:r>
              <a:rPr lang="en-US" sz="2400" i="1" baseline="30000" dirty="0">
                <a:solidFill>
                  <a:srgbClr val="FF0000"/>
                </a:solidFill>
                <a:latin typeface="Candara" charset="0"/>
                <a:cs typeface="MS PGothic" charset="0"/>
              </a:rPr>
              <a:t>12</a:t>
            </a:r>
            <a:r>
              <a:rPr lang="en-US" sz="2400" i="1" dirty="0">
                <a:solidFill>
                  <a:srgbClr val="FF0000"/>
                </a:solidFill>
                <a:latin typeface="Candara" charset="0"/>
                <a:cs typeface="MS PGothic" charset="0"/>
              </a:rPr>
              <a:t> and forgive us our debts,</a:t>
            </a:r>
            <a:br>
              <a:rPr lang="en-US" sz="2400" i="1" dirty="0">
                <a:solidFill>
                  <a:srgbClr val="FF0000"/>
                </a:solidFill>
                <a:latin typeface="Candara" charset="0"/>
                <a:cs typeface="MS PGothic" charset="0"/>
              </a:rPr>
            </a:br>
            <a:r>
              <a:rPr lang="en-US" sz="2400" i="1" dirty="0">
                <a:solidFill>
                  <a:srgbClr val="FF0000"/>
                </a:solidFill>
                <a:latin typeface="Candara" charset="0"/>
                <a:cs typeface="MS PGothic" charset="0"/>
              </a:rPr>
              <a:t> as we also have forgiven our debtors</a:t>
            </a:r>
            <a:r>
              <a:rPr lang="en-US" sz="2400" i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.</a:t>
            </a:r>
            <a:br>
              <a:rPr lang="en-US" sz="2400" i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</a:br>
            <a:r>
              <a:rPr lang="en-US" sz="2400" i="1" baseline="30000" dirty="0">
                <a:latin typeface="Candara" charset="0"/>
                <a:cs typeface="MS PGothic" charset="0"/>
              </a:rPr>
              <a:t>13</a:t>
            </a:r>
            <a:r>
              <a:rPr lang="en-US" sz="2400" i="1" dirty="0">
                <a:latin typeface="Candara" charset="0"/>
                <a:cs typeface="MS PGothic" charset="0"/>
              </a:rPr>
              <a:t> And lead us not into temptation,</a:t>
            </a:r>
            <a:br>
              <a:rPr lang="en-US" sz="2400" i="1" dirty="0">
                <a:latin typeface="Candara" charset="0"/>
                <a:cs typeface="MS PGothic" charset="0"/>
              </a:rPr>
            </a:br>
            <a:r>
              <a:rPr lang="en-US" sz="2400" i="1" dirty="0">
                <a:latin typeface="Candara" charset="0"/>
                <a:cs typeface="MS PGothic" charset="0"/>
              </a:rPr>
              <a:t> but deliver us from evil</a:t>
            </a:r>
            <a:r>
              <a:rPr lang="en-US" sz="2400" i="1" dirty="0" smtClean="0">
                <a:latin typeface="Candara" charset="0"/>
                <a:cs typeface="MS PGothic" charset="0"/>
              </a:rPr>
              <a:t>.</a:t>
            </a:r>
          </a:p>
          <a:p>
            <a:pPr marL="4763" lvl="1" indent="0" algn="ctr">
              <a:spcBef>
                <a:spcPct val="0"/>
              </a:spcBef>
              <a:buNone/>
            </a:pPr>
            <a:endParaRPr lang="en-US" sz="800" b="1" i="1" kern="120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4763" lvl="1" indent="0" algn="ctr">
              <a:spcBef>
                <a:spcPct val="0"/>
              </a:spcBef>
              <a:buNone/>
            </a:pPr>
            <a:r>
              <a:rPr lang="en-US" sz="2400" i="1" baseline="30000" dirty="0">
                <a:latin typeface="Candara" charset="0"/>
                <a:cs typeface="MS PGothic" charset="0"/>
              </a:rPr>
              <a:t>14</a:t>
            </a:r>
            <a:r>
              <a:rPr lang="en-US" sz="2400" i="1" dirty="0">
                <a:latin typeface="Candara" charset="0"/>
                <a:cs typeface="MS PGothic" charset="0"/>
              </a:rPr>
              <a:t> For if you forgive others their trespasses, </a:t>
            </a:r>
            <a:r>
              <a:rPr lang="en-US" sz="2400" i="1" dirty="0" smtClean="0">
                <a:latin typeface="Candara" charset="0"/>
                <a:cs typeface="MS PGothic" charset="0"/>
              </a:rPr>
              <a:t>your </a:t>
            </a:r>
            <a:r>
              <a:rPr lang="en-US" sz="2400" i="1" dirty="0">
                <a:latin typeface="Candara" charset="0"/>
                <a:cs typeface="MS PGothic" charset="0"/>
              </a:rPr>
              <a:t>heavenly Father </a:t>
            </a:r>
            <a:r>
              <a:rPr lang="en-US" sz="2400" i="1" dirty="0" smtClean="0">
                <a:latin typeface="Candara" charset="0"/>
                <a:cs typeface="MS PGothic" charset="0"/>
              </a:rPr>
              <a:t/>
            </a:r>
            <a:br>
              <a:rPr lang="en-US" sz="2400" i="1" dirty="0" smtClean="0">
                <a:latin typeface="Candara" charset="0"/>
                <a:cs typeface="MS PGothic" charset="0"/>
              </a:rPr>
            </a:br>
            <a:r>
              <a:rPr lang="en-US" sz="2400" i="1" dirty="0" smtClean="0">
                <a:latin typeface="Candara" charset="0"/>
                <a:cs typeface="MS PGothic" charset="0"/>
              </a:rPr>
              <a:t>will also </a:t>
            </a:r>
            <a:r>
              <a:rPr lang="en-US" sz="2400" i="1" dirty="0">
                <a:latin typeface="Candara" charset="0"/>
                <a:cs typeface="MS PGothic" charset="0"/>
              </a:rPr>
              <a:t>forgive you, </a:t>
            </a:r>
            <a:r>
              <a:rPr lang="en-US" sz="2400" i="1" baseline="30000" dirty="0" smtClean="0">
                <a:latin typeface="Candara" charset="0"/>
                <a:cs typeface="MS PGothic" charset="0"/>
              </a:rPr>
              <a:t>15</a:t>
            </a:r>
            <a:r>
              <a:rPr lang="en-US" sz="2400" i="1" dirty="0">
                <a:latin typeface="Candara" charset="0"/>
                <a:cs typeface="MS PGothic" charset="0"/>
              </a:rPr>
              <a:t> but if you do not forgive others their </a:t>
            </a:r>
            <a:r>
              <a:rPr lang="en-US" sz="2400" i="1" dirty="0" smtClean="0">
                <a:latin typeface="Candara" charset="0"/>
                <a:cs typeface="MS PGothic" charset="0"/>
              </a:rPr>
              <a:t>trespasses, </a:t>
            </a:r>
            <a:br>
              <a:rPr lang="en-US" sz="2400" i="1" dirty="0" smtClean="0">
                <a:latin typeface="Candara" charset="0"/>
                <a:cs typeface="MS PGothic" charset="0"/>
              </a:rPr>
            </a:br>
            <a:r>
              <a:rPr lang="en-US" sz="2400" i="1" dirty="0" smtClean="0">
                <a:latin typeface="Candara" charset="0"/>
                <a:cs typeface="MS PGothic" charset="0"/>
              </a:rPr>
              <a:t>neither will your </a:t>
            </a:r>
            <a:r>
              <a:rPr lang="en-US" sz="2400" i="1" dirty="0">
                <a:latin typeface="Candara" charset="0"/>
                <a:cs typeface="MS PGothic" charset="0"/>
              </a:rPr>
              <a:t>Father forgive your trespasses. (vs. 9-15)</a:t>
            </a:r>
            <a:endParaRPr lang="en-US" sz="2400" b="1" kern="1200" dirty="0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90134" y="4156169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768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5334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cs typeface="MS PGothic" charset="0"/>
              </a:rPr>
              <a:t>SOME PRELIMINARY OBSERVATIONS ON THE FIFTH </a:t>
            </a:r>
            <a:r>
              <a:rPr lang="en-US" sz="3200" b="1" dirty="0" smtClean="0">
                <a:latin typeface="Candara" charset="0"/>
                <a:cs typeface="MS PGothic" charset="0"/>
              </a:rPr>
              <a:t>PETITION</a:t>
            </a:r>
            <a:endParaRPr lang="en-US" sz="3200" b="1" dirty="0">
              <a:latin typeface="Candara" charset="0"/>
              <a:cs typeface="MS PGothic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143000"/>
            <a:ext cx="11619007" cy="5688695"/>
          </a:xfrm>
        </p:spPr>
        <p:txBody>
          <a:bodyPr/>
          <a:lstStyle/>
          <a:p>
            <a:pPr marL="457200" lvl="2" indent="-457200" defTabSz="385763">
              <a:spcBef>
                <a:spcPts val="0"/>
              </a:spcBef>
              <a:defRPr/>
            </a:pPr>
            <a:r>
              <a:rPr lang="en-US" sz="280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CONJUNCTION: </a:t>
            </a:r>
            <a:r>
              <a:rPr lang="en-US" sz="28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 word, “and” implies two truths—(1) our spiritual need (forgiveness) is as critical as our physical need (bread); (2) forgiveness is also our critical “daily need.”  </a:t>
            </a:r>
            <a:endParaRPr lang="en-US" sz="2800" b="1" kern="1200" dirty="0" smtClean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457200" lvl="2" indent="-457200" defTabSz="385763">
              <a:spcBef>
                <a:spcPts val="0"/>
              </a:spcBef>
              <a:defRPr/>
            </a:pPr>
            <a:endParaRPr lang="en-US" sz="14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457200" lvl="2" indent="-457200" defTabSz="385763">
              <a:spcBef>
                <a:spcPts val="0"/>
              </a:spcBef>
              <a:defRPr/>
            </a:pPr>
            <a:r>
              <a:rPr lang="en-US" sz="280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TWOFOLD NEED: </a:t>
            </a:r>
            <a:r>
              <a:rPr lang="en-US" sz="28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Forgiveness involves our two interrelated parts—(1) our confession of sins to God and (2) our forgiveness of others’ sins against us</a:t>
            </a:r>
            <a:r>
              <a:rPr lang="en-US" sz="28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.</a:t>
            </a:r>
          </a:p>
          <a:p>
            <a:pPr marL="457200" lvl="2" indent="-457200" defTabSz="385763">
              <a:spcBef>
                <a:spcPts val="0"/>
              </a:spcBef>
              <a:defRPr/>
            </a:pPr>
            <a:endParaRPr lang="en-US" sz="14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457200" lvl="2" indent="-457200" defTabSz="385763">
              <a:spcBef>
                <a:spcPts val="0"/>
              </a:spcBef>
              <a:defRPr/>
            </a:pPr>
            <a:r>
              <a:rPr lang="en-US" sz="280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IMPORTANCE: </a:t>
            </a:r>
            <a:r>
              <a:rPr lang="en-US" sz="28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Forgiveness is absolutely essential in our relationship with the heaven Father (it’s important enough to be reiterated explicitly (vs. 14-15).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790134" y="4156169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852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5334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cs typeface="MS PGothic" charset="0"/>
              </a:rPr>
              <a:t>SOME PRELIMINARY OBSERVATIONS ON THE FIFTH </a:t>
            </a:r>
            <a:r>
              <a:rPr lang="en-US" sz="3200" b="1" dirty="0" smtClean="0">
                <a:latin typeface="Candara" charset="0"/>
                <a:cs typeface="MS PGothic" charset="0"/>
              </a:rPr>
              <a:t>PETITION</a:t>
            </a:r>
            <a:endParaRPr lang="en-US" sz="3200" b="1" dirty="0">
              <a:latin typeface="Candara" charset="0"/>
              <a:cs typeface="MS PGothic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143000"/>
            <a:ext cx="11619007" cy="5688695"/>
          </a:xfrm>
        </p:spPr>
        <p:txBody>
          <a:bodyPr/>
          <a:lstStyle/>
          <a:p>
            <a:pPr marL="457200" lvl="2" indent="-457200" defTabSz="385763">
              <a:spcBef>
                <a:spcPts val="0"/>
              </a:spcBef>
              <a:defRPr/>
            </a:pPr>
            <a:r>
              <a:rPr lang="en-US" sz="2800" b="1" kern="1200" dirty="0">
                <a:latin typeface="Candara" charset="0"/>
                <a:ea typeface="ＭＳ Ｐゴシック" charset="0"/>
                <a:cs typeface="Candara" charset="0"/>
              </a:rPr>
              <a:t>Why is forgiveness so important</a:t>
            </a:r>
            <a:r>
              <a:rPr lang="en-US" sz="2800" b="1" kern="1200" dirty="0" smtClean="0">
                <a:latin typeface="Candara" charset="0"/>
                <a:ea typeface="ＭＳ Ｐゴシック" charset="0"/>
                <a:cs typeface="Candara" charset="0"/>
              </a:rPr>
              <a:t>?</a:t>
            </a:r>
          </a:p>
          <a:p>
            <a:pPr marL="457200" lvl="2" indent="-457200" defTabSz="385763">
              <a:spcBef>
                <a:spcPts val="0"/>
              </a:spcBef>
              <a:defRPr/>
            </a:pPr>
            <a:endParaRPr lang="en-US" sz="1200" b="1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914400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Unforgiveness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sz="260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affects</a:t>
            </a: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 our</a:t>
            </a:r>
            <a:r>
              <a:rPr lang="en-US" sz="2600" b="1" i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sz="2600" b="1" i="1" kern="1200" dirty="0">
                <a:latin typeface="Candara" charset="0"/>
                <a:ea typeface="ＭＳ Ｐゴシック" charset="0"/>
                <a:cs typeface="Candara" charset="0"/>
              </a:rPr>
              <a:t>soul and body </a:t>
            </a: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negatively (Ps. 32:2-4).</a:t>
            </a:r>
          </a:p>
          <a:p>
            <a:pPr marL="914400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Unforgiveness </a:t>
            </a:r>
            <a:r>
              <a:rPr lang="en-US" sz="2600" b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breaks </a:t>
            </a:r>
            <a:r>
              <a:rPr lang="en-US" sz="2600" b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down </a:t>
            </a:r>
            <a:r>
              <a:rPr lang="en-US" sz="2600" b="1" i="1" kern="1200" dirty="0">
                <a:latin typeface="Candara" charset="0"/>
                <a:ea typeface="ＭＳ Ｐゴシック" charset="0"/>
                <a:cs typeface="Candara" charset="0"/>
              </a:rPr>
              <a:t>our relationships with others </a:t>
            </a: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(Col. 3:13).</a:t>
            </a:r>
          </a:p>
          <a:p>
            <a:pPr marL="914400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Unforgiveness </a:t>
            </a:r>
            <a:r>
              <a:rPr lang="en-US" sz="2600" b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hinders </a:t>
            </a: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our spiritual growth/blessings, answers to our prayers, and </a:t>
            </a:r>
            <a:r>
              <a:rPr lang="en-US" sz="2600" b="1" i="1" kern="1200" dirty="0">
                <a:latin typeface="Candara" charset="0"/>
                <a:ea typeface="ＭＳ Ｐゴシック" charset="0"/>
                <a:cs typeface="Candara" charset="0"/>
              </a:rPr>
              <a:t>intimate relationship with God </a:t>
            </a: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(Ps. 66:18; Matt. 6:14-15)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.</a:t>
            </a:r>
          </a:p>
          <a:p>
            <a:pPr marL="914400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endParaRPr lang="en-US" sz="1200" b="1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0" indent="0" algn="ctr">
              <a:buNone/>
            </a:pPr>
            <a:r>
              <a:rPr lang="en-US" sz="2400" b="1" i="1" baseline="30000" dirty="0" smtClean="0">
                <a:latin typeface="Candara"/>
                <a:cs typeface="Candara"/>
              </a:rPr>
              <a:t>3</a:t>
            </a:r>
            <a:r>
              <a:rPr lang="en-US" sz="2400" b="1" i="1" baseline="30000" dirty="0">
                <a:latin typeface="Candara"/>
                <a:cs typeface="Candara"/>
              </a:rPr>
              <a:t> </a:t>
            </a:r>
            <a:r>
              <a:rPr lang="en-US" sz="2400" i="1" dirty="0">
                <a:latin typeface="Candara"/>
                <a:cs typeface="Candara"/>
              </a:rPr>
              <a:t>For when I kept silent, my bones wasted </a:t>
            </a:r>
            <a:r>
              <a:rPr lang="en-US" sz="2400" i="1" dirty="0" smtClean="0">
                <a:latin typeface="Candara"/>
                <a:cs typeface="Candara"/>
              </a:rPr>
              <a:t>away</a:t>
            </a:r>
            <a:r>
              <a:rPr lang="en-US" sz="2400" i="1" dirty="0">
                <a:latin typeface="Candara"/>
                <a:cs typeface="Candara"/>
              </a:rPr>
              <a:t/>
            </a:r>
            <a:br>
              <a:rPr lang="en-US" sz="2400" i="1" dirty="0">
                <a:latin typeface="Candara"/>
                <a:cs typeface="Candara"/>
              </a:rPr>
            </a:br>
            <a:r>
              <a:rPr lang="en-US" sz="2400" i="1" dirty="0" smtClean="0">
                <a:latin typeface="Candara"/>
                <a:cs typeface="Candara"/>
              </a:rPr>
              <a:t>through </a:t>
            </a:r>
            <a:r>
              <a:rPr lang="en-US" sz="2400" i="1" dirty="0">
                <a:latin typeface="Candara"/>
                <a:cs typeface="Candara"/>
              </a:rPr>
              <a:t>my groaning all day long.</a:t>
            </a:r>
            <a:br>
              <a:rPr lang="en-US" sz="2400" i="1" dirty="0">
                <a:latin typeface="Candara"/>
                <a:cs typeface="Candara"/>
              </a:rPr>
            </a:br>
            <a:r>
              <a:rPr lang="en-US" sz="2400" b="1" i="1" baseline="30000" dirty="0">
                <a:latin typeface="Candara"/>
                <a:cs typeface="Candara"/>
              </a:rPr>
              <a:t>4 </a:t>
            </a:r>
            <a:r>
              <a:rPr lang="en-US" sz="2400" i="1" dirty="0">
                <a:latin typeface="Candara"/>
                <a:cs typeface="Candara"/>
              </a:rPr>
              <a:t>For day and night your hand was heavy upon me;</a:t>
            </a:r>
            <a:br>
              <a:rPr lang="en-US" sz="2400" i="1" dirty="0">
                <a:latin typeface="Candara"/>
                <a:cs typeface="Candara"/>
              </a:rPr>
            </a:br>
            <a:r>
              <a:rPr lang="en-US" sz="2400" i="1" dirty="0">
                <a:latin typeface="Candara"/>
                <a:cs typeface="Candara"/>
              </a:rPr>
              <a:t> my strength was dried up as by the heat of summer.</a:t>
            </a:r>
            <a:br>
              <a:rPr lang="en-US" sz="2400" i="1" dirty="0">
                <a:latin typeface="Candara"/>
                <a:cs typeface="Candara"/>
              </a:rPr>
            </a:br>
            <a:r>
              <a:rPr lang="en-US" sz="2400" i="1" dirty="0">
                <a:latin typeface="Candara"/>
                <a:cs typeface="Candara"/>
              </a:rPr>
              <a:t>Psalm 32:2-</a:t>
            </a:r>
            <a:r>
              <a:rPr lang="en-US" sz="2400" i="1" dirty="0" smtClean="0">
                <a:latin typeface="Candara"/>
                <a:cs typeface="Candara"/>
              </a:rPr>
              <a:t>4</a:t>
            </a:r>
          </a:p>
          <a:p>
            <a:pPr marL="0" indent="0" algn="ctr">
              <a:buNone/>
            </a:pPr>
            <a:endParaRPr lang="en-US" sz="1200" i="1" dirty="0">
              <a:latin typeface="Candara"/>
              <a:cs typeface="Candara"/>
            </a:endParaRPr>
          </a:p>
          <a:p>
            <a:pPr marL="0" indent="0" algn="ctr">
              <a:buNone/>
            </a:pPr>
            <a:r>
              <a:rPr lang="en-US" sz="2400" i="1" dirty="0">
                <a:latin typeface="Candara"/>
                <a:cs typeface="Candara"/>
              </a:rPr>
              <a:t>A happy marriage is the union of two good forgivers. </a:t>
            </a:r>
            <a:br>
              <a:rPr lang="en-US" sz="2400" i="1" dirty="0">
                <a:latin typeface="Candara"/>
                <a:cs typeface="Candara"/>
              </a:rPr>
            </a:br>
            <a:r>
              <a:rPr lang="en-US" sz="2400" i="1" dirty="0">
                <a:latin typeface="Candara"/>
                <a:cs typeface="Candara"/>
              </a:rPr>
              <a:t> Ruth Bell Graham</a:t>
            </a:r>
          </a:p>
          <a:p>
            <a:pPr marL="0" lvl="2" indent="0" defTabSz="385763">
              <a:spcBef>
                <a:spcPts val="0"/>
              </a:spcBef>
              <a:buNone/>
              <a:defRPr/>
            </a:pPr>
            <a:endParaRPr lang="en-US" sz="3000" b="1" kern="1200" dirty="0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90134" y="4156169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7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7620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cs typeface="MS PGothic" charset="0"/>
              </a:rPr>
              <a:t>FIFTH PETITION: </a:t>
            </a:r>
            <a:r>
              <a:rPr lang="en-US" sz="3200" b="1" dirty="0" smtClean="0">
                <a:latin typeface="Candara" charset="0"/>
                <a:cs typeface="MS PGothic" charset="0"/>
              </a:rPr>
              <a:t>THE </a:t>
            </a:r>
            <a:r>
              <a:rPr lang="en-US" sz="3200" b="1" dirty="0">
                <a:latin typeface="Candara" charset="0"/>
                <a:cs typeface="MS PGothic" charset="0"/>
              </a:rPr>
              <a:t>NEED FOR DAILY </a:t>
            </a:r>
            <a:r>
              <a:rPr lang="en-US" sz="3200" b="1" dirty="0" smtClean="0">
                <a:latin typeface="Candara" charset="0"/>
                <a:cs typeface="MS PGothic" charset="0"/>
              </a:rPr>
              <a:t>CONFESSION </a:t>
            </a:r>
            <a:br>
              <a:rPr lang="en-US" sz="3200" b="1" dirty="0" smtClean="0">
                <a:latin typeface="Candara" charset="0"/>
                <a:cs typeface="MS PGothic" charset="0"/>
              </a:rPr>
            </a:br>
            <a:r>
              <a:rPr lang="en-US" sz="3200" b="1" dirty="0" smtClean="0">
                <a:latin typeface="Candara" charset="0"/>
                <a:cs typeface="MS PGothic" charset="0"/>
              </a:rPr>
              <a:t>OF OUR SINS </a:t>
            </a:r>
            <a:r>
              <a:rPr lang="en-US" sz="3200" b="1" dirty="0">
                <a:latin typeface="Candara" charset="0"/>
                <a:cs typeface="MS PGothic" charset="0"/>
              </a:rPr>
              <a:t>&amp; </a:t>
            </a:r>
            <a:r>
              <a:rPr lang="en-US" sz="3200" b="1" dirty="0" smtClean="0">
                <a:latin typeface="Candara" charset="0"/>
                <a:cs typeface="MS PGothic" charset="0"/>
              </a:rPr>
              <a:t>FORGIVENESS OF OTHERS’ SINS</a:t>
            </a:r>
            <a:endParaRPr lang="en-US" sz="3200" b="1" dirty="0">
              <a:latin typeface="Candara" charset="0"/>
              <a:cs typeface="MS PGothic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447800"/>
            <a:ext cx="11734801" cy="5383895"/>
          </a:xfrm>
        </p:spPr>
        <p:txBody>
          <a:bodyPr/>
          <a:lstStyle/>
          <a:p>
            <a:pPr marL="455613" indent="-455613">
              <a:spcBef>
                <a:spcPct val="0"/>
              </a:spcBef>
              <a:buNone/>
            </a:pPr>
            <a:r>
              <a:rPr lang="en-US" sz="2800" b="1" spc="-10" dirty="0" smtClean="0">
                <a:latin typeface="Candara" charset="0"/>
                <a:cs typeface="MS PGothic" charset="0"/>
              </a:rPr>
              <a:t>1)   The fifth </a:t>
            </a:r>
            <a:r>
              <a:rPr lang="en-US" sz="2800" b="1" spc="-10" dirty="0">
                <a:latin typeface="Candara" charset="0"/>
                <a:cs typeface="MS PGothic" charset="0"/>
              </a:rPr>
              <a:t>petition teaches </a:t>
            </a:r>
            <a:r>
              <a:rPr lang="en-US" sz="2800" b="1" spc="-10" dirty="0" smtClean="0">
                <a:latin typeface="Candara" charset="0"/>
                <a:cs typeface="MS PGothic" charset="0"/>
              </a:rPr>
              <a:t>us </a:t>
            </a:r>
            <a:r>
              <a:rPr lang="en-US" sz="2800" b="1" spc="-10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to </a:t>
            </a:r>
            <a:r>
              <a:rPr lang="en-US" sz="2800" b="1" spc="-10" dirty="0">
                <a:solidFill>
                  <a:srgbClr val="FF0000"/>
                </a:solidFill>
                <a:latin typeface="Candara" charset="0"/>
                <a:cs typeface="MS PGothic" charset="0"/>
              </a:rPr>
              <a:t>CONFESS OUR SINS DAILY to our heavenly Father through </a:t>
            </a:r>
            <a:r>
              <a:rPr lang="en-US" sz="2800" b="1" spc="-10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prayer.</a:t>
            </a:r>
            <a:endParaRPr lang="en-US" sz="2800" b="1" spc="-10" dirty="0">
              <a:solidFill>
                <a:srgbClr val="FF0000"/>
              </a:solidFill>
              <a:latin typeface="Candara" charset="0"/>
              <a:cs typeface="MS PGothic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sz="1000" i="1" dirty="0" smtClean="0">
              <a:latin typeface="Candara" charset="0"/>
              <a:cs typeface="MS PGothic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2600" i="1" baseline="300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12</a:t>
            </a:r>
            <a:r>
              <a:rPr lang="en-US" sz="26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 and </a:t>
            </a:r>
            <a:r>
              <a:rPr lang="en-US" sz="2600" i="1" dirty="0">
                <a:solidFill>
                  <a:srgbClr val="FF0000"/>
                </a:solidFill>
                <a:latin typeface="Candara" charset="0"/>
                <a:cs typeface="MS PGothic" charset="0"/>
              </a:rPr>
              <a:t>forgive us our debts</a:t>
            </a:r>
            <a:r>
              <a:rPr lang="en-US" sz="26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,</a:t>
            </a:r>
            <a:br>
              <a:rPr lang="en-US" sz="2600" i="1" dirty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6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 as we also have forgiven our debtors. (v. 12)</a:t>
            </a:r>
            <a:r>
              <a:rPr lang="en-US" sz="28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 </a:t>
            </a:r>
            <a:endParaRPr lang="en-US" sz="2800" i="1" dirty="0" smtClean="0">
              <a:solidFill>
                <a:srgbClr val="000000"/>
              </a:solidFill>
              <a:latin typeface="Candara" charset="0"/>
              <a:cs typeface="MS PGothic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sz="1000" i="1" dirty="0">
              <a:solidFill>
                <a:srgbClr val="000000"/>
              </a:solidFill>
              <a:latin typeface="Candara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defRPr/>
            </a:pP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As much as our daily bread is critical for </a:t>
            </a: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our physical </a:t>
            </a: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health, our daily forgiveness is also critical for our spiritual health.</a:t>
            </a:r>
            <a:endParaRPr lang="en-US" sz="26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defRPr/>
            </a:pP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Jesus teaches us to confess our sins for our heavenly Father’s forgiveness.</a:t>
            </a:r>
            <a:endParaRPr lang="en-US" sz="26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defRPr/>
            </a:pPr>
            <a:r>
              <a:rPr lang="en-US" sz="2600" b="1" kern="1200" spc="-2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But, if </a:t>
            </a:r>
            <a:r>
              <a:rPr lang="en-US" sz="2600" b="1" kern="1200" spc="-2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all </a:t>
            </a:r>
            <a:r>
              <a:rPr lang="en-US" sz="2600" b="1" kern="1200" spc="-2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our</a:t>
            </a:r>
            <a:r>
              <a:rPr lang="en-US" sz="2600" b="1" kern="1200" spc="-2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sz="2600" b="1" kern="1200" spc="-2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past, present, &amp; future sins are forgiven in Christ, why confess?</a:t>
            </a:r>
            <a:endParaRPr lang="en-US" sz="2600" b="1" kern="1200" spc="-2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500" kern="1200" spc="-10" dirty="0" smtClean="0">
                <a:latin typeface="Candara" charset="0"/>
                <a:ea typeface="ＭＳ Ｐゴシック" charset="0"/>
                <a:cs typeface="Candara" charset="0"/>
              </a:rPr>
              <a:t>This forgiveness is </a:t>
            </a:r>
            <a:r>
              <a:rPr lang="en-US" sz="2500" kern="1200" spc="-10" dirty="0" smtClean="0">
                <a:latin typeface="Candara" charset="0"/>
                <a:ea typeface="ＭＳ Ｐゴシック" charset="0"/>
                <a:cs typeface="Candara" charset="0"/>
              </a:rPr>
              <a:t>“fatherly</a:t>
            </a:r>
            <a:r>
              <a:rPr lang="en-US" sz="2500" kern="1200" spc="-10" dirty="0" smtClean="0">
                <a:latin typeface="Candara" charset="0"/>
                <a:ea typeface="ＭＳ Ｐゴシック" charset="0"/>
                <a:cs typeface="Candara" charset="0"/>
              </a:rPr>
              <a:t>” </a:t>
            </a:r>
            <a:r>
              <a:rPr lang="en-US" sz="2500" kern="1200" spc="-10" dirty="0">
                <a:latin typeface="Candara" charset="0"/>
                <a:ea typeface="ＭＳ Ｐゴシック" charset="0"/>
                <a:cs typeface="Candara" charset="0"/>
              </a:rPr>
              <a:t>[</a:t>
            </a:r>
            <a:r>
              <a:rPr lang="en-US" sz="2500" kern="1200" spc="-10" dirty="0" smtClean="0">
                <a:latin typeface="Candara" charset="0"/>
                <a:ea typeface="ＭＳ Ｐゴシック" charset="0"/>
                <a:cs typeface="Candara" charset="0"/>
              </a:rPr>
              <a:t>fellowship] not “judicial” [relationship].</a:t>
            </a: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500" kern="1200" dirty="0" smtClean="0">
                <a:latin typeface="Candara" charset="0"/>
                <a:ea typeface="ＭＳ Ｐゴシック" charset="0"/>
                <a:cs typeface="Candara" charset="0"/>
              </a:rPr>
              <a:t>When Christians sin our relationship with God does not change because of the imputed righteousness of Christ, but fellowship with God is broken.</a:t>
            </a: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500" kern="1200" dirty="0" smtClean="0">
                <a:latin typeface="Candara" charset="0"/>
                <a:ea typeface="ＭＳ Ｐゴシック" charset="0"/>
                <a:cs typeface="Candara" charset="0"/>
              </a:rPr>
              <a:t>So, w</a:t>
            </a:r>
            <a:r>
              <a:rPr lang="en-US" sz="2500" kern="1200" dirty="0" smtClean="0">
                <a:latin typeface="Candara" charset="0"/>
                <a:ea typeface="ＭＳ Ｐゴシック" charset="0"/>
                <a:cs typeface="Candara" charset="0"/>
              </a:rPr>
              <a:t>e </a:t>
            </a:r>
            <a:r>
              <a:rPr lang="en-US" sz="2500" kern="1200" dirty="0" smtClean="0">
                <a:latin typeface="Candara" charset="0"/>
                <a:ea typeface="ＭＳ Ｐゴシック" charset="0"/>
                <a:cs typeface="Candara" charset="0"/>
              </a:rPr>
              <a:t>are to confess our </a:t>
            </a:r>
            <a:r>
              <a:rPr lang="en-US" sz="2500" kern="1200" dirty="0">
                <a:latin typeface="Candara" charset="0"/>
                <a:ea typeface="ＭＳ Ｐゴシック" charset="0"/>
                <a:cs typeface="Candara" charset="0"/>
              </a:rPr>
              <a:t>sins </a:t>
            </a:r>
            <a:r>
              <a:rPr lang="en-US" sz="2500" kern="1200" dirty="0" smtClean="0">
                <a:latin typeface="Candara" charset="0"/>
                <a:ea typeface="ＭＳ Ｐゴシック" charset="0"/>
                <a:cs typeface="Candara" charset="0"/>
              </a:rPr>
              <a:t>&amp; our </a:t>
            </a:r>
            <a:r>
              <a:rPr lang="en-US" sz="2500" kern="1200" dirty="0" smtClean="0">
                <a:latin typeface="Candara" charset="0"/>
                <a:ea typeface="ＭＳ Ｐゴシック" charset="0"/>
                <a:cs typeface="Candara" charset="0"/>
              </a:rPr>
              <a:t>sinfulness daily </a:t>
            </a:r>
            <a:r>
              <a:rPr lang="en-US" sz="2500" kern="1200" dirty="0">
                <a:latin typeface="Candara" charset="0"/>
                <a:ea typeface="ＭＳ Ｐゴシック" charset="0"/>
                <a:cs typeface="Candara" charset="0"/>
              </a:rPr>
              <a:t>(or even more often) </a:t>
            </a:r>
            <a:r>
              <a:rPr lang="en-US" sz="2500" kern="1200" dirty="0" smtClean="0">
                <a:latin typeface="Candara" charset="0"/>
                <a:ea typeface="ＭＳ Ｐゴシック" charset="0"/>
                <a:cs typeface="Candara" charset="0"/>
              </a:rPr>
              <a:t>.</a:t>
            </a:r>
            <a:endParaRPr lang="en-US" sz="2500" dirty="0">
              <a:latin typeface="Candara" charset="0"/>
              <a:cs typeface="MS P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90134" y="4156169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12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7620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cs typeface="MS PGothic" charset="0"/>
              </a:rPr>
              <a:t>FIFTH PETITION: </a:t>
            </a:r>
            <a:r>
              <a:rPr lang="en-US" sz="3200" b="1" dirty="0" smtClean="0">
                <a:latin typeface="Candara" charset="0"/>
                <a:cs typeface="MS PGothic" charset="0"/>
              </a:rPr>
              <a:t>THE </a:t>
            </a:r>
            <a:r>
              <a:rPr lang="en-US" sz="3200" b="1" dirty="0">
                <a:latin typeface="Candara" charset="0"/>
                <a:cs typeface="MS PGothic" charset="0"/>
              </a:rPr>
              <a:t>NEED FOR DAILY </a:t>
            </a:r>
            <a:r>
              <a:rPr lang="en-US" sz="3200" b="1" dirty="0" smtClean="0">
                <a:latin typeface="Candara" charset="0"/>
                <a:cs typeface="MS PGothic" charset="0"/>
              </a:rPr>
              <a:t>CONFESSION </a:t>
            </a:r>
            <a:br>
              <a:rPr lang="en-US" sz="3200" b="1" dirty="0" smtClean="0">
                <a:latin typeface="Candara" charset="0"/>
                <a:cs typeface="MS PGothic" charset="0"/>
              </a:rPr>
            </a:br>
            <a:r>
              <a:rPr lang="en-US" sz="3200" b="1" dirty="0" smtClean="0">
                <a:latin typeface="Candara" charset="0"/>
                <a:cs typeface="MS PGothic" charset="0"/>
              </a:rPr>
              <a:t>OF OUR SINS </a:t>
            </a:r>
            <a:r>
              <a:rPr lang="en-US" sz="3200" b="1" dirty="0">
                <a:latin typeface="Candara" charset="0"/>
                <a:cs typeface="MS PGothic" charset="0"/>
              </a:rPr>
              <a:t>&amp; </a:t>
            </a:r>
            <a:r>
              <a:rPr lang="en-US" sz="3200" b="1" dirty="0" smtClean="0">
                <a:latin typeface="Candara" charset="0"/>
                <a:cs typeface="MS PGothic" charset="0"/>
              </a:rPr>
              <a:t>FORGIVENESS OF OTHERS’ SINS</a:t>
            </a:r>
            <a:endParaRPr lang="en-US" sz="3200" b="1" dirty="0">
              <a:latin typeface="Candara" charset="0"/>
              <a:cs typeface="MS PGothic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447800"/>
            <a:ext cx="11734801" cy="5383895"/>
          </a:xfrm>
        </p:spPr>
        <p:txBody>
          <a:bodyPr/>
          <a:lstStyle/>
          <a:p>
            <a:pPr marL="455613" indent="-455613">
              <a:spcBef>
                <a:spcPct val="0"/>
              </a:spcBef>
              <a:buNone/>
            </a:pPr>
            <a:r>
              <a:rPr lang="en-US" sz="2800" b="1" spc="-10" dirty="0">
                <a:latin typeface="Candara" charset="0"/>
                <a:cs typeface="MS PGothic" charset="0"/>
              </a:rPr>
              <a:t>2</a:t>
            </a:r>
            <a:r>
              <a:rPr lang="en-US" sz="2800" b="1" spc="-10" dirty="0" smtClean="0">
                <a:latin typeface="Candara" charset="0"/>
                <a:cs typeface="MS PGothic" charset="0"/>
              </a:rPr>
              <a:t>)  The fifth </a:t>
            </a:r>
            <a:r>
              <a:rPr lang="en-US" sz="2800" b="1" spc="-10" dirty="0">
                <a:latin typeface="Candara" charset="0"/>
                <a:cs typeface="MS PGothic" charset="0"/>
              </a:rPr>
              <a:t>petition teaches </a:t>
            </a:r>
            <a:r>
              <a:rPr lang="en-US" sz="2800" b="1" spc="-10" dirty="0" smtClean="0">
                <a:latin typeface="Candara" charset="0"/>
                <a:cs typeface="MS PGothic" charset="0"/>
              </a:rPr>
              <a:t>us </a:t>
            </a:r>
            <a:r>
              <a:rPr lang="en-US" sz="2800" b="1" spc="-10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to FORGIVE </a:t>
            </a:r>
            <a:r>
              <a:rPr lang="en-US" sz="2800" b="1" spc="-10" dirty="0">
                <a:solidFill>
                  <a:srgbClr val="FF0000"/>
                </a:solidFill>
                <a:latin typeface="Candara" charset="0"/>
                <a:cs typeface="MS PGothic" charset="0"/>
              </a:rPr>
              <a:t>OTHERS’ SINS AGAINST US as we </a:t>
            </a:r>
            <a:r>
              <a:rPr lang="en-US" sz="2800" b="1" spc="-10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ask </a:t>
            </a:r>
            <a:r>
              <a:rPr lang="en-US" sz="2800" b="1" spc="-10" dirty="0">
                <a:solidFill>
                  <a:srgbClr val="FF0000"/>
                </a:solidFill>
                <a:latin typeface="Candara" charset="0"/>
                <a:cs typeface="MS PGothic" charset="0"/>
              </a:rPr>
              <a:t>for God’s forgiveness of our </a:t>
            </a:r>
            <a:r>
              <a:rPr lang="en-US" sz="2800" b="1" spc="-10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sins.</a:t>
            </a:r>
            <a:endParaRPr lang="en-US" sz="2800" b="1" spc="-10" dirty="0">
              <a:solidFill>
                <a:srgbClr val="FF0000"/>
              </a:solidFill>
              <a:latin typeface="Candara" charset="0"/>
              <a:cs typeface="MS PGothic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sz="1000" i="1" dirty="0" smtClean="0">
              <a:latin typeface="Candara" charset="0"/>
              <a:cs typeface="MS PGothic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2600" i="1" baseline="300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12</a:t>
            </a:r>
            <a:r>
              <a:rPr lang="en-US" sz="26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 and </a:t>
            </a:r>
            <a:r>
              <a:rPr lang="en-US" sz="2600" i="1" dirty="0">
                <a:latin typeface="Candara" charset="0"/>
                <a:cs typeface="MS PGothic" charset="0"/>
              </a:rPr>
              <a:t>forgive us our debts,</a:t>
            </a:r>
            <a:br>
              <a:rPr lang="en-US" sz="2600" i="1" dirty="0">
                <a:latin typeface="Candara" charset="0"/>
                <a:cs typeface="MS PGothic" charset="0"/>
              </a:rPr>
            </a:br>
            <a:r>
              <a:rPr lang="en-US" sz="2600" i="1" dirty="0">
                <a:solidFill>
                  <a:srgbClr val="FF0000"/>
                </a:solidFill>
                <a:latin typeface="Candara" charset="0"/>
                <a:cs typeface="MS PGothic" charset="0"/>
              </a:rPr>
              <a:t> as we also have forgiven our debtors.</a:t>
            </a:r>
            <a:r>
              <a:rPr lang="en-US" sz="26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 (v. 12) </a:t>
            </a:r>
            <a:endParaRPr lang="en-US" sz="2600" i="1" dirty="0" smtClean="0">
              <a:solidFill>
                <a:srgbClr val="000000"/>
              </a:solidFill>
              <a:latin typeface="Candara" charset="0"/>
              <a:cs typeface="MS PGothic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sz="1000" i="1" dirty="0">
              <a:solidFill>
                <a:srgbClr val="000000"/>
              </a:solidFill>
              <a:latin typeface="Candara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defRPr/>
            </a:pP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It is </a:t>
            </a:r>
            <a:r>
              <a:rPr lang="en-US" sz="26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</a:t>
            </a: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prerequisite </a:t>
            </a: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for God’s </a:t>
            </a: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forgiveness of our sins [for restored </a:t>
            </a: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fellowship with </a:t>
            </a: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our heavenly</a:t>
            </a: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 Father]</a:t>
            </a: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.</a:t>
            </a:r>
            <a:endParaRPr lang="en-US" sz="26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defRPr/>
            </a:pP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It is also a fruit and proof of our own forgiven relationship with God.</a:t>
            </a:r>
            <a:endParaRPr lang="en-US" sz="26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defRPr/>
            </a:pP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We must </a:t>
            </a: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forgive others’ debt as we ask for God’s </a:t>
            </a: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forgiveness. </a:t>
            </a:r>
            <a:r>
              <a:rPr lang="en-US" sz="26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Why?</a:t>
            </a: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500" kern="1200" spc="-10" dirty="0" smtClean="0">
                <a:latin typeface="Candara" charset="0"/>
                <a:ea typeface="ＭＳ Ｐゴシック" charset="0"/>
                <a:cs typeface="Candara" charset="0"/>
              </a:rPr>
              <a:t>It is hypocritical not to do so.</a:t>
            </a:r>
            <a:endParaRPr lang="en-US" sz="2500" kern="1200" spc="-10" dirty="0">
              <a:latin typeface="Candara" charset="0"/>
              <a:ea typeface="ＭＳ Ｐゴシック" charset="0"/>
              <a:cs typeface="Candara" charset="0"/>
            </a:endParaRP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500" kern="1200" dirty="0" smtClean="0">
                <a:latin typeface="Candara" charset="0"/>
                <a:ea typeface="ＭＳ Ｐゴシック" charset="0"/>
                <a:cs typeface="Candara" charset="0"/>
              </a:rPr>
              <a:t>We grieve the Father’s heart in our relationships by unforgiveness.</a:t>
            </a:r>
            <a:endParaRPr lang="en-US" sz="2500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500" kern="1200" dirty="0" smtClean="0">
                <a:latin typeface="Candara" charset="0"/>
                <a:ea typeface="ＭＳ Ｐゴシック" charset="0"/>
                <a:cs typeface="Candara" charset="0"/>
              </a:rPr>
              <a:t>Loving </a:t>
            </a:r>
            <a:r>
              <a:rPr lang="en-US" sz="2500" kern="1200" dirty="0" smtClean="0">
                <a:latin typeface="Candara" charset="0"/>
                <a:ea typeface="ＭＳ Ｐゴシック" charset="0"/>
                <a:cs typeface="Candara" charset="0"/>
              </a:rPr>
              <a:t>God (and being forgiven) </a:t>
            </a:r>
            <a:r>
              <a:rPr lang="en-US" sz="2500" kern="1200" dirty="0" smtClean="0">
                <a:latin typeface="Candara" charset="0"/>
                <a:ea typeface="ＭＳ Ｐゴシック" charset="0"/>
                <a:cs typeface="Candara" charset="0"/>
              </a:rPr>
              <a:t>cannot be separated from loving </a:t>
            </a:r>
            <a:r>
              <a:rPr lang="en-US" sz="2500" kern="1200" dirty="0" smtClean="0">
                <a:latin typeface="Candara" charset="0"/>
                <a:ea typeface="ＭＳ Ｐゴシック" charset="0"/>
                <a:cs typeface="Candara" charset="0"/>
              </a:rPr>
              <a:t>others (and forgiving others).</a:t>
            </a:r>
            <a:endParaRPr lang="en-US" sz="2500" dirty="0">
              <a:latin typeface="Candara" charset="0"/>
              <a:cs typeface="MS P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90134" y="4156169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09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7620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cs typeface="MS PGothic" charset="0"/>
              </a:rPr>
              <a:t>FIFTH PETITION: </a:t>
            </a:r>
            <a:r>
              <a:rPr lang="en-US" sz="3200" b="1" dirty="0" smtClean="0">
                <a:latin typeface="Candara" charset="0"/>
                <a:cs typeface="MS PGothic" charset="0"/>
              </a:rPr>
              <a:t>THE </a:t>
            </a:r>
            <a:r>
              <a:rPr lang="en-US" sz="3200" b="1" dirty="0">
                <a:latin typeface="Candara" charset="0"/>
                <a:cs typeface="MS PGothic" charset="0"/>
              </a:rPr>
              <a:t>NEED FOR DAILY </a:t>
            </a:r>
            <a:r>
              <a:rPr lang="en-US" sz="3200" b="1" dirty="0" smtClean="0">
                <a:latin typeface="Candara" charset="0"/>
                <a:cs typeface="MS PGothic" charset="0"/>
              </a:rPr>
              <a:t>CONFESSION </a:t>
            </a:r>
            <a:br>
              <a:rPr lang="en-US" sz="3200" b="1" dirty="0" smtClean="0">
                <a:latin typeface="Candara" charset="0"/>
                <a:cs typeface="MS PGothic" charset="0"/>
              </a:rPr>
            </a:br>
            <a:r>
              <a:rPr lang="en-US" sz="3200" b="1" dirty="0" smtClean="0">
                <a:latin typeface="Candara" charset="0"/>
                <a:cs typeface="MS PGothic" charset="0"/>
              </a:rPr>
              <a:t>OF OUR SINS </a:t>
            </a:r>
            <a:r>
              <a:rPr lang="en-US" sz="3200" b="1" dirty="0">
                <a:latin typeface="Candara" charset="0"/>
                <a:cs typeface="MS PGothic" charset="0"/>
              </a:rPr>
              <a:t>&amp; </a:t>
            </a:r>
            <a:r>
              <a:rPr lang="en-US" sz="3200" b="1" dirty="0" smtClean="0">
                <a:latin typeface="Candara" charset="0"/>
                <a:cs typeface="MS PGothic" charset="0"/>
              </a:rPr>
              <a:t>FORGIVENESS OF OTHERS’ SINS</a:t>
            </a:r>
            <a:endParaRPr lang="en-US" sz="3200" b="1" dirty="0">
              <a:latin typeface="Candara" charset="0"/>
              <a:cs typeface="MS PGothic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447800"/>
            <a:ext cx="11734801" cy="5383895"/>
          </a:xfrm>
        </p:spPr>
        <p:txBody>
          <a:bodyPr/>
          <a:lstStyle/>
          <a:p>
            <a:pPr marL="455613" indent="-455613">
              <a:spcBef>
                <a:spcPct val="0"/>
              </a:spcBef>
              <a:buNone/>
            </a:pPr>
            <a:r>
              <a:rPr lang="en-US" sz="2800" b="1" spc="-10" dirty="0">
                <a:latin typeface="Candara" charset="0"/>
                <a:cs typeface="MS PGothic" charset="0"/>
              </a:rPr>
              <a:t>3</a:t>
            </a:r>
            <a:r>
              <a:rPr lang="en-US" sz="2800" b="1" spc="-10" dirty="0" smtClean="0">
                <a:latin typeface="Candara" charset="0"/>
                <a:cs typeface="MS PGothic" charset="0"/>
              </a:rPr>
              <a:t>)  The fifth </a:t>
            </a:r>
            <a:r>
              <a:rPr lang="en-US" sz="2800" b="1" spc="-10" dirty="0">
                <a:latin typeface="Candara" charset="0"/>
                <a:cs typeface="MS PGothic" charset="0"/>
              </a:rPr>
              <a:t>petition teaches </a:t>
            </a:r>
            <a:r>
              <a:rPr lang="en-US" sz="2800" b="1" spc="-10" dirty="0" smtClean="0">
                <a:latin typeface="Candara" charset="0"/>
                <a:cs typeface="MS PGothic" charset="0"/>
              </a:rPr>
              <a:t>us </a:t>
            </a:r>
            <a:r>
              <a:rPr lang="en-US" sz="2800" b="1" spc="-10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to </a:t>
            </a:r>
            <a:r>
              <a:rPr lang="en-US" sz="2800" b="1" spc="-10" dirty="0">
                <a:solidFill>
                  <a:srgbClr val="FF0000"/>
                </a:solidFill>
                <a:latin typeface="Candara" charset="0"/>
                <a:cs typeface="MS PGothic" charset="0"/>
              </a:rPr>
              <a:t>TAKE JESUS’ WARNING SERIOUSLY against our unforgiving </a:t>
            </a:r>
            <a:r>
              <a:rPr lang="en-US" sz="2800" b="1" spc="-10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spirit.</a:t>
            </a:r>
            <a:endParaRPr lang="en-US" sz="2800" b="1" spc="-10" dirty="0">
              <a:solidFill>
                <a:srgbClr val="FF0000"/>
              </a:solidFill>
              <a:latin typeface="Candara" charset="0"/>
              <a:cs typeface="MS PGothic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sz="1000" i="1" dirty="0" smtClean="0">
              <a:latin typeface="Candara" charset="0"/>
              <a:cs typeface="MS PGothic" charset="0"/>
            </a:endParaRPr>
          </a:p>
          <a:p>
            <a:pPr marL="4763" lvl="1" indent="0" algn="ctr">
              <a:spcBef>
                <a:spcPct val="0"/>
              </a:spcBef>
              <a:buNone/>
            </a:pPr>
            <a:r>
              <a:rPr lang="en-US" sz="2400" i="1" baseline="30000" dirty="0" smtClean="0">
                <a:latin typeface="Candara" charset="0"/>
                <a:cs typeface="MS PGothic" charset="0"/>
              </a:rPr>
              <a:t>14</a:t>
            </a:r>
            <a:r>
              <a:rPr lang="en-US" sz="2400" i="1" dirty="0">
                <a:latin typeface="Candara" charset="0"/>
                <a:cs typeface="MS PGothic" charset="0"/>
              </a:rPr>
              <a:t> For if you forgive others their trespasses, your heavenly Father </a:t>
            </a:r>
            <a:br>
              <a:rPr lang="en-US" sz="2400" i="1" dirty="0">
                <a:latin typeface="Candara" charset="0"/>
                <a:cs typeface="MS PGothic" charset="0"/>
              </a:rPr>
            </a:br>
            <a:r>
              <a:rPr lang="en-US" sz="2400" i="1" dirty="0">
                <a:latin typeface="Candara" charset="0"/>
                <a:cs typeface="MS PGothic" charset="0"/>
              </a:rPr>
              <a:t>will also forgive you, </a:t>
            </a:r>
            <a:r>
              <a:rPr lang="en-US" sz="2400" i="1" baseline="30000" dirty="0">
                <a:latin typeface="Candara" charset="0"/>
                <a:cs typeface="MS PGothic" charset="0"/>
              </a:rPr>
              <a:t>15</a:t>
            </a:r>
            <a:r>
              <a:rPr lang="en-US" sz="2400" i="1" dirty="0">
                <a:latin typeface="Candara" charset="0"/>
                <a:cs typeface="MS PGothic" charset="0"/>
              </a:rPr>
              <a:t> but if you do not forgive others their trespasses, </a:t>
            </a:r>
            <a:br>
              <a:rPr lang="en-US" sz="2400" i="1" dirty="0">
                <a:latin typeface="Candara" charset="0"/>
                <a:cs typeface="MS PGothic" charset="0"/>
              </a:rPr>
            </a:br>
            <a:r>
              <a:rPr lang="en-US" sz="2400" i="1" dirty="0">
                <a:latin typeface="Candara" charset="0"/>
                <a:cs typeface="MS PGothic" charset="0"/>
              </a:rPr>
              <a:t>neither will your Father forgive your trespasses. (vs. </a:t>
            </a:r>
            <a:r>
              <a:rPr lang="en-US" sz="2400" i="1" dirty="0" smtClean="0">
                <a:latin typeface="Candara" charset="0"/>
                <a:cs typeface="MS PGothic" charset="0"/>
              </a:rPr>
              <a:t>14-</a:t>
            </a:r>
            <a:r>
              <a:rPr lang="en-US" sz="2400" i="1" dirty="0">
                <a:latin typeface="Candara" charset="0"/>
                <a:cs typeface="MS PGothic" charset="0"/>
              </a:rPr>
              <a:t>15)</a:t>
            </a:r>
            <a:endParaRPr lang="en-US" sz="2400" b="1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sz="1000" i="1" dirty="0">
              <a:solidFill>
                <a:srgbClr val="000000"/>
              </a:solidFill>
              <a:latin typeface="Candara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defRPr/>
            </a:pP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Jesus’ elaborates only on this petition to EMPHASIZE its importance. </a:t>
            </a:r>
            <a:endParaRPr lang="en-US" sz="26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defRPr/>
            </a:pP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Without forgiving others, there is no forgiveness of our sins.</a:t>
            </a:r>
            <a:endParaRPr lang="en-US" sz="26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defRPr/>
            </a:pP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But, does this mean we are to </a:t>
            </a:r>
            <a:r>
              <a:rPr lang="en-US" sz="2600" b="1" i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earn the right </a:t>
            </a: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to be forgiven. </a:t>
            </a: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No!!! </a:t>
            </a: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Why not?</a:t>
            </a:r>
            <a:endParaRPr lang="en-US" sz="26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500" kern="1200" dirty="0">
                <a:latin typeface="Candara" charset="0"/>
                <a:ea typeface="ＭＳ Ｐゴシック" charset="0"/>
                <a:cs typeface="Candara" charset="0"/>
              </a:rPr>
              <a:t>Our forgiving others is </a:t>
            </a:r>
            <a:r>
              <a:rPr lang="en-US" sz="2500" kern="1200" spc="-30" dirty="0">
                <a:latin typeface="Candara" charset="0"/>
                <a:ea typeface="ＭＳ Ｐゴシック" charset="0"/>
                <a:cs typeface="Candara" charset="0"/>
              </a:rPr>
              <a:t>NOT a merit to be forgiven by God, but a result from </a:t>
            </a:r>
            <a:r>
              <a:rPr lang="en-US" sz="2500" kern="1200" spc="-30" dirty="0" smtClean="0">
                <a:latin typeface="Candara" charset="0"/>
                <a:ea typeface="ＭＳ Ｐゴシック" charset="0"/>
                <a:cs typeface="Candara" charset="0"/>
              </a:rPr>
              <a:t>it.</a:t>
            </a: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500" kern="1200" spc="-10" dirty="0" smtClean="0">
                <a:latin typeface="Candara" charset="0"/>
                <a:ea typeface="ＭＳ Ｐゴシック" charset="0"/>
                <a:cs typeface="Candara" charset="0"/>
              </a:rPr>
              <a:t>A forgiven person (by God) will be a forgiving person (of others) as the proof of God’s mercy experienced in him or her</a:t>
            </a:r>
            <a:r>
              <a:rPr lang="en-US" sz="2500" kern="1200" spc="-10" dirty="0">
                <a:latin typeface="Candara" charset="0"/>
                <a:ea typeface="ＭＳ Ｐゴシック" charset="0"/>
                <a:cs typeface="Candara" charset="0"/>
              </a:rPr>
              <a:t>.</a:t>
            </a:r>
            <a:endParaRPr lang="en-US" sz="2500" kern="1200" spc="-30" dirty="0">
              <a:latin typeface="Candara" charset="0"/>
              <a:ea typeface="ＭＳ Ｐゴシック" charset="0"/>
              <a:cs typeface="Candara" charset="0"/>
            </a:endParaRP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500" kern="1200" dirty="0" smtClean="0">
                <a:latin typeface="Candara" charset="0"/>
                <a:ea typeface="ＭＳ Ｐゴシック" charset="0"/>
                <a:cs typeface="Candara" charset="0"/>
              </a:rPr>
              <a:t>Hence, a continual unforgiving spirit is a sign that we are not really saved.</a:t>
            </a:r>
            <a:endParaRPr lang="en-US" sz="2500" dirty="0">
              <a:latin typeface="Candara" charset="0"/>
              <a:cs typeface="MS P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90134" y="4156169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72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11658600" cy="5841094"/>
          </a:xfrm>
        </p:spPr>
        <p:txBody>
          <a:bodyPr/>
          <a:lstStyle/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 The proof that you and I are </a:t>
            </a: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forgiven is that we forgive others.</a:t>
            </a: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Martyn Lloyd-Jones</a:t>
            </a: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endParaRPr lang="en-US" sz="2000" b="1" i="1" kern="120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b="1" i="1" kern="120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30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 And do not grieve the Holy Spirit of God, </a:t>
            </a:r>
            <a:b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by whom you were sealed for the day of redemption.</a:t>
            </a:r>
            <a:b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 </a:t>
            </a:r>
            <a:r>
              <a:rPr lang="en-US" b="1" i="1" kern="120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31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 Let all bitterness and wrath and anger and clamor and </a:t>
            </a:r>
            <a:b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slander be put away from you, along with all malice.</a:t>
            </a:r>
            <a:b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 </a:t>
            </a:r>
            <a:r>
              <a:rPr lang="en-US" b="1" i="1" kern="120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32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 Be kind to one another, tenderhearted, forgiving </a:t>
            </a:r>
            <a:b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one another, as God in Christ forgave you.</a:t>
            </a:r>
            <a:b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Ephesians 4:30-32</a:t>
            </a:r>
          </a:p>
        </p:txBody>
      </p:sp>
    </p:spTree>
    <p:extLst>
      <p:ext uri="{BB962C8B-B14F-4D97-AF65-F5344CB8AC3E}">
        <p14:creationId xmlns:p14="http://schemas.microsoft.com/office/powerpoint/2010/main" val="959438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39161</TotalTime>
  <Words>644</Words>
  <Application>Microsoft Macintosh PowerPoint</Application>
  <PresentationFormat>Custom</PresentationFormat>
  <Paragraphs>98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18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Office Theme</vt:lpstr>
      <vt:lpstr>2_Office Theme</vt:lpstr>
      <vt:lpstr>6_Default Design</vt:lpstr>
      <vt:lpstr>7_Default Design</vt:lpstr>
      <vt:lpstr>8_Default Design</vt:lpstr>
      <vt:lpstr>9_Default Design</vt:lpstr>
      <vt:lpstr>10_Default Design</vt:lpstr>
      <vt:lpstr>2_Normal</vt:lpstr>
      <vt:lpstr>11_Default Design</vt:lpstr>
      <vt:lpstr>12_Default Design</vt:lpstr>
      <vt:lpstr>13_Default Design</vt:lpstr>
      <vt:lpstr>14_Default Design</vt:lpstr>
      <vt:lpstr>PowerPoint Presentation</vt:lpstr>
      <vt:lpstr>Learning to Pray – Part 4</vt:lpstr>
      <vt:lpstr>SOME PRELIMINARY OBSERVATIONS ON THE FIFTH PETITION</vt:lpstr>
      <vt:lpstr>SOME PRELIMINARY OBSERVATIONS ON THE FIFTH PETITION</vt:lpstr>
      <vt:lpstr>SOME PRELIMINARY OBSERVATIONS ON THE FIFTH PETITION</vt:lpstr>
      <vt:lpstr>FIFTH PETITION: THE NEED FOR DAILY CONFESSION  OF OUR SINS &amp; FORGIVENESS OF OTHERS’ SINS</vt:lpstr>
      <vt:lpstr>FIFTH PETITION: THE NEED FOR DAILY CONFESSION  OF OUR SINS &amp; FORGIVENESS OF OTHERS’ SINS</vt:lpstr>
      <vt:lpstr>FIFTH PETITION: THE NEED FOR DAILY CONFESSION  OF OUR SINS &amp; FORGIVENESS OF OTHERS’ SINS</vt:lpstr>
      <vt:lpstr>PowerPoint Presentation</vt:lpstr>
      <vt:lpstr>PowerPoint Presentation</vt:lpstr>
      <vt:lpstr>PowerPoint Presentation</vt:lpstr>
      <vt:lpstr>HOW CAN WE APPLY JESUS’ TEACHING ON HOW TO PRAY?</vt:lpstr>
      <vt:lpstr>HOW CAN WE APPLY JESUS’ TEACHING ON HOW TO PRAY?</vt:lpstr>
      <vt:lpstr>PowerPoint Presentation</vt:lpstr>
      <vt:lpstr>THREE PRACTICAL QUESTIONS  FOR OUR EVERYDAY LIFE</vt:lpstr>
      <vt:lpstr>PowerPoint Presentation</vt:lpstr>
    </vt:vector>
  </TitlesOfParts>
  <Manager/>
  <Company>UFP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Paul K. Kim</dc:creator>
  <cp:keywords/>
  <dc:description/>
  <cp:lastModifiedBy>Paul Kim</cp:lastModifiedBy>
  <cp:revision>2911</cp:revision>
  <cp:lastPrinted>2016-05-15T15:24:37Z</cp:lastPrinted>
  <dcterms:created xsi:type="dcterms:W3CDTF">2007-10-20T20:09:35Z</dcterms:created>
  <dcterms:modified xsi:type="dcterms:W3CDTF">2016-06-05T23:45:20Z</dcterms:modified>
  <cp:category/>
</cp:coreProperties>
</file>