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33" r:id="rId7"/>
    <p:sldMasterId id="2147484111" r:id="rId8"/>
    <p:sldMasterId id="2147484123" r:id="rId9"/>
    <p:sldMasterId id="2147484135" r:id="rId10"/>
    <p:sldMasterId id="2147484159" r:id="rId11"/>
    <p:sldMasterId id="2147484171" r:id="rId12"/>
    <p:sldMasterId id="2147484195" r:id="rId13"/>
    <p:sldMasterId id="2147484207" r:id="rId14"/>
    <p:sldMasterId id="2147484231" r:id="rId15"/>
    <p:sldMasterId id="2147484267" r:id="rId16"/>
    <p:sldMasterId id="2147484291" r:id="rId17"/>
    <p:sldMasterId id="2147484303" r:id="rId18"/>
  </p:sldMasterIdLst>
  <p:notesMasterIdLst>
    <p:notesMasterId r:id="rId37"/>
  </p:notesMasterIdLst>
  <p:sldIdLst>
    <p:sldId id="28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432" r:id="rId28"/>
    <p:sldId id="433" r:id="rId29"/>
    <p:sldId id="434" r:id="rId30"/>
    <p:sldId id="435" r:id="rId31"/>
    <p:sldId id="436" r:id="rId32"/>
    <p:sldId id="437" r:id="rId33"/>
    <p:sldId id="438" r:id="rId34"/>
    <p:sldId id="439" r:id="rId35"/>
    <p:sldId id="441" r:id="rId3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3300"/>
    <a:srgbClr val="800000"/>
    <a:srgbClr val="006600"/>
    <a:srgbClr val="CC99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3" autoAdjust="0"/>
    <p:restoredTop sz="92749"/>
  </p:normalViewPr>
  <p:slideViewPr>
    <p:cSldViewPr>
      <p:cViewPr>
        <p:scale>
          <a:sx n="99" d="100"/>
          <a:sy n="99" d="100"/>
        </p:scale>
        <p:origin x="976" y="552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slide" Target="slides/slide14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5.xml"/><Relationship Id="rId34" Type="http://schemas.openxmlformats.org/officeDocument/2006/relationships/slide" Target="slides/slide16.xml"/><Relationship Id="rId35" Type="http://schemas.openxmlformats.org/officeDocument/2006/relationships/slide" Target="slides/slide17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" Target="slides/slide1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5/11/16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84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C925E222-8ED1-2847-98EA-123457D18AE0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60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11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86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53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5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5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37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1200" dirty="0" smtClean="0">
                <a:latin typeface="Candara" charset="0"/>
                <a:ea typeface="Candara" charset="0"/>
                <a:cs typeface="Candara" charset="0"/>
              </a:rPr>
              <a:t>-  humble yourself before the Lord</a:t>
            </a:r>
          </a:p>
        </p:txBody>
      </p:sp>
    </p:spTree>
    <p:extLst>
      <p:ext uri="{BB962C8B-B14F-4D97-AF65-F5344CB8AC3E}">
        <p14:creationId xmlns:p14="http://schemas.microsoft.com/office/powerpoint/2010/main" val="1928515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8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0854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0E7DA54E-1AB1-FC4F-B5A5-ABDCC2746D96}" type="slidenum">
              <a:rPr lang="en-US" sz="1200" smtClean="0">
                <a:solidFill>
                  <a:srgbClr val="000000"/>
                </a:solidFill>
                <a:cs typeface="Arial" charset="0"/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3</a:t>
            </a:fld>
            <a:endParaRPr lang="en-US" sz="120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61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06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6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“just a stay at home mom”</a:t>
            </a:r>
          </a:p>
          <a:p>
            <a:r>
              <a:rPr lang="en-US" dirty="0" smtClean="0"/>
              <a:t>“Just a working mom”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15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62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Coping</a:t>
            </a:r>
            <a:r>
              <a:rPr lang="en-US" baseline="0" dirty="0" smtClean="0"/>
              <a:t> – shopping, soap operas,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91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88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2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612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830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347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69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68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0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20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12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342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00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0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8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8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1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076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804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9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14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089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6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6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295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423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205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4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62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877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021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9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9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781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058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68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5431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4748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2388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2334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4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093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821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238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474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26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8791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7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4277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385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5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192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1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958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4740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89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89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269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443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079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965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569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0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800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1966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032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540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7539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6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6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453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958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504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179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5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1095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4165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9936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199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6945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1163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5201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5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045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6224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62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5699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5876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0419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3230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3329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8093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3929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3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3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898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0004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06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8638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2982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8377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0059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634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4685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0861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133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9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9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6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5/11/16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5/11/16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5/11/16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6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6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8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0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5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5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34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414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56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29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048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89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8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484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35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70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3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3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0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7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5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0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4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4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1"/>
            <a:ext cx="11988800" cy="990601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GOD’S CHALLENGE TO EVEN GREATER LEVELS OF EXCELLENCE</a:t>
            </a:r>
            <a:endParaRPr lang="en-US" sz="32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11658600" cy="5715000"/>
          </a:xfrm>
        </p:spPr>
        <p:txBody>
          <a:bodyPr numCol="1"/>
          <a:lstStyle/>
          <a:p>
            <a:pPr marL="0" indent="0">
              <a:buNone/>
            </a:pP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Older women likewise are to be reverent in behavior, not slanderers or slaves[addicted] to much wine. They are to teach what is good, and so train the young women to love their husbands and children, to be self- controlled, pure, working at home, kind, and submissive to their own husbands, that the word of God may not be reviled [hated]. </a:t>
            </a:r>
            <a:r>
              <a:rPr lang="en-US" sz="2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–</a:t>
            </a:r>
            <a:r>
              <a:rPr lang="en-US" sz="2800" i="1" dirty="0">
                <a:latin typeface="Candara"/>
                <a:ea typeface="Candara" charset="0"/>
                <a:cs typeface="Candara"/>
              </a:rPr>
              <a:t> 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Titus 2:3-5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FF000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spcBef>
                <a:spcPts val="72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Older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women are to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teach/train younger women: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To love their 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husbands</a:t>
            </a: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and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to love their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children. How?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 - have a date with each child.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-  know </a:t>
            </a: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their love 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language.</a:t>
            </a:r>
            <a:endParaRPr lang="en-US" sz="2800" b="1" dirty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spcBef>
                <a:spcPts val="72"/>
              </a:spcBef>
              <a:buNone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 - </a:t>
            </a: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help them discover what they are good 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at.</a:t>
            </a:r>
            <a:endParaRPr lang="en-US" sz="2800" b="1" dirty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spcBef>
                <a:spcPts val="72"/>
              </a:spcBef>
              <a:buNone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 - </a:t>
            </a: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prepare them to live effectively/independently once they leave the 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home.</a:t>
            </a:r>
            <a:endParaRPr lang="en-US" sz="2800" b="1" dirty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spcBef>
                <a:spcPts val="72"/>
              </a:spcBef>
              <a:buNone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 - stay </a:t>
            </a: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in love with and respecting your 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husband.</a:t>
            </a:r>
            <a:endParaRPr lang="en-US" sz="2800" b="1" u="sng" dirty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955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1988800" cy="838200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BONUS!</a:t>
            </a:r>
            <a:endParaRPr lang="en-US" sz="32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11607800" cy="5638800"/>
          </a:xfrm>
        </p:spPr>
        <p:txBody>
          <a:bodyPr numCol="1"/>
          <a:lstStyle/>
          <a:p>
            <a:pPr marL="0" indent="0">
              <a:buNone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A Beauty </a:t>
            </a: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Aid for All Women Here 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Today!</a:t>
            </a:r>
          </a:p>
          <a:p>
            <a:pPr>
              <a:buFontTx/>
              <a:buChar char="-"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its </a:t>
            </a: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makes you beautiful regardless of your age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.</a:t>
            </a:r>
            <a:endParaRPr lang="en-US" sz="2800" dirty="0">
              <a:latin typeface="Candara" charset="0"/>
              <a:ea typeface="Candara" charset="0"/>
              <a:cs typeface="Candara" charset="0"/>
            </a:endParaRPr>
          </a:p>
          <a:p>
            <a:pPr>
              <a:buFontTx/>
              <a:buChar char="-"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its beauty never fades.</a:t>
            </a:r>
            <a:endParaRPr lang="en-US" sz="2800" dirty="0">
              <a:latin typeface="Candara" charset="0"/>
              <a:ea typeface="Candara" charset="0"/>
              <a:cs typeface="Candara" charset="0"/>
            </a:endParaRPr>
          </a:p>
          <a:p>
            <a:pPr>
              <a:buFontTx/>
              <a:buChar char="-"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men </a:t>
            </a: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find the results 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irresistible.</a:t>
            </a:r>
            <a:endParaRPr lang="en-US" sz="2800" dirty="0">
              <a:latin typeface="Candara" charset="0"/>
              <a:ea typeface="Candara" charset="0"/>
              <a:cs typeface="Candara" charset="0"/>
            </a:endParaRPr>
          </a:p>
          <a:p>
            <a:pPr>
              <a:buFontTx/>
              <a:buChar char="-"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it’s </a:t>
            </a: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proven to be an effective beauty aid for thousands of years all the way back to Abraham’s wife Sarah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.</a:t>
            </a:r>
          </a:p>
          <a:p>
            <a:pPr marL="0" indent="0">
              <a:buNone/>
            </a:pPr>
            <a:endParaRPr lang="en-US" sz="2800" b="1" dirty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What is it?  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A gentle and quiet spirit!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100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04" y="457200"/>
            <a:ext cx="11988800" cy="609601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BONUS!</a:t>
            </a:r>
            <a:endParaRPr lang="en-US" sz="32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11607800" cy="5638800"/>
          </a:xfrm>
        </p:spPr>
        <p:txBody>
          <a:bodyPr numCol="1"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The Greatest Beauty </a:t>
            </a:r>
            <a:r>
              <a:rPr lang="en-US" sz="2800" b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Aid </a:t>
            </a:r>
            <a:r>
              <a:rPr lang="en-US" sz="2800" b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Of All Time!</a:t>
            </a:r>
          </a:p>
          <a:p>
            <a:pPr marL="0" indent="0">
              <a:buNone/>
            </a:pPr>
            <a:endParaRPr lang="en-US" sz="800" b="1" dirty="0" smtClean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r>
              <a:rPr lang="en-US" sz="2800" i="1" baseline="30000" dirty="0">
                <a:latin typeface="Candara" charset="0"/>
                <a:ea typeface="Candara" charset="0"/>
                <a:cs typeface="Candara" charset="0"/>
              </a:rPr>
              <a:t>1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Likewise, wives, be subject to your own husbands, so that even if some do not obey the word, they may be won without a word by the conduct of their wives, </a:t>
            </a:r>
            <a:r>
              <a:rPr lang="en-US" sz="2800" i="1" baseline="30000" dirty="0">
                <a:latin typeface="Candara" charset="0"/>
                <a:ea typeface="Candara" charset="0"/>
                <a:cs typeface="Candara" charset="0"/>
              </a:rPr>
              <a:t>2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when they see your respectful and pure conduct. </a:t>
            </a:r>
            <a:r>
              <a:rPr lang="en-US" sz="2800" i="1" baseline="30000" dirty="0">
                <a:latin typeface="Candara" charset="0"/>
                <a:ea typeface="Candara" charset="0"/>
                <a:cs typeface="Candara" charset="0"/>
              </a:rPr>
              <a:t>3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Do not let your </a:t>
            </a: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adorning 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[</a:t>
            </a: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beauty] 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be external—the braiding of hair and the putting on of gold jewelry, or the clothing you wear— </a:t>
            </a:r>
            <a:r>
              <a:rPr lang="en-US" sz="2800" i="1" baseline="30000" dirty="0">
                <a:latin typeface="Candara" charset="0"/>
                <a:ea typeface="Candara" charset="0"/>
                <a:cs typeface="Candara" charset="0"/>
              </a:rPr>
              <a:t>4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but let your </a:t>
            </a: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adorning [beauty] 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be the </a:t>
            </a: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hidden [inner] 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person of the heart with the imperishable beauty of a gentle and quiet spirit, which in God’s sight is very precious. </a:t>
            </a:r>
            <a:r>
              <a:rPr lang="en-US" sz="2800" i="1" baseline="30000" dirty="0">
                <a:latin typeface="Candara" charset="0"/>
                <a:ea typeface="Candara" charset="0"/>
                <a:cs typeface="Candara" charset="0"/>
              </a:rPr>
              <a:t>5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For this is how the holy women who hoped in God used to adorn themselves, by submitting to their own husbands, </a:t>
            </a:r>
            <a:r>
              <a:rPr lang="en-US" sz="2800" i="1" baseline="30000" dirty="0">
                <a:latin typeface="Candara" charset="0"/>
                <a:ea typeface="Candara" charset="0"/>
                <a:cs typeface="Candara" charset="0"/>
              </a:rPr>
              <a:t>6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as Sarah obeyed Abraham, calling him lord. And you are her children, if you do good and do not fear anything that is </a:t>
            </a: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frightening.</a:t>
            </a:r>
          </a:p>
          <a:p>
            <a:pPr marL="0" indent="0" algn="r">
              <a:buNone/>
            </a:pP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									  – 1 Peter 3:1-6</a:t>
            </a:r>
            <a:endParaRPr lang="en-US" sz="2800" i="1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2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11988800" cy="609601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HOW DOES A WOMAN GET A GENTLE AND QUIET SPIRIT?</a:t>
            </a:r>
            <a:endParaRPr lang="en-US" sz="32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11531600" cy="5486400"/>
          </a:xfrm>
        </p:spPr>
        <p:txBody>
          <a:bodyPr numCol="1"/>
          <a:lstStyle/>
          <a:p>
            <a:pPr marL="0" indent="0">
              <a:buNone/>
            </a:pPr>
            <a:r>
              <a:rPr lang="en-US" sz="2800" b="1" u="sng" dirty="0" smtClean="0">
                <a:latin typeface="Candara" charset="0"/>
                <a:ea typeface="Candara" charset="0"/>
                <a:cs typeface="Candara" charset="0"/>
              </a:rPr>
              <a:t>Usually Have </a:t>
            </a:r>
            <a:r>
              <a:rPr lang="en-US" sz="2800" b="1" u="sng" dirty="0">
                <a:latin typeface="Candara" charset="0"/>
                <a:ea typeface="Candara" charset="0"/>
                <a:cs typeface="Candara" charset="0"/>
              </a:rPr>
              <a:t>I</a:t>
            </a:r>
            <a:r>
              <a:rPr lang="en-US" sz="2800" b="1" u="sng" dirty="0" smtClean="0">
                <a:latin typeface="Candara" charset="0"/>
                <a:ea typeface="Candara" charset="0"/>
                <a:cs typeface="Candara" charset="0"/>
              </a:rPr>
              <a:t>t!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	    </a:t>
            </a:r>
            <a:r>
              <a:rPr lang="en-US" sz="2800" b="1" u="sng" dirty="0" smtClean="0">
                <a:latin typeface="Candara" charset="0"/>
                <a:ea typeface="Candara" charset="0"/>
                <a:cs typeface="Candara" charset="0"/>
              </a:rPr>
              <a:t>Getting Close/Making Progress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	</a:t>
            </a: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       </a:t>
            </a:r>
            <a:r>
              <a:rPr lang="en-US" sz="2800" b="1" u="sng" dirty="0" smtClean="0">
                <a:latin typeface="Candara" charset="0"/>
                <a:ea typeface="Candara" charset="0"/>
                <a:cs typeface="Candara" charset="0"/>
              </a:rPr>
              <a:t>Not </a:t>
            </a:r>
            <a:r>
              <a:rPr lang="en-US" sz="2800" b="1" u="sng" dirty="0">
                <a:latin typeface="Candara" charset="0"/>
                <a:ea typeface="Candara" charset="0"/>
                <a:cs typeface="Candara" charset="0"/>
              </a:rPr>
              <a:t>S</a:t>
            </a:r>
            <a:r>
              <a:rPr lang="en-US" sz="2800" b="1" u="sng" dirty="0" smtClean="0">
                <a:latin typeface="Candara" charset="0"/>
                <a:ea typeface="Candara" charset="0"/>
                <a:cs typeface="Candara" charset="0"/>
              </a:rPr>
              <a:t>o Much</a:t>
            </a:r>
          </a:p>
          <a:p>
            <a:pPr marL="0" indent="0">
              <a:buNone/>
            </a:pPr>
            <a:r>
              <a:rPr lang="en-US" sz="2800" dirty="0" smtClean="0">
                <a:latin typeface="Candara" charset="0"/>
                <a:ea typeface="Candara" charset="0"/>
                <a:cs typeface="Candara" charset="0"/>
              </a:rPr>
              <a:t>   Janet S				Lots of people!			Terra</a:t>
            </a:r>
          </a:p>
          <a:p>
            <a:pPr marL="0" indent="0">
              <a:buNone/>
            </a:pPr>
            <a:r>
              <a:rPr lang="en-US" sz="2800" dirty="0" smtClean="0">
                <a:latin typeface="Candara" charset="0"/>
                <a:ea typeface="Candara" charset="0"/>
                <a:cs typeface="Candara" charset="0"/>
              </a:rPr>
              <a:t>   Debbie S									Krissy</a:t>
            </a:r>
          </a:p>
          <a:p>
            <a:pPr marL="0" indent="0">
              <a:buNone/>
            </a:pPr>
            <a:r>
              <a:rPr lang="en-US" sz="2800" dirty="0" smtClean="0">
                <a:latin typeface="Candara" charset="0"/>
                <a:ea typeface="Candara" charset="0"/>
                <a:cs typeface="Candara" charset="0"/>
              </a:rPr>
              <a:t>   Cyndi S									Lori</a:t>
            </a:r>
          </a:p>
          <a:p>
            <a:pPr marL="0" indent="0">
              <a:buNone/>
            </a:pPr>
            <a:r>
              <a:rPr lang="en-US" sz="2800" dirty="0" smtClean="0">
                <a:latin typeface="Candara" charset="0"/>
                <a:ea typeface="Candara" charset="0"/>
                <a:cs typeface="Candara" charset="0"/>
              </a:rPr>
              <a:t>   Rose </a:t>
            </a:r>
            <a:r>
              <a:rPr lang="en-US" sz="2800" dirty="0">
                <a:latin typeface="Candara" charset="0"/>
                <a:ea typeface="Candara" charset="0"/>
                <a:cs typeface="Candara" charset="0"/>
              </a:rPr>
              <a:t>W									</a:t>
            </a:r>
            <a:r>
              <a:rPr lang="en-US" sz="2800" dirty="0" smtClean="0">
                <a:latin typeface="Candara" charset="0"/>
                <a:ea typeface="Candara" charset="0"/>
                <a:cs typeface="Candara" charset="0"/>
              </a:rPr>
              <a:t>Amy</a:t>
            </a:r>
          </a:p>
          <a:p>
            <a:pPr marL="0" indent="0">
              <a:buNone/>
            </a:pPr>
            <a:r>
              <a:rPr lang="en-US" sz="2800" dirty="0" smtClean="0">
                <a:latin typeface="Candara" charset="0"/>
                <a:ea typeface="Candara" charset="0"/>
                <a:cs typeface="Candara" charset="0"/>
              </a:rPr>
              <a:t>   Joyce L	</a:t>
            </a:r>
            <a:r>
              <a:rPr lang="en-US" sz="2800" dirty="0" smtClean="0"/>
              <a:t>								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94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-21227" y="457200"/>
            <a:ext cx="11988800" cy="914400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COMMON CHARACTERISTICS OF </a:t>
            </a:r>
            <a:b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THOSE THAT </a:t>
            </a:r>
            <a:r>
              <a:rPr lang="en-US" sz="3200" b="1" u="sng" dirty="0" smtClean="0">
                <a:latin typeface="Candara" charset="0"/>
                <a:ea typeface="Candara" charset="0"/>
                <a:cs typeface="Candara" charset="0"/>
              </a:rPr>
              <a:t>DIDN’T</a:t>
            </a:r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 HAVE A GENTLE &amp; QUIET SPIRIT</a:t>
            </a:r>
            <a:endParaRPr lang="en-US" sz="32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11836400" cy="5257800"/>
          </a:xfrm>
        </p:spPr>
        <p:txBody>
          <a:bodyPr numCol="1"/>
          <a:lstStyle/>
          <a:p>
            <a:pPr>
              <a:buFontTx/>
              <a:buChar char="-"/>
            </a:pP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b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itter toward God, someone or about something in their life </a:t>
            </a:r>
          </a:p>
          <a:p>
            <a:pPr>
              <a:buFontTx/>
              <a:buChar char="-"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periodically exploded about something, hurting others in the process</a:t>
            </a:r>
          </a:p>
          <a:p>
            <a:pPr>
              <a:buFontTx/>
              <a:buChar char="-"/>
            </a:pP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h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ad some unresolved, tension-filled relationships</a:t>
            </a:r>
          </a:p>
          <a:p>
            <a:pPr>
              <a:buFontTx/>
              <a:buChar char="-"/>
            </a:pP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t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ended to be rather critical &amp; pessimistic, quick to point out people or the organization’s  weaknesses, slower to see the positive</a:t>
            </a:r>
          </a:p>
          <a:p>
            <a:pPr>
              <a:buFontTx/>
              <a:buChar char="-"/>
            </a:pP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m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ore than average marital strife or struggled to trust God with their singleness</a:t>
            </a:r>
          </a:p>
          <a:p>
            <a:pPr>
              <a:buFontTx/>
              <a:buChar char="-"/>
            </a:pP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d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idn’t have control over their tongue</a:t>
            </a:r>
          </a:p>
          <a:p>
            <a:pPr>
              <a:buFontTx/>
              <a:buChar char="-"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rarely at peace, always seemed to be always in crisis </a:t>
            </a:r>
          </a:p>
        </p:txBody>
      </p:sp>
    </p:spTree>
    <p:extLst>
      <p:ext uri="{BB962C8B-B14F-4D97-AF65-F5344CB8AC3E}">
        <p14:creationId xmlns:p14="http://schemas.microsoft.com/office/powerpoint/2010/main" val="98320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-21227" y="457200"/>
            <a:ext cx="11988800" cy="914400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COMMON CHARACTERISTICS OF </a:t>
            </a:r>
            <a:b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THOSE WITH A GENTLE &amp; QUIET SPIRIT</a:t>
            </a:r>
            <a:endParaRPr lang="en-US" sz="32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11836400" cy="5257800"/>
          </a:xfrm>
        </p:spPr>
        <p:txBody>
          <a:bodyPr numCol="1"/>
          <a:lstStyle/>
          <a:p>
            <a:pPr>
              <a:buFontTx/>
              <a:buChar char="-"/>
            </a:pP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leaders/people of influence</a:t>
            </a:r>
          </a:p>
          <a:p>
            <a:pPr>
              <a:buFontTx/>
              <a:buChar char="-"/>
            </a:pP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had wisdom, good ideas/opinions</a:t>
            </a:r>
          </a:p>
          <a:p>
            <a:pPr>
              <a:buFontTx/>
              <a:buChar char="-"/>
            </a:pP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emotionally whole people, had dealt with hurts, forgiven others</a:t>
            </a:r>
          </a:p>
          <a:p>
            <a:pPr>
              <a:buFontTx/>
              <a:buChar char="-"/>
            </a:pP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had been through many challenges, had learned to trust in God</a:t>
            </a:r>
          </a:p>
          <a:p>
            <a:pPr>
              <a:buFontTx/>
              <a:buChar char="-"/>
            </a:pP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had godly yet imperfect husbands</a:t>
            </a:r>
          </a:p>
          <a:p>
            <a:pPr>
              <a:buFontTx/>
              <a:buChar char="-"/>
            </a:pP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appreciated their husbands, healthy marriage or trusting God with their singleness</a:t>
            </a:r>
          </a:p>
          <a:p>
            <a:pPr>
              <a:buFontTx/>
              <a:buChar char="-"/>
            </a:pP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grateful, positive outlook on life</a:t>
            </a:r>
          </a:p>
          <a:p>
            <a:pPr>
              <a:buFontTx/>
              <a:buChar char="-"/>
            </a:pP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humble/quick to admit their weaknesses, life long learners</a:t>
            </a:r>
          </a:p>
          <a:p>
            <a:pPr>
              <a:buFontTx/>
              <a:buChar char="-"/>
            </a:pP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mature</a:t>
            </a:r>
          </a:p>
        </p:txBody>
      </p:sp>
    </p:spTree>
    <p:extLst>
      <p:ext uri="{BB962C8B-B14F-4D97-AF65-F5344CB8AC3E}">
        <p14:creationId xmlns:p14="http://schemas.microsoft.com/office/powerpoint/2010/main" val="245713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11988800" cy="609601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WHAT A QUIET AND GENTLE SPIRIT IS </a:t>
            </a:r>
            <a:r>
              <a:rPr lang="en-US" sz="3200" b="1" u="sng" dirty="0" smtClean="0">
                <a:latin typeface="Candara" charset="0"/>
                <a:ea typeface="Candara" charset="0"/>
                <a:cs typeface="Candara" charset="0"/>
              </a:rPr>
              <a:t>NOT</a:t>
            </a:r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:</a:t>
            </a:r>
            <a:endParaRPr lang="en-US" sz="32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11607800" cy="5486400"/>
          </a:xfrm>
        </p:spPr>
        <p:txBody>
          <a:bodyPr numCol="1"/>
          <a:lstStyle/>
          <a:p>
            <a:pPr>
              <a:buFontTx/>
              <a:buChar char="-"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a timid person who never speaks up</a:t>
            </a:r>
          </a:p>
          <a:p>
            <a:pPr>
              <a:buFontTx/>
              <a:buChar char="-"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a doormat who lets people walk over them</a:t>
            </a:r>
          </a:p>
          <a:p>
            <a:pPr>
              <a:buFontTx/>
              <a:buChar char="-"/>
            </a:pP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a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n introvert</a:t>
            </a:r>
          </a:p>
          <a:p>
            <a:pPr>
              <a:buFontTx/>
              <a:buChar char="-"/>
            </a:pP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a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 person with no personality</a:t>
            </a:r>
          </a:p>
          <a:p>
            <a:pPr>
              <a:buFontTx/>
              <a:buChar char="-"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a wife who never shares her opinion</a:t>
            </a:r>
          </a:p>
        </p:txBody>
      </p:sp>
    </p:spTree>
    <p:extLst>
      <p:ext uri="{BB962C8B-B14F-4D97-AF65-F5344CB8AC3E}">
        <p14:creationId xmlns:p14="http://schemas.microsoft.com/office/powerpoint/2010/main" val="354176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-15825" y="533400"/>
            <a:ext cx="11988800" cy="609601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HOW TO CULTIVATE A GENTLE AND QUIET SPIRIT</a:t>
            </a:r>
            <a:endParaRPr lang="en-US" sz="32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11531600" cy="5486400"/>
          </a:xfrm>
        </p:spPr>
        <p:txBody>
          <a:bodyPr numCol="1"/>
          <a:lstStyle/>
          <a:p>
            <a:pPr>
              <a:buFontTx/>
              <a:buChar char="-"/>
            </a:pP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K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eep learning to trust God even through difficult trials.</a:t>
            </a:r>
          </a:p>
          <a:p>
            <a:pPr>
              <a:buFontTx/>
              <a:buChar char="-"/>
            </a:pP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K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eep learning to abide in Christ and mature in your faith.</a:t>
            </a:r>
          </a:p>
          <a:p>
            <a:pPr>
              <a:buFontTx/>
              <a:buChar char="-"/>
            </a:pP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L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earn to submit to God and the authorities in your life.</a:t>
            </a:r>
          </a:p>
          <a:p>
            <a:pPr>
              <a:buFontTx/>
              <a:buChar char="-"/>
            </a:pP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L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et the Word of God penetrate your heart.</a:t>
            </a:r>
          </a:p>
          <a:p>
            <a:pPr>
              <a:buFontTx/>
              <a:buChar char="-"/>
            </a:pP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T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ake time to let God speak to you.</a:t>
            </a:r>
          </a:p>
          <a:p>
            <a:pPr>
              <a:buFontTx/>
              <a:buChar char="-"/>
            </a:pP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J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oin with other women who are trying to become more Christ-like.</a:t>
            </a:r>
          </a:p>
          <a:p>
            <a:pPr>
              <a:buFontTx/>
              <a:buChar char="-"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Develop a heart of gratefulness.</a:t>
            </a:r>
          </a:p>
          <a:p>
            <a:pPr>
              <a:buFontTx/>
              <a:buChar char="-"/>
            </a:pPr>
            <a:endParaRPr lang="en-US" sz="2800" dirty="0" smtClean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Simply, trust and obey in order to become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more Christ-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like.</a:t>
            </a:r>
            <a:endParaRPr lang="en-US" sz="2800" b="1" dirty="0">
              <a:solidFill>
                <a:srgbClr val="FF000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endParaRPr lang="en-US" sz="2800" dirty="0" smtClean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endParaRPr lang="en-US" sz="2800" dirty="0" smtClean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8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533400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APPLICATION</a:t>
            </a:r>
            <a:endParaRPr lang="en-US" sz="3200" b="1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997" y="1230563"/>
            <a:ext cx="11540403" cy="5612489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Share </a:t>
            </a: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one or two things that you really appreciated about your mom that you are thankful for want to develop more in your own life.</a:t>
            </a:r>
            <a:endParaRPr lang="en-US" sz="2800" dirty="0">
              <a:latin typeface="Candara" charset="0"/>
              <a:ea typeface="Candara" charset="0"/>
              <a:cs typeface="Candara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US" sz="2800" b="1" dirty="0" smtClean="0">
              <a:latin typeface="Candara" charset="0"/>
              <a:ea typeface="Candara" charset="0"/>
              <a:cs typeface="Candara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What’s </a:t>
            </a: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one way you want to improve the way you serve others because of what you heard today. </a:t>
            </a:r>
            <a:endParaRPr lang="en-US" sz="2800" dirty="0">
              <a:latin typeface="Candara" charset="0"/>
              <a:ea typeface="Candara" charset="0"/>
              <a:cs typeface="Candara" charset="0"/>
            </a:endParaRPr>
          </a:p>
          <a:p>
            <a:pPr marL="0" marR="318242" indent="0" defTabSz="318242">
              <a:lnSpc>
                <a:spcPts val="2180"/>
              </a:lnSpc>
              <a:buNone/>
              <a:defRPr sz="1782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sz="280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  <a:sym typeface="Arial Unicode MS"/>
            </a:endParaRPr>
          </a:p>
          <a:p>
            <a:pPr marL="0" marR="318242" indent="0" defTabSz="318242">
              <a:lnSpc>
                <a:spcPts val="2180"/>
              </a:lnSpc>
              <a:buNone/>
              <a:defRPr sz="1782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sz="2800" dirty="0" smtClean="0">
              <a:solidFill>
                <a:srgbClr val="000000"/>
              </a:solidFill>
              <a:latin typeface="Candara" charset="0"/>
              <a:ea typeface="Candara" charset="0"/>
              <a:cs typeface="Candara" charset="0"/>
              <a:sym typeface="Arial Unicode MS"/>
            </a:endParaRPr>
          </a:p>
          <a:p>
            <a:pPr marL="0" marR="318242" indent="0" defTabSz="318242">
              <a:lnSpc>
                <a:spcPts val="2180"/>
              </a:lnSpc>
              <a:buNone/>
              <a:defRPr sz="1782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sz="2800" dirty="0" smtClean="0">
              <a:solidFill>
                <a:srgbClr val="000000"/>
              </a:solidFill>
              <a:latin typeface="Candara" charset="0"/>
              <a:ea typeface="Candara" charset="0"/>
              <a:cs typeface="Candara" charset="0"/>
              <a:sym typeface="Arial Unicode MS"/>
            </a:endParaRPr>
          </a:p>
          <a:p>
            <a:pPr marL="0" marR="318242" indent="0" defTabSz="318242">
              <a:lnSpc>
                <a:spcPts val="2180"/>
              </a:lnSpc>
              <a:buNone/>
              <a:defRPr sz="1782"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sz="28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  <a:sym typeface="Arial Unicode MS"/>
              </a:rPr>
              <a:t> </a:t>
            </a:r>
            <a:endParaRPr lang="en-US" sz="2800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  <a:sym typeface="Arial Unicode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90134" y="415616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7762" y="484632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438400"/>
            <a:ext cx="1168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Scripture Reading</a:t>
            </a:r>
            <a:endParaRPr lang="en-US" sz="54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3200" y="3276600"/>
            <a:ext cx="11785600" cy="9144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Titus 2:3-5</a:t>
            </a:r>
          </a:p>
        </p:txBody>
      </p:sp>
    </p:spTree>
    <p:extLst>
      <p:ext uri="{BB962C8B-B14F-4D97-AF65-F5344CB8AC3E}">
        <p14:creationId xmlns:p14="http://schemas.microsoft.com/office/powerpoint/2010/main" val="26412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514600"/>
            <a:ext cx="10972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Verdana" charset="0"/>
              </a:rPr>
              <a:t>A </a:t>
            </a:r>
            <a:r>
              <a:rPr lang="en-US" sz="5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Verdana" charset="0"/>
              </a:rPr>
              <a:t>Tribute to </a:t>
            </a:r>
            <a:r>
              <a:rPr lang="en-US" sz="5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Verdana" charset="0"/>
              </a:rPr>
              <a:t>Mothers</a:t>
            </a:r>
            <a:endParaRPr lang="en-US" sz="5400" b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cs typeface="Verdana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8000" y="3352800"/>
            <a:ext cx="10972800" cy="914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Verdana" charset="0"/>
              </a:rPr>
              <a:t>Gratitude &amp; Prayer</a:t>
            </a:r>
          </a:p>
        </p:txBody>
      </p:sp>
    </p:spTree>
    <p:extLst>
      <p:ext uri="{BB962C8B-B14F-4D97-AF65-F5344CB8AC3E}">
        <p14:creationId xmlns:p14="http://schemas.microsoft.com/office/powerpoint/2010/main" val="259112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286000"/>
            <a:ext cx="11303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Mothers – God’s Gift To the </a:t>
            </a: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World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2971800"/>
            <a:ext cx="10464800" cy="2590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 Special Mother’s Day Message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Selected Scriptures</a:t>
            </a:r>
          </a:p>
          <a:p>
            <a:pPr algn="ctr" eaLnBrk="1" hangingPunct="1">
              <a:buNone/>
              <a:defRPr/>
            </a:pPr>
            <a:r>
              <a:rPr lang="en-US" b="1" dirty="0" smtClean="0">
                <a:latin typeface="Candara"/>
                <a:cs typeface="Candara"/>
              </a:rPr>
              <a:t>©</a:t>
            </a: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May 8, 2016</a:t>
            </a:r>
          </a:p>
          <a:p>
            <a:pPr algn="ctr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Wade &amp; Helen Harlan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11988800" cy="533400"/>
          </a:xfrm>
        </p:spPr>
        <p:txBody>
          <a:bodyPr/>
          <a:lstStyle/>
          <a:p>
            <a:r>
              <a:rPr lang="en-US" sz="3600" b="1" dirty="0" smtClean="0">
                <a:latin typeface="Candara" charset="0"/>
                <a:ea typeface="Candara" charset="0"/>
                <a:cs typeface="Candara" charset="0"/>
              </a:rPr>
              <a:t>MOTHERS DAY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2767"/>
            <a:ext cx="11531600" cy="5655235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To honor and thank our mothers.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To encourage mothers and all women to continue to grow in excellence.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9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1988800" cy="609600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BEING A MOTHER IS BY NO MEANS EASY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2767"/>
            <a:ext cx="11607800" cy="565523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Typical Challenges Mothers Deal with: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800" dirty="0" smtClean="0">
                <a:latin typeface="Candara" charset="0"/>
                <a:ea typeface="Candara" charset="0"/>
                <a:cs typeface="Candara" charset="0"/>
              </a:rPr>
              <a:t>We feel insignificant, forgotten </a:t>
            </a:r>
            <a:r>
              <a:rPr lang="en-US" sz="2800" dirty="0">
                <a:latin typeface="Candara" charset="0"/>
                <a:ea typeface="Candara" charset="0"/>
                <a:cs typeface="Candara" charset="0"/>
              </a:rPr>
              <a:t>or </a:t>
            </a:r>
            <a:r>
              <a:rPr lang="en-US" sz="2800" u="sng" dirty="0" smtClean="0">
                <a:latin typeface="Candara" charset="0"/>
                <a:ea typeface="Candara" charset="0"/>
                <a:cs typeface="Candara" charset="0"/>
              </a:rPr>
              <a:t>unnoticed</a:t>
            </a:r>
            <a:r>
              <a:rPr lang="en-US" sz="2800" dirty="0" smtClean="0">
                <a:latin typeface="Candara" charset="0"/>
                <a:ea typeface="Candara" charset="0"/>
                <a:cs typeface="Candara" charset="0"/>
              </a:rPr>
              <a:t>.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800" dirty="0" smtClean="0">
                <a:latin typeface="Candara" charset="0"/>
                <a:ea typeface="Candara" charset="0"/>
                <a:cs typeface="Candara" charset="0"/>
              </a:rPr>
              <a:t>not </a:t>
            </a:r>
            <a:r>
              <a:rPr lang="en-US" sz="2800" u="sng" dirty="0">
                <a:latin typeface="Candara" charset="0"/>
                <a:ea typeface="Candara" charset="0"/>
                <a:cs typeface="Candara" charset="0"/>
              </a:rPr>
              <a:t>valued</a:t>
            </a:r>
            <a:r>
              <a:rPr lang="en-US" sz="2800" dirty="0">
                <a:latin typeface="Candara" charset="0"/>
                <a:ea typeface="Candara" charset="0"/>
                <a:cs typeface="Candara" charset="0"/>
              </a:rPr>
              <a:t> by the </a:t>
            </a:r>
            <a:r>
              <a:rPr lang="en-US" sz="2800" dirty="0" smtClean="0">
                <a:latin typeface="Candara" charset="0"/>
                <a:ea typeface="Candara" charset="0"/>
                <a:cs typeface="Candara" charset="0"/>
              </a:rPr>
              <a:t>world.</a:t>
            </a:r>
            <a:endParaRPr lang="en-US" sz="2800" dirty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5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11988800" cy="533400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GOD’S RESPONSE TO THOSE ISSUES</a:t>
            </a:r>
            <a:endParaRPr lang="en-US" sz="32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2767"/>
            <a:ext cx="11607800" cy="5655235"/>
          </a:xfrm>
        </p:spPr>
        <p:txBody>
          <a:bodyPr numCol="1"/>
          <a:lstStyle/>
          <a:p>
            <a:pPr marL="0" indent="0">
              <a:buNone/>
            </a:pPr>
            <a:r>
              <a:rPr lang="en-US" sz="28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But </a:t>
            </a:r>
            <a:r>
              <a:rPr lang="en-US" sz="28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if a widow has children or grandchildren, these should learn first of all to put their religion into practice by caring for their own family and </a:t>
            </a:r>
            <a:r>
              <a:rPr lang="en-US" sz="2800" i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so repaying </a:t>
            </a:r>
            <a:r>
              <a:rPr lang="en-US" sz="28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their parents and grandparents, for </a:t>
            </a:r>
            <a:r>
              <a:rPr lang="en-US" sz="2800" i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this is pleasing to God</a:t>
            </a:r>
            <a:r>
              <a:rPr lang="en-US" sz="28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. </a:t>
            </a: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– </a:t>
            </a:r>
            <a:r>
              <a:rPr lang="en-US" sz="28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1 </a:t>
            </a:r>
            <a:r>
              <a:rPr lang="en-US" sz="28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Timothy 5:4</a:t>
            </a:r>
          </a:p>
          <a:p>
            <a:pPr marL="0" indent="0">
              <a:buNone/>
            </a:pPr>
            <a:endParaRPr lang="en-US" sz="2000" dirty="0" smtClean="0">
              <a:latin typeface="Candara" charset="0"/>
              <a:ea typeface="Candara" charset="0"/>
              <a:cs typeface="Candara" charset="0"/>
            </a:endParaRPr>
          </a:p>
          <a:p>
            <a:pPr marL="512763" indent="-512763"/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God </a:t>
            </a: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does see your work, </a:t>
            </a:r>
            <a:r>
              <a:rPr lang="en-US" sz="2800" b="1" u="sng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credits</a:t>
            </a: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 it and values it and says your children and grandchildren owe you service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.</a:t>
            </a:r>
          </a:p>
          <a:p>
            <a:pPr marL="512763" indent="-512763"/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God </a:t>
            </a: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sees and </a:t>
            </a:r>
            <a:r>
              <a:rPr lang="en-US" sz="2800" b="1" u="sng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rewards</a:t>
            </a: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 every good work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.</a:t>
            </a:r>
          </a:p>
          <a:p>
            <a:pPr marL="512763" indent="-512763"/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Mom through the mirror of God’s eye is </a:t>
            </a:r>
            <a:r>
              <a:rPr lang="en-US" sz="2800" b="1" u="sng" dirty="0" smtClean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WOW!</a:t>
            </a:r>
            <a:endParaRPr lang="en-US" sz="2800" b="1" u="sng" dirty="0">
              <a:solidFill>
                <a:srgbClr val="FF000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i="1" dirty="0" smtClean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“Look, I am coming soon! My reward is with me, and I will give to each person according to what they have done. I am the Alpha and the Omega, the First and the Last, the Beginning and the End</a:t>
            </a: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.” </a:t>
            </a:r>
            <a:r>
              <a:rPr lang="en-US" sz="28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– </a:t>
            </a: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Rev 22:12</a:t>
            </a:r>
          </a:p>
        </p:txBody>
      </p:sp>
    </p:spTree>
    <p:extLst>
      <p:ext uri="{BB962C8B-B14F-4D97-AF65-F5344CB8AC3E}">
        <p14:creationId xmlns:p14="http://schemas.microsoft.com/office/powerpoint/2010/main" val="76493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1"/>
            <a:ext cx="11988800" cy="990601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GOD’S CHALLENGE TO EVEN GREATER LEVELS OF EXCELLENCE</a:t>
            </a:r>
            <a:endParaRPr lang="en-US" sz="32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11531600" cy="5715001"/>
          </a:xfrm>
        </p:spPr>
        <p:txBody>
          <a:bodyPr numCol="1"/>
          <a:lstStyle/>
          <a:p>
            <a:pPr marL="0" indent="0">
              <a:buNone/>
            </a:pPr>
            <a:r>
              <a:rPr lang="en-US" sz="2800" i="1" dirty="0" smtClean="0">
                <a:latin typeface="Candara"/>
                <a:ea typeface="Candara" charset="0"/>
                <a:cs typeface="Candara"/>
              </a:rPr>
              <a:t>Older </a:t>
            </a:r>
            <a:r>
              <a:rPr lang="en-US" sz="2800" i="1" dirty="0">
                <a:latin typeface="Candara"/>
                <a:ea typeface="Candara" charset="0"/>
                <a:cs typeface="Candara"/>
              </a:rPr>
              <a:t>women likewise are to be reverent in behavior, not slanderers or slaves[addicted] to much wine. They are to teach what is good, and so train the young women to love their husbands and children, to be self- controlled, pure, working at home, kind, and submissive to their own husbands, that the word of God may not be </a:t>
            </a:r>
            <a:r>
              <a:rPr lang="en-US" sz="2800" i="1" dirty="0" smtClean="0">
                <a:latin typeface="Candara"/>
                <a:ea typeface="Candara" charset="0"/>
                <a:cs typeface="Candara"/>
              </a:rPr>
              <a:t>reviled [</a:t>
            </a:r>
            <a:r>
              <a:rPr lang="en-US" sz="2800" i="1" dirty="0">
                <a:latin typeface="Candara"/>
                <a:ea typeface="Candara" charset="0"/>
                <a:cs typeface="Candara"/>
              </a:rPr>
              <a:t>hated</a:t>
            </a:r>
            <a:r>
              <a:rPr lang="en-US" sz="2800" i="1" dirty="0" smtClean="0">
                <a:latin typeface="Candara"/>
                <a:ea typeface="Candara" charset="0"/>
                <a:cs typeface="Candara"/>
              </a:rPr>
              <a:t>]. </a:t>
            </a: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–</a:t>
            </a:r>
            <a:r>
              <a:rPr lang="en-US" sz="2800" i="1" dirty="0" smtClean="0">
                <a:latin typeface="Candara"/>
                <a:ea typeface="Candara" charset="0"/>
                <a:cs typeface="Candara"/>
              </a:rPr>
              <a:t> </a:t>
            </a:r>
            <a:r>
              <a:rPr lang="en-US" sz="2800" i="1" dirty="0" smtClean="0">
                <a:latin typeface="Candara"/>
                <a:cs typeface="Candara"/>
              </a:rPr>
              <a:t>Titus 2:3-5</a:t>
            </a:r>
            <a:endParaRPr lang="en-US" sz="2800" i="1" dirty="0">
              <a:latin typeface="Candara"/>
              <a:cs typeface="Candara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b="1" dirty="0" smtClean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Older women are 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to:</a:t>
            </a:r>
            <a:endParaRPr lang="en-US" sz="2800" dirty="0">
              <a:latin typeface="Candara" charset="0"/>
              <a:ea typeface="Candara" charset="0"/>
              <a:cs typeface="Candara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B</a:t>
            </a:r>
            <a:r>
              <a:rPr lang="en-US" sz="2800" b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reverent in behavior </a:t>
            </a: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– they are to regard all of life as </a:t>
            </a: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sacred.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N</a:t>
            </a:r>
            <a:r>
              <a:rPr lang="en-US" sz="2800" b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ot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 slanderers </a:t>
            </a:r>
            <a:r>
              <a:rPr lang="en-US" sz="2800" dirty="0" smtClean="0">
                <a:latin typeface="Candara" charset="0"/>
                <a:ea typeface="Candara" charset="0"/>
                <a:cs typeface="Candara" charset="0"/>
              </a:rPr>
              <a:t>(</a:t>
            </a: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putting others down</a:t>
            </a:r>
            <a:r>
              <a:rPr lang="en-US" sz="2800" dirty="0" smtClean="0">
                <a:latin typeface="Candara" charset="0"/>
                <a:ea typeface="Candara" charset="0"/>
                <a:cs typeface="Candara" charset="0"/>
              </a:rPr>
              <a:t>)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or slaves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to wine </a:t>
            </a:r>
            <a:r>
              <a:rPr lang="en-US" sz="2800" dirty="0" smtClean="0">
                <a:latin typeface="Candara" charset="0"/>
                <a:ea typeface="Candara" charset="0"/>
                <a:cs typeface="Candara" charset="0"/>
              </a:rPr>
              <a:t>(</a:t>
            </a: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poor coping</a:t>
            </a:r>
            <a:r>
              <a:rPr lang="en-US" sz="2800" dirty="0" smtClean="0">
                <a:latin typeface="Candara" charset="0"/>
                <a:ea typeface="Candara" charset="0"/>
                <a:cs typeface="Candara" charset="0"/>
              </a:rPr>
              <a:t>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Instead,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 they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are to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teach/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train younger </a:t>
            </a: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women </a:t>
            </a:r>
            <a:r>
              <a:rPr lang="en-US" sz="2800" dirty="0" smtClean="0">
                <a:latin typeface="Candara" charset="0"/>
                <a:ea typeface="Candara" charset="0"/>
                <a:cs typeface="Candara" charset="0"/>
              </a:rPr>
              <a:t>(</a:t>
            </a: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building others up</a:t>
            </a:r>
            <a:r>
              <a:rPr lang="en-US" sz="2800" dirty="0" smtClean="0">
                <a:latin typeface="Candara" charset="0"/>
                <a:ea typeface="Candara" charset="0"/>
                <a:cs typeface="Candara" charset="0"/>
              </a:rPr>
              <a:t>).</a:t>
            </a:r>
            <a:endParaRPr lang="en-US" sz="2800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8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1"/>
            <a:ext cx="11988800" cy="990601"/>
          </a:xfrm>
        </p:spPr>
        <p:txBody>
          <a:bodyPr/>
          <a:lstStyle/>
          <a:p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GOD’S CHALLENGE TO EVEN GREATER LEVELS OF EXCELLENCE</a:t>
            </a:r>
            <a:endParaRPr lang="en-US" sz="32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11531600" cy="5715000"/>
          </a:xfrm>
        </p:spPr>
        <p:txBody>
          <a:bodyPr numCol="1"/>
          <a:lstStyle/>
          <a:p>
            <a:pPr marL="0" indent="0">
              <a:buNone/>
            </a:pP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Older 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women likewise are to be reverent in behavior, not slanderers or slaves[addicted] to much wine. They are to teach what is good, and so train the young women to love their husbands and children, to be self- controlled, pure, working at home, kind, and submissive to their own husbands, that the word of God may not be </a:t>
            </a: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reviled [</a:t>
            </a:r>
            <a:r>
              <a:rPr lang="en-US" sz="2800" i="1" dirty="0">
                <a:latin typeface="Candara" charset="0"/>
                <a:ea typeface="Candara" charset="0"/>
                <a:cs typeface="Candara" charset="0"/>
              </a:rPr>
              <a:t>hated</a:t>
            </a: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]. </a:t>
            </a:r>
            <a:r>
              <a:rPr lang="en-US" sz="2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–</a:t>
            </a:r>
            <a:r>
              <a:rPr lang="en-US" sz="2800" i="1" dirty="0">
                <a:latin typeface="Candara"/>
                <a:ea typeface="Candara" charset="0"/>
                <a:cs typeface="Candara"/>
              </a:rPr>
              <a:t> </a:t>
            </a:r>
            <a:r>
              <a:rPr lang="en-US" sz="2800" i="1" dirty="0" smtClean="0">
                <a:latin typeface="Candara" charset="0"/>
                <a:ea typeface="Candara" charset="0"/>
                <a:cs typeface="Candara" charset="0"/>
              </a:rPr>
              <a:t>Titus 2:3-5</a:t>
            </a:r>
          </a:p>
          <a:p>
            <a:pPr marL="0" indent="0">
              <a:buNone/>
            </a:pPr>
            <a:endParaRPr lang="en-US" sz="1400" b="1" dirty="0" smtClean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Older women are to teach/train younger women:</a:t>
            </a:r>
          </a:p>
          <a:p>
            <a:pPr>
              <a:buFontTx/>
              <a:buChar char="-"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To love their husbands and to love their children.</a:t>
            </a:r>
          </a:p>
          <a:p>
            <a:pPr>
              <a:buFontTx/>
              <a:buChar char="-"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To be self-controlled and to be pure.</a:t>
            </a:r>
          </a:p>
          <a:p>
            <a:pPr>
              <a:buFontTx/>
              <a:buChar char="-"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To be busy (not idle) at home (not going around gossiping) and be kind.</a:t>
            </a:r>
          </a:p>
          <a:p>
            <a:pPr>
              <a:buFontTx/>
              <a:buChar char="-"/>
            </a:pPr>
            <a:r>
              <a:rPr lang="en-US" sz="2800" b="1" dirty="0" smtClean="0">
                <a:latin typeface="Candara" charset="0"/>
                <a:ea typeface="Candara" charset="0"/>
                <a:cs typeface="Candara" charset="0"/>
              </a:rPr>
              <a:t>To be submissive to their own husbands.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799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36606</TotalTime>
  <Words>1233</Words>
  <Application>Microsoft Macintosh PowerPoint</Application>
  <PresentationFormat>Widescreen</PresentationFormat>
  <Paragraphs>119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18</vt:i4>
      </vt:variant>
    </vt:vector>
  </HeadingPairs>
  <TitlesOfParts>
    <vt:vector size="46" baseType="lpstr">
      <vt:lpstr>Arial</vt:lpstr>
      <vt:lpstr>Arial Unicode MS</vt:lpstr>
      <vt:lpstr>Calibri</vt:lpstr>
      <vt:lpstr>Calibri Light</vt:lpstr>
      <vt:lpstr>Candara</vt:lpstr>
      <vt:lpstr>Eras Bold ITC</vt:lpstr>
      <vt:lpstr>Eras Medium ITC</vt:lpstr>
      <vt:lpstr>MS PGothic</vt:lpstr>
      <vt:lpstr>ＭＳ Ｐゴシック</vt:lpstr>
      <vt:lpstr>Verdana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2_Office Theme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PowerPoint Presentation</vt:lpstr>
      <vt:lpstr>Scripture Reading</vt:lpstr>
      <vt:lpstr>A Tribute to Mothers</vt:lpstr>
      <vt:lpstr>Mothers – God’s Gift To the World</vt:lpstr>
      <vt:lpstr>MOTHERS DAY</vt:lpstr>
      <vt:lpstr>BEING A MOTHER IS BY NO MEANS EASY</vt:lpstr>
      <vt:lpstr>GOD’S RESPONSE TO THOSE ISSUES</vt:lpstr>
      <vt:lpstr>GOD’S CHALLENGE TO EVEN GREATER LEVELS OF EXCELLENCE</vt:lpstr>
      <vt:lpstr>GOD’S CHALLENGE TO EVEN GREATER LEVELS OF EXCELLENCE</vt:lpstr>
      <vt:lpstr>GOD’S CHALLENGE TO EVEN GREATER LEVELS OF EXCELLENCE</vt:lpstr>
      <vt:lpstr>BONUS!</vt:lpstr>
      <vt:lpstr>BONUS!</vt:lpstr>
      <vt:lpstr>HOW DOES A WOMAN GET A GENTLE AND QUIET SPIRIT?</vt:lpstr>
      <vt:lpstr>COMMON CHARACTERISTICS OF  THOSE THAT DIDN’T HAVE A GENTLE &amp; QUIET SPIRIT</vt:lpstr>
      <vt:lpstr>COMMON CHARACTERISTICS OF  THOSE WITH A GENTLE &amp; QUIET SPIRIT</vt:lpstr>
      <vt:lpstr>WHAT A QUIET AND GENTLE SPIRIT IS NOT:</vt:lpstr>
      <vt:lpstr>HOW TO CULTIVATE A GENTLE AND QUIET SPIRIT</vt:lpstr>
      <vt:lpstr>APPLICATION</vt:lpstr>
    </vt:vector>
  </TitlesOfParts>
  <Manager/>
  <Company>UFP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David D. Lee</cp:lastModifiedBy>
  <cp:revision>2838</cp:revision>
  <dcterms:created xsi:type="dcterms:W3CDTF">2007-10-20T20:09:35Z</dcterms:created>
  <dcterms:modified xsi:type="dcterms:W3CDTF">2016-05-11T22:18:57Z</dcterms:modified>
  <cp:category/>
</cp:coreProperties>
</file>