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</p:sldMasterIdLst>
  <p:notesMasterIdLst>
    <p:notesMasterId r:id="rId38"/>
  </p:notesMasterIdLst>
  <p:handoutMasterIdLst>
    <p:handoutMasterId r:id="rId39"/>
  </p:handoutMasterIdLst>
  <p:sldIdLst>
    <p:sldId id="281" r:id="rId19"/>
    <p:sldId id="371" r:id="rId20"/>
    <p:sldId id="372" r:id="rId21"/>
    <p:sldId id="432" r:id="rId22"/>
    <p:sldId id="436" r:id="rId23"/>
    <p:sldId id="437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13" r:id="rId33"/>
    <p:sldId id="447" r:id="rId34"/>
    <p:sldId id="405" r:id="rId35"/>
    <p:sldId id="386" r:id="rId36"/>
    <p:sldId id="283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6" autoAdjust="0"/>
    <p:restoredTop sz="92760"/>
  </p:normalViewPr>
  <p:slideViewPr>
    <p:cSldViewPr>
      <p:cViewPr>
        <p:scale>
          <a:sx n="90" d="100"/>
          <a:sy n="90" d="100"/>
        </p:scale>
        <p:origin x="-2784" y="-1120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5/15/16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3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3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8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8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9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9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9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9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6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6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5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5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5/15/16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hallowed be your name</a:t>
            </a:r>
            <a:r>
              <a:rPr lang="en-US" sz="2600" i="1" dirty="0" smtClean="0">
                <a:latin typeface="Candara" charset="0"/>
                <a:cs typeface="MS PGothic" charset="0"/>
              </a:rPr>
              <a:t>. (v. 9)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1000" i="1" dirty="0">
              <a:latin typeface="Candara" charset="0"/>
              <a:cs typeface="MS PGothic" charset="0"/>
            </a:endParaRPr>
          </a:p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1</a:t>
            </a:r>
            <a:r>
              <a:rPr lang="en-US" sz="2800" b="1" spc="-10" dirty="0">
                <a:latin typeface="Candara" charset="0"/>
                <a:cs typeface="MS PGothic" charset="0"/>
              </a:rPr>
              <a:t>)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  TO </a:t>
            </a:r>
            <a:r>
              <a:rPr lang="en-US" sz="2800" b="1" spc="-10" dirty="0">
                <a:latin typeface="Candara" charset="0"/>
                <a:cs typeface="MS PGothic" charset="0"/>
              </a:rPr>
              <a:t>WHOM WE PRAY: </a:t>
            </a:r>
            <a:r>
              <a:rPr lang="en-US" sz="2800" b="1" i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“Our Father in heaven”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does it mean to call God “our Farther in heaven”? 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endParaRPr lang="en-US" sz="10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God who hears our prayer is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sovereign and holy 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[=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heaven]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but also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personal and loving 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[= Father,</a:t>
            </a:r>
            <a:r>
              <a:rPr lang="en-US" sz="2600" i="1" kern="1200" dirty="0" smtClean="0">
                <a:latin typeface="Candara" charset="0"/>
                <a:ea typeface="ＭＳ Ｐゴシック" charset="0"/>
                <a:cs typeface="Candara" charset="0"/>
              </a:rPr>
              <a:t> Abba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].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We are to pray to God who is not distant unknowable being but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knowable intimate Father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[from Aramaic 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“Abba”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to Greek 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“pater”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].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The term, “Abba” essentially communicates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believers</a:t>
            </a:r>
            <a:r>
              <a:rPr lang="en-US" sz="26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’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favored </a:t>
            </a:r>
            <a:r>
              <a:rPr lang="en-US" sz="26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special relationship </a:t>
            </a:r>
            <a:r>
              <a:rPr lang="en-US" sz="26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with loving God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(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cf.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John 1:12-13).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9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hallowed be your name</a:t>
            </a:r>
            <a:r>
              <a:rPr lang="en-US" sz="2600" i="1" dirty="0" smtClean="0">
                <a:latin typeface="Candara" charset="0"/>
                <a:cs typeface="MS PGothic" charset="0"/>
              </a:rPr>
              <a:t>. (v. 9)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1000" i="1" dirty="0">
              <a:latin typeface="Candara" charset="0"/>
              <a:cs typeface="MS PGothic" charset="0"/>
            </a:endParaRPr>
          </a:p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1</a:t>
            </a:r>
            <a:r>
              <a:rPr lang="en-US" sz="2800" b="1" spc="-10" dirty="0">
                <a:latin typeface="Candara" charset="0"/>
                <a:cs typeface="MS PGothic" charset="0"/>
              </a:rPr>
              <a:t>)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  TO </a:t>
            </a:r>
            <a:r>
              <a:rPr lang="en-US" sz="2800" b="1" spc="-10" dirty="0">
                <a:latin typeface="Candara" charset="0"/>
                <a:cs typeface="MS PGothic" charset="0"/>
              </a:rPr>
              <a:t>WHOM WE PRAY: </a:t>
            </a:r>
            <a:r>
              <a:rPr lang="en-US" sz="2800" b="1" i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“Our Father in heaven”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does it mean to call God “our Farther in heaven”? </a:t>
            </a:r>
            <a:endParaRPr lang="en-US" sz="26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10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The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term, “Abba” essentially communicates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believers’ specially favored relationship with loving God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(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cf.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John 1:12-13).   </a:t>
            </a:r>
            <a:endParaRPr lang="en-US" sz="26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1827213" lvl="4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Jesus spoke Aramaic as </a:t>
            </a: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daily language and  </a:t>
            </a: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the word “Abba</a:t>
            </a:r>
            <a:r>
              <a:rPr lang="en-US" sz="2400" kern="1200" dirty="0" smtClean="0">
                <a:latin typeface="Candara" charset="0"/>
                <a:ea typeface="ＭＳ Ｐゴシック" charset="0"/>
                <a:cs typeface="Candara" charset="0"/>
              </a:rPr>
              <a:t>” for God.</a:t>
            </a:r>
            <a:endParaRPr lang="en-US" sz="2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1827213" lvl="4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In one essence, it is the word that Hebrew children use [= daddy/papa].</a:t>
            </a:r>
          </a:p>
          <a:p>
            <a:pPr marL="1827213" lvl="4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But the word, “Abba” was used also by adults calling their fathers in endearing affectionate way beyond baby language.</a:t>
            </a:r>
          </a:p>
          <a:p>
            <a:pPr marL="1827213" lvl="4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400" kern="1200" dirty="0">
                <a:latin typeface="Candara" charset="0"/>
                <a:ea typeface="ＭＳ Ｐゴシック" charset="0"/>
                <a:cs typeface="Candara" charset="0"/>
              </a:rPr>
              <a:t>So, the closest equivalent expression in today’s world for ABBA would be “dear Father” or “dearest Father.” </a:t>
            </a:r>
          </a:p>
          <a:p>
            <a:pPr marL="1827213" lvl="4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endParaRPr lang="en-US" sz="2400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hallowed be your name</a:t>
            </a:r>
            <a:r>
              <a:rPr lang="en-US" sz="2600" i="1" dirty="0" smtClean="0">
                <a:latin typeface="Candara" charset="0"/>
                <a:cs typeface="MS PGothic" charset="0"/>
              </a:rPr>
              <a:t>. (v. 9)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1000" i="1" dirty="0">
              <a:latin typeface="Candara" charset="0"/>
              <a:cs typeface="MS PGothic" charset="0"/>
            </a:endParaRPr>
          </a:p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1</a:t>
            </a:r>
            <a:r>
              <a:rPr lang="en-US" sz="2800" b="1" spc="-10" dirty="0">
                <a:latin typeface="Candara" charset="0"/>
                <a:cs typeface="MS PGothic" charset="0"/>
              </a:rPr>
              <a:t>)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  TO </a:t>
            </a:r>
            <a:r>
              <a:rPr lang="en-US" sz="2800" b="1" spc="-10" dirty="0">
                <a:latin typeface="Candara" charset="0"/>
                <a:cs typeface="MS PGothic" charset="0"/>
              </a:rPr>
              <a:t>WHOM WE PRAY: </a:t>
            </a:r>
            <a:r>
              <a:rPr lang="en-US" sz="2800" b="1" i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“Our Father in heaven”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does it mean to call God “our Farther in heaven”? </a:t>
            </a:r>
            <a:endParaRPr lang="en-US" sz="26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10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0" lvl="1" indent="0" algn="ctr" defTabSz="385763">
              <a:spcBef>
                <a:spcPts val="0"/>
              </a:spcBef>
              <a:buNone/>
              <a:defRPr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Or which one of you, if his son asks him for bread, 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will give him a stone? </a:t>
            </a:r>
            <a:r>
              <a:rPr lang="en-US" sz="2600" i="1" baseline="30000" dirty="0">
                <a:latin typeface="Candara" charset="0"/>
                <a:cs typeface="MS PGothic" charset="0"/>
              </a:rPr>
              <a:t>10</a:t>
            </a:r>
            <a:r>
              <a:rPr lang="en-US" sz="2600" i="1" dirty="0">
                <a:latin typeface="Candara" charset="0"/>
                <a:cs typeface="MS PGothic" charset="0"/>
              </a:rPr>
              <a:t> Or if he asks for a fish, will give him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 a serpent? </a:t>
            </a:r>
            <a:r>
              <a:rPr lang="en-US" sz="2600" i="1" baseline="30000" dirty="0">
                <a:latin typeface="Candara" charset="0"/>
                <a:cs typeface="MS PGothic" charset="0"/>
              </a:rPr>
              <a:t>11</a:t>
            </a:r>
            <a:r>
              <a:rPr lang="en-US" sz="2600" i="1" dirty="0">
                <a:latin typeface="Candara" charset="0"/>
                <a:cs typeface="MS PGothic" charset="0"/>
              </a:rPr>
              <a:t> If you then, who are evil, know how to give good 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gifts to your children, how much more will your Father who 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is in heaven give good things to those who ask him!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Matthew 7:9-11</a:t>
            </a:r>
          </a:p>
          <a:p>
            <a:pPr marL="0" lvl="1" indent="0" algn="ctr" defTabSz="385763">
              <a:spcBef>
                <a:spcPts val="0"/>
              </a:spcBef>
              <a:buNone/>
              <a:defRPr/>
            </a:pPr>
            <a:endParaRPr lang="en-US" sz="2400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6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hallowed be your name</a:t>
            </a:r>
            <a:r>
              <a:rPr lang="en-US" sz="2600" i="1" dirty="0" smtClean="0">
                <a:latin typeface="Candara" charset="0"/>
                <a:cs typeface="MS PGothic" charset="0"/>
              </a:rPr>
              <a:t>. (v. 9)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1000" i="1" dirty="0">
              <a:latin typeface="Candara" charset="0"/>
              <a:cs typeface="MS PGothic" charset="0"/>
            </a:endParaRPr>
          </a:p>
          <a:p>
            <a:pPr marL="455613" lvl="0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2</a:t>
            </a:r>
            <a:r>
              <a:rPr lang="en-US" sz="2800" b="1" spc="-10" dirty="0">
                <a:latin typeface="Candara" charset="0"/>
                <a:cs typeface="MS PGothic" charset="0"/>
              </a:rPr>
              <a:t>)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 WHAT </a:t>
            </a:r>
            <a:r>
              <a:rPr lang="en-US" sz="2800" b="1" spc="-10" dirty="0">
                <a:latin typeface="Candara" charset="0"/>
                <a:cs typeface="MS PGothic" charset="0"/>
              </a:rPr>
              <a:t>TO PRAY for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FIRST: </a:t>
            </a:r>
            <a:r>
              <a:rPr lang="en-US" sz="2800" b="1" i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“</a:t>
            </a:r>
            <a:r>
              <a:rPr lang="en-US" sz="2800" b="1" i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Hallowed be your name”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 is this important?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endParaRPr lang="en-US" sz="10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Our prayers ought to be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God-centered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, not man-centered.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This means that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our supreme concern in prayer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ought to be on God’s name (the character and reputation of God) not on our names (concerns and needs).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This leads us to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seek first God’s name to be hallowed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in our prayers.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2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hallowed be your name</a:t>
            </a:r>
            <a:r>
              <a:rPr lang="en-US" sz="2600" i="1" dirty="0" smtClean="0">
                <a:latin typeface="Candara" charset="0"/>
                <a:cs typeface="MS PGothic" charset="0"/>
              </a:rPr>
              <a:t>. (v. 9)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1000" i="1" dirty="0">
              <a:latin typeface="Candara" charset="0"/>
              <a:cs typeface="MS PGothic" charset="0"/>
            </a:endParaRPr>
          </a:p>
          <a:p>
            <a:pPr marL="455613" lvl="0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2</a:t>
            </a:r>
            <a:r>
              <a:rPr lang="en-US" sz="2800" b="1" spc="-10" dirty="0">
                <a:latin typeface="Candara" charset="0"/>
                <a:cs typeface="MS PGothic" charset="0"/>
              </a:rPr>
              <a:t>)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 WHAT </a:t>
            </a:r>
            <a:r>
              <a:rPr lang="en-US" sz="2800" b="1" spc="-10" dirty="0">
                <a:latin typeface="Candara" charset="0"/>
                <a:cs typeface="MS PGothic" charset="0"/>
              </a:rPr>
              <a:t>TO PRAY for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FIRST: </a:t>
            </a:r>
            <a:r>
              <a:rPr lang="en-US" sz="2800" b="1" i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“</a:t>
            </a:r>
            <a:r>
              <a:rPr lang="en-US" sz="2800" b="1" i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Hallowed be your name”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does it mean to pray “Hallowed be your name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”? 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endParaRPr lang="en-US" sz="10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It is to seek God’s character and reputation would 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be </a:t>
            </a:r>
            <a:r>
              <a:rPr lang="en-US" sz="26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most revered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and honored.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It is to ask God to make </a:t>
            </a:r>
            <a:r>
              <a:rPr lang="en-US" sz="2600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HIS NAME be famed in glory </a:t>
            </a:r>
            <a:r>
              <a:rPr lang="en-US" sz="26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personally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and in our world </a:t>
            </a:r>
            <a:r>
              <a:rPr lang="en-US" sz="26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globally.</a:t>
            </a:r>
            <a:endParaRPr lang="en-US" sz="26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In so doing, 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as Christ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-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followers </a:t>
            </a:r>
            <a:r>
              <a:rPr lang="en-US" sz="26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we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are the essential means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for God’s name to be hallowed,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9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734800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</a:t>
            </a:r>
            <a:r>
              <a:rPr lang="en-US" sz="3100" b="1" dirty="0" smtClean="0">
                <a:latin typeface="Candara" charset="0"/>
                <a:cs typeface="MS PGothic" charset="0"/>
              </a:rPr>
              <a:t>CAN </a:t>
            </a:r>
            <a:r>
              <a:rPr lang="en-US" sz="3100" b="1" dirty="0">
                <a:latin typeface="Candara" charset="0"/>
                <a:cs typeface="MS PGothic" charset="0"/>
              </a:rPr>
              <a:t>WE </a:t>
            </a:r>
            <a:r>
              <a:rPr lang="en-US" sz="3100" b="1" dirty="0" smtClean="0">
                <a:latin typeface="Candara" charset="0"/>
                <a:cs typeface="MS PGothic" charset="0"/>
              </a:rPr>
              <a:t>APPLY JESUS</a:t>
            </a:r>
            <a:r>
              <a:rPr lang="en-US" sz="3100" b="1" dirty="0">
                <a:latin typeface="Candara" charset="0"/>
                <a:cs typeface="MS PGothic" charset="0"/>
              </a:rPr>
              <a:t>’ </a:t>
            </a:r>
            <a:r>
              <a:rPr lang="en-US" sz="3100" b="1" dirty="0" smtClean="0">
                <a:latin typeface="Candara" charset="0"/>
                <a:cs typeface="MS PGothic" charset="0"/>
              </a:rPr>
              <a:t>TEACHING ON HOW TO PRAY?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19200"/>
            <a:ext cx="11717653" cy="5579197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1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800" b="1" dirty="0">
                <a:latin typeface="Candara" charset="0"/>
                <a:cs typeface="MS PGothic" charset="0"/>
              </a:rPr>
              <a:t>We 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discover the joy of PRAYER IN OUR EVERYDAY LIFE as God’s child </a:t>
            </a:r>
            <a:r>
              <a:rPr lang="en-US" sz="2800" b="1" dirty="0">
                <a:latin typeface="Candara" charset="0"/>
                <a:cs typeface="MS PGothic" charset="0"/>
              </a:rPr>
              <a:t>(1 Jn. 3:1; Col 4:2). </a:t>
            </a:r>
          </a:p>
          <a:p>
            <a:pPr marL="461963" lvl="0" indent="-461963">
              <a:spcBef>
                <a:spcPts val="0"/>
              </a:spcBef>
              <a:buNone/>
            </a:pPr>
            <a:endParaRPr lang="en-US" sz="800" i="1" dirty="0" smtClean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ts val="0"/>
              </a:spcBef>
              <a:buNone/>
            </a:pPr>
            <a:r>
              <a:rPr lang="en-US" sz="2500" i="1" baseline="30000" dirty="0" smtClean="0">
                <a:latin typeface="Candara"/>
                <a:cs typeface="Candara"/>
              </a:rPr>
              <a:t>1</a:t>
            </a:r>
            <a:r>
              <a:rPr lang="en-US" sz="2500" i="1" dirty="0">
                <a:latin typeface="Candara"/>
                <a:cs typeface="Candara"/>
              </a:rPr>
              <a:t> See what kind of love the Father has given</a:t>
            </a:r>
            <a:br>
              <a:rPr lang="en-US" sz="2500" i="1" dirty="0">
                <a:latin typeface="Candara"/>
                <a:cs typeface="Candara"/>
              </a:rPr>
            </a:br>
            <a:r>
              <a:rPr lang="en-US" sz="2500" i="1" dirty="0">
                <a:latin typeface="Candara"/>
                <a:cs typeface="Candara"/>
              </a:rPr>
              <a:t> to us, that we should be called children of God; </a:t>
            </a:r>
            <a:br>
              <a:rPr lang="en-US" sz="2500" i="1" dirty="0">
                <a:latin typeface="Candara"/>
                <a:cs typeface="Candara"/>
              </a:rPr>
            </a:br>
            <a:r>
              <a:rPr lang="en-US" sz="2500" i="1" dirty="0">
                <a:latin typeface="Candara"/>
                <a:cs typeface="Candara"/>
              </a:rPr>
              <a:t>and so we are. The reason why the world does </a:t>
            </a:r>
            <a:br>
              <a:rPr lang="en-US" sz="2500" i="1" dirty="0">
                <a:latin typeface="Candara"/>
                <a:cs typeface="Candara"/>
              </a:rPr>
            </a:br>
            <a:r>
              <a:rPr lang="en-US" sz="2500" i="1" dirty="0">
                <a:latin typeface="Candara"/>
                <a:cs typeface="Candara"/>
              </a:rPr>
              <a:t>not know us is that it did not know him.</a:t>
            </a:r>
            <a:br>
              <a:rPr lang="en-US" sz="2500" i="1" dirty="0">
                <a:latin typeface="Candara"/>
                <a:cs typeface="Candara"/>
              </a:rPr>
            </a:br>
            <a:r>
              <a:rPr lang="en-US" sz="2500" i="1" dirty="0">
                <a:latin typeface="Candara"/>
                <a:cs typeface="Candara"/>
              </a:rPr>
              <a:t>1 John 3:1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Pray in faith as a beloved child</a:t>
            </a:r>
            <a:r>
              <a:rPr lang="en-US" sz="2600" b="1" i="1" kern="12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i="1" u="sng" kern="1200" dirty="0" smtClean="0">
                <a:latin typeface="Candara" charset="0"/>
                <a:ea typeface="ＭＳ Ｐゴシック" charset="0"/>
                <a:cs typeface="Candara" charset="0"/>
              </a:rPr>
              <a:t>not</a:t>
            </a:r>
            <a:r>
              <a:rPr lang="en-US" sz="2600" b="1" i="1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as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an orphan.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Pray with sincerity and thoughtfulness.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Pray without ceasing as a way of life. </a:t>
            </a:r>
          </a:p>
          <a:p>
            <a:pPr marL="461963" indent="-461963" algn="ctr">
              <a:spcBef>
                <a:spcPts val="0"/>
              </a:spcBef>
              <a:buNone/>
            </a:pPr>
            <a:endParaRPr lang="en-US" sz="1400" i="1" dirty="0" smtClean="0">
              <a:latin typeface="Candara"/>
              <a:cs typeface="Candara"/>
            </a:endParaRPr>
          </a:p>
          <a:p>
            <a:pPr marL="461963" lvl="0" indent="-461963" algn="ctr">
              <a:spcBef>
                <a:spcPts val="0"/>
              </a:spcBef>
              <a:buNone/>
            </a:pPr>
            <a:r>
              <a:rPr lang="en-US" sz="2600" i="1" dirty="0">
                <a:solidFill>
                  <a:srgbClr val="000000"/>
                </a:solidFill>
                <a:latin typeface="Candara"/>
                <a:cs typeface="Candara"/>
              </a:rPr>
              <a:t>Is prayer your steering wheel or your spare tire?</a:t>
            </a:r>
          </a:p>
          <a:p>
            <a:pPr marL="461963" lvl="0" indent="-461963" algn="ctr">
              <a:spcBef>
                <a:spcPts val="0"/>
              </a:spcBef>
              <a:buNone/>
            </a:pPr>
            <a:r>
              <a:rPr lang="en-US" sz="2600" i="1" dirty="0">
                <a:solidFill>
                  <a:srgbClr val="000000"/>
                </a:solidFill>
                <a:latin typeface="Candara"/>
                <a:cs typeface="Candara"/>
              </a:rPr>
              <a:t>Corrie Ten Boom</a:t>
            </a:r>
          </a:p>
        </p:txBody>
      </p:sp>
    </p:spTree>
    <p:extLst>
      <p:ext uri="{BB962C8B-B14F-4D97-AF65-F5344CB8AC3E}">
        <p14:creationId xmlns:p14="http://schemas.microsoft.com/office/powerpoint/2010/main" val="276547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75" end="4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734800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CAN WE APPLY JESUS’ TEACHING ON HOW TO PRAY?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19200"/>
            <a:ext cx="11717653" cy="5579197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 smtClean="0">
                <a:latin typeface="Candara" charset="0"/>
                <a:cs typeface="MS PGothic" charset="0"/>
              </a:rPr>
              <a:t>2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800" b="1" dirty="0" smtClean="0">
                <a:latin typeface="Candara" charset="0"/>
                <a:cs typeface="MS PGothic" charset="0"/>
              </a:rPr>
              <a:t>We </a:t>
            </a:r>
            <a:r>
              <a:rPr lang="en-US" sz="2800" b="1" dirty="0">
                <a:latin typeface="Candara" charset="0"/>
                <a:cs typeface="MS PGothic" charset="0"/>
              </a:rPr>
              <a:t>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 seek THE HONOR and glory OF GOD’S NAME as our supreme concern of our prayers </a:t>
            </a:r>
            <a:r>
              <a:rPr lang="pt-BR" sz="2800" b="1" dirty="0">
                <a:latin typeface="Candara" charset="0"/>
                <a:cs typeface="MS PGothic" charset="0"/>
              </a:rPr>
              <a:t>(Ps.115:1; 29:2). </a:t>
            </a:r>
            <a:endParaRPr lang="pt-BR" sz="2800" b="1" dirty="0" smtClean="0">
              <a:latin typeface="Candara" charset="0"/>
              <a:cs typeface="MS PGothic" charset="0"/>
            </a:endParaRPr>
          </a:p>
          <a:p>
            <a:pPr marL="461963" indent="-461963">
              <a:spcBef>
                <a:spcPts val="0"/>
              </a:spcBef>
              <a:buNone/>
            </a:pPr>
            <a:endParaRPr lang="en-US" sz="800" i="1" dirty="0" smtClean="0">
              <a:latin typeface="Candara" charset="0"/>
              <a:cs typeface="Candara" charset="0"/>
            </a:endParaRPr>
          </a:p>
          <a:p>
            <a:pPr marL="461963" indent="-461963" algn="ctr">
              <a:spcBef>
                <a:spcPts val="0"/>
              </a:spcBef>
              <a:buNone/>
            </a:pPr>
            <a:r>
              <a:rPr lang="en-US" sz="2500" i="1" baseline="30000" dirty="0" smtClean="0">
                <a:latin typeface="Candara"/>
                <a:cs typeface="Candara"/>
              </a:rPr>
              <a:t>1</a:t>
            </a:r>
            <a:r>
              <a:rPr lang="en-US" sz="2500" i="1" dirty="0">
                <a:latin typeface="Candara"/>
                <a:cs typeface="Candara"/>
              </a:rPr>
              <a:t> 1 Not to us, O Lord, not to us, but to your name give glory,</a:t>
            </a:r>
          </a:p>
          <a:p>
            <a:pPr marL="461963" indent="-461963" algn="ctr">
              <a:spcBef>
                <a:spcPts val="0"/>
              </a:spcBef>
              <a:buNone/>
            </a:pPr>
            <a:r>
              <a:rPr lang="en-US" sz="2500" i="1" dirty="0">
                <a:latin typeface="Candara"/>
                <a:cs typeface="Candara"/>
              </a:rPr>
              <a:t>    for the sake of your steadfast love and your faithfulness!</a:t>
            </a:r>
          </a:p>
          <a:p>
            <a:pPr marL="461963" indent="-461963" algn="ctr">
              <a:spcBef>
                <a:spcPts val="0"/>
              </a:spcBef>
              <a:buNone/>
            </a:pPr>
            <a:r>
              <a:rPr lang="en-US" sz="2500" i="1" dirty="0">
                <a:latin typeface="Candara"/>
                <a:cs typeface="Candara"/>
              </a:rPr>
              <a:t>Psalm 115:</a:t>
            </a:r>
            <a:r>
              <a:rPr lang="en-US" sz="2500" i="1" dirty="0" smtClean="0">
                <a:latin typeface="Candara"/>
                <a:cs typeface="Candara"/>
              </a:rPr>
              <a:t>1</a:t>
            </a:r>
            <a:endParaRPr lang="en-US" sz="2500" i="1" dirty="0">
              <a:latin typeface="Candara"/>
              <a:cs typeface="Candara"/>
            </a:endParaRPr>
          </a:p>
          <a:p>
            <a:pPr marL="461963" indent="-461963" algn="ctr">
              <a:spcBef>
                <a:spcPts val="0"/>
              </a:spcBef>
              <a:buNone/>
            </a:pPr>
            <a:endParaRPr lang="en-US" sz="800" i="1" dirty="0" smtClean="0">
              <a:latin typeface="Candara"/>
              <a:cs typeface="Candara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Choose God’s glory rather than your own glory.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Seek God’s name to be preeminently adored as you acknowledge God’s sovereign rule and Fatherly love over you.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Thank and give glory to God’s name as your most treasured/hallowed joy and as the Giver of all good things for your needs. </a:t>
            </a:r>
          </a:p>
        </p:txBody>
      </p:sp>
    </p:spTree>
    <p:extLst>
      <p:ext uri="{BB962C8B-B14F-4D97-AF65-F5344CB8AC3E}">
        <p14:creationId xmlns:p14="http://schemas.microsoft.com/office/powerpoint/2010/main" val="332038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252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299" end="4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09" end="5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11430000" cy="6324600"/>
          </a:xfrm>
        </p:spPr>
        <p:txBody>
          <a:bodyPr/>
          <a:lstStyle/>
          <a:p>
            <a:pPr marL="0" indent="0" algn="ctr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800000"/>
                </a:solidFill>
                <a:latin typeface="Candara" charset="0"/>
                <a:cs typeface="Arial" charset="0"/>
              </a:rPr>
              <a:t>The Lord’s </a:t>
            </a:r>
            <a:r>
              <a:rPr lang="en-US" b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  <a:t>Prayer</a:t>
            </a:r>
          </a:p>
          <a:p>
            <a:pPr marL="0" indent="0" algn="ctr">
              <a:buNone/>
              <a:tabLst>
                <a:tab pos="457200" algn="l"/>
              </a:tabLst>
            </a:pPr>
            <a:endParaRPr lang="en-US" sz="1200" b="1" i="1" dirty="0">
              <a:latin typeface="Candara" charset="0"/>
              <a:cs typeface="Arial" charset="0"/>
            </a:endParaRPr>
          </a:p>
          <a:p>
            <a:pPr marL="0" indent="0" algn="ctr">
              <a:buNone/>
              <a:tabLst>
                <a:tab pos="457200" algn="l"/>
              </a:tabLst>
            </a:pPr>
            <a:r>
              <a:rPr lang="en-US" sz="2800" b="1" i="1" dirty="0" smtClean="0">
                <a:latin typeface="Candara" charset="0"/>
                <a:cs typeface="Arial" charset="0"/>
              </a:rPr>
              <a:t>Our </a:t>
            </a:r>
            <a:r>
              <a:rPr lang="en-US" sz="2800" b="1" i="1" dirty="0">
                <a:latin typeface="Candara" charset="0"/>
                <a:cs typeface="Arial" charset="0"/>
              </a:rPr>
              <a:t>Father in heaven,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Hallowed be your name.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Your kingdom come.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Your will be done 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on earth as it is in heaven.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Give us this day our daily bread. 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And forgive us our debts,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as </a:t>
            </a:r>
            <a:r>
              <a:rPr lang="en-US" sz="2800" b="1" i="1" dirty="0" smtClean="0">
                <a:latin typeface="Candara" charset="0"/>
                <a:cs typeface="Arial" charset="0"/>
              </a:rPr>
              <a:t>we also have forgiven </a:t>
            </a:r>
            <a:r>
              <a:rPr lang="en-US" sz="2800" b="1" i="1" dirty="0">
                <a:latin typeface="Candara" charset="0"/>
                <a:cs typeface="Arial" charset="0"/>
              </a:rPr>
              <a:t>our debtors. 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And do not lead us into temptation,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but deliver us from </a:t>
            </a:r>
            <a:r>
              <a:rPr lang="en-US" sz="2800" b="1" i="1" dirty="0" smtClean="0">
                <a:latin typeface="Candara" charset="0"/>
                <a:cs typeface="Arial" charset="0"/>
              </a:rPr>
              <a:t>evil.</a:t>
            </a:r>
            <a:endParaRPr lang="en-US" sz="2800" b="1" i="1" dirty="0">
              <a:latin typeface="Candara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For yours is the kingdom and the power and the glory forever. </a:t>
            </a:r>
          </a:p>
          <a:p>
            <a:pPr marL="0" indent="0" algn="ctr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800" b="1" i="1" dirty="0">
                <a:latin typeface="Candara" charset="0"/>
                <a:cs typeface="Arial" charset="0"/>
              </a:rPr>
              <a:t>Amen.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0542" y="803850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8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0" y="1600200"/>
            <a:ext cx="11404599" cy="51054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one insight hit home for you as you learn to pray from Jesus’ teaching? How will you apply it to your prayer life?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call God as your ABBA/Father? How will you apply this in revolutionizing the way you pray?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How will you seek the honor, fame, and glory of God’s name as your supreme concern? How will this change your prayers?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Learning to Pray – Part 1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19]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6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: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5-15</a:t>
            </a:r>
            <a:endParaRPr lang="en-US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May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15,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8382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MS PGothic" charset="0"/>
                <a:cs typeface="Arial" charset="0"/>
              </a:rPr>
              <a:t>PRAYER IS AN OPEN SECRET TO...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84000" cy="5426653"/>
          </a:xfrm>
        </p:spPr>
        <p:txBody>
          <a:bodyPr/>
          <a:lstStyle/>
          <a:p>
            <a:pPr marL="458788" lvl="0" indent="-458788">
              <a:spcBef>
                <a:spcPts val="0"/>
              </a:spcBef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INTIMACY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with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POWER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000" b="1" u="sng" dirty="0" smtClean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0"/>
              </a:spcBef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BLESSINGS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from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God.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Prayer should not be regarded as a duty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which must be performed, but rather as a privilege to be enjoyed,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 rare delight that is always revealing some new beauty.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E. M. </a:t>
            </a:r>
            <a:r>
              <a:rPr lang="en-US" sz="2600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Bounds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000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When a Christian shuns fellowship with other Christians, </a:t>
            </a:r>
            <a:b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devil smiles. When he stops studying the Bible, the devil laughs. </a:t>
            </a:r>
            <a:b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When he stops praying, the devil shouts for joy.</a:t>
            </a:r>
            <a:b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Corrie Ten Boom</a:t>
            </a:r>
          </a:p>
          <a:p>
            <a:pPr marL="458788" lvl="0" indent="-458788">
              <a:spcBef>
                <a:spcPts val="0"/>
              </a:spcBef>
              <a:defRPr/>
            </a:pP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582400" cy="9144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cs typeface="MS PGothic" charset="0"/>
              </a:rPr>
              <a:t>JESUS’ EXAMPLE IN PRAYER</a:t>
            </a:r>
            <a:endParaRPr lang="en-US" sz="32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658600" cy="55362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b="1" i="1" kern="120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35</a:t>
            </a: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rising very early in the morning, while it was still dark, 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 departed and went out to a desolate place, and there he </a:t>
            </a: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prayed.</a:t>
            </a:r>
            <a:b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Mark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1:</a:t>
            </a: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35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000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15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Perceiving then that they were about to </a:t>
            </a: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come and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take him by force to make him king, </a:t>
            </a: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Jesus</a:t>
            </a:r>
            <a:b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</a:t>
            </a: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withdrew again 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the mountain by himself.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John 6:</a:t>
            </a:r>
            <a:r>
              <a:rPr lang="en-US" sz="2600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15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000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16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But Jesus often withdrew to lonely places and prayed.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Luke 5:16 [NIV]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000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</a:t>
            </a: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Now Jesus was praying in a certain place, and when he finished, one of his disciples said to him, “Lord, teach us to pray, as John taught his disciples.</a:t>
            </a:r>
            <a:b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Luke 11:1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2600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4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just">
              <a:spcBef>
                <a:spcPct val="0"/>
              </a:spcBef>
              <a:buNone/>
            </a:pPr>
            <a:r>
              <a:rPr lang="en-US" sz="2500" i="1" baseline="30000" dirty="0">
                <a:latin typeface="Candara" charset="0"/>
                <a:cs typeface="MS PGothic" charset="0"/>
              </a:rPr>
              <a:t>5</a:t>
            </a:r>
            <a:r>
              <a:rPr lang="en-US" sz="2500" i="1" dirty="0">
                <a:latin typeface="Candara" charset="0"/>
                <a:cs typeface="MS PGothic" charset="0"/>
              </a:rPr>
              <a:t> “And when you pray, you must not be like the hypocrites. </a:t>
            </a:r>
            <a:r>
              <a:rPr lang="en-US" sz="2500" i="1" dirty="0" smtClean="0">
                <a:latin typeface="Candara" charset="0"/>
                <a:cs typeface="MS PGothic" charset="0"/>
              </a:rPr>
              <a:t>For </a:t>
            </a:r>
            <a:r>
              <a:rPr lang="en-US" sz="2500" i="1" dirty="0">
                <a:latin typeface="Candara" charset="0"/>
                <a:cs typeface="MS PGothic" charset="0"/>
              </a:rPr>
              <a:t>they love to stand and pray in the synagogues and at the street </a:t>
            </a:r>
            <a:r>
              <a:rPr lang="en-US" sz="2500" i="1" dirty="0" smtClean="0">
                <a:latin typeface="Candara" charset="0"/>
                <a:cs typeface="MS PGothic" charset="0"/>
              </a:rPr>
              <a:t>corners</a:t>
            </a:r>
            <a:r>
              <a:rPr lang="en-US" sz="2500" i="1" dirty="0">
                <a:latin typeface="Candara" charset="0"/>
                <a:cs typeface="MS PGothic" charset="0"/>
              </a:rPr>
              <a:t>, that they may be seen by others. Truly, I say to you, they have </a:t>
            </a:r>
            <a:r>
              <a:rPr lang="en-US" sz="2500" i="1" dirty="0" smtClean="0">
                <a:latin typeface="Candara" charset="0"/>
                <a:cs typeface="MS PGothic" charset="0"/>
              </a:rPr>
              <a:t>received </a:t>
            </a:r>
            <a:r>
              <a:rPr lang="en-US" sz="2500" i="1" dirty="0">
                <a:latin typeface="Candara" charset="0"/>
                <a:cs typeface="MS PGothic" charset="0"/>
              </a:rPr>
              <a:t>their reward. </a:t>
            </a:r>
            <a:r>
              <a:rPr lang="en-US" sz="2500" i="1" baseline="30000" dirty="0">
                <a:latin typeface="Candara" charset="0"/>
                <a:cs typeface="MS PGothic" charset="0"/>
              </a:rPr>
              <a:t>6</a:t>
            </a:r>
            <a:r>
              <a:rPr lang="en-US" sz="2500" i="1" dirty="0">
                <a:latin typeface="Candara" charset="0"/>
                <a:cs typeface="MS PGothic" charset="0"/>
              </a:rPr>
              <a:t> But when you pray, go into your room and </a:t>
            </a:r>
            <a:r>
              <a:rPr lang="en-US" sz="2500" i="1" dirty="0" smtClean="0">
                <a:latin typeface="Candara" charset="0"/>
                <a:cs typeface="MS PGothic" charset="0"/>
              </a:rPr>
              <a:t>shut </a:t>
            </a:r>
            <a:r>
              <a:rPr lang="en-US" sz="2500" i="1" dirty="0">
                <a:latin typeface="Candara" charset="0"/>
                <a:cs typeface="MS PGothic" charset="0"/>
              </a:rPr>
              <a:t>the door and pray to your Father who is in secret. And your Father who </a:t>
            </a:r>
            <a:r>
              <a:rPr lang="en-US" sz="2500" i="1" dirty="0" smtClean="0">
                <a:latin typeface="Candara" charset="0"/>
                <a:cs typeface="MS PGothic" charset="0"/>
              </a:rPr>
              <a:t>sees </a:t>
            </a:r>
            <a:r>
              <a:rPr lang="en-US" sz="2500" i="1" dirty="0">
                <a:latin typeface="Candara" charset="0"/>
                <a:cs typeface="MS PGothic" charset="0"/>
              </a:rPr>
              <a:t>in secret will reward you. </a:t>
            </a:r>
            <a:r>
              <a:rPr lang="en-US" sz="2500" i="1" baseline="30000" dirty="0">
                <a:latin typeface="Candara" charset="0"/>
                <a:cs typeface="MS PGothic" charset="0"/>
              </a:rPr>
              <a:t>7</a:t>
            </a:r>
            <a:r>
              <a:rPr lang="en-US" sz="2500" i="1" dirty="0">
                <a:latin typeface="Candara" charset="0"/>
                <a:cs typeface="MS PGothic" charset="0"/>
              </a:rPr>
              <a:t> “And when you pray, do not heap up empty </a:t>
            </a:r>
            <a:r>
              <a:rPr lang="en-US" sz="2500" i="1" dirty="0" smtClean="0">
                <a:latin typeface="Candara" charset="0"/>
                <a:cs typeface="MS PGothic" charset="0"/>
              </a:rPr>
              <a:t>phrases </a:t>
            </a:r>
            <a:r>
              <a:rPr lang="en-US" sz="2500" i="1" dirty="0">
                <a:latin typeface="Candara" charset="0"/>
                <a:cs typeface="MS PGothic" charset="0"/>
              </a:rPr>
              <a:t>as the Gentiles do, for they think that they will be heard </a:t>
            </a:r>
            <a:r>
              <a:rPr lang="en-US" sz="2500" i="1" dirty="0" smtClean="0">
                <a:latin typeface="Candara" charset="0"/>
                <a:cs typeface="MS PGothic" charset="0"/>
              </a:rPr>
              <a:t>for </a:t>
            </a:r>
            <a:r>
              <a:rPr lang="en-US" sz="2500" i="1" dirty="0">
                <a:latin typeface="Candara" charset="0"/>
                <a:cs typeface="MS PGothic" charset="0"/>
              </a:rPr>
              <a:t>their many words. </a:t>
            </a:r>
            <a:r>
              <a:rPr lang="en-US" sz="2500" i="1" baseline="30000" dirty="0">
                <a:latin typeface="Candara" charset="0"/>
                <a:cs typeface="MS PGothic" charset="0"/>
              </a:rPr>
              <a:t>8</a:t>
            </a:r>
            <a:r>
              <a:rPr lang="en-US" sz="2500" i="1" dirty="0">
                <a:latin typeface="Candara" charset="0"/>
                <a:cs typeface="MS PGothic" charset="0"/>
              </a:rPr>
              <a:t> Do not be like them, for your Father </a:t>
            </a:r>
            <a:r>
              <a:rPr lang="en-US" sz="2500" i="1" dirty="0" smtClean="0">
                <a:latin typeface="Candara" charset="0"/>
                <a:cs typeface="MS PGothic" charset="0"/>
              </a:rPr>
              <a:t>knows </a:t>
            </a:r>
            <a:r>
              <a:rPr lang="en-US" sz="2500" i="1" dirty="0">
                <a:latin typeface="Candara" charset="0"/>
                <a:cs typeface="MS PGothic" charset="0"/>
              </a:rPr>
              <a:t>what you need before you ask him.” (vs. 5-8)</a:t>
            </a:r>
          </a:p>
          <a:p>
            <a:pPr marL="461963" indent="-461963">
              <a:spcBef>
                <a:spcPct val="0"/>
              </a:spcBef>
            </a:pPr>
            <a:endParaRPr lang="en-US" sz="1000" b="1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800" b="1" u="sng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DON’T</a:t>
            </a:r>
            <a:r>
              <a:rPr lang="en-US" sz="2800" b="1" kern="1200" dirty="0" smtClean="0">
                <a:latin typeface="Candara" charset="0"/>
                <a:ea typeface="ＭＳ Ｐゴシック" charset="0"/>
                <a:cs typeface="Candara" charset="0"/>
              </a:rPr>
              <a:t> pray </a:t>
            </a:r>
            <a:r>
              <a:rPr lang="en-US" sz="2800" b="1" kern="1200" dirty="0">
                <a:latin typeface="Candara" charset="0"/>
                <a:ea typeface="ＭＳ Ｐゴシック" charset="0"/>
                <a:cs typeface="Candara" charset="0"/>
              </a:rPr>
              <a:t>like </a:t>
            </a:r>
            <a:r>
              <a:rPr lang="en-US" sz="2800" b="1" kern="1200" dirty="0" smtClean="0">
                <a:latin typeface="Candara" charset="0"/>
                <a:ea typeface="ＭＳ Ｐゴシック" charset="0"/>
                <a:cs typeface="Candara" charset="0"/>
              </a:rPr>
              <a:t>them: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endParaRPr lang="en-US" sz="10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50" b="1" kern="1200" dirty="0">
                <a:latin typeface="Candara" charset="0"/>
                <a:ea typeface="ＭＳ Ｐゴシック" charset="0"/>
                <a:cs typeface="Candara" charset="0"/>
              </a:rPr>
              <a:t>Hypocritical believers’ Prayer (v. 5): </a:t>
            </a:r>
            <a:r>
              <a:rPr lang="en-US" sz="255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HYPOCRITICAL</a:t>
            </a:r>
            <a:r>
              <a:rPr lang="en-US" sz="2550" b="1" kern="1200" dirty="0">
                <a:latin typeface="Candara" charset="0"/>
                <a:ea typeface="ＭＳ Ｐゴシック" charset="0"/>
                <a:cs typeface="Candara" charset="0"/>
              </a:rPr>
              <a:t> [ostentatious/selfish</a:t>
            </a:r>
            <a:r>
              <a:rPr lang="en-US" sz="2550" b="1" kern="1200" dirty="0" smtClean="0">
                <a:latin typeface="Candara" charset="0"/>
                <a:ea typeface="ＭＳ Ｐゴシック" charset="0"/>
                <a:cs typeface="Candara" charset="0"/>
              </a:rPr>
              <a:t>]</a:t>
            </a:r>
          </a:p>
          <a:p>
            <a:pPr marL="1827213" lvl="4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It 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is a misuse of the purpose of prayer 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[“God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-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centeredness”].</a:t>
            </a: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10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5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Religious </a:t>
            </a:r>
            <a:r>
              <a:rPr lang="en-US" sz="255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pagans’ Prayer (v. 7): </a:t>
            </a:r>
            <a:r>
              <a:rPr lang="en-US" sz="255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MECHANICAL</a:t>
            </a:r>
            <a:r>
              <a:rPr lang="en-US" sz="255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[mindless/</a:t>
            </a:r>
            <a:r>
              <a:rPr lang="en-US" sz="255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babbling].</a:t>
            </a:r>
          </a:p>
          <a:p>
            <a:pPr marL="1827213" lvl="4" indent="-4572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a misuse of the nature of prayer [personal </a:t>
            </a:r>
            <a:r>
              <a:rPr lang="en-US" sz="25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conversation with </a:t>
            </a:r>
            <a:r>
              <a:rPr lang="en-US" sz="2500" b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God]</a:t>
            </a:r>
            <a:r>
              <a:rPr lang="en-US" sz="25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5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2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just">
              <a:spcBef>
                <a:spcPct val="0"/>
              </a:spcBef>
              <a:buNone/>
            </a:pPr>
            <a:r>
              <a:rPr lang="en-US" sz="2500" i="1" baseline="30000" dirty="0">
                <a:latin typeface="Candara" charset="0"/>
                <a:cs typeface="MS PGothic" charset="0"/>
              </a:rPr>
              <a:t>5</a:t>
            </a:r>
            <a:r>
              <a:rPr lang="en-US" sz="2500" i="1" dirty="0">
                <a:latin typeface="Candara" charset="0"/>
                <a:cs typeface="MS PGothic" charset="0"/>
              </a:rPr>
              <a:t> “And when you pray, you must not be like the hypocrites. </a:t>
            </a:r>
            <a:r>
              <a:rPr lang="en-US" sz="2500" i="1" dirty="0" smtClean="0">
                <a:latin typeface="Candara" charset="0"/>
                <a:cs typeface="MS PGothic" charset="0"/>
              </a:rPr>
              <a:t>For </a:t>
            </a:r>
            <a:r>
              <a:rPr lang="en-US" sz="2500" i="1" dirty="0">
                <a:latin typeface="Candara" charset="0"/>
                <a:cs typeface="MS PGothic" charset="0"/>
              </a:rPr>
              <a:t>they love to stand and pray in the synagogues and at the street </a:t>
            </a:r>
            <a:r>
              <a:rPr lang="en-US" sz="2500" i="1" dirty="0" smtClean="0">
                <a:latin typeface="Candara" charset="0"/>
                <a:cs typeface="MS PGothic" charset="0"/>
              </a:rPr>
              <a:t>corners</a:t>
            </a:r>
            <a:r>
              <a:rPr lang="en-US" sz="2500" i="1" dirty="0">
                <a:latin typeface="Candara" charset="0"/>
                <a:cs typeface="MS PGothic" charset="0"/>
              </a:rPr>
              <a:t>, that they may be seen by others. Truly, I say to you, they have </a:t>
            </a:r>
            <a:r>
              <a:rPr lang="en-US" sz="2500" i="1" dirty="0" smtClean="0">
                <a:latin typeface="Candara" charset="0"/>
                <a:cs typeface="MS PGothic" charset="0"/>
              </a:rPr>
              <a:t>received </a:t>
            </a:r>
            <a:r>
              <a:rPr lang="en-US" sz="2500" i="1" dirty="0">
                <a:latin typeface="Candara" charset="0"/>
                <a:cs typeface="MS PGothic" charset="0"/>
              </a:rPr>
              <a:t>their reward. </a:t>
            </a:r>
            <a:r>
              <a:rPr lang="en-US" sz="2500" i="1" baseline="30000" dirty="0">
                <a:latin typeface="Candara" charset="0"/>
                <a:cs typeface="MS PGothic" charset="0"/>
              </a:rPr>
              <a:t>6</a:t>
            </a:r>
            <a:r>
              <a:rPr lang="en-US" sz="2500" i="1" dirty="0">
                <a:latin typeface="Candara" charset="0"/>
                <a:cs typeface="MS PGothic" charset="0"/>
              </a:rPr>
              <a:t> But when you pray, go into your room and </a:t>
            </a:r>
            <a:r>
              <a:rPr lang="en-US" sz="2500" i="1" dirty="0" smtClean="0">
                <a:latin typeface="Candara" charset="0"/>
                <a:cs typeface="MS PGothic" charset="0"/>
              </a:rPr>
              <a:t>shut </a:t>
            </a:r>
            <a:r>
              <a:rPr lang="en-US" sz="2500" i="1" dirty="0">
                <a:latin typeface="Candara" charset="0"/>
                <a:cs typeface="MS PGothic" charset="0"/>
              </a:rPr>
              <a:t>the door and pray to your Father who is in secret. And your Father who </a:t>
            </a:r>
            <a:r>
              <a:rPr lang="en-US" sz="2500" i="1" dirty="0" smtClean="0">
                <a:latin typeface="Candara" charset="0"/>
                <a:cs typeface="MS PGothic" charset="0"/>
              </a:rPr>
              <a:t>sees </a:t>
            </a:r>
            <a:r>
              <a:rPr lang="en-US" sz="2500" i="1" dirty="0">
                <a:latin typeface="Candara" charset="0"/>
                <a:cs typeface="MS PGothic" charset="0"/>
              </a:rPr>
              <a:t>in secret will reward you. </a:t>
            </a:r>
            <a:r>
              <a:rPr lang="en-US" sz="2500" i="1" baseline="30000" dirty="0">
                <a:latin typeface="Candara" charset="0"/>
                <a:cs typeface="MS PGothic" charset="0"/>
              </a:rPr>
              <a:t>7</a:t>
            </a:r>
            <a:r>
              <a:rPr lang="en-US" sz="2500" i="1" dirty="0">
                <a:latin typeface="Candara" charset="0"/>
                <a:cs typeface="MS PGothic" charset="0"/>
              </a:rPr>
              <a:t> “And when you pray, do not heap up empty </a:t>
            </a:r>
            <a:r>
              <a:rPr lang="en-US" sz="2500" i="1" dirty="0" smtClean="0">
                <a:latin typeface="Candara" charset="0"/>
                <a:cs typeface="MS PGothic" charset="0"/>
              </a:rPr>
              <a:t>phrases </a:t>
            </a:r>
            <a:r>
              <a:rPr lang="en-US" sz="2500" i="1" dirty="0">
                <a:latin typeface="Candara" charset="0"/>
                <a:cs typeface="MS PGothic" charset="0"/>
              </a:rPr>
              <a:t>as the Gentiles do, for they think that they will be heard </a:t>
            </a:r>
            <a:r>
              <a:rPr lang="en-US" sz="2500" i="1" dirty="0" smtClean="0">
                <a:latin typeface="Candara" charset="0"/>
                <a:cs typeface="MS PGothic" charset="0"/>
              </a:rPr>
              <a:t>for </a:t>
            </a:r>
            <a:r>
              <a:rPr lang="en-US" sz="2500" i="1" dirty="0">
                <a:latin typeface="Candara" charset="0"/>
                <a:cs typeface="MS PGothic" charset="0"/>
              </a:rPr>
              <a:t>their many words. </a:t>
            </a:r>
            <a:r>
              <a:rPr lang="en-US" sz="2500" i="1" baseline="30000" dirty="0">
                <a:latin typeface="Candara" charset="0"/>
                <a:cs typeface="MS PGothic" charset="0"/>
              </a:rPr>
              <a:t>8</a:t>
            </a:r>
            <a:r>
              <a:rPr lang="en-US" sz="2500" i="1" dirty="0">
                <a:latin typeface="Candara" charset="0"/>
                <a:cs typeface="MS PGothic" charset="0"/>
              </a:rPr>
              <a:t> Do not be like them, for your Father </a:t>
            </a:r>
            <a:r>
              <a:rPr lang="en-US" sz="2500" i="1" dirty="0" smtClean="0">
                <a:latin typeface="Candara" charset="0"/>
                <a:cs typeface="MS PGothic" charset="0"/>
              </a:rPr>
              <a:t>knows </a:t>
            </a:r>
            <a:r>
              <a:rPr lang="en-US" sz="2500" i="1" dirty="0">
                <a:latin typeface="Candara" charset="0"/>
                <a:cs typeface="MS PGothic" charset="0"/>
              </a:rPr>
              <a:t>what you need before you ask him.” (vs. 5-8)</a:t>
            </a:r>
          </a:p>
          <a:p>
            <a:pPr marL="461963" indent="-461963">
              <a:spcBef>
                <a:spcPct val="0"/>
              </a:spcBef>
            </a:pPr>
            <a:endParaRPr lang="en-US" sz="1000" b="1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800" b="1" u="sng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DO</a:t>
            </a:r>
            <a:r>
              <a:rPr lang="en-US" sz="2800" b="1" kern="1200" dirty="0" smtClean="0">
                <a:latin typeface="Candara" charset="0"/>
                <a:ea typeface="ＭＳ Ｐゴシック" charset="0"/>
                <a:cs typeface="Candara" charset="0"/>
              </a:rPr>
              <a:t> pray this way: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endParaRPr lang="en-US" sz="10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Let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your prayer be </a:t>
            </a:r>
            <a:r>
              <a:rPr lang="en-US" sz="26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GENUINE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 (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v. 6).	</a:t>
            </a:r>
          </a:p>
          <a:p>
            <a:pPr marL="1712913" lvl="4" indent="-3429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i.e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., secret/godly, NOT ostentatious/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selfish</a:t>
            </a:r>
          </a:p>
          <a:p>
            <a:pPr marL="1370013" lvl="4" indent="0" defTabSz="385763">
              <a:spcBef>
                <a:spcPts val="0"/>
              </a:spcBef>
              <a:buNone/>
              <a:defRPr/>
            </a:pPr>
            <a:endParaRPr lang="en-US" sz="10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Let your prayer be </a:t>
            </a:r>
            <a:r>
              <a:rPr lang="en-US" sz="26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THOUGHTFUL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 (v. 8).</a:t>
            </a:r>
          </a:p>
          <a:p>
            <a:pPr marL="1712913" lvl="4" indent="-342900" defTabSz="385763">
              <a:spcBef>
                <a:spcPts val="0"/>
              </a:spcBef>
              <a:buFont typeface="Wingdings" charset="2"/>
              <a:buChar char="ü"/>
              <a:defRPr/>
            </a:pP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i.e</a:t>
            </a:r>
            <a:r>
              <a:rPr lang="en-US" sz="2500" b="1" kern="1200" dirty="0">
                <a:latin typeface="Candara" charset="0"/>
                <a:ea typeface="ＭＳ Ｐゴシック" charset="0"/>
                <a:cs typeface="Candara" charset="0"/>
              </a:rPr>
              <a:t>., mindful/attentive, NOT mindless/</a:t>
            </a:r>
            <a:r>
              <a:rPr lang="en-US" sz="2500" b="1" kern="1200" dirty="0" smtClean="0">
                <a:latin typeface="Candara" charset="0"/>
                <a:ea typeface="ＭＳ Ｐゴシック" charset="0"/>
                <a:cs typeface="Candara" charset="0"/>
              </a:rPr>
              <a:t>babbling</a:t>
            </a:r>
            <a:endParaRPr lang="en-US" sz="25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455613" lvl="2" indent="0" defTabSz="385763">
              <a:spcBef>
                <a:spcPts val="0"/>
              </a:spcBef>
              <a:buNone/>
              <a:defRPr/>
            </a:pP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5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Pray then like this</a:t>
            </a:r>
            <a:r>
              <a:rPr lang="en-US" sz="2600" i="1" dirty="0" smtClean="0">
                <a:latin typeface="Candara" charset="0"/>
                <a:cs typeface="MS PGothic" charset="0"/>
              </a:rPr>
              <a:t>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hallowed be your name.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baseline="30000" dirty="0">
                <a:latin typeface="Candara" charset="0"/>
                <a:cs typeface="MS PGothic" charset="0"/>
              </a:rPr>
              <a:t>10</a:t>
            </a:r>
            <a:r>
              <a:rPr lang="en-US" sz="2600" i="1" dirty="0">
                <a:latin typeface="Candara" charset="0"/>
                <a:cs typeface="MS PGothic" charset="0"/>
              </a:rPr>
              <a:t> Your kingdom come,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your will be done,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on earth as it is in heaven.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baseline="30000" dirty="0">
                <a:latin typeface="Candara" charset="0"/>
                <a:cs typeface="MS PGothic" charset="0"/>
              </a:rPr>
              <a:t>11</a:t>
            </a:r>
            <a:r>
              <a:rPr lang="en-US" sz="2600" i="1" dirty="0">
                <a:latin typeface="Candara" charset="0"/>
                <a:cs typeface="MS PGothic" charset="0"/>
              </a:rPr>
              <a:t> Give us this day our daily bread,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baseline="30000" dirty="0">
                <a:latin typeface="Candara" charset="0"/>
                <a:cs typeface="MS PGothic" charset="0"/>
              </a:rPr>
              <a:t>12</a:t>
            </a:r>
            <a:r>
              <a:rPr lang="en-US" sz="2600" i="1" dirty="0">
                <a:latin typeface="Candara" charset="0"/>
                <a:cs typeface="MS PGothic" charset="0"/>
              </a:rPr>
              <a:t> and forgive us our debts,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 as we also have forgiven our debtors. 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6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13</a:t>
            </a:r>
            <a:r>
              <a:rPr lang="en-US" sz="2600" i="1" dirty="0">
                <a:latin typeface="Candara" charset="0"/>
                <a:cs typeface="MS PGothic" charset="0"/>
              </a:rPr>
              <a:t> And lead us not into temptation,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 but deliver us from evil</a:t>
            </a:r>
            <a:r>
              <a:rPr lang="en-US" sz="2500" i="1" dirty="0" smtClean="0">
                <a:latin typeface="Candara" charset="0"/>
                <a:cs typeface="MS PGothic" charset="0"/>
              </a:rPr>
              <a:t>.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14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>
                <a:latin typeface="Candara" charset="0"/>
                <a:cs typeface="MS PGothic" charset="0"/>
              </a:rPr>
              <a:t>14</a:t>
            </a:r>
            <a:r>
              <a:rPr lang="en-US" sz="2600" i="1" dirty="0">
                <a:latin typeface="Candara" charset="0"/>
                <a:cs typeface="MS PGothic" charset="0"/>
              </a:rPr>
              <a:t> For if you forgive others their trespasses, 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your heavenly Father will also forgive you, </a:t>
            </a:r>
            <a:endParaRPr lang="en-US" sz="2600" i="1" dirty="0" smtClean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15</a:t>
            </a:r>
            <a:r>
              <a:rPr lang="en-US" sz="2600" i="1" dirty="0">
                <a:latin typeface="Candara" charset="0"/>
                <a:cs typeface="MS PGothic" charset="0"/>
              </a:rPr>
              <a:t> but if you do not forgive others their trespasses, 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neither will your Father forgive your trespasses. (vs. 9-15</a:t>
            </a:r>
            <a:r>
              <a:rPr lang="en-US" sz="2600" i="1" dirty="0" smtClean="0">
                <a:latin typeface="Candara" charset="0"/>
                <a:cs typeface="MS PGothic" charset="0"/>
              </a:rPr>
              <a:t>)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JESUS’ TEACHING ON HOW TO PRAY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latin typeface="Candara" charset="0"/>
                <a:cs typeface="MS PGothic" charset="0"/>
              </a:rPr>
              <a:t>9</a:t>
            </a:r>
            <a:r>
              <a:rPr lang="en-US" sz="26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6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600" i="1" dirty="0">
                <a:latin typeface="Candara" charset="0"/>
                <a:cs typeface="MS PGothic" charset="0"/>
              </a:rPr>
            </a:br>
            <a:r>
              <a:rPr lang="en-US" sz="2600" i="1" dirty="0">
                <a:latin typeface="Candara" charset="0"/>
                <a:cs typeface="MS PGothic" charset="0"/>
              </a:rPr>
              <a:t>hallowed be your name</a:t>
            </a:r>
            <a:r>
              <a:rPr lang="en-US" sz="2600" i="1" dirty="0" smtClean="0">
                <a:latin typeface="Candara" charset="0"/>
                <a:cs typeface="MS PGothic" charset="0"/>
              </a:rPr>
              <a:t>. (v. 9)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1000" i="1" dirty="0">
              <a:latin typeface="Candara" charset="0"/>
              <a:cs typeface="MS PGothic" charset="0"/>
            </a:endParaRPr>
          </a:p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1</a:t>
            </a:r>
            <a:r>
              <a:rPr lang="en-US" sz="2800" b="1" spc="-10" dirty="0">
                <a:latin typeface="Candara" charset="0"/>
                <a:cs typeface="MS PGothic" charset="0"/>
              </a:rPr>
              <a:t>)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  TO </a:t>
            </a:r>
            <a:r>
              <a:rPr lang="en-US" sz="2800" b="1" spc="-10" dirty="0">
                <a:latin typeface="Candara" charset="0"/>
                <a:cs typeface="MS PGothic" charset="0"/>
              </a:rPr>
              <a:t>WHOM WE PRAY: </a:t>
            </a:r>
            <a:r>
              <a:rPr lang="en-US" sz="2800" b="1" i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“Our Father in heaven”</a:t>
            </a:r>
          </a:p>
          <a:p>
            <a:pPr marL="0" indent="0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Why is this important?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endParaRPr lang="en-US" sz="10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We are to pray to </a:t>
            </a:r>
            <a:r>
              <a:rPr lang="en-US" sz="2600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Right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Person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who is GOD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—NOT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to self, people, air.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We are to pray to God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who is our Father and who is in heaven.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We are to pray not only alone [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in secret</a:t>
            </a:r>
            <a:r>
              <a:rPr lang="en-US" sz="2600" i="1" kern="1200" dirty="0" smtClean="0">
                <a:latin typeface="Candara" charset="0"/>
                <a:ea typeface="ＭＳ Ｐゴシック" charset="0"/>
                <a:cs typeface="Candara" charset="0"/>
              </a:rPr>
              <a:t>/“my”</a:t>
            </a:r>
            <a:r>
              <a:rPr lang="en-US" sz="2600" kern="1200" dirty="0" smtClean="0">
                <a:latin typeface="Candara" charset="0"/>
                <a:ea typeface="ＭＳ Ｐゴシック" charset="0"/>
                <a:cs typeface="Candara" charset="0"/>
              </a:rPr>
              <a:t>] 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but </a:t>
            </a:r>
            <a:r>
              <a:rPr lang="en-US" sz="2600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also with others together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 [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in community/“our”</a:t>
            </a:r>
            <a:r>
              <a:rPr lang="en-US" sz="2600" kern="1200" dirty="0">
                <a:latin typeface="Candara" charset="0"/>
                <a:ea typeface="ＭＳ Ｐゴシック" charset="0"/>
                <a:cs typeface="Candara" charset="0"/>
              </a:rPr>
              <a:t>].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0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37435</TotalTime>
  <Words>453</Words>
  <Application>Microsoft Macintosh PowerPoint</Application>
  <PresentationFormat>Custom</PresentationFormat>
  <Paragraphs>169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PowerPoint Presentation</vt:lpstr>
      <vt:lpstr>Learning to Pray – Part 1</vt:lpstr>
      <vt:lpstr>PRAYER IS AN OPEN SECRET TO...</vt:lpstr>
      <vt:lpstr>JESUS’ EXAMPLE IN PRAYER</vt:lpstr>
      <vt:lpstr>JESUS’ TEACHING ON HOW TO PRAY</vt:lpstr>
      <vt:lpstr>JESUS’ TEACHING ON HOW TO PRAY</vt:lpstr>
      <vt:lpstr>JESUS’ TEACHING ON HOW TO PRAY</vt:lpstr>
      <vt:lpstr>JESUS’ TEACHING ON HOW TO PRAY</vt:lpstr>
      <vt:lpstr>JESUS’ TEACHING ON HOW TO PRAY</vt:lpstr>
      <vt:lpstr>JESUS’ TEACHING ON HOW TO PRAY</vt:lpstr>
      <vt:lpstr>JESUS’ TEACHING ON HOW TO PRAY</vt:lpstr>
      <vt:lpstr>JESUS’ TEACHING ON HOW TO PRAY</vt:lpstr>
      <vt:lpstr>JESUS’ TEACHING ON HOW TO PRAY</vt:lpstr>
      <vt:lpstr>JESUS’ TEACHING ON HOW TO PRAY</vt:lpstr>
      <vt:lpstr>HOW CAN WE APPLY JESUS’ TEACHING ON HOW TO PRAY?</vt:lpstr>
      <vt:lpstr>HOW CAN WE APPLY JESUS’ TEACHING ON HOW TO PRAY?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2853</cp:revision>
  <cp:lastPrinted>2016-05-15T15:24:37Z</cp:lastPrinted>
  <dcterms:created xsi:type="dcterms:W3CDTF">2007-10-20T20:09:35Z</dcterms:created>
  <dcterms:modified xsi:type="dcterms:W3CDTF">2016-05-15T21:44:03Z</dcterms:modified>
  <cp:category/>
</cp:coreProperties>
</file>