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Lst>
  <p:notesMasterIdLst>
    <p:notesMasterId r:id="rId33"/>
  </p:notesMasterIdLst>
  <p:sldIdLst>
    <p:sldId id="281" r:id="rId17"/>
    <p:sldId id="371" r:id="rId18"/>
    <p:sldId id="372" r:id="rId19"/>
    <p:sldId id="373" r:id="rId20"/>
    <p:sldId id="374" r:id="rId21"/>
    <p:sldId id="375" r:id="rId22"/>
    <p:sldId id="376" r:id="rId23"/>
    <p:sldId id="377" r:id="rId24"/>
    <p:sldId id="378" r:id="rId25"/>
    <p:sldId id="379" r:id="rId26"/>
    <p:sldId id="390" r:id="rId27"/>
    <p:sldId id="391" r:id="rId28"/>
    <p:sldId id="392" r:id="rId29"/>
    <p:sldId id="385" r:id="rId30"/>
    <p:sldId id="386" r:id="rId31"/>
    <p:sldId id="283" r:id="rId32"/>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8" autoAdjust="0"/>
    <p:restoredTop sz="92760"/>
  </p:normalViewPr>
  <p:slideViewPr>
    <p:cSldViewPr>
      <p:cViewPr>
        <p:scale>
          <a:sx n="103" d="100"/>
          <a:sy n="103" d="100"/>
        </p:scale>
        <p:origin x="-624" y="-17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2/28/16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87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cs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9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4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4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2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2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9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9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0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0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9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6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1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0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80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2/28/16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2/28/16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5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5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2/28/16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2/28/16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2/28/16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2/28/16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2/28/16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5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2/28/16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54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2/28/16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2/28/16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2/28/16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2/28/16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2/28/16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5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5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2/28/16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2/28/16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2/28/16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2/28/16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2/28/16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5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2/28/16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54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2/28/16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2/28/16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2/28/16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6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6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1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51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51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6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2/28/16</a:t>
            </a:fld>
            <a:endParaRPr lang="en-US"/>
          </a:p>
        </p:txBody>
      </p:sp>
      <p:sp>
        <p:nvSpPr>
          <p:cNvPr id="5" name="Footer Placeholder 4"/>
          <p:cNvSpPr>
            <a:spLocks noGrp="1"/>
          </p:cNvSpPr>
          <p:nvPr>
            <p:ph type="ftr" sz="quarter" idx="3"/>
          </p:nvPr>
        </p:nvSpPr>
        <p:spPr>
          <a:xfrm>
            <a:off x="4038600" y="635646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46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6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2/28/16</a:t>
            </a:fld>
            <a:endParaRPr lang="en-US"/>
          </a:p>
        </p:txBody>
      </p:sp>
      <p:sp>
        <p:nvSpPr>
          <p:cNvPr id="5" name="Footer Placeholder 4"/>
          <p:cNvSpPr>
            <a:spLocks noGrp="1"/>
          </p:cNvSpPr>
          <p:nvPr>
            <p:ph type="ftr" sz="quarter" idx="3"/>
          </p:nvPr>
        </p:nvSpPr>
        <p:spPr>
          <a:xfrm>
            <a:off x="4038600" y="635646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46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838200"/>
          </a:xfrm>
        </p:spPr>
        <p:txBody>
          <a:bodyPr/>
          <a:lstStyle/>
          <a:p>
            <a:r>
              <a:rPr lang="en-US" sz="3000" b="1" dirty="0">
                <a:latin typeface="Candara" charset="0"/>
                <a:cs typeface="MS PGothic" charset="0"/>
              </a:rPr>
              <a:t>WHAT IMPLICATIONS DOES JESUS’ </a:t>
            </a:r>
            <a:r>
              <a:rPr lang="en-US" sz="3000" b="1" dirty="0" smtClean="0">
                <a:latin typeface="Candara" charset="0"/>
                <a:cs typeface="MS PGothic" charset="0"/>
              </a:rPr>
              <a:t/>
            </a:r>
            <a:br>
              <a:rPr lang="en-US" sz="3000" b="1" dirty="0" smtClean="0">
                <a:latin typeface="Candara" charset="0"/>
                <a:cs typeface="MS PGothic" charset="0"/>
              </a:rPr>
            </a:br>
            <a:r>
              <a:rPr lang="en-US" sz="3000" b="1" dirty="0" smtClean="0">
                <a:latin typeface="Candara" charset="0"/>
                <a:cs typeface="MS PGothic" charset="0"/>
              </a:rPr>
              <a:t>RADICAL </a:t>
            </a:r>
            <a:r>
              <a:rPr lang="en-US" sz="3000" b="1" dirty="0">
                <a:latin typeface="Candara" charset="0"/>
                <a:cs typeface="MS PGothic" charset="0"/>
              </a:rPr>
              <a:t>TEACHING HAVE FOR US TODAY?</a:t>
            </a:r>
          </a:p>
        </p:txBody>
      </p:sp>
      <p:sp>
        <p:nvSpPr>
          <p:cNvPr id="27651" name="Rectangle 3"/>
          <p:cNvSpPr>
            <a:spLocks noGrp="1" noChangeArrowheads="1"/>
          </p:cNvSpPr>
          <p:nvPr>
            <p:ph type="body" idx="1"/>
          </p:nvPr>
        </p:nvSpPr>
        <p:spPr>
          <a:xfrm>
            <a:off x="304800" y="1600274"/>
            <a:ext cx="11684000" cy="5198035"/>
          </a:xfrm>
        </p:spPr>
        <p:txBody>
          <a:bodyPr/>
          <a:lstStyle/>
          <a:p>
            <a:pPr marL="0" indent="0" algn="ctr">
              <a:spcBef>
                <a:spcPts val="0"/>
              </a:spcBef>
              <a:buNone/>
              <a:defRPr/>
            </a:pPr>
            <a:r>
              <a:rPr lang="en-US" sz="2400" i="1" dirty="0" smtClean="0">
                <a:solidFill>
                  <a:srgbClr val="000000"/>
                </a:solidFill>
                <a:latin typeface="Candara" charset="0"/>
                <a:ea typeface="MS PGothic" charset="0"/>
                <a:cs typeface="Arial" charset="0"/>
              </a:rPr>
              <a:t>“Let </a:t>
            </a:r>
            <a:r>
              <a:rPr lang="en-US" sz="2400" i="1" dirty="0">
                <a:solidFill>
                  <a:srgbClr val="000000"/>
                </a:solidFill>
                <a:latin typeface="Candara" charset="0"/>
                <a:ea typeface="MS PGothic" charset="0"/>
                <a:cs typeface="Arial" charset="0"/>
              </a:rPr>
              <a:t>what you say be simply ‘Yes’ or ‘No’; anything more than this comes from evil</a:t>
            </a:r>
            <a:r>
              <a:rPr lang="en-US" sz="2400" i="1" dirty="0" smtClean="0">
                <a:solidFill>
                  <a:srgbClr val="000000"/>
                </a:solidFill>
                <a:latin typeface="Candara" charset="0"/>
                <a:ea typeface="MS PGothic" charset="0"/>
                <a:cs typeface="Arial" charset="0"/>
              </a:rPr>
              <a:t>.” (v.37)</a:t>
            </a:r>
          </a:p>
          <a:p>
            <a:pPr marL="0" lvl="0" indent="0" algn="ctr">
              <a:spcBef>
                <a:spcPts val="0"/>
              </a:spcBef>
              <a:buNone/>
              <a:defRPr/>
            </a:pPr>
            <a:endParaRPr lang="en-US" sz="1000" i="1" dirty="0" smtClean="0">
              <a:solidFill>
                <a:srgbClr val="000000"/>
              </a:solidFill>
              <a:latin typeface="Candara" charset="0"/>
              <a:ea typeface="MS PGothic" charset="0"/>
              <a:cs typeface="Arial" charset="0"/>
            </a:endParaRPr>
          </a:p>
          <a:p>
            <a:pPr marL="461963" indent="-461963">
              <a:buNone/>
            </a:pPr>
            <a:r>
              <a:rPr lang="en-US" sz="2600" b="1" dirty="0">
                <a:latin typeface="Candara" charset="0"/>
                <a:cs typeface="MS PGothic" charset="0"/>
              </a:rPr>
              <a:t>1)   We are </a:t>
            </a:r>
            <a:r>
              <a:rPr lang="en-US" sz="2600" b="1" dirty="0" smtClean="0">
                <a:latin typeface="Candara" charset="0"/>
                <a:cs typeface="MS PGothic" charset="0"/>
              </a:rPr>
              <a:t>to be</a:t>
            </a:r>
            <a:r>
              <a:rPr lang="en-US" sz="2600" b="1" dirty="0" smtClean="0">
                <a:solidFill>
                  <a:srgbClr val="FF0000"/>
                </a:solidFill>
                <a:latin typeface="Candara" charset="0"/>
                <a:cs typeface="MS PGothic" charset="0"/>
              </a:rPr>
              <a:t> </a:t>
            </a:r>
            <a:r>
              <a:rPr lang="en-US" sz="2600" b="1" u="sng" dirty="0">
                <a:solidFill>
                  <a:srgbClr val="FF0000"/>
                </a:solidFill>
                <a:latin typeface="Candara" charset="0"/>
                <a:cs typeface="MS PGothic" charset="0"/>
              </a:rPr>
              <a:t>PEOPLE OF INTEGRITY</a:t>
            </a:r>
            <a:r>
              <a:rPr lang="en-US" sz="2600" b="1" dirty="0">
                <a:solidFill>
                  <a:srgbClr val="FF0000"/>
                </a:solidFill>
                <a:latin typeface="Candara" charset="0"/>
                <a:cs typeface="MS PGothic" charset="0"/>
              </a:rPr>
              <a:t> in our speech —i.e., those who don’t need oath-taking to tell the truth</a:t>
            </a:r>
            <a:r>
              <a:rPr lang="en-US" sz="2600" b="1" dirty="0" smtClean="0">
                <a:solidFill>
                  <a:srgbClr val="FF0000"/>
                </a:solidFill>
                <a:latin typeface="Candara" charset="0"/>
                <a:cs typeface="MS PGothic" charset="0"/>
              </a:rPr>
              <a:t>.</a:t>
            </a:r>
            <a:endParaRPr lang="en-US" sz="2600" b="1" dirty="0">
              <a:solidFill>
                <a:srgbClr val="FF0000"/>
              </a:solidFill>
              <a:latin typeface="Candara" charset="0"/>
              <a:cs typeface="MS PGothic" charset="0"/>
            </a:endParaRPr>
          </a:p>
          <a:p>
            <a:pPr marL="461963" lvl="0" indent="-461963">
              <a:buNone/>
            </a:pPr>
            <a:endParaRPr lang="en-US" sz="1200" i="1" dirty="0">
              <a:latin typeface="Candara" charset="0"/>
              <a:cs typeface="Candara" charset="0"/>
            </a:endParaRPr>
          </a:p>
          <a:p>
            <a:pPr marL="461963" indent="-461963" algn="ctr">
              <a:spcBef>
                <a:spcPct val="0"/>
              </a:spcBef>
              <a:buNone/>
            </a:pPr>
            <a:r>
              <a:rPr lang="en-US" sz="2400" i="1" baseline="30000" dirty="0" smtClean="0">
                <a:latin typeface="Candara"/>
                <a:cs typeface="Candara"/>
              </a:rPr>
              <a:t>22</a:t>
            </a:r>
            <a:r>
              <a:rPr lang="en-US" sz="2400" i="1" dirty="0">
                <a:latin typeface="Candara"/>
                <a:cs typeface="Candara"/>
              </a:rPr>
              <a:t> Lying lips are an abomination to the LORD,</a:t>
            </a:r>
            <a:br>
              <a:rPr lang="en-US" sz="2400" i="1" dirty="0">
                <a:latin typeface="Candara"/>
                <a:cs typeface="Candara"/>
              </a:rPr>
            </a:br>
            <a:r>
              <a:rPr lang="en-US" sz="2400" i="1" dirty="0">
                <a:latin typeface="Candara"/>
                <a:cs typeface="Candara"/>
              </a:rPr>
              <a:t>but those who act faithfully are his delight.</a:t>
            </a:r>
            <a:br>
              <a:rPr lang="en-US" sz="2400" i="1" dirty="0">
                <a:latin typeface="Candara"/>
                <a:cs typeface="Candara"/>
              </a:rPr>
            </a:br>
            <a:r>
              <a:rPr lang="en-US" sz="2400" i="1" dirty="0">
                <a:latin typeface="Candara"/>
                <a:cs typeface="Candara"/>
              </a:rPr>
              <a:t>Proverbs 12:</a:t>
            </a:r>
            <a:r>
              <a:rPr lang="en-US" sz="2400" i="1" dirty="0" smtClean="0">
                <a:latin typeface="Candara"/>
                <a:cs typeface="Candara"/>
              </a:rPr>
              <a:t>22</a:t>
            </a:r>
          </a:p>
          <a:p>
            <a:pPr marL="461963" indent="-461963" algn="ctr">
              <a:spcBef>
                <a:spcPct val="0"/>
              </a:spcBef>
              <a:buNone/>
            </a:pPr>
            <a:endParaRPr lang="en-US" sz="1200" i="1" dirty="0">
              <a:latin typeface="Candara"/>
              <a:cs typeface="Candara"/>
            </a:endParaRPr>
          </a:p>
          <a:p>
            <a:pPr marL="461963" indent="-461963" algn="ctr">
              <a:spcBef>
                <a:spcPct val="0"/>
              </a:spcBef>
              <a:buNone/>
            </a:pPr>
            <a:r>
              <a:rPr lang="en-US" sz="2400" i="1" dirty="0" smtClean="0">
                <a:latin typeface="Candara"/>
                <a:cs typeface="Candara"/>
              </a:rPr>
              <a:t>Lie</a:t>
            </a:r>
            <a:r>
              <a:rPr lang="en-US" sz="2400" i="1" dirty="0">
                <a:latin typeface="Candara"/>
                <a:cs typeface="Candara"/>
              </a:rPr>
              <a:t>—an abomination before the Lord </a:t>
            </a:r>
          </a:p>
          <a:p>
            <a:pPr marL="461963" indent="-461963" algn="ctr">
              <a:spcBef>
                <a:spcPct val="0"/>
              </a:spcBef>
              <a:buNone/>
            </a:pPr>
            <a:r>
              <a:rPr lang="en-US" sz="2400" i="1" dirty="0">
                <a:latin typeface="Candara"/>
                <a:cs typeface="Candara"/>
              </a:rPr>
              <a:t>and an ever present help in time of </a:t>
            </a:r>
            <a:r>
              <a:rPr lang="en-US" sz="2400" i="1" dirty="0" smtClean="0">
                <a:latin typeface="Candara"/>
                <a:cs typeface="Candara"/>
              </a:rPr>
              <a:t>trouble</a:t>
            </a:r>
            <a:r>
              <a:rPr lang="en-US" sz="2400" i="1" dirty="0">
                <a:latin typeface="Candara"/>
                <a:cs typeface="Candara"/>
              </a:rPr>
              <a:t>.</a:t>
            </a:r>
          </a:p>
          <a:p>
            <a:pPr marL="461963" indent="-461963" algn="ctr">
              <a:spcBef>
                <a:spcPct val="0"/>
              </a:spcBef>
              <a:buNone/>
            </a:pPr>
            <a:r>
              <a:rPr lang="en-US" sz="2400" i="1" dirty="0">
                <a:latin typeface="Candara"/>
                <a:cs typeface="Candara"/>
              </a:rPr>
              <a:t>Mark </a:t>
            </a:r>
            <a:r>
              <a:rPr lang="en-US" sz="2400" i="1" dirty="0" smtClean="0">
                <a:latin typeface="Candara"/>
                <a:cs typeface="Candara"/>
              </a:rPr>
              <a:t>Twain</a:t>
            </a:r>
            <a:endParaRPr lang="en-US" sz="2500" b="1" kern="1200" dirty="0">
              <a:latin typeface="Candara" charset="0"/>
              <a:ea typeface="ＭＳ Ｐゴシック" charset="0"/>
              <a:cs typeface="Candara" charset="0"/>
            </a:endParaRPr>
          </a:p>
        </p:txBody>
      </p:sp>
    </p:spTree>
    <p:extLst>
      <p:ext uri="{BB962C8B-B14F-4D97-AF65-F5344CB8AC3E}">
        <p14:creationId xmlns:p14="http://schemas.microsoft.com/office/powerpoint/2010/main" val="29156432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838200"/>
          </a:xfrm>
        </p:spPr>
        <p:txBody>
          <a:bodyPr/>
          <a:lstStyle/>
          <a:p>
            <a:r>
              <a:rPr lang="en-US" sz="3000" b="1" dirty="0">
                <a:latin typeface="Candara" charset="0"/>
                <a:cs typeface="MS PGothic" charset="0"/>
              </a:rPr>
              <a:t>WHAT IMPLICATIONS DOES JESUS’ </a:t>
            </a:r>
            <a:r>
              <a:rPr lang="en-US" sz="3000" b="1" dirty="0" smtClean="0">
                <a:latin typeface="Candara" charset="0"/>
                <a:cs typeface="MS PGothic" charset="0"/>
              </a:rPr>
              <a:t/>
            </a:r>
            <a:br>
              <a:rPr lang="en-US" sz="3000" b="1" dirty="0" smtClean="0">
                <a:latin typeface="Candara" charset="0"/>
                <a:cs typeface="MS PGothic" charset="0"/>
              </a:rPr>
            </a:br>
            <a:r>
              <a:rPr lang="en-US" sz="3000" b="1" dirty="0" smtClean="0">
                <a:latin typeface="Candara" charset="0"/>
                <a:cs typeface="MS PGothic" charset="0"/>
              </a:rPr>
              <a:t>RADICAL </a:t>
            </a:r>
            <a:r>
              <a:rPr lang="en-US" sz="3000" b="1" dirty="0">
                <a:latin typeface="Candara" charset="0"/>
                <a:cs typeface="MS PGothic" charset="0"/>
              </a:rPr>
              <a:t>TEACHING HAVE FOR US TODAY?</a:t>
            </a:r>
          </a:p>
        </p:txBody>
      </p:sp>
      <p:sp>
        <p:nvSpPr>
          <p:cNvPr id="27651" name="Rectangle 3"/>
          <p:cNvSpPr>
            <a:spLocks noGrp="1" noChangeArrowheads="1"/>
          </p:cNvSpPr>
          <p:nvPr>
            <p:ph type="body" idx="1"/>
          </p:nvPr>
        </p:nvSpPr>
        <p:spPr>
          <a:xfrm>
            <a:off x="304800" y="1600274"/>
            <a:ext cx="11684000" cy="5198035"/>
          </a:xfrm>
        </p:spPr>
        <p:txBody>
          <a:bodyPr/>
          <a:lstStyle/>
          <a:p>
            <a:pPr marL="0" indent="0" algn="ctr">
              <a:spcBef>
                <a:spcPts val="0"/>
              </a:spcBef>
              <a:buNone/>
              <a:defRPr/>
            </a:pPr>
            <a:r>
              <a:rPr lang="en-US" sz="2400" i="1" dirty="0" smtClean="0">
                <a:solidFill>
                  <a:srgbClr val="000000"/>
                </a:solidFill>
                <a:latin typeface="Candara" charset="0"/>
                <a:ea typeface="MS PGothic" charset="0"/>
                <a:cs typeface="Arial" charset="0"/>
              </a:rPr>
              <a:t>“Let </a:t>
            </a:r>
            <a:r>
              <a:rPr lang="en-US" sz="2400" i="1" dirty="0">
                <a:solidFill>
                  <a:srgbClr val="000000"/>
                </a:solidFill>
                <a:latin typeface="Candara" charset="0"/>
                <a:ea typeface="MS PGothic" charset="0"/>
                <a:cs typeface="Arial" charset="0"/>
              </a:rPr>
              <a:t>what you say be simply ‘Yes’ or ‘No’; anything more than this comes from evil</a:t>
            </a:r>
            <a:r>
              <a:rPr lang="en-US" sz="2400" i="1" dirty="0" smtClean="0">
                <a:solidFill>
                  <a:srgbClr val="000000"/>
                </a:solidFill>
                <a:latin typeface="Candara" charset="0"/>
                <a:ea typeface="MS PGothic" charset="0"/>
                <a:cs typeface="Arial" charset="0"/>
              </a:rPr>
              <a:t>.” (v.37)</a:t>
            </a:r>
          </a:p>
          <a:p>
            <a:pPr marL="0" lvl="0" indent="0" algn="ctr">
              <a:spcBef>
                <a:spcPts val="0"/>
              </a:spcBef>
              <a:buNone/>
              <a:defRPr/>
            </a:pPr>
            <a:endParaRPr lang="en-US" sz="1000" i="1" dirty="0" smtClean="0">
              <a:solidFill>
                <a:srgbClr val="000000"/>
              </a:solidFill>
              <a:latin typeface="Candara" charset="0"/>
              <a:ea typeface="MS PGothic" charset="0"/>
              <a:cs typeface="Arial" charset="0"/>
            </a:endParaRPr>
          </a:p>
          <a:p>
            <a:pPr marL="461963" indent="-461963">
              <a:buNone/>
            </a:pPr>
            <a:r>
              <a:rPr lang="en-US" sz="2600" b="1" dirty="0">
                <a:latin typeface="Candara" charset="0"/>
                <a:cs typeface="MS PGothic" charset="0"/>
              </a:rPr>
              <a:t>1)   We are </a:t>
            </a:r>
            <a:r>
              <a:rPr lang="en-US" sz="2600" b="1" dirty="0" smtClean="0">
                <a:latin typeface="Candara" charset="0"/>
                <a:cs typeface="MS PGothic" charset="0"/>
              </a:rPr>
              <a:t>to be</a:t>
            </a:r>
            <a:r>
              <a:rPr lang="en-US" sz="2600" b="1" dirty="0" smtClean="0">
                <a:solidFill>
                  <a:srgbClr val="FF0000"/>
                </a:solidFill>
                <a:latin typeface="Candara" charset="0"/>
                <a:cs typeface="MS PGothic" charset="0"/>
              </a:rPr>
              <a:t> </a:t>
            </a:r>
            <a:r>
              <a:rPr lang="en-US" sz="2600" b="1" u="sng" dirty="0">
                <a:solidFill>
                  <a:srgbClr val="FF0000"/>
                </a:solidFill>
                <a:latin typeface="Candara" charset="0"/>
                <a:cs typeface="MS PGothic" charset="0"/>
              </a:rPr>
              <a:t>PEOPLE OF INTEGRITY</a:t>
            </a:r>
            <a:r>
              <a:rPr lang="en-US" sz="2600" b="1" dirty="0">
                <a:solidFill>
                  <a:srgbClr val="FF0000"/>
                </a:solidFill>
                <a:latin typeface="Candara" charset="0"/>
                <a:cs typeface="MS PGothic" charset="0"/>
              </a:rPr>
              <a:t> in our speech —i.e., those who don’t need oath-taking to tell the truth</a:t>
            </a:r>
            <a:r>
              <a:rPr lang="en-US" sz="2600" b="1" dirty="0" smtClean="0">
                <a:solidFill>
                  <a:srgbClr val="FF0000"/>
                </a:solidFill>
                <a:latin typeface="Candara" charset="0"/>
                <a:cs typeface="MS PGothic" charset="0"/>
              </a:rPr>
              <a:t>.</a:t>
            </a:r>
            <a:endParaRPr lang="en-US" sz="2600" b="1" dirty="0">
              <a:solidFill>
                <a:srgbClr val="FF0000"/>
              </a:solidFill>
              <a:latin typeface="Candara" charset="0"/>
              <a:cs typeface="MS PGothic" charset="0"/>
            </a:endParaRPr>
          </a:p>
          <a:p>
            <a:pPr marL="461963" lvl="0" indent="-461963">
              <a:buNone/>
            </a:pPr>
            <a:endParaRPr lang="en-US" sz="1000" i="1" dirty="0">
              <a:latin typeface="Candara" charset="0"/>
              <a:cs typeface="Candara" charset="0"/>
            </a:endParaRPr>
          </a:p>
          <a:p>
            <a:pPr marL="461963" indent="-461963" algn="ctr">
              <a:spcBef>
                <a:spcPct val="0"/>
              </a:spcBef>
              <a:buNone/>
            </a:pPr>
            <a:r>
              <a:rPr lang="en-US" sz="2400" i="1" baseline="30000" dirty="0" smtClean="0">
                <a:latin typeface="Candara"/>
                <a:cs typeface="Candara"/>
              </a:rPr>
              <a:t>22</a:t>
            </a:r>
            <a:r>
              <a:rPr lang="en-US" sz="2400" i="1" dirty="0">
                <a:latin typeface="Candara"/>
                <a:cs typeface="Candara"/>
              </a:rPr>
              <a:t> Lying lips are an abomination to the LORD,</a:t>
            </a:r>
            <a:br>
              <a:rPr lang="en-US" sz="2400" i="1" dirty="0">
                <a:latin typeface="Candara"/>
                <a:cs typeface="Candara"/>
              </a:rPr>
            </a:br>
            <a:r>
              <a:rPr lang="en-US" sz="2400" i="1" dirty="0">
                <a:latin typeface="Candara"/>
                <a:cs typeface="Candara"/>
              </a:rPr>
              <a:t>but those who act faithfully are his delight.</a:t>
            </a:r>
            <a:br>
              <a:rPr lang="en-US" sz="2400" i="1" dirty="0">
                <a:latin typeface="Candara"/>
                <a:cs typeface="Candara"/>
              </a:rPr>
            </a:br>
            <a:r>
              <a:rPr lang="en-US" sz="2400" i="1" dirty="0">
                <a:latin typeface="Candara"/>
                <a:cs typeface="Candara"/>
              </a:rPr>
              <a:t>Proverbs 12:</a:t>
            </a:r>
            <a:r>
              <a:rPr lang="en-US" sz="2400" i="1" dirty="0" smtClean="0">
                <a:latin typeface="Candara"/>
                <a:cs typeface="Candara"/>
              </a:rPr>
              <a:t>22</a:t>
            </a:r>
          </a:p>
          <a:p>
            <a:pPr marL="461963" indent="-461963" algn="ctr">
              <a:spcBef>
                <a:spcPct val="0"/>
              </a:spcBef>
              <a:buNone/>
            </a:pPr>
            <a:endParaRPr lang="en-US" sz="1200" i="1" dirty="0">
              <a:latin typeface="Candara"/>
              <a:cs typeface="Candara"/>
            </a:endParaRPr>
          </a:p>
          <a:p>
            <a:pPr marL="912813" lvl="2" indent="-457200" defTabSz="385763">
              <a:spcBef>
                <a:spcPts val="0"/>
              </a:spcBef>
              <a:buFont typeface="Wingdings" charset="0"/>
              <a:buChar char="Ø"/>
              <a:defRPr/>
            </a:pPr>
            <a:r>
              <a:rPr lang="en-US" sz="2500" b="1" kern="1200" dirty="0" smtClean="0">
                <a:latin typeface="Candara" charset="0"/>
                <a:ea typeface="ＭＳ Ｐゴシック" charset="0"/>
                <a:cs typeface="Candara" charset="0"/>
              </a:rPr>
              <a:t>Deal with your heart for radical integrity—that you are trustworthy not because of an oath but because of your commitment to heart righteousness.</a:t>
            </a:r>
            <a:endParaRPr lang="en-US" sz="25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500" b="1" kern="1200" dirty="0" smtClean="0">
                <a:latin typeface="Candara" charset="0"/>
                <a:ea typeface="ＭＳ Ｐゴシック" charset="0"/>
                <a:cs typeface="Candara" charset="0"/>
              </a:rPr>
              <a:t>Let your life speak for itself as oath in speaking the truth to others.</a:t>
            </a:r>
            <a:endParaRPr lang="en-US" sz="2500" b="1" kern="1200" dirty="0">
              <a:latin typeface="Candara" charset="0"/>
              <a:ea typeface="ＭＳ Ｐゴシック" charset="0"/>
              <a:cs typeface="Candara" charset="0"/>
            </a:endParaRPr>
          </a:p>
        </p:txBody>
      </p:sp>
    </p:spTree>
    <p:extLst>
      <p:ext uri="{BB962C8B-B14F-4D97-AF65-F5344CB8AC3E}">
        <p14:creationId xmlns:p14="http://schemas.microsoft.com/office/powerpoint/2010/main" val="15684160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838200"/>
          </a:xfrm>
        </p:spPr>
        <p:txBody>
          <a:bodyPr/>
          <a:lstStyle/>
          <a:p>
            <a:r>
              <a:rPr lang="en-US" sz="3000" b="1" dirty="0">
                <a:latin typeface="Candara" charset="0"/>
                <a:cs typeface="MS PGothic" charset="0"/>
              </a:rPr>
              <a:t>WHAT IMPLICATIONS DOES JESUS’ </a:t>
            </a:r>
            <a:r>
              <a:rPr lang="en-US" sz="3000" b="1" dirty="0" smtClean="0">
                <a:latin typeface="Candara" charset="0"/>
                <a:cs typeface="MS PGothic" charset="0"/>
              </a:rPr>
              <a:t/>
            </a:r>
            <a:br>
              <a:rPr lang="en-US" sz="3000" b="1" dirty="0" smtClean="0">
                <a:latin typeface="Candara" charset="0"/>
                <a:cs typeface="MS PGothic" charset="0"/>
              </a:rPr>
            </a:br>
            <a:r>
              <a:rPr lang="en-US" sz="3000" b="1" dirty="0" smtClean="0">
                <a:latin typeface="Candara" charset="0"/>
                <a:cs typeface="MS PGothic" charset="0"/>
              </a:rPr>
              <a:t>RADICAL </a:t>
            </a:r>
            <a:r>
              <a:rPr lang="en-US" sz="3000" b="1" dirty="0">
                <a:latin typeface="Candara" charset="0"/>
                <a:cs typeface="MS PGothic" charset="0"/>
              </a:rPr>
              <a:t>TEACHING HAVE FOR US TODAY?</a:t>
            </a:r>
          </a:p>
        </p:txBody>
      </p:sp>
      <p:sp>
        <p:nvSpPr>
          <p:cNvPr id="27651" name="Rectangle 3"/>
          <p:cNvSpPr>
            <a:spLocks noGrp="1" noChangeArrowheads="1"/>
          </p:cNvSpPr>
          <p:nvPr>
            <p:ph type="body" idx="1"/>
          </p:nvPr>
        </p:nvSpPr>
        <p:spPr>
          <a:xfrm>
            <a:off x="304800" y="1600274"/>
            <a:ext cx="11684000" cy="5198035"/>
          </a:xfrm>
        </p:spPr>
        <p:txBody>
          <a:bodyPr/>
          <a:lstStyle/>
          <a:p>
            <a:pPr marL="0" indent="0" algn="ctr">
              <a:spcBef>
                <a:spcPts val="0"/>
              </a:spcBef>
              <a:buNone/>
              <a:defRPr/>
            </a:pPr>
            <a:r>
              <a:rPr lang="en-US" sz="2400" i="1" dirty="0" smtClean="0">
                <a:solidFill>
                  <a:srgbClr val="000000"/>
                </a:solidFill>
                <a:latin typeface="Candara" charset="0"/>
                <a:ea typeface="MS PGothic" charset="0"/>
                <a:cs typeface="Arial" charset="0"/>
              </a:rPr>
              <a:t>“Let </a:t>
            </a:r>
            <a:r>
              <a:rPr lang="en-US" sz="2400" i="1" dirty="0">
                <a:solidFill>
                  <a:srgbClr val="000000"/>
                </a:solidFill>
                <a:latin typeface="Candara" charset="0"/>
                <a:ea typeface="MS PGothic" charset="0"/>
                <a:cs typeface="Arial" charset="0"/>
              </a:rPr>
              <a:t>what you say be simply ‘Yes’ or ‘No’; anything more than this comes from evil</a:t>
            </a:r>
            <a:r>
              <a:rPr lang="en-US" sz="2400" i="1" dirty="0" smtClean="0">
                <a:solidFill>
                  <a:srgbClr val="000000"/>
                </a:solidFill>
                <a:latin typeface="Candara" charset="0"/>
                <a:ea typeface="MS PGothic" charset="0"/>
                <a:cs typeface="Arial" charset="0"/>
              </a:rPr>
              <a:t>.” (v.37)</a:t>
            </a:r>
          </a:p>
          <a:p>
            <a:pPr marL="0" lvl="0" indent="0" algn="ctr">
              <a:spcBef>
                <a:spcPts val="0"/>
              </a:spcBef>
              <a:buNone/>
              <a:defRPr/>
            </a:pPr>
            <a:endParaRPr lang="en-US" sz="1000" i="1" dirty="0" smtClean="0">
              <a:solidFill>
                <a:srgbClr val="000000"/>
              </a:solidFill>
              <a:latin typeface="Candara" charset="0"/>
              <a:ea typeface="MS PGothic" charset="0"/>
              <a:cs typeface="Arial" charset="0"/>
            </a:endParaRPr>
          </a:p>
          <a:p>
            <a:pPr marL="461963" indent="-461963">
              <a:buNone/>
            </a:pPr>
            <a:r>
              <a:rPr lang="en-US" sz="2600" b="1" dirty="0" smtClean="0">
                <a:latin typeface="Candara" charset="0"/>
                <a:cs typeface="MS PGothic" charset="0"/>
              </a:rPr>
              <a:t>2)   We are to be</a:t>
            </a:r>
            <a:r>
              <a:rPr lang="en-US" sz="2600" b="1" dirty="0" smtClean="0">
                <a:solidFill>
                  <a:srgbClr val="FF0000"/>
                </a:solidFill>
                <a:latin typeface="Candara" charset="0"/>
                <a:cs typeface="MS PGothic" charset="0"/>
              </a:rPr>
              <a:t> </a:t>
            </a:r>
            <a:r>
              <a:rPr lang="en-US" sz="2600" b="1" dirty="0">
                <a:solidFill>
                  <a:srgbClr val="FF0000"/>
                </a:solidFill>
                <a:latin typeface="Candara" charset="0"/>
                <a:cs typeface="MS PGothic" charset="0"/>
              </a:rPr>
              <a:t>pursue </a:t>
            </a:r>
            <a:r>
              <a:rPr lang="en-US" sz="2600" b="1" u="sng" dirty="0">
                <a:solidFill>
                  <a:srgbClr val="FF0000"/>
                </a:solidFill>
                <a:latin typeface="Candara" charset="0"/>
                <a:cs typeface="MS PGothic" charset="0"/>
              </a:rPr>
              <a:t>RADICAL HONESTY IN SPEECH</a:t>
            </a:r>
            <a:r>
              <a:rPr lang="en-US" sz="2600" b="1" dirty="0">
                <a:solidFill>
                  <a:srgbClr val="FF0000"/>
                </a:solidFill>
                <a:latin typeface="Candara" charset="0"/>
                <a:cs typeface="MS PGothic" charset="0"/>
              </a:rPr>
              <a:t> at all </a:t>
            </a:r>
            <a:r>
              <a:rPr lang="en-US" sz="2600" b="1" dirty="0" smtClean="0">
                <a:solidFill>
                  <a:srgbClr val="FF0000"/>
                </a:solidFill>
                <a:latin typeface="Candara" charset="0"/>
                <a:cs typeface="MS PGothic" charset="0"/>
              </a:rPr>
              <a:t>times.</a:t>
            </a:r>
          </a:p>
          <a:p>
            <a:pPr marL="461963" lvl="0" indent="-461963">
              <a:buNone/>
            </a:pPr>
            <a:endParaRPr lang="en-US" sz="1200" i="1" dirty="0">
              <a:latin typeface="Candara" charset="0"/>
              <a:cs typeface="Candara" charset="0"/>
            </a:endParaRPr>
          </a:p>
          <a:p>
            <a:pPr marL="461963" indent="-461963" algn="ctr">
              <a:spcBef>
                <a:spcPct val="0"/>
              </a:spcBef>
              <a:buNone/>
            </a:pPr>
            <a:r>
              <a:rPr lang="en-US" sz="2400" i="1" baseline="30000" dirty="0" smtClean="0">
                <a:latin typeface="Candara"/>
                <a:cs typeface="Candara"/>
              </a:rPr>
              <a:t>25</a:t>
            </a:r>
            <a:r>
              <a:rPr lang="en-US" sz="2400" i="1" dirty="0">
                <a:latin typeface="Candara"/>
                <a:cs typeface="Candara"/>
              </a:rPr>
              <a:t> Therefore, having put away falsehood, </a:t>
            </a:r>
            <a:br>
              <a:rPr lang="en-US" sz="2400" i="1" dirty="0">
                <a:latin typeface="Candara"/>
                <a:cs typeface="Candara"/>
              </a:rPr>
            </a:br>
            <a:r>
              <a:rPr lang="en-US" sz="2400" i="1" dirty="0">
                <a:latin typeface="Candara"/>
                <a:cs typeface="Candara"/>
              </a:rPr>
              <a:t>let each one of you speak the truth with his neighbor, </a:t>
            </a:r>
            <a:br>
              <a:rPr lang="en-US" sz="2400" i="1" dirty="0">
                <a:latin typeface="Candara"/>
                <a:cs typeface="Candara"/>
              </a:rPr>
            </a:br>
            <a:r>
              <a:rPr lang="en-US" sz="2400" i="1" dirty="0">
                <a:latin typeface="Candara"/>
                <a:cs typeface="Candara"/>
              </a:rPr>
              <a:t>for we are members one of another.</a:t>
            </a:r>
          </a:p>
          <a:p>
            <a:pPr marL="461963" indent="-461963" algn="ctr">
              <a:spcBef>
                <a:spcPct val="0"/>
              </a:spcBef>
              <a:buNone/>
            </a:pPr>
            <a:r>
              <a:rPr lang="en-US" sz="2400" i="1" dirty="0">
                <a:latin typeface="Candara"/>
                <a:cs typeface="Candara"/>
              </a:rPr>
              <a:t>Ephesians 4:</a:t>
            </a:r>
            <a:r>
              <a:rPr lang="en-US" sz="2400" i="1" dirty="0" smtClean="0">
                <a:latin typeface="Candara"/>
                <a:cs typeface="Candara"/>
              </a:rPr>
              <a:t>25</a:t>
            </a:r>
          </a:p>
          <a:p>
            <a:pPr marL="461963" indent="-461963" algn="ctr">
              <a:spcBef>
                <a:spcPct val="0"/>
              </a:spcBef>
              <a:buNone/>
            </a:pPr>
            <a:endParaRPr lang="en-US" sz="1200" i="1" dirty="0">
              <a:latin typeface="Candara"/>
              <a:cs typeface="Candara"/>
            </a:endParaRPr>
          </a:p>
          <a:p>
            <a:pPr marL="461963" indent="-461963" algn="ctr">
              <a:spcBef>
                <a:spcPct val="0"/>
              </a:spcBef>
              <a:buNone/>
            </a:pPr>
            <a:r>
              <a:rPr lang="en-US" sz="2400" i="1" baseline="30000" dirty="0">
                <a:latin typeface="Candara"/>
                <a:cs typeface="Candara"/>
              </a:rPr>
              <a:t>9</a:t>
            </a:r>
            <a:r>
              <a:rPr lang="en-US" sz="2400" i="1" dirty="0">
                <a:latin typeface="Candara"/>
                <a:cs typeface="Candara"/>
              </a:rPr>
              <a:t> Do not lie to one another, seeing that you </a:t>
            </a:r>
            <a:br>
              <a:rPr lang="en-US" sz="2400" i="1" dirty="0">
                <a:latin typeface="Candara"/>
                <a:cs typeface="Candara"/>
              </a:rPr>
            </a:br>
            <a:r>
              <a:rPr lang="en-US" sz="2400" i="1" dirty="0">
                <a:latin typeface="Candara"/>
                <a:cs typeface="Candara"/>
              </a:rPr>
              <a:t>have put off the old self with its </a:t>
            </a:r>
            <a:r>
              <a:rPr lang="en-US" sz="2400" i="1" dirty="0" smtClean="0">
                <a:latin typeface="Candara"/>
                <a:cs typeface="Candara"/>
              </a:rPr>
              <a:t>practices </a:t>
            </a:r>
            <a:r>
              <a:rPr lang="en-US" sz="2400" i="1" baseline="30000" dirty="0" smtClean="0">
                <a:latin typeface="Candara"/>
                <a:cs typeface="Candara"/>
              </a:rPr>
              <a:t>10</a:t>
            </a:r>
            <a:r>
              <a:rPr lang="en-US" sz="2400" i="1" dirty="0">
                <a:latin typeface="Candara"/>
                <a:cs typeface="Candara"/>
              </a:rPr>
              <a:t> and have</a:t>
            </a:r>
            <a:br>
              <a:rPr lang="en-US" sz="2400" i="1" dirty="0">
                <a:latin typeface="Candara"/>
                <a:cs typeface="Candara"/>
              </a:rPr>
            </a:br>
            <a:r>
              <a:rPr lang="en-US" sz="2400" i="1" dirty="0">
                <a:latin typeface="Candara"/>
                <a:cs typeface="Candara"/>
              </a:rPr>
              <a:t> put on the new self, which is being renewed in</a:t>
            </a:r>
            <a:br>
              <a:rPr lang="en-US" sz="2400" i="1" dirty="0">
                <a:latin typeface="Candara"/>
                <a:cs typeface="Candara"/>
              </a:rPr>
            </a:br>
            <a:r>
              <a:rPr lang="en-US" sz="2400" i="1" dirty="0">
                <a:latin typeface="Candara"/>
                <a:cs typeface="Candara"/>
              </a:rPr>
              <a:t> knowledge after the image of its creator.</a:t>
            </a:r>
            <a:br>
              <a:rPr lang="en-US" sz="2400" i="1" dirty="0">
                <a:latin typeface="Candara"/>
                <a:cs typeface="Candara"/>
              </a:rPr>
            </a:br>
            <a:r>
              <a:rPr lang="en-US" sz="2400" i="1" dirty="0">
                <a:latin typeface="Candara"/>
                <a:cs typeface="Candara"/>
              </a:rPr>
              <a:t>Colossians 3:</a:t>
            </a:r>
            <a:r>
              <a:rPr lang="en-US" sz="2400" i="1" dirty="0" smtClean="0">
                <a:latin typeface="Candara"/>
                <a:cs typeface="Candara"/>
              </a:rPr>
              <a:t>9-10</a:t>
            </a:r>
            <a:endParaRPr lang="en-US" sz="2500" b="1" kern="1200" dirty="0">
              <a:latin typeface="Candara" charset="0"/>
              <a:ea typeface="ＭＳ Ｐゴシック" charset="0"/>
              <a:cs typeface="Candara" charset="0"/>
            </a:endParaRPr>
          </a:p>
        </p:txBody>
      </p:sp>
    </p:spTree>
    <p:extLst>
      <p:ext uri="{BB962C8B-B14F-4D97-AF65-F5344CB8AC3E}">
        <p14:creationId xmlns:p14="http://schemas.microsoft.com/office/powerpoint/2010/main" val="2187903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838200"/>
          </a:xfrm>
        </p:spPr>
        <p:txBody>
          <a:bodyPr/>
          <a:lstStyle/>
          <a:p>
            <a:r>
              <a:rPr lang="en-US" sz="3000" b="1" dirty="0">
                <a:latin typeface="Candara" charset="0"/>
                <a:cs typeface="MS PGothic" charset="0"/>
              </a:rPr>
              <a:t>WHAT IMPLICATIONS DOES JESUS’ </a:t>
            </a:r>
            <a:r>
              <a:rPr lang="en-US" sz="3000" b="1" dirty="0" smtClean="0">
                <a:latin typeface="Candara" charset="0"/>
                <a:cs typeface="MS PGothic" charset="0"/>
              </a:rPr>
              <a:t/>
            </a:r>
            <a:br>
              <a:rPr lang="en-US" sz="3000" b="1" dirty="0" smtClean="0">
                <a:latin typeface="Candara" charset="0"/>
                <a:cs typeface="MS PGothic" charset="0"/>
              </a:rPr>
            </a:br>
            <a:r>
              <a:rPr lang="en-US" sz="3000" b="1" dirty="0" smtClean="0">
                <a:latin typeface="Candara" charset="0"/>
                <a:cs typeface="MS PGothic" charset="0"/>
              </a:rPr>
              <a:t>RADICAL </a:t>
            </a:r>
            <a:r>
              <a:rPr lang="en-US" sz="3000" b="1" dirty="0">
                <a:latin typeface="Candara" charset="0"/>
                <a:cs typeface="MS PGothic" charset="0"/>
              </a:rPr>
              <a:t>TEACHING HAVE FOR US TODAY?</a:t>
            </a:r>
          </a:p>
        </p:txBody>
      </p:sp>
      <p:sp>
        <p:nvSpPr>
          <p:cNvPr id="27651" name="Rectangle 3"/>
          <p:cNvSpPr>
            <a:spLocks noGrp="1" noChangeArrowheads="1"/>
          </p:cNvSpPr>
          <p:nvPr>
            <p:ph type="body" idx="1"/>
          </p:nvPr>
        </p:nvSpPr>
        <p:spPr>
          <a:xfrm>
            <a:off x="304800" y="1600274"/>
            <a:ext cx="11734800" cy="5198035"/>
          </a:xfrm>
        </p:spPr>
        <p:txBody>
          <a:bodyPr/>
          <a:lstStyle/>
          <a:p>
            <a:pPr marL="0" indent="0" algn="ctr">
              <a:spcBef>
                <a:spcPts val="0"/>
              </a:spcBef>
              <a:buNone/>
              <a:defRPr/>
            </a:pPr>
            <a:r>
              <a:rPr lang="en-US" sz="2400" i="1" dirty="0" smtClean="0">
                <a:solidFill>
                  <a:srgbClr val="000000"/>
                </a:solidFill>
                <a:latin typeface="Candara" charset="0"/>
                <a:ea typeface="MS PGothic" charset="0"/>
                <a:cs typeface="Arial" charset="0"/>
              </a:rPr>
              <a:t>“Let </a:t>
            </a:r>
            <a:r>
              <a:rPr lang="en-US" sz="2400" i="1" dirty="0">
                <a:solidFill>
                  <a:srgbClr val="000000"/>
                </a:solidFill>
                <a:latin typeface="Candara" charset="0"/>
                <a:ea typeface="MS PGothic" charset="0"/>
                <a:cs typeface="Arial" charset="0"/>
              </a:rPr>
              <a:t>what you say be simply ‘Yes’ or ‘No’; anything more than this comes from evil</a:t>
            </a:r>
            <a:r>
              <a:rPr lang="en-US" sz="2400" i="1" dirty="0" smtClean="0">
                <a:solidFill>
                  <a:srgbClr val="000000"/>
                </a:solidFill>
                <a:latin typeface="Candara" charset="0"/>
                <a:ea typeface="MS PGothic" charset="0"/>
                <a:cs typeface="Arial" charset="0"/>
              </a:rPr>
              <a:t>.” (v.37)</a:t>
            </a:r>
          </a:p>
          <a:p>
            <a:pPr marL="0" lvl="0" indent="0" algn="ctr">
              <a:spcBef>
                <a:spcPts val="0"/>
              </a:spcBef>
              <a:buNone/>
              <a:defRPr/>
            </a:pPr>
            <a:endParaRPr lang="en-US" sz="1000" i="1" dirty="0" smtClean="0">
              <a:solidFill>
                <a:srgbClr val="000000"/>
              </a:solidFill>
              <a:latin typeface="Candara" charset="0"/>
              <a:ea typeface="MS PGothic" charset="0"/>
              <a:cs typeface="Arial" charset="0"/>
            </a:endParaRPr>
          </a:p>
          <a:p>
            <a:pPr marL="461963" indent="-461963">
              <a:buNone/>
            </a:pPr>
            <a:r>
              <a:rPr lang="en-US" sz="2600" b="1" dirty="0" smtClean="0">
                <a:latin typeface="Candara" charset="0"/>
                <a:cs typeface="MS PGothic" charset="0"/>
              </a:rPr>
              <a:t>2)   We are to be</a:t>
            </a:r>
            <a:r>
              <a:rPr lang="en-US" sz="2600" b="1" dirty="0" smtClean="0">
                <a:solidFill>
                  <a:srgbClr val="FF0000"/>
                </a:solidFill>
                <a:latin typeface="Candara" charset="0"/>
                <a:cs typeface="MS PGothic" charset="0"/>
              </a:rPr>
              <a:t> </a:t>
            </a:r>
            <a:r>
              <a:rPr lang="en-US" sz="2600" b="1" dirty="0">
                <a:solidFill>
                  <a:srgbClr val="FF0000"/>
                </a:solidFill>
                <a:latin typeface="Candara" charset="0"/>
                <a:cs typeface="MS PGothic" charset="0"/>
              </a:rPr>
              <a:t>pursue </a:t>
            </a:r>
            <a:r>
              <a:rPr lang="en-US" sz="2600" b="1" u="sng" dirty="0">
                <a:solidFill>
                  <a:srgbClr val="FF0000"/>
                </a:solidFill>
                <a:latin typeface="Candara" charset="0"/>
                <a:cs typeface="MS PGothic" charset="0"/>
              </a:rPr>
              <a:t>RADICAL HONESTY IN SPEECH</a:t>
            </a:r>
            <a:r>
              <a:rPr lang="en-US" sz="2600" b="1" dirty="0">
                <a:solidFill>
                  <a:srgbClr val="FF0000"/>
                </a:solidFill>
                <a:latin typeface="Candara" charset="0"/>
                <a:cs typeface="MS PGothic" charset="0"/>
              </a:rPr>
              <a:t> at all </a:t>
            </a:r>
            <a:r>
              <a:rPr lang="en-US" sz="2600" b="1" dirty="0" smtClean="0">
                <a:solidFill>
                  <a:srgbClr val="FF0000"/>
                </a:solidFill>
                <a:latin typeface="Candara" charset="0"/>
                <a:cs typeface="MS PGothic" charset="0"/>
              </a:rPr>
              <a:t>times.</a:t>
            </a:r>
          </a:p>
          <a:p>
            <a:pPr marL="461963" lvl="0" indent="-461963">
              <a:buNone/>
            </a:pPr>
            <a:endParaRPr lang="en-US" sz="1000" i="1" dirty="0">
              <a:latin typeface="Candara" charset="0"/>
              <a:cs typeface="Candara" charset="0"/>
            </a:endParaRPr>
          </a:p>
          <a:p>
            <a:pPr marL="912813" lvl="2" indent="-457200" defTabSz="385763">
              <a:spcBef>
                <a:spcPts val="0"/>
              </a:spcBef>
              <a:buFont typeface="Wingdings" charset="0"/>
              <a:buChar char="Ø"/>
              <a:defRPr/>
            </a:pPr>
            <a:r>
              <a:rPr lang="en-US" sz="2500" b="1" kern="1200" dirty="0" smtClean="0">
                <a:latin typeface="Candara" charset="0"/>
                <a:ea typeface="ＭＳ Ｐゴシック" charset="0"/>
                <a:cs typeface="Candara" charset="0"/>
              </a:rPr>
              <a:t>Radical </a:t>
            </a:r>
            <a:r>
              <a:rPr lang="en-US" sz="2500" b="1" kern="1200" dirty="0">
                <a:latin typeface="Candara" charset="0"/>
                <a:ea typeface="ＭＳ Ｐゴシック" charset="0"/>
                <a:cs typeface="Candara" charset="0"/>
              </a:rPr>
              <a:t>honesty embraces putting off all forms of lies</a:t>
            </a:r>
            <a:r>
              <a:rPr lang="en-US" sz="2500" b="1" kern="1200" dirty="0" smtClean="0">
                <a:latin typeface="Candara" charset="0"/>
                <a:ea typeface="ＭＳ Ｐゴシック" charset="0"/>
                <a:cs typeface="Candara" charset="0"/>
              </a:rPr>
              <a:t>:</a:t>
            </a:r>
          </a:p>
          <a:p>
            <a:pPr marL="1258888" lvl="2" indent="-342900">
              <a:spcBef>
                <a:spcPct val="0"/>
              </a:spcBef>
              <a:buFont typeface="Wingdings" charset="2"/>
              <a:buChar char="ü"/>
            </a:pPr>
            <a:r>
              <a:rPr lang="en-US" dirty="0">
                <a:solidFill>
                  <a:srgbClr val="FF0000"/>
                </a:solidFill>
                <a:latin typeface="Candara" charset="0"/>
                <a:cs typeface="MS PGothic" charset="0"/>
              </a:rPr>
              <a:t>Deceit: </a:t>
            </a:r>
            <a:r>
              <a:rPr lang="en-US" dirty="0">
                <a:solidFill>
                  <a:srgbClr val="000000"/>
                </a:solidFill>
                <a:latin typeface="Candara" charset="0"/>
                <a:cs typeface="MS PGothic" charset="0"/>
              </a:rPr>
              <a:t>willful blatant lies for self-interest or slander. (e.g., cheating</a:t>
            </a:r>
            <a:r>
              <a:rPr lang="en-US" dirty="0" smtClean="0">
                <a:solidFill>
                  <a:srgbClr val="000000"/>
                </a:solidFill>
                <a:latin typeface="Candara" charset="0"/>
                <a:cs typeface="MS PGothic" charset="0"/>
              </a:rPr>
              <a:t>, slandering</a:t>
            </a:r>
            <a:r>
              <a:rPr lang="en-US" dirty="0">
                <a:solidFill>
                  <a:srgbClr val="000000"/>
                </a:solidFill>
                <a:latin typeface="Candara" charset="0"/>
                <a:cs typeface="MS PGothic" charset="0"/>
              </a:rPr>
              <a:t>.</a:t>
            </a:r>
            <a:r>
              <a:rPr lang="en-US" dirty="0" smtClean="0">
                <a:solidFill>
                  <a:srgbClr val="000000"/>
                </a:solidFill>
                <a:latin typeface="Candara" charset="0"/>
                <a:cs typeface="MS PGothic" charset="0"/>
              </a:rPr>
              <a:t>)</a:t>
            </a:r>
            <a:endParaRPr lang="en-US" dirty="0">
              <a:solidFill>
                <a:srgbClr val="000000"/>
              </a:solidFill>
              <a:latin typeface="Candara" charset="0"/>
              <a:cs typeface="MS PGothic" charset="0"/>
            </a:endParaRPr>
          </a:p>
          <a:p>
            <a:pPr marL="1258888" lvl="2" indent="-342900">
              <a:spcBef>
                <a:spcPct val="0"/>
              </a:spcBef>
              <a:buFont typeface="Wingdings" charset="2"/>
              <a:buChar char="ü"/>
            </a:pPr>
            <a:r>
              <a:rPr lang="en-US" dirty="0">
                <a:solidFill>
                  <a:srgbClr val="FF0000"/>
                </a:solidFill>
                <a:latin typeface="Candara" charset="0"/>
                <a:cs typeface="MS PGothic" charset="0"/>
              </a:rPr>
              <a:t>Exaggeration: </a:t>
            </a:r>
            <a:r>
              <a:rPr lang="en-US" dirty="0">
                <a:solidFill>
                  <a:srgbClr val="000000"/>
                </a:solidFill>
                <a:latin typeface="Candara" charset="0"/>
                <a:cs typeface="MS PGothic" charset="0"/>
              </a:rPr>
              <a:t>overemphasis-- enlarging beyond bounds or the truth (e.g., always, never, everyone, </a:t>
            </a:r>
            <a:r>
              <a:rPr lang="en-US" i="1" dirty="0" smtClean="0">
                <a:solidFill>
                  <a:srgbClr val="000000"/>
                </a:solidFill>
                <a:latin typeface="Candara" charset="0"/>
                <a:cs typeface="MS PGothic" charset="0"/>
              </a:rPr>
              <a:t>“cross my heart hope to die…</a:t>
            </a:r>
            <a:r>
              <a:rPr lang="en-US" i="1" dirty="0">
                <a:solidFill>
                  <a:srgbClr val="000000"/>
                </a:solidFill>
                <a:latin typeface="Candara" charset="0"/>
                <a:cs typeface="MS PGothic" charset="0"/>
              </a:rPr>
              <a:t>”</a:t>
            </a:r>
            <a:r>
              <a:rPr lang="en-US" dirty="0" smtClean="0">
                <a:solidFill>
                  <a:srgbClr val="000000"/>
                </a:solidFill>
                <a:latin typeface="Candara" charset="0"/>
                <a:cs typeface="MS PGothic" charset="0"/>
              </a:rPr>
              <a:t>)</a:t>
            </a:r>
            <a:endParaRPr lang="en-US" dirty="0">
              <a:solidFill>
                <a:srgbClr val="000000"/>
              </a:solidFill>
              <a:latin typeface="Candara" charset="0"/>
              <a:cs typeface="MS PGothic" charset="0"/>
            </a:endParaRPr>
          </a:p>
          <a:p>
            <a:pPr marL="1258888" lvl="2" indent="-342900">
              <a:spcBef>
                <a:spcPct val="0"/>
              </a:spcBef>
              <a:buFont typeface="Wingdings" charset="2"/>
              <a:buChar char="ü"/>
            </a:pPr>
            <a:r>
              <a:rPr lang="en-US" dirty="0">
                <a:solidFill>
                  <a:srgbClr val="FF0000"/>
                </a:solidFill>
                <a:latin typeface="Candara" charset="0"/>
                <a:cs typeface="MS PGothic" charset="0"/>
              </a:rPr>
              <a:t>Pretext: </a:t>
            </a:r>
            <a:r>
              <a:rPr lang="en-US" dirty="0">
                <a:solidFill>
                  <a:srgbClr val="000000"/>
                </a:solidFill>
                <a:latin typeface="Candara" charset="0"/>
                <a:cs typeface="MS PGothic" charset="0"/>
              </a:rPr>
              <a:t>an effort or strategy intended to conceal something; double-speaking, manipulative language (e.g., </a:t>
            </a:r>
            <a:r>
              <a:rPr lang="en-US" i="1" dirty="0">
                <a:solidFill>
                  <a:srgbClr val="000000"/>
                </a:solidFill>
                <a:latin typeface="Candara" charset="0"/>
                <a:cs typeface="MS PGothic" charset="0"/>
              </a:rPr>
              <a:t>“</a:t>
            </a:r>
            <a:r>
              <a:rPr lang="en-US" i="1" dirty="0" smtClean="0">
                <a:solidFill>
                  <a:srgbClr val="000000"/>
                </a:solidFill>
                <a:latin typeface="Candara" charset="0"/>
                <a:cs typeface="MS PGothic" charset="0"/>
              </a:rPr>
              <a:t>I swear this is last time...”</a:t>
            </a:r>
            <a:r>
              <a:rPr lang="en-US" i="1" dirty="0">
                <a:solidFill>
                  <a:srgbClr val="000000"/>
                </a:solidFill>
                <a:latin typeface="Candara" charset="0"/>
                <a:cs typeface="MS PGothic" charset="0"/>
              </a:rPr>
              <a:t>; “Don’t tell anybody…</a:t>
            </a:r>
            <a:r>
              <a:rPr lang="en-US" i="1" dirty="0" smtClean="0">
                <a:solidFill>
                  <a:srgbClr val="000000"/>
                </a:solidFill>
                <a:latin typeface="Candara" charset="0"/>
                <a:cs typeface="MS PGothic" charset="0"/>
              </a:rPr>
              <a:t>”</a:t>
            </a:r>
            <a:r>
              <a:rPr lang="en-US" dirty="0" smtClean="0">
                <a:solidFill>
                  <a:srgbClr val="000000"/>
                </a:solidFill>
                <a:latin typeface="Candara" charset="0"/>
                <a:cs typeface="MS PGothic" charset="0"/>
              </a:rPr>
              <a:t>)</a:t>
            </a:r>
            <a:endParaRPr lang="en-US" dirty="0">
              <a:solidFill>
                <a:srgbClr val="000000"/>
              </a:solidFill>
              <a:latin typeface="Candara" charset="0"/>
              <a:cs typeface="MS PGothic" charset="0"/>
            </a:endParaRPr>
          </a:p>
          <a:p>
            <a:pPr marL="1258888" lvl="2" indent="-342900">
              <a:spcBef>
                <a:spcPct val="0"/>
              </a:spcBef>
              <a:buFont typeface="Wingdings" charset="2"/>
              <a:buChar char="ü"/>
            </a:pPr>
            <a:r>
              <a:rPr lang="en-US" dirty="0">
                <a:solidFill>
                  <a:srgbClr val="FF0000"/>
                </a:solidFill>
                <a:latin typeface="Candara" charset="0"/>
                <a:cs typeface="MS PGothic" charset="0"/>
              </a:rPr>
              <a:t>Half-Truth: </a:t>
            </a:r>
            <a:r>
              <a:rPr lang="en-US" dirty="0">
                <a:solidFill>
                  <a:srgbClr val="000000"/>
                </a:solidFill>
                <a:latin typeface="Candara" charset="0"/>
                <a:cs typeface="MS PGothic" charset="0"/>
              </a:rPr>
              <a:t>misleading partial truths or white-lies (e.g., </a:t>
            </a:r>
            <a:r>
              <a:rPr lang="en-US" i="1" dirty="0">
                <a:solidFill>
                  <a:srgbClr val="000000"/>
                </a:solidFill>
                <a:latin typeface="Candara" charset="0"/>
                <a:cs typeface="MS PGothic" charset="0"/>
              </a:rPr>
              <a:t>“I’ve been doing </a:t>
            </a:r>
            <a:r>
              <a:rPr lang="en-US" i="1" dirty="0" smtClean="0">
                <a:solidFill>
                  <a:srgbClr val="000000"/>
                </a:solidFill>
                <a:latin typeface="Candara" charset="0"/>
                <a:cs typeface="MS PGothic" charset="0"/>
              </a:rPr>
              <a:t>this </a:t>
            </a:r>
            <a:r>
              <a:rPr lang="en-US" i="1" dirty="0">
                <a:solidFill>
                  <a:srgbClr val="000000"/>
                </a:solidFill>
                <a:latin typeface="Candara" charset="0"/>
                <a:cs typeface="MS PGothic" charset="0"/>
              </a:rPr>
              <a:t>every day”; “This is what’s on my heart…”</a:t>
            </a:r>
            <a:r>
              <a:rPr lang="en-US" dirty="0" smtClean="0">
                <a:solidFill>
                  <a:srgbClr val="000000"/>
                </a:solidFill>
                <a:latin typeface="Candara" charset="0"/>
                <a:cs typeface="MS PGothic" charset="0"/>
              </a:rPr>
              <a:t>)</a:t>
            </a:r>
            <a:endParaRPr lang="en-US" dirty="0">
              <a:solidFill>
                <a:srgbClr val="000000"/>
              </a:solidFill>
              <a:latin typeface="Candara" charset="0"/>
              <a:cs typeface="MS PGothic" charset="0"/>
            </a:endParaRPr>
          </a:p>
          <a:p>
            <a:pPr marL="1258888" lvl="2" indent="-342900">
              <a:spcBef>
                <a:spcPct val="0"/>
              </a:spcBef>
              <a:buFont typeface="Wingdings" charset="2"/>
              <a:buChar char="ü"/>
            </a:pPr>
            <a:r>
              <a:rPr lang="en-US" dirty="0">
                <a:solidFill>
                  <a:srgbClr val="FF0000"/>
                </a:solidFill>
                <a:latin typeface="Candara" charset="0"/>
                <a:cs typeface="MS PGothic" charset="0"/>
              </a:rPr>
              <a:t>Empty Promises: </a:t>
            </a:r>
            <a:r>
              <a:rPr lang="en-US" dirty="0">
                <a:solidFill>
                  <a:srgbClr val="000000"/>
                </a:solidFill>
                <a:latin typeface="Candara" charset="0"/>
                <a:cs typeface="MS PGothic" charset="0"/>
              </a:rPr>
              <a:t>meaningless or superficial promises (e.g., </a:t>
            </a:r>
            <a:r>
              <a:rPr lang="en-US" i="1" dirty="0">
                <a:solidFill>
                  <a:srgbClr val="000000"/>
                </a:solidFill>
                <a:latin typeface="Candara" charset="0"/>
                <a:cs typeface="MS PGothic" charset="0"/>
              </a:rPr>
              <a:t>“I will pray for you”; “I will call you”; “I will take you there tomorrow.</a:t>
            </a:r>
            <a:r>
              <a:rPr lang="en-US" i="1" dirty="0" smtClean="0">
                <a:solidFill>
                  <a:srgbClr val="000000"/>
                </a:solidFill>
                <a:latin typeface="Candara" charset="0"/>
                <a:cs typeface="MS PGothic" charset="0"/>
              </a:rPr>
              <a:t>”</a:t>
            </a:r>
            <a:r>
              <a:rPr lang="en-US" dirty="0" smtClean="0">
                <a:solidFill>
                  <a:srgbClr val="000000"/>
                </a:solidFill>
                <a:latin typeface="Candara" charset="0"/>
                <a:cs typeface="MS PGothic" charset="0"/>
              </a:rPr>
              <a:t>)</a:t>
            </a:r>
            <a:endParaRPr lang="en-US" i="1" dirty="0">
              <a:solidFill>
                <a:srgbClr val="000000"/>
              </a:solidFill>
              <a:latin typeface="Candara" charset="0"/>
              <a:cs typeface="MS PGothic" charset="0"/>
            </a:endParaRPr>
          </a:p>
          <a:p>
            <a:pPr marL="912813" lvl="2" indent="-457200" defTabSz="385763">
              <a:spcBef>
                <a:spcPts val="0"/>
              </a:spcBef>
              <a:buFont typeface="Wingdings" charset="0"/>
              <a:buChar char="Ø"/>
              <a:defRPr/>
            </a:pPr>
            <a:endParaRPr lang="en-US" b="1" kern="1200" dirty="0">
              <a:latin typeface="Candara" charset="0"/>
              <a:ea typeface="ＭＳ Ｐゴシック" charset="0"/>
              <a:cs typeface="Candara" charset="0"/>
            </a:endParaRPr>
          </a:p>
        </p:txBody>
      </p:sp>
    </p:spTree>
    <p:extLst>
      <p:ext uri="{BB962C8B-B14F-4D97-AF65-F5344CB8AC3E}">
        <p14:creationId xmlns:p14="http://schemas.microsoft.com/office/powerpoint/2010/main" val="38654387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533400" y="457200"/>
            <a:ext cx="11150600" cy="6248400"/>
          </a:xfrm>
        </p:spPr>
        <p:txBody>
          <a:bodyPr/>
          <a:lstStyle/>
          <a:p>
            <a:pPr marL="0" indent="0" algn="just">
              <a:buNone/>
              <a:tabLst>
                <a:tab pos="457200" algn="l"/>
              </a:tabLst>
            </a:pPr>
            <a:r>
              <a:rPr lang="en-US" sz="3000" b="1" dirty="0">
                <a:solidFill>
                  <a:srgbClr val="800000"/>
                </a:solidFill>
                <a:latin typeface="Candara" charset="0"/>
                <a:cs typeface="Arial" charset="0"/>
              </a:rPr>
              <a:t>Key to Honesty in Speech</a:t>
            </a:r>
          </a:p>
          <a:p>
            <a:pPr marL="0" indent="0" algn="just">
              <a:buNone/>
              <a:tabLst>
                <a:tab pos="457200" algn="l"/>
              </a:tabLst>
            </a:pPr>
            <a:r>
              <a:rPr lang="en-US" sz="2500" b="1" i="1" dirty="0" smtClean="0">
                <a:latin typeface="Candara" charset="0"/>
                <a:cs typeface="Arial" charset="0"/>
              </a:rPr>
              <a:t>Set </a:t>
            </a:r>
            <a:r>
              <a:rPr lang="en-US" sz="2500" b="1" i="1" dirty="0">
                <a:latin typeface="Candara" charset="0"/>
                <a:cs typeface="Arial" charset="0"/>
              </a:rPr>
              <a:t>a watch, O LORD, before my mouth (Psalm 141:3). </a:t>
            </a:r>
            <a:r>
              <a:rPr lang="en-US" sz="2500" b="1" dirty="0">
                <a:latin typeface="Candara" charset="0"/>
                <a:cs typeface="Arial" charset="0"/>
              </a:rPr>
              <a:t>That mouth had been used in prayer, it would be a pity it should ever be defiled with untruth, or pride, or wrath; yet so it will become unless carefully watched, for these intruders are ever lurking about the door. David feels that with all his own watchfulness he may be surprised into sin, and so he begs the Lord himself to keep him. When Jehovah sets the watch the city is well guarded: when the Lord becomes the guard of our mouth the whole man is well garrisoned. </a:t>
            </a:r>
            <a:r>
              <a:rPr lang="en-US" sz="2500" b="1" i="1" dirty="0">
                <a:latin typeface="Candara" charset="0"/>
                <a:cs typeface="Arial" charset="0"/>
              </a:rPr>
              <a:t>Keep the door of my lips. </a:t>
            </a:r>
            <a:r>
              <a:rPr lang="en-US" sz="2500" b="1" dirty="0">
                <a:latin typeface="Candara" charset="0"/>
                <a:cs typeface="Arial" charset="0"/>
              </a:rPr>
              <a:t>God has made our lips the door of the mouth, but we cannot keep that door of ourselves, therefore do we entreat the Lord to take the rule of it. O that the Lord would both open and shut our lips, for we can do neither the one nor the other aright if left to ourselves . . . We are ennobled by being doorkeepers for him, and yet he deigns to be a doorkeeper for us. </a:t>
            </a:r>
          </a:p>
          <a:p>
            <a:pPr marL="0" indent="0" algn="r">
              <a:buNone/>
              <a:tabLst>
                <a:tab pos="457200" algn="l"/>
              </a:tabLst>
            </a:pPr>
            <a:r>
              <a:rPr lang="en-US" sz="2500" b="1" dirty="0">
                <a:latin typeface="Candara" charset="0"/>
                <a:cs typeface="Arial" charset="0"/>
              </a:rPr>
              <a:t>— Charles H. Spurgeon (1869)</a:t>
            </a:r>
          </a:p>
        </p:txBody>
      </p:sp>
      <p:sp>
        <p:nvSpPr>
          <p:cNvPr id="2" name="TextBox 1"/>
          <p:cNvSpPr txBox="1"/>
          <p:nvPr/>
        </p:nvSpPr>
        <p:spPr>
          <a:xfrm>
            <a:off x="6880542" y="8038501"/>
            <a:ext cx="184666"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16849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0" y="1600200"/>
            <a:ext cx="11404599" cy="5105400"/>
          </a:xfrm>
        </p:spPr>
        <p:txBody>
          <a:bodyPr/>
          <a:lstStyle/>
          <a:p>
            <a:pPr marL="457200" indent="-457200">
              <a:buFont typeface="Calibri" charset="0"/>
              <a:buAutoNum type="arabicPeriod"/>
            </a:pPr>
            <a:r>
              <a:rPr lang="en-US" sz="2600" dirty="0">
                <a:latin typeface="Candara" charset="0"/>
                <a:cs typeface="Candara" charset="0"/>
              </a:rPr>
              <a:t>In what ways are you convinced more of your need for pursuing honesty in speech that reflects integrity of your heart?</a:t>
            </a:r>
          </a:p>
          <a:p>
            <a:pPr marL="457200" indent="-457200">
              <a:buFont typeface="Calibri" charset="0"/>
              <a:buAutoNum type="arabicPeriod"/>
            </a:pPr>
            <a:endParaRPr lang="en-US" sz="2000" dirty="0">
              <a:latin typeface="Candara" charset="0"/>
              <a:cs typeface="Candara" charset="0"/>
            </a:endParaRPr>
          </a:p>
          <a:p>
            <a:pPr marL="457200" indent="-457200">
              <a:buFont typeface="Calibri" charset="0"/>
              <a:buAutoNum type="arabicPeriod"/>
            </a:pPr>
            <a:r>
              <a:rPr lang="en-US" sz="2600" dirty="0">
                <a:latin typeface="Candara" charset="0"/>
                <a:cs typeface="Candara" charset="0"/>
              </a:rPr>
              <a:t>What would it mean for you to be a person of integrity in your speech?</a:t>
            </a:r>
          </a:p>
          <a:p>
            <a:pPr marL="457200" indent="-457200">
              <a:buFont typeface="Calibri" charset="0"/>
              <a:buAutoNum type="arabicPeriod"/>
            </a:pPr>
            <a:endParaRPr lang="en-US" sz="2000" dirty="0">
              <a:latin typeface="Candara" charset="0"/>
              <a:cs typeface="Candara" charset="0"/>
            </a:endParaRPr>
          </a:p>
          <a:p>
            <a:pPr marL="457200" indent="-457200">
              <a:buFont typeface="Calibri" charset="0"/>
              <a:buAutoNum type="arabicPeriod"/>
            </a:pPr>
            <a:r>
              <a:rPr lang="en-US" sz="2600" dirty="0">
                <a:latin typeface="Candara" charset="0"/>
                <a:cs typeface="Candara" charset="0"/>
              </a:rPr>
              <a:t>What is one practical way for you to pursue radical honesty in speech at all times?</a:t>
            </a: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7620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Honesty in Speech</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3048000"/>
            <a:ext cx="10464800" cy="2514600"/>
          </a:xfrm>
        </p:spPr>
        <p:txBody>
          <a:bodyPr/>
          <a:lstStyle/>
          <a:p>
            <a:pPr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The Sermon on the Mount Series [15]</a:t>
            </a:r>
            <a:endParaRPr lang="en-US" b="1"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Matthew 5:33-37</a:t>
            </a:r>
          </a:p>
          <a:p>
            <a:pPr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February 28, 2016</a:t>
            </a:r>
          </a:p>
          <a:p>
            <a:pPr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40840565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685800"/>
          </a:xfrm>
        </p:spPr>
        <p:txBody>
          <a:bodyPr/>
          <a:lstStyle/>
          <a:p>
            <a:r>
              <a:rPr lang="en-US" sz="3200" b="1" dirty="0">
                <a:latin typeface="Candara" charset="0"/>
                <a:ea typeface="MS PGothic" charset="0"/>
                <a:cs typeface="Arial" charset="0"/>
              </a:rPr>
              <a:t>RELIGIOUS RIGHTEOUSNESS VS. HEART RIGHTEOUSNESS</a:t>
            </a:r>
          </a:p>
        </p:txBody>
      </p:sp>
      <p:sp>
        <p:nvSpPr>
          <p:cNvPr id="27651" name="Rectangle 3"/>
          <p:cNvSpPr>
            <a:spLocks noGrp="1" noChangeArrowheads="1"/>
          </p:cNvSpPr>
          <p:nvPr>
            <p:ph type="body" idx="1"/>
          </p:nvPr>
        </p:nvSpPr>
        <p:spPr>
          <a:xfrm>
            <a:off x="304800" y="1371601"/>
            <a:ext cx="11684000" cy="5426635"/>
          </a:xfrm>
        </p:spPr>
        <p:txBody>
          <a:bodyPr/>
          <a:lstStyle/>
          <a:p>
            <a:pPr marL="458788" lvl="0" indent="-458788">
              <a:spcBef>
                <a:spcPts val="0"/>
              </a:spcBef>
              <a:defRPr/>
            </a:pPr>
            <a:r>
              <a:rPr lang="en-US" sz="2600" b="1" dirty="0">
                <a:latin typeface="Candara" charset="0"/>
                <a:ea typeface="MS PGothic" charset="0"/>
                <a:cs typeface="Arial" charset="0"/>
              </a:rPr>
              <a:t>The Letter of the Law vs. </a:t>
            </a:r>
            <a:r>
              <a:rPr lang="en-US" sz="2600" b="1" dirty="0">
                <a:solidFill>
                  <a:srgbClr val="FF0000"/>
                </a:solidFill>
                <a:latin typeface="Candara" charset="0"/>
                <a:ea typeface="MS PGothic" charset="0"/>
                <a:cs typeface="Arial" charset="0"/>
              </a:rPr>
              <a:t>The Spirit of the </a:t>
            </a:r>
            <a:r>
              <a:rPr lang="en-US" sz="2600" b="1" dirty="0" smtClean="0">
                <a:solidFill>
                  <a:srgbClr val="FF0000"/>
                </a:solidFill>
                <a:latin typeface="Candara" charset="0"/>
                <a:ea typeface="MS PGothic" charset="0"/>
                <a:cs typeface="Arial" charset="0"/>
              </a:rPr>
              <a:t>Law</a:t>
            </a:r>
          </a:p>
          <a:p>
            <a:pPr marL="458788" lvl="0" indent="-458788">
              <a:spcBef>
                <a:spcPts val="0"/>
              </a:spcBef>
              <a:defRPr/>
            </a:pPr>
            <a:endParaRPr lang="en-US" sz="1200" b="1" dirty="0">
              <a:solidFill>
                <a:srgbClr val="FF0000"/>
              </a:solidFill>
              <a:latin typeface="Candara" charset="0"/>
              <a:ea typeface="MS PGothic" charset="0"/>
              <a:cs typeface="Arial" charset="0"/>
            </a:endParaRPr>
          </a:p>
          <a:p>
            <a:pPr marL="458788" lvl="0" indent="-458788">
              <a:spcBef>
                <a:spcPts val="0"/>
              </a:spcBef>
              <a:defRPr/>
            </a:pPr>
            <a:r>
              <a:rPr lang="en-US" sz="2600" b="1" dirty="0">
                <a:latin typeface="Candara" charset="0"/>
                <a:ea typeface="MS PGothic" charset="0"/>
                <a:cs typeface="Arial" charset="0"/>
              </a:rPr>
              <a:t>Change of Behavior vs. </a:t>
            </a:r>
            <a:r>
              <a:rPr lang="en-US" sz="2600" b="1" dirty="0">
                <a:solidFill>
                  <a:srgbClr val="FF0000"/>
                </a:solidFill>
                <a:latin typeface="Candara" charset="0"/>
                <a:ea typeface="MS PGothic" charset="0"/>
                <a:cs typeface="Arial" charset="0"/>
              </a:rPr>
              <a:t>Change of </a:t>
            </a:r>
            <a:r>
              <a:rPr lang="en-US" sz="2600" b="1" dirty="0" smtClean="0">
                <a:solidFill>
                  <a:srgbClr val="FF0000"/>
                </a:solidFill>
                <a:latin typeface="Candara" charset="0"/>
                <a:ea typeface="MS PGothic" charset="0"/>
                <a:cs typeface="Arial" charset="0"/>
              </a:rPr>
              <a:t>Heart</a:t>
            </a:r>
          </a:p>
          <a:p>
            <a:pPr marL="458788" lvl="0" indent="-458788">
              <a:spcBef>
                <a:spcPts val="0"/>
              </a:spcBef>
              <a:defRPr/>
            </a:pPr>
            <a:endParaRPr lang="en-US" sz="1200" b="1" dirty="0">
              <a:solidFill>
                <a:srgbClr val="FF0000"/>
              </a:solidFill>
              <a:latin typeface="Candara" charset="0"/>
              <a:ea typeface="MS PGothic" charset="0"/>
              <a:cs typeface="Arial" charset="0"/>
            </a:endParaRPr>
          </a:p>
          <a:p>
            <a:pPr marL="458788" lvl="0" indent="-458788">
              <a:spcBef>
                <a:spcPts val="0"/>
              </a:spcBef>
              <a:defRPr/>
            </a:pPr>
            <a:r>
              <a:rPr lang="en-US" sz="2600" b="1" dirty="0">
                <a:latin typeface="Candara" charset="0"/>
                <a:ea typeface="MS PGothic" charset="0"/>
                <a:cs typeface="Arial" charset="0"/>
              </a:rPr>
              <a:t>Merit-building vs. </a:t>
            </a:r>
            <a:r>
              <a:rPr lang="en-US" sz="2600" b="1" dirty="0">
                <a:solidFill>
                  <a:srgbClr val="FF0000"/>
                </a:solidFill>
                <a:latin typeface="Candara" charset="0"/>
                <a:ea typeface="MS PGothic" charset="0"/>
                <a:cs typeface="Arial" charset="0"/>
              </a:rPr>
              <a:t>Character-</a:t>
            </a:r>
            <a:r>
              <a:rPr lang="en-US" sz="2600" b="1" dirty="0" smtClean="0">
                <a:solidFill>
                  <a:srgbClr val="FF0000"/>
                </a:solidFill>
                <a:latin typeface="Candara" charset="0"/>
                <a:ea typeface="MS PGothic" charset="0"/>
                <a:cs typeface="Arial" charset="0"/>
              </a:rPr>
              <a:t>building</a:t>
            </a:r>
          </a:p>
          <a:p>
            <a:pPr marL="458788" lvl="0" indent="-458788">
              <a:spcBef>
                <a:spcPts val="0"/>
              </a:spcBef>
              <a:defRPr/>
            </a:pPr>
            <a:endParaRPr lang="en-US" sz="1200" b="1" dirty="0">
              <a:solidFill>
                <a:srgbClr val="FF0000"/>
              </a:solidFill>
              <a:latin typeface="Candara" charset="0"/>
              <a:ea typeface="MS PGothic" charset="0"/>
              <a:cs typeface="Arial" charset="0"/>
            </a:endParaRPr>
          </a:p>
          <a:p>
            <a:pPr marL="458788" lvl="0" indent="-458788">
              <a:spcBef>
                <a:spcPts val="0"/>
              </a:spcBef>
              <a:defRPr/>
            </a:pPr>
            <a:r>
              <a:rPr lang="en-US" sz="2600" b="1" dirty="0">
                <a:latin typeface="Candara" charset="0"/>
                <a:ea typeface="MS PGothic" charset="0"/>
                <a:cs typeface="Arial" charset="0"/>
              </a:rPr>
              <a:t>Six Illustrations in Jesus’ Teaching on </a:t>
            </a:r>
            <a:r>
              <a:rPr lang="en-US" sz="2600" b="1" dirty="0">
                <a:solidFill>
                  <a:srgbClr val="FF0000"/>
                </a:solidFill>
                <a:latin typeface="Candara" charset="0"/>
                <a:ea typeface="MS PGothic" charset="0"/>
                <a:cs typeface="Arial" charset="0"/>
              </a:rPr>
              <a:t>the True Meaning of the OT </a:t>
            </a:r>
            <a:r>
              <a:rPr lang="en-US" sz="2600" b="1" dirty="0" smtClean="0">
                <a:solidFill>
                  <a:srgbClr val="FF0000"/>
                </a:solidFill>
                <a:latin typeface="Candara" charset="0"/>
                <a:ea typeface="MS PGothic" charset="0"/>
                <a:cs typeface="Arial" charset="0"/>
              </a:rPr>
              <a:t>Law</a:t>
            </a:r>
            <a:r>
              <a:rPr lang="en-US" sz="2600" b="1" dirty="0" smtClean="0">
                <a:latin typeface="Candara" charset="0"/>
                <a:ea typeface="MS PGothic" charset="0"/>
                <a:cs typeface="Arial" charset="0"/>
              </a:rPr>
              <a:t>:</a:t>
            </a:r>
            <a:br>
              <a:rPr lang="en-US" sz="2600" b="1" dirty="0" smtClean="0">
                <a:latin typeface="Candara" charset="0"/>
                <a:ea typeface="MS PGothic" charset="0"/>
                <a:cs typeface="Arial" charset="0"/>
              </a:rPr>
            </a:br>
            <a:r>
              <a:rPr lang="en-US" sz="2600" b="1" i="1" dirty="0" smtClean="0">
                <a:latin typeface="Candara" charset="0"/>
                <a:ea typeface="MS PGothic" charset="0"/>
                <a:cs typeface="Arial" charset="0"/>
              </a:rPr>
              <a:t>“</a:t>
            </a:r>
            <a:r>
              <a:rPr lang="en-US" sz="2600" b="1" i="1" dirty="0">
                <a:latin typeface="Candara" charset="0"/>
                <a:ea typeface="MS PGothic" charset="0"/>
                <a:cs typeface="Arial" charset="0"/>
              </a:rPr>
              <a:t>You have heard that it was said… but I say to you.” </a:t>
            </a:r>
          </a:p>
          <a:p>
            <a:pPr marL="458788" lvl="0" indent="-458788">
              <a:spcBef>
                <a:spcPts val="0"/>
              </a:spcBef>
              <a:defRPr/>
            </a:pPr>
            <a:endParaRPr lang="en-US" sz="1200" b="1" dirty="0">
              <a:latin typeface="Candara" charset="0"/>
              <a:ea typeface="MS PGothic" charset="0"/>
              <a:cs typeface="Arial" charset="0"/>
            </a:endParaRPr>
          </a:p>
          <a:p>
            <a:pPr marL="912813" lvl="2" indent="-457200" defTabSz="385763">
              <a:spcBef>
                <a:spcPts val="0"/>
              </a:spcBef>
              <a:buFont typeface="Wingdings" charset="0"/>
              <a:buChar char="Ø"/>
              <a:defRPr/>
            </a:pPr>
            <a:r>
              <a:rPr lang="en-US" sz="2500" kern="1200" dirty="0">
                <a:latin typeface="Candara"/>
                <a:ea typeface="ＭＳ Ｐゴシック" charset="0"/>
                <a:cs typeface="Candara"/>
              </a:rPr>
              <a:t>Murder vs. Anger (5:21-26)</a:t>
            </a:r>
          </a:p>
          <a:p>
            <a:pPr marL="912813" lvl="2" indent="-457200" defTabSz="385763">
              <a:spcBef>
                <a:spcPts val="0"/>
              </a:spcBef>
              <a:buFont typeface="Wingdings" charset="0"/>
              <a:buChar char="Ø"/>
              <a:defRPr/>
            </a:pPr>
            <a:r>
              <a:rPr lang="en-US" sz="2500" kern="1200" dirty="0">
                <a:latin typeface="Candara"/>
                <a:ea typeface="ＭＳ Ｐゴシック" charset="0"/>
                <a:cs typeface="Candara"/>
              </a:rPr>
              <a:t>Adultery vs. Lust (5:27-30)</a:t>
            </a:r>
          </a:p>
          <a:p>
            <a:pPr marL="912813" lvl="2" indent="-457200" defTabSz="385763">
              <a:spcBef>
                <a:spcPts val="0"/>
              </a:spcBef>
              <a:buFont typeface="Wingdings" charset="0"/>
              <a:buChar char="Ø"/>
              <a:defRPr/>
            </a:pPr>
            <a:r>
              <a:rPr lang="en-US" sz="2500" kern="1200" dirty="0">
                <a:latin typeface="Candara"/>
                <a:ea typeface="ＭＳ Ｐゴシック" charset="0"/>
                <a:cs typeface="Candara"/>
              </a:rPr>
              <a:t>Divorce vs. Fidelity in Marriage (5:31-32)</a:t>
            </a:r>
          </a:p>
          <a:p>
            <a:pPr marL="912813" lvl="2" indent="-457200" defTabSz="385763">
              <a:spcBef>
                <a:spcPts val="0"/>
              </a:spcBef>
              <a:buFont typeface="Wingdings" charset="0"/>
              <a:buChar char="Ø"/>
              <a:defRPr/>
            </a:pPr>
            <a:r>
              <a:rPr lang="en-US" sz="2500" kern="1200" dirty="0">
                <a:latin typeface="Candara"/>
                <a:ea typeface="ＭＳ Ｐゴシック" charset="0"/>
                <a:cs typeface="Candara"/>
              </a:rPr>
              <a:t>Oaths vs. Honesty in Speech (5:33-37)</a:t>
            </a:r>
          </a:p>
          <a:p>
            <a:pPr marL="912813" lvl="2" indent="-457200" defTabSz="385763">
              <a:spcBef>
                <a:spcPts val="0"/>
              </a:spcBef>
              <a:buFont typeface="Wingdings" charset="0"/>
              <a:buChar char="Ø"/>
              <a:defRPr/>
            </a:pPr>
            <a:r>
              <a:rPr lang="en-US" sz="2500" kern="1200" dirty="0">
                <a:latin typeface="Candara"/>
                <a:ea typeface="ＭＳ Ｐゴシック" charset="0"/>
                <a:cs typeface="Candara"/>
              </a:rPr>
              <a:t>An Eye for an Eye vs. Non-Retaliation (5:38-42)</a:t>
            </a:r>
          </a:p>
          <a:p>
            <a:pPr marL="912813" lvl="2" indent="-457200" defTabSz="385763">
              <a:spcBef>
                <a:spcPts val="0"/>
              </a:spcBef>
              <a:buFont typeface="Wingdings" charset="0"/>
              <a:buChar char="Ø"/>
              <a:defRPr/>
            </a:pPr>
            <a:r>
              <a:rPr lang="en-US" sz="2500" kern="1200" dirty="0">
                <a:latin typeface="Candara"/>
                <a:ea typeface="ＭＳ Ｐゴシック" charset="0"/>
                <a:cs typeface="Candara"/>
              </a:rPr>
              <a:t>Love for Neighbor vs. Love for Enemy (5:43-48)</a:t>
            </a:r>
          </a:p>
        </p:txBody>
      </p:sp>
    </p:spTree>
    <p:extLst>
      <p:ext uri="{BB962C8B-B14F-4D97-AF65-F5344CB8AC3E}">
        <p14:creationId xmlns:p14="http://schemas.microsoft.com/office/powerpoint/2010/main" val="3928778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10" end="1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11" end="1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1">
                                            <p:txEl>
                                              <p:pRg st="12" end="1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OATHS AND HONESTY IN SPEECH</a:t>
            </a:r>
          </a:p>
        </p:txBody>
      </p:sp>
      <p:sp>
        <p:nvSpPr>
          <p:cNvPr id="27651" name="Rectangle 3"/>
          <p:cNvSpPr>
            <a:spLocks noGrp="1" noChangeArrowheads="1"/>
          </p:cNvSpPr>
          <p:nvPr>
            <p:ph type="body" idx="1"/>
          </p:nvPr>
        </p:nvSpPr>
        <p:spPr>
          <a:xfrm>
            <a:off x="194397" y="1219205"/>
            <a:ext cx="11845203" cy="5612489"/>
          </a:xfrm>
        </p:spPr>
        <p:txBody>
          <a:bodyPr/>
          <a:lstStyle/>
          <a:p>
            <a:pPr marL="461963" indent="-461963">
              <a:spcBef>
                <a:spcPct val="0"/>
              </a:spcBef>
            </a:pPr>
            <a:r>
              <a:rPr lang="en-US" sz="2600" b="1" dirty="0" smtClean="0">
                <a:latin typeface="Candara" charset="0"/>
                <a:cs typeface="MS PGothic" charset="0"/>
              </a:rPr>
              <a:t>Its </a:t>
            </a:r>
            <a:r>
              <a:rPr lang="en-US" sz="2600" b="1" dirty="0">
                <a:latin typeface="Candara" charset="0"/>
                <a:cs typeface="MS PGothic" charset="0"/>
              </a:rPr>
              <a:t>distorted interpretation of Pharisees [“You have </a:t>
            </a:r>
            <a:r>
              <a:rPr lang="en-US" sz="2600" b="1" dirty="0" smtClean="0">
                <a:latin typeface="Candara" charset="0"/>
                <a:cs typeface="MS PGothic" charset="0"/>
              </a:rPr>
              <a:t>heard </a:t>
            </a:r>
            <a:r>
              <a:rPr lang="en-US" sz="2600" b="1" dirty="0">
                <a:latin typeface="Candara" charset="0"/>
                <a:cs typeface="MS PGothic" charset="0"/>
              </a:rPr>
              <a:t>it was said...”]: </a:t>
            </a:r>
            <a:r>
              <a:rPr lang="en-US" sz="2600" b="1" dirty="0" smtClean="0">
                <a:latin typeface="Candara" charset="0"/>
                <a:cs typeface="MS PGothic" charset="0"/>
              </a:rPr>
              <a:t/>
            </a:r>
            <a:br>
              <a:rPr lang="en-US" sz="2600" b="1" dirty="0" smtClean="0">
                <a:latin typeface="Candara" charset="0"/>
                <a:cs typeface="MS PGothic" charset="0"/>
              </a:rPr>
            </a:br>
            <a:r>
              <a:rPr lang="en-US" sz="2400" i="1" dirty="0">
                <a:latin typeface="Candara" charset="0"/>
                <a:cs typeface="MS PGothic" charset="0"/>
              </a:rPr>
              <a:t>“‘You shall not swear falsely, but shall perform to the Lord what you have sworn.</a:t>
            </a:r>
            <a:r>
              <a:rPr lang="en-US" sz="2400" i="1" dirty="0" smtClean="0">
                <a:latin typeface="Candara" charset="0"/>
                <a:cs typeface="MS PGothic" charset="0"/>
              </a:rPr>
              <a:t>’” </a:t>
            </a:r>
            <a:r>
              <a:rPr lang="en-US" sz="2400" i="1" dirty="0">
                <a:latin typeface="Candara" charset="0"/>
                <a:cs typeface="MS PGothic" charset="0"/>
              </a:rPr>
              <a:t>(v. </a:t>
            </a:r>
            <a:r>
              <a:rPr lang="en-US" sz="2400" i="1" dirty="0" smtClean="0">
                <a:latin typeface="Candara" charset="0"/>
                <a:cs typeface="MS PGothic" charset="0"/>
              </a:rPr>
              <a:t>33)</a:t>
            </a:r>
          </a:p>
          <a:p>
            <a:pPr marL="461963" indent="-461963">
              <a:spcBef>
                <a:spcPct val="0"/>
              </a:spcBef>
            </a:pPr>
            <a:endParaRPr lang="en-US" sz="1400" i="1" dirty="0">
              <a:latin typeface="Candara" charset="0"/>
              <a:cs typeface="MS PGothic" charset="0"/>
            </a:endParaRPr>
          </a:p>
          <a:p>
            <a:pPr marL="912813" lvl="2" indent="-457200" defTabSz="385763">
              <a:spcBef>
                <a:spcPts val="0"/>
              </a:spcBef>
              <a:buFont typeface="Wingdings" charset="0"/>
              <a:buChar char="Ø"/>
              <a:defRPr/>
            </a:pPr>
            <a:r>
              <a:rPr lang="en-US" sz="2500" b="1" kern="1200" dirty="0">
                <a:solidFill>
                  <a:prstClr val="black"/>
                </a:solidFill>
                <a:latin typeface="Candara" charset="0"/>
                <a:ea typeface="ＭＳ Ｐゴシック" charset="0"/>
                <a:cs typeface="Candara" charset="0"/>
              </a:rPr>
              <a:t>They twisted the focus as having </a:t>
            </a:r>
            <a:r>
              <a:rPr lang="en-US" sz="2500" b="1" kern="1200" dirty="0" smtClean="0">
                <a:solidFill>
                  <a:srgbClr val="FF0000"/>
                </a:solidFill>
                <a:latin typeface="Candara" charset="0"/>
                <a:ea typeface="ＭＳ Ｐゴシック" charset="0"/>
                <a:cs typeface="Candara" charset="0"/>
              </a:rPr>
              <a:t>“correct </a:t>
            </a:r>
            <a:r>
              <a:rPr lang="en-US" sz="2500" b="1" kern="1200" dirty="0">
                <a:solidFill>
                  <a:srgbClr val="FF0000"/>
                </a:solidFill>
                <a:latin typeface="Candara" charset="0"/>
                <a:ea typeface="ＭＳ Ｐゴシック" charset="0"/>
                <a:cs typeface="Candara" charset="0"/>
              </a:rPr>
              <a:t>formulas” in taking an oath.</a:t>
            </a:r>
          </a:p>
          <a:p>
            <a:pPr marL="400050" lvl="1" indent="0">
              <a:spcBef>
                <a:spcPct val="0"/>
              </a:spcBef>
              <a:buNone/>
            </a:pPr>
            <a:endParaRPr lang="en-US" sz="800" i="1" dirty="0" smtClean="0">
              <a:solidFill>
                <a:srgbClr val="FF0000"/>
              </a:solidFill>
              <a:latin typeface="Candara" charset="0"/>
              <a:cs typeface="MS PGothic" charset="0"/>
            </a:endParaRPr>
          </a:p>
          <a:p>
            <a:pPr marL="400050" lvl="1" indent="0" algn="ctr">
              <a:spcBef>
                <a:spcPct val="0"/>
              </a:spcBef>
              <a:buNone/>
            </a:pPr>
            <a:r>
              <a:rPr lang="en-US" sz="2400" i="1" baseline="30000" dirty="0">
                <a:latin typeface="Candara" charset="0"/>
                <a:cs typeface="MS PGothic" charset="0"/>
              </a:rPr>
              <a:t>16</a:t>
            </a:r>
            <a:r>
              <a:rPr lang="en-US" sz="2400" i="1" dirty="0">
                <a:latin typeface="Candara" charset="0"/>
                <a:cs typeface="MS PGothic" charset="0"/>
              </a:rPr>
              <a:t> “Woe to you, blind guides, who say, ‘If anyone swears by the temple, </a:t>
            </a:r>
            <a:r>
              <a:rPr lang="en-US" sz="2400" i="1" dirty="0" smtClean="0">
                <a:latin typeface="Candara" charset="0"/>
                <a:cs typeface="MS PGothic" charset="0"/>
              </a:rPr>
              <a:t/>
            </a:r>
            <a:br>
              <a:rPr lang="en-US" sz="2400" i="1" dirty="0" smtClean="0">
                <a:latin typeface="Candara" charset="0"/>
                <a:cs typeface="MS PGothic" charset="0"/>
              </a:rPr>
            </a:br>
            <a:r>
              <a:rPr lang="en-US" sz="2400" i="1" dirty="0" smtClean="0">
                <a:latin typeface="Candara" charset="0"/>
                <a:cs typeface="MS PGothic" charset="0"/>
              </a:rPr>
              <a:t>it </a:t>
            </a:r>
            <a:r>
              <a:rPr lang="en-US" sz="2400" i="1" dirty="0">
                <a:latin typeface="Candara" charset="0"/>
                <a:cs typeface="MS PGothic" charset="0"/>
              </a:rPr>
              <a:t>is nothing, </a:t>
            </a:r>
            <a:r>
              <a:rPr lang="en-US" sz="2400" i="1" dirty="0" smtClean="0">
                <a:latin typeface="Candara" charset="0"/>
                <a:cs typeface="MS PGothic" charset="0"/>
              </a:rPr>
              <a:t>but </a:t>
            </a:r>
            <a:r>
              <a:rPr lang="en-US" sz="2400" i="1" dirty="0">
                <a:latin typeface="Candara" charset="0"/>
                <a:cs typeface="MS PGothic" charset="0"/>
              </a:rPr>
              <a:t>if anyone swears by the gold of the temple, he is bound by his </a:t>
            </a:r>
            <a:r>
              <a:rPr lang="en-US" sz="2400" i="1" dirty="0" smtClean="0">
                <a:latin typeface="Candara" charset="0"/>
                <a:cs typeface="MS PGothic" charset="0"/>
              </a:rPr>
              <a:t/>
            </a:r>
            <a:br>
              <a:rPr lang="en-US" sz="2400" i="1" dirty="0" smtClean="0">
                <a:latin typeface="Candara" charset="0"/>
                <a:cs typeface="MS PGothic" charset="0"/>
              </a:rPr>
            </a:br>
            <a:r>
              <a:rPr lang="en-US" sz="2400" i="1" dirty="0" smtClean="0">
                <a:latin typeface="Candara" charset="0"/>
                <a:cs typeface="MS PGothic" charset="0"/>
              </a:rPr>
              <a:t>oath</a:t>
            </a:r>
            <a:r>
              <a:rPr lang="en-US" sz="2400" i="1" dirty="0">
                <a:latin typeface="Candara" charset="0"/>
                <a:cs typeface="MS PGothic" charset="0"/>
              </a:rPr>
              <a:t>.’ </a:t>
            </a:r>
            <a:r>
              <a:rPr lang="en-US" sz="2400" i="1" baseline="30000" dirty="0">
                <a:latin typeface="Candara" charset="0"/>
                <a:cs typeface="MS PGothic" charset="0"/>
              </a:rPr>
              <a:t>17</a:t>
            </a:r>
            <a:r>
              <a:rPr lang="en-US" sz="2400" i="1" dirty="0">
                <a:latin typeface="Candara" charset="0"/>
                <a:cs typeface="MS PGothic" charset="0"/>
              </a:rPr>
              <a:t> You blind fools! </a:t>
            </a:r>
            <a:r>
              <a:rPr lang="en-US" sz="2400" i="1" dirty="0" smtClean="0">
                <a:latin typeface="Candara" charset="0"/>
                <a:cs typeface="MS PGothic" charset="0"/>
              </a:rPr>
              <a:t>For </a:t>
            </a:r>
            <a:r>
              <a:rPr lang="en-US" sz="2400" i="1" dirty="0">
                <a:latin typeface="Candara" charset="0"/>
                <a:cs typeface="MS PGothic" charset="0"/>
              </a:rPr>
              <a:t>which is greater, the gold or the temple that has made </a:t>
            </a:r>
            <a:r>
              <a:rPr lang="en-US" sz="2400" i="1" dirty="0" smtClean="0">
                <a:latin typeface="Candara" charset="0"/>
                <a:cs typeface="MS PGothic" charset="0"/>
              </a:rPr>
              <a:t/>
            </a:r>
            <a:br>
              <a:rPr lang="en-US" sz="2400" i="1" dirty="0" smtClean="0">
                <a:latin typeface="Candara" charset="0"/>
                <a:cs typeface="MS PGothic" charset="0"/>
              </a:rPr>
            </a:br>
            <a:r>
              <a:rPr lang="en-US" sz="2400" i="1" dirty="0" smtClean="0">
                <a:latin typeface="Candara" charset="0"/>
                <a:cs typeface="MS PGothic" charset="0"/>
              </a:rPr>
              <a:t>the </a:t>
            </a:r>
            <a:r>
              <a:rPr lang="en-US" sz="2400" i="1" dirty="0">
                <a:latin typeface="Candara" charset="0"/>
                <a:cs typeface="MS PGothic" charset="0"/>
              </a:rPr>
              <a:t>gold sacred? </a:t>
            </a:r>
            <a:r>
              <a:rPr lang="en-US" sz="2400" i="1" baseline="30000" dirty="0">
                <a:latin typeface="Candara" charset="0"/>
                <a:cs typeface="MS PGothic" charset="0"/>
              </a:rPr>
              <a:t>18</a:t>
            </a:r>
            <a:r>
              <a:rPr lang="en-US" sz="2400" i="1" dirty="0">
                <a:latin typeface="Candara" charset="0"/>
                <a:cs typeface="MS PGothic" charset="0"/>
              </a:rPr>
              <a:t> And you </a:t>
            </a:r>
            <a:r>
              <a:rPr lang="en-US" sz="2400" i="1" dirty="0" smtClean="0">
                <a:latin typeface="Candara" charset="0"/>
                <a:cs typeface="MS PGothic" charset="0"/>
              </a:rPr>
              <a:t>say, ‘</a:t>
            </a:r>
            <a:r>
              <a:rPr lang="en-US" sz="2400" i="1" dirty="0">
                <a:latin typeface="Candara" charset="0"/>
                <a:cs typeface="MS PGothic" charset="0"/>
              </a:rPr>
              <a:t>If anyone swears by the altar, it is nothing, but if anyone </a:t>
            </a:r>
            <a:r>
              <a:rPr lang="en-US" sz="2400" i="1" dirty="0" smtClean="0">
                <a:latin typeface="Candara" charset="0"/>
                <a:cs typeface="MS PGothic" charset="0"/>
              </a:rPr>
              <a:t/>
            </a:r>
            <a:br>
              <a:rPr lang="en-US" sz="2400" i="1" dirty="0" smtClean="0">
                <a:latin typeface="Candara" charset="0"/>
                <a:cs typeface="MS PGothic" charset="0"/>
              </a:rPr>
            </a:br>
            <a:r>
              <a:rPr lang="en-US" sz="2400" i="1" dirty="0" smtClean="0">
                <a:latin typeface="Candara" charset="0"/>
                <a:cs typeface="MS PGothic" charset="0"/>
              </a:rPr>
              <a:t>swears </a:t>
            </a:r>
            <a:r>
              <a:rPr lang="en-US" sz="2400" i="1" dirty="0">
                <a:latin typeface="Candara" charset="0"/>
                <a:cs typeface="MS PGothic" charset="0"/>
              </a:rPr>
              <a:t>by the gift that is on the </a:t>
            </a:r>
            <a:r>
              <a:rPr lang="en-US" sz="2400" i="1" dirty="0" smtClean="0">
                <a:latin typeface="Candara" charset="0"/>
                <a:cs typeface="MS PGothic" charset="0"/>
              </a:rPr>
              <a:t>altar</a:t>
            </a:r>
            <a:r>
              <a:rPr lang="en-US" sz="2400" i="1" dirty="0">
                <a:latin typeface="Candara" charset="0"/>
                <a:cs typeface="MS PGothic" charset="0"/>
              </a:rPr>
              <a:t>, he is bound by his oath.’ </a:t>
            </a:r>
            <a:r>
              <a:rPr lang="en-US" sz="2400" i="1" baseline="30000" dirty="0">
                <a:latin typeface="Candara" charset="0"/>
                <a:cs typeface="MS PGothic" charset="0"/>
              </a:rPr>
              <a:t>19</a:t>
            </a:r>
            <a:r>
              <a:rPr lang="en-US" sz="2400" i="1" dirty="0">
                <a:latin typeface="Candara" charset="0"/>
                <a:cs typeface="MS PGothic" charset="0"/>
              </a:rPr>
              <a:t> You blind men! For which </a:t>
            </a:r>
            <a:r>
              <a:rPr lang="en-US" sz="2400" i="1" dirty="0" smtClean="0">
                <a:latin typeface="Candara" charset="0"/>
                <a:cs typeface="MS PGothic" charset="0"/>
              </a:rPr>
              <a:t/>
            </a:r>
            <a:br>
              <a:rPr lang="en-US" sz="2400" i="1" dirty="0" smtClean="0">
                <a:latin typeface="Candara" charset="0"/>
                <a:cs typeface="MS PGothic" charset="0"/>
              </a:rPr>
            </a:br>
            <a:r>
              <a:rPr lang="en-US" sz="2400" i="1" dirty="0" smtClean="0">
                <a:latin typeface="Candara" charset="0"/>
                <a:cs typeface="MS PGothic" charset="0"/>
              </a:rPr>
              <a:t>is </a:t>
            </a:r>
            <a:r>
              <a:rPr lang="en-US" sz="2400" i="1" dirty="0">
                <a:latin typeface="Candara" charset="0"/>
                <a:cs typeface="MS PGothic" charset="0"/>
              </a:rPr>
              <a:t>greater, the gift or the altar that makes the gift sacred? </a:t>
            </a:r>
            <a:r>
              <a:rPr lang="en-US" sz="2400" i="1" baseline="30000" dirty="0">
                <a:latin typeface="Candara" charset="0"/>
                <a:cs typeface="MS PGothic" charset="0"/>
              </a:rPr>
              <a:t>20</a:t>
            </a:r>
            <a:r>
              <a:rPr lang="en-US" sz="2400" i="1" dirty="0">
                <a:latin typeface="Candara" charset="0"/>
                <a:cs typeface="MS PGothic" charset="0"/>
              </a:rPr>
              <a:t> So whoever swears by the </a:t>
            </a:r>
            <a:endParaRPr lang="en-US" sz="2400" i="1" dirty="0" smtClean="0">
              <a:latin typeface="Candara" charset="0"/>
              <a:cs typeface="MS PGothic" charset="0"/>
            </a:endParaRPr>
          </a:p>
          <a:p>
            <a:pPr marL="400050" lvl="1" indent="0" algn="ctr">
              <a:spcBef>
                <a:spcPct val="0"/>
              </a:spcBef>
              <a:buNone/>
            </a:pPr>
            <a:r>
              <a:rPr lang="en-US" sz="2400" i="1" dirty="0" smtClean="0">
                <a:latin typeface="Candara" charset="0"/>
                <a:cs typeface="MS PGothic" charset="0"/>
              </a:rPr>
              <a:t>altar </a:t>
            </a:r>
            <a:r>
              <a:rPr lang="en-US" sz="2400" i="1" dirty="0">
                <a:latin typeface="Candara" charset="0"/>
                <a:cs typeface="MS PGothic" charset="0"/>
              </a:rPr>
              <a:t>swears by it and by everything on it. </a:t>
            </a:r>
            <a:r>
              <a:rPr lang="en-US" sz="2400" i="1" baseline="30000" dirty="0">
                <a:latin typeface="Candara" charset="0"/>
                <a:cs typeface="MS PGothic" charset="0"/>
              </a:rPr>
              <a:t>21</a:t>
            </a:r>
            <a:r>
              <a:rPr lang="en-US" sz="2400" i="1" dirty="0">
                <a:latin typeface="Candara" charset="0"/>
                <a:cs typeface="MS PGothic" charset="0"/>
              </a:rPr>
              <a:t> And whoever swears by the temple </a:t>
            </a:r>
            <a:r>
              <a:rPr lang="en-US" sz="2400" i="1" dirty="0" smtClean="0">
                <a:latin typeface="Candara" charset="0"/>
                <a:cs typeface="MS PGothic" charset="0"/>
              </a:rPr>
              <a:t/>
            </a:r>
            <a:br>
              <a:rPr lang="en-US" sz="2400" i="1" dirty="0" smtClean="0">
                <a:latin typeface="Candara" charset="0"/>
                <a:cs typeface="MS PGothic" charset="0"/>
              </a:rPr>
            </a:br>
            <a:r>
              <a:rPr lang="en-US" sz="2400" i="1" dirty="0" smtClean="0">
                <a:latin typeface="Candara" charset="0"/>
                <a:cs typeface="MS PGothic" charset="0"/>
              </a:rPr>
              <a:t>swears </a:t>
            </a:r>
            <a:r>
              <a:rPr lang="en-US" sz="2400" i="1" dirty="0">
                <a:latin typeface="Candara" charset="0"/>
                <a:cs typeface="MS PGothic" charset="0"/>
              </a:rPr>
              <a:t>by it and by him who dwells in it. </a:t>
            </a:r>
            <a:r>
              <a:rPr lang="en-US" sz="2400" i="1" baseline="30000" dirty="0">
                <a:latin typeface="Candara" charset="0"/>
                <a:cs typeface="MS PGothic" charset="0"/>
              </a:rPr>
              <a:t>22</a:t>
            </a:r>
            <a:r>
              <a:rPr lang="en-US" sz="2400" i="1" dirty="0">
                <a:latin typeface="Candara" charset="0"/>
                <a:cs typeface="MS PGothic" charset="0"/>
              </a:rPr>
              <a:t> And whoever swears by </a:t>
            </a:r>
            <a:r>
              <a:rPr lang="en-US" sz="2400" i="1" dirty="0" smtClean="0">
                <a:latin typeface="Candara" charset="0"/>
                <a:cs typeface="MS PGothic" charset="0"/>
              </a:rPr>
              <a:t>heaven</a:t>
            </a:r>
            <a:br>
              <a:rPr lang="en-US" sz="2400" i="1" dirty="0" smtClean="0">
                <a:latin typeface="Candara" charset="0"/>
                <a:cs typeface="MS PGothic" charset="0"/>
              </a:rPr>
            </a:br>
            <a:r>
              <a:rPr lang="en-US" sz="2400" i="1" dirty="0" smtClean="0">
                <a:latin typeface="Candara" charset="0"/>
                <a:cs typeface="MS PGothic" charset="0"/>
              </a:rPr>
              <a:t> </a:t>
            </a:r>
            <a:r>
              <a:rPr lang="en-US" sz="2400" i="1" dirty="0">
                <a:latin typeface="Candara" charset="0"/>
                <a:cs typeface="MS PGothic" charset="0"/>
              </a:rPr>
              <a:t>swears by the throne of God and by him who sits upon it.</a:t>
            </a:r>
          </a:p>
          <a:p>
            <a:pPr marL="400050" lvl="1" indent="0" algn="ctr">
              <a:spcBef>
                <a:spcPct val="0"/>
              </a:spcBef>
              <a:buNone/>
            </a:pPr>
            <a:r>
              <a:rPr lang="en-US" sz="2400" i="1" dirty="0" smtClean="0">
                <a:latin typeface="Candara" charset="0"/>
                <a:cs typeface="MS PGothic" charset="0"/>
              </a:rPr>
              <a:t>Matthew </a:t>
            </a:r>
            <a:r>
              <a:rPr lang="en-US" sz="2400" i="1" dirty="0">
                <a:latin typeface="Candara" charset="0"/>
                <a:cs typeface="MS PGothic" charset="0"/>
              </a:rPr>
              <a:t>23:16-</a:t>
            </a:r>
            <a:r>
              <a:rPr lang="en-US" sz="2400" i="1" dirty="0" smtClean="0">
                <a:latin typeface="Candara" charset="0"/>
                <a:cs typeface="MS PGothic" charset="0"/>
              </a:rPr>
              <a:t>22</a:t>
            </a:r>
            <a:endParaRPr lang="en-US" sz="25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1448011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OATHS AND HONESTY IN SPEECH</a:t>
            </a:r>
          </a:p>
        </p:txBody>
      </p:sp>
      <p:sp>
        <p:nvSpPr>
          <p:cNvPr id="27651" name="Rectangle 3"/>
          <p:cNvSpPr>
            <a:spLocks noGrp="1" noChangeArrowheads="1"/>
          </p:cNvSpPr>
          <p:nvPr>
            <p:ph type="body" idx="1"/>
          </p:nvPr>
        </p:nvSpPr>
        <p:spPr>
          <a:xfrm>
            <a:off x="194397" y="1219205"/>
            <a:ext cx="11845203" cy="5612489"/>
          </a:xfrm>
        </p:spPr>
        <p:txBody>
          <a:bodyPr/>
          <a:lstStyle/>
          <a:p>
            <a:pPr marL="461963" indent="-461963">
              <a:spcBef>
                <a:spcPct val="0"/>
              </a:spcBef>
            </a:pPr>
            <a:r>
              <a:rPr lang="en-US" sz="2600" b="1" dirty="0" smtClean="0">
                <a:latin typeface="Candara" charset="0"/>
                <a:cs typeface="MS PGothic" charset="0"/>
              </a:rPr>
              <a:t>Its </a:t>
            </a:r>
            <a:r>
              <a:rPr lang="en-US" sz="2600" b="1" dirty="0">
                <a:latin typeface="Candara" charset="0"/>
                <a:cs typeface="MS PGothic" charset="0"/>
              </a:rPr>
              <a:t>distorted interpretation of Pharisees [“You have </a:t>
            </a:r>
            <a:r>
              <a:rPr lang="en-US" sz="2600" b="1" dirty="0" smtClean="0">
                <a:latin typeface="Candara" charset="0"/>
                <a:cs typeface="MS PGothic" charset="0"/>
              </a:rPr>
              <a:t>heard </a:t>
            </a:r>
            <a:r>
              <a:rPr lang="en-US" sz="2600" b="1" dirty="0">
                <a:latin typeface="Candara" charset="0"/>
                <a:cs typeface="MS PGothic" charset="0"/>
              </a:rPr>
              <a:t>it was said...”]: </a:t>
            </a:r>
            <a:r>
              <a:rPr lang="en-US" sz="2600" b="1" dirty="0" smtClean="0">
                <a:latin typeface="Candara" charset="0"/>
                <a:cs typeface="MS PGothic" charset="0"/>
              </a:rPr>
              <a:t/>
            </a:r>
            <a:br>
              <a:rPr lang="en-US" sz="2600" b="1" dirty="0" smtClean="0">
                <a:latin typeface="Candara" charset="0"/>
                <a:cs typeface="MS PGothic" charset="0"/>
              </a:rPr>
            </a:br>
            <a:r>
              <a:rPr lang="en-US" sz="2400" i="1" dirty="0">
                <a:latin typeface="Candara" charset="0"/>
                <a:cs typeface="MS PGothic" charset="0"/>
              </a:rPr>
              <a:t>“‘You shall not swear falsely, but shall perform to the Lord what you have sworn.</a:t>
            </a:r>
            <a:r>
              <a:rPr lang="en-US" sz="2400" i="1" dirty="0" smtClean="0">
                <a:latin typeface="Candara" charset="0"/>
                <a:cs typeface="MS PGothic" charset="0"/>
              </a:rPr>
              <a:t>’” </a:t>
            </a:r>
            <a:r>
              <a:rPr lang="en-US" sz="2400" i="1" dirty="0">
                <a:latin typeface="Candara" charset="0"/>
                <a:cs typeface="MS PGothic" charset="0"/>
              </a:rPr>
              <a:t>(v. </a:t>
            </a:r>
            <a:r>
              <a:rPr lang="en-US" sz="2400" i="1" dirty="0" smtClean="0">
                <a:latin typeface="Candara" charset="0"/>
                <a:cs typeface="MS PGothic" charset="0"/>
              </a:rPr>
              <a:t>33)</a:t>
            </a:r>
          </a:p>
          <a:p>
            <a:pPr marL="461963" indent="-461963">
              <a:spcBef>
                <a:spcPct val="0"/>
              </a:spcBef>
            </a:pPr>
            <a:endParaRPr lang="en-US" sz="1400" i="1" dirty="0">
              <a:latin typeface="Candara" charset="0"/>
              <a:cs typeface="MS PGothic" charset="0"/>
            </a:endParaRPr>
          </a:p>
          <a:p>
            <a:pPr marL="912813" lvl="2" indent="-457200" defTabSz="385763">
              <a:spcBef>
                <a:spcPts val="0"/>
              </a:spcBef>
              <a:buFont typeface="Wingdings" charset="0"/>
              <a:buChar char="Ø"/>
              <a:defRPr/>
            </a:pPr>
            <a:r>
              <a:rPr lang="en-US" sz="2500" b="1" kern="1200" dirty="0">
                <a:solidFill>
                  <a:prstClr val="black"/>
                </a:solidFill>
                <a:latin typeface="Candara" charset="0"/>
                <a:ea typeface="ＭＳ Ｐゴシック" charset="0"/>
                <a:cs typeface="Candara" charset="0"/>
              </a:rPr>
              <a:t>They twisted the focus as having </a:t>
            </a:r>
            <a:r>
              <a:rPr lang="en-US" sz="2500" b="1" kern="1200" dirty="0">
                <a:solidFill>
                  <a:srgbClr val="FF0000"/>
                </a:solidFill>
                <a:latin typeface="Candara" charset="0"/>
                <a:ea typeface="ＭＳ Ｐゴシック" charset="0"/>
                <a:cs typeface="Candara" charset="0"/>
              </a:rPr>
              <a:t>“correct formulas” in taking an oath</a:t>
            </a:r>
            <a:r>
              <a:rPr lang="en-US" sz="2500" b="1" kern="1200" dirty="0" smtClean="0">
                <a:solidFill>
                  <a:srgbClr val="FF0000"/>
                </a:solidFill>
                <a:latin typeface="Candara" charset="0"/>
                <a:ea typeface="ＭＳ Ｐゴシック" charset="0"/>
                <a:cs typeface="Candara" charset="0"/>
              </a:rPr>
              <a:t>.</a:t>
            </a:r>
            <a:endParaRPr lang="en-US" sz="800" i="1" dirty="0">
              <a:solidFill>
                <a:srgbClr val="FF0000"/>
              </a:solidFill>
              <a:latin typeface="Candara" charset="0"/>
              <a:cs typeface="MS PGothic" charset="0"/>
            </a:endParaRPr>
          </a:p>
          <a:p>
            <a:pPr marL="912813" lvl="2" indent="-457200" defTabSz="385763">
              <a:spcBef>
                <a:spcPts val="0"/>
              </a:spcBef>
              <a:buFont typeface="Wingdings" charset="0"/>
              <a:buChar char="Ø"/>
              <a:defRPr/>
            </a:pPr>
            <a:r>
              <a:rPr lang="en-US" sz="2500" b="1" kern="1200" dirty="0" smtClean="0">
                <a:solidFill>
                  <a:prstClr val="black"/>
                </a:solidFill>
                <a:latin typeface="Candara" charset="0"/>
                <a:ea typeface="ＭＳ Ｐゴシック" charset="0"/>
                <a:cs typeface="Candara" charset="0"/>
              </a:rPr>
              <a:t>They </a:t>
            </a:r>
            <a:r>
              <a:rPr lang="en-US" sz="2500" b="1" kern="1200" dirty="0">
                <a:solidFill>
                  <a:prstClr val="black"/>
                </a:solidFill>
                <a:latin typeface="Candara" charset="0"/>
                <a:ea typeface="ＭＳ Ｐゴシック" charset="0"/>
                <a:cs typeface="Candara" charset="0"/>
              </a:rPr>
              <a:t>abused oath-taking as a way of </a:t>
            </a:r>
            <a:r>
              <a:rPr lang="en-US" sz="2500" b="1" kern="1200" dirty="0" smtClean="0">
                <a:solidFill>
                  <a:srgbClr val="FF0000"/>
                </a:solidFill>
                <a:latin typeface="Candara" charset="0"/>
                <a:ea typeface="ＭＳ Ｐゴシック" charset="0"/>
                <a:cs typeface="Candara" charset="0"/>
              </a:rPr>
              <a:t>having an appearance </a:t>
            </a:r>
            <a:r>
              <a:rPr lang="en-US" sz="2500" b="1" kern="1200" dirty="0">
                <a:solidFill>
                  <a:srgbClr val="FF0000"/>
                </a:solidFill>
                <a:latin typeface="Candara" charset="0"/>
                <a:ea typeface="ＭＳ Ｐゴシック" charset="0"/>
                <a:cs typeface="Candara" charset="0"/>
              </a:rPr>
              <a:t>of telling </a:t>
            </a:r>
            <a:r>
              <a:rPr lang="en-US" sz="2500" b="1" kern="1200" dirty="0" smtClean="0">
                <a:solidFill>
                  <a:srgbClr val="FF0000"/>
                </a:solidFill>
                <a:latin typeface="Candara" charset="0"/>
                <a:ea typeface="ＭＳ Ｐゴシック" charset="0"/>
                <a:cs typeface="Candara" charset="0"/>
              </a:rPr>
              <a:t>the truth</a:t>
            </a:r>
            <a:r>
              <a:rPr lang="en-US" sz="2500" b="1" kern="1200" dirty="0">
                <a:solidFill>
                  <a:srgbClr val="FF0000"/>
                </a:solidFill>
                <a:latin typeface="Candara" charset="0"/>
                <a:ea typeface="ＭＳ Ｐゴシック" charset="0"/>
                <a:cs typeface="Candara" charset="0"/>
              </a:rPr>
              <a:t>. </a:t>
            </a:r>
          </a:p>
          <a:p>
            <a:pPr marL="912813" lvl="2" indent="-457200" defTabSz="385763">
              <a:spcBef>
                <a:spcPts val="0"/>
              </a:spcBef>
              <a:buFont typeface="Wingdings" charset="0"/>
              <a:buChar char="Ø"/>
              <a:defRPr/>
            </a:pPr>
            <a:r>
              <a:rPr lang="en-US" sz="2500" b="1" kern="1200" dirty="0">
                <a:solidFill>
                  <a:prstClr val="black"/>
                </a:solidFill>
                <a:latin typeface="Candara" charset="0"/>
                <a:ea typeface="ＭＳ Ｐゴシック" charset="0"/>
                <a:cs typeface="Candara" charset="0"/>
              </a:rPr>
              <a:t>This distortion allowed them </a:t>
            </a:r>
            <a:r>
              <a:rPr lang="en-US" sz="2500" b="1" kern="1200" dirty="0">
                <a:solidFill>
                  <a:srgbClr val="FF0000"/>
                </a:solidFill>
                <a:latin typeface="Candara" charset="0"/>
                <a:ea typeface="ＭＳ Ｐゴシック" charset="0"/>
                <a:cs typeface="Candara" charset="0"/>
              </a:rPr>
              <a:t>to avoid their responsibility of </a:t>
            </a:r>
            <a:r>
              <a:rPr lang="en-US" sz="2500" b="1" kern="1200" dirty="0" smtClean="0">
                <a:solidFill>
                  <a:srgbClr val="FF0000"/>
                </a:solidFill>
                <a:latin typeface="Candara" charset="0"/>
                <a:ea typeface="ＭＳ Ｐゴシック" charset="0"/>
                <a:cs typeface="Candara" charset="0"/>
              </a:rPr>
              <a:t>keeping oaths and telling </a:t>
            </a:r>
            <a:r>
              <a:rPr lang="en-US" sz="2500" b="1" kern="1200" dirty="0">
                <a:solidFill>
                  <a:srgbClr val="FF0000"/>
                </a:solidFill>
                <a:latin typeface="Candara" charset="0"/>
                <a:ea typeface="ＭＳ Ｐゴシック" charset="0"/>
                <a:cs typeface="Candara" charset="0"/>
              </a:rPr>
              <a:t>the truth at all times. </a:t>
            </a:r>
          </a:p>
        </p:txBody>
      </p:sp>
    </p:spTree>
    <p:extLst>
      <p:ext uri="{BB962C8B-B14F-4D97-AF65-F5344CB8AC3E}">
        <p14:creationId xmlns:p14="http://schemas.microsoft.com/office/powerpoint/2010/main" val="2169384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OATHS AND HONESTY IN SPEECH</a:t>
            </a:r>
          </a:p>
        </p:txBody>
      </p:sp>
      <p:sp>
        <p:nvSpPr>
          <p:cNvPr id="27651" name="Rectangle 3"/>
          <p:cNvSpPr>
            <a:spLocks noGrp="1" noChangeArrowheads="1"/>
          </p:cNvSpPr>
          <p:nvPr>
            <p:ph type="body" idx="1"/>
          </p:nvPr>
        </p:nvSpPr>
        <p:spPr>
          <a:xfrm>
            <a:off x="194397" y="1219205"/>
            <a:ext cx="11769003" cy="5612489"/>
          </a:xfrm>
        </p:spPr>
        <p:txBody>
          <a:bodyPr/>
          <a:lstStyle/>
          <a:p>
            <a:pPr marL="461963" indent="-461963">
              <a:spcBef>
                <a:spcPct val="0"/>
              </a:spcBef>
            </a:pPr>
            <a:r>
              <a:rPr lang="en-US" sz="2600" b="1" dirty="0" smtClean="0">
                <a:latin typeface="Candara" charset="0"/>
                <a:cs typeface="MS PGothic" charset="0"/>
              </a:rPr>
              <a:t>Its </a:t>
            </a:r>
            <a:r>
              <a:rPr lang="en-US" sz="2600" b="1" dirty="0">
                <a:latin typeface="Candara" charset="0"/>
                <a:cs typeface="MS PGothic" charset="0"/>
              </a:rPr>
              <a:t>true meaning </a:t>
            </a:r>
            <a:r>
              <a:rPr lang="en-US" sz="2600" b="1" dirty="0" smtClean="0">
                <a:latin typeface="Candara" charset="0"/>
                <a:cs typeface="MS PGothic" charset="0"/>
              </a:rPr>
              <a:t>and </a:t>
            </a:r>
            <a:r>
              <a:rPr lang="en-US" sz="2600" b="1" dirty="0">
                <a:latin typeface="Candara" charset="0"/>
                <a:cs typeface="MS PGothic" charset="0"/>
              </a:rPr>
              <a:t>deeper application </a:t>
            </a:r>
            <a:r>
              <a:rPr lang="en-US" sz="2600" b="1" dirty="0" smtClean="0">
                <a:latin typeface="Candara" charset="0"/>
                <a:cs typeface="MS PGothic" charset="0"/>
              </a:rPr>
              <a:t>[“</a:t>
            </a:r>
            <a:r>
              <a:rPr lang="en-US" sz="2600" b="1" dirty="0">
                <a:latin typeface="Candara" charset="0"/>
                <a:cs typeface="MS PGothic" charset="0"/>
              </a:rPr>
              <a:t>…but I say to you…</a:t>
            </a:r>
            <a:r>
              <a:rPr lang="en-US" sz="2600" b="1" dirty="0" smtClean="0">
                <a:latin typeface="Candara" charset="0"/>
                <a:cs typeface="MS PGothic" charset="0"/>
              </a:rPr>
              <a:t>”]: </a:t>
            </a:r>
            <a:br>
              <a:rPr lang="en-US" sz="2600" b="1" dirty="0" smtClean="0">
                <a:latin typeface="Candara" charset="0"/>
                <a:cs typeface="MS PGothic" charset="0"/>
              </a:rPr>
            </a:br>
            <a:r>
              <a:rPr lang="en-US" sz="2400" i="1" dirty="0" smtClean="0">
                <a:latin typeface="Candara" charset="0"/>
                <a:cs typeface="MS PGothic" charset="0"/>
              </a:rPr>
              <a:t>“</a:t>
            </a:r>
            <a:r>
              <a:rPr lang="en-US" sz="2400" i="1" dirty="0">
                <a:latin typeface="Candara" charset="0"/>
                <a:cs typeface="MS PGothic" charset="0"/>
              </a:rPr>
              <a:t>...Do not take an oath at all, either by heaven, for it is the throne of God, </a:t>
            </a:r>
            <a:r>
              <a:rPr lang="en-US" sz="2400" i="1" baseline="30000" dirty="0">
                <a:latin typeface="Candara" charset="0"/>
                <a:cs typeface="MS PGothic" charset="0"/>
              </a:rPr>
              <a:t>35</a:t>
            </a:r>
            <a:r>
              <a:rPr lang="en-US" sz="2400" i="1" dirty="0">
                <a:latin typeface="Candara" charset="0"/>
                <a:cs typeface="MS PGothic" charset="0"/>
              </a:rPr>
              <a:t> or by the earth, for it is his footstool, or by Jerusalem, for it is the city of the great King. </a:t>
            </a:r>
            <a:r>
              <a:rPr lang="en-US" sz="2400" i="1" baseline="30000" dirty="0">
                <a:latin typeface="Candara" charset="0"/>
                <a:cs typeface="MS PGothic" charset="0"/>
              </a:rPr>
              <a:t>36</a:t>
            </a:r>
            <a:r>
              <a:rPr lang="en-US" sz="2400" i="1" dirty="0">
                <a:latin typeface="Candara" charset="0"/>
                <a:cs typeface="MS PGothic" charset="0"/>
              </a:rPr>
              <a:t> And do not take an oath by your head, for you cannot make one hair white or black. </a:t>
            </a:r>
            <a:r>
              <a:rPr lang="en-US" sz="2400" i="1" baseline="30000" dirty="0">
                <a:latin typeface="Candara" charset="0"/>
                <a:cs typeface="MS PGothic" charset="0"/>
              </a:rPr>
              <a:t>37</a:t>
            </a:r>
            <a:r>
              <a:rPr lang="en-US" sz="2400" i="1" dirty="0">
                <a:latin typeface="Candara" charset="0"/>
                <a:cs typeface="MS PGothic" charset="0"/>
              </a:rPr>
              <a:t> Let what you say be simply ‘Yes’ or ‘No’; anything more than this comes from evil.” (vs. 34-37)</a:t>
            </a:r>
          </a:p>
          <a:p>
            <a:pPr marL="461963" indent="-461963">
              <a:spcBef>
                <a:spcPct val="0"/>
              </a:spcBef>
            </a:pPr>
            <a:endParaRPr lang="en-US" sz="1200" b="1" i="1" dirty="0">
              <a:latin typeface="Candara" charset="0"/>
              <a:cs typeface="MS PGothic" charset="0"/>
            </a:endParaRPr>
          </a:p>
          <a:p>
            <a:pPr marL="912813" lvl="2" indent="-457200" defTabSz="385763">
              <a:spcBef>
                <a:spcPts val="0"/>
              </a:spcBef>
              <a:buFont typeface="Wingdings" charset="0"/>
              <a:buChar char="Ø"/>
              <a:defRPr/>
            </a:pPr>
            <a:r>
              <a:rPr lang="en-US" sz="2500" b="1" kern="1200" dirty="0">
                <a:solidFill>
                  <a:srgbClr val="FF0000"/>
                </a:solidFill>
                <a:latin typeface="Candara" charset="0"/>
                <a:ea typeface="ＭＳ Ｐゴシック" charset="0"/>
                <a:cs typeface="Candara" charset="0"/>
              </a:rPr>
              <a:t>True meaning of the OT Law: </a:t>
            </a:r>
            <a:r>
              <a:rPr lang="en-US" sz="2500" b="1" kern="1200" dirty="0" smtClean="0">
                <a:latin typeface="Candara" charset="0"/>
                <a:ea typeface="ＭＳ Ｐゴシック" charset="0"/>
                <a:cs typeface="Candara" charset="0"/>
              </a:rPr>
              <a:t>prohibition </a:t>
            </a:r>
            <a:r>
              <a:rPr lang="en-US" sz="2500" b="1" kern="1200" dirty="0">
                <a:latin typeface="Candara" charset="0"/>
                <a:ea typeface="ＭＳ Ｐゴシック" charset="0"/>
                <a:cs typeface="Candara" charset="0"/>
              </a:rPr>
              <a:t>of false swearing &amp;</a:t>
            </a:r>
            <a:r>
              <a:rPr lang="en-US" sz="2500" b="1" kern="1200" dirty="0" smtClean="0">
                <a:latin typeface="Candara" charset="0"/>
                <a:ea typeface="ＭＳ Ｐゴシック" charset="0"/>
                <a:cs typeface="Candara" charset="0"/>
              </a:rPr>
              <a:t> </a:t>
            </a:r>
            <a:r>
              <a:rPr lang="en-US" sz="2500" b="1" kern="1200" dirty="0">
                <a:latin typeface="Candara" charset="0"/>
                <a:ea typeface="ＭＳ Ｐゴシック" charset="0"/>
                <a:cs typeface="Candara" charset="0"/>
              </a:rPr>
              <a:t>breaking an oath</a:t>
            </a:r>
            <a:r>
              <a:rPr lang="en-US" sz="2500" b="1" kern="1200" dirty="0" smtClean="0">
                <a:latin typeface="Candara" charset="0"/>
                <a:ea typeface="ＭＳ Ｐゴシック" charset="0"/>
                <a:cs typeface="Candara" charset="0"/>
              </a:rPr>
              <a:t>.</a:t>
            </a:r>
          </a:p>
          <a:p>
            <a:pPr marL="912813" lvl="2" indent="-457200" defTabSz="385763">
              <a:spcBef>
                <a:spcPts val="0"/>
              </a:spcBef>
              <a:buFont typeface="Wingdings" charset="0"/>
              <a:buChar char="Ø"/>
              <a:defRPr/>
            </a:pPr>
            <a:endParaRPr lang="en-US" sz="1200" b="1" kern="1200" dirty="0" smtClean="0">
              <a:latin typeface="Candara" charset="0"/>
              <a:ea typeface="ＭＳ Ｐゴシック" charset="0"/>
              <a:cs typeface="Candara" charset="0"/>
            </a:endParaRPr>
          </a:p>
          <a:p>
            <a:pPr marL="1258888" lvl="2" indent="-342900">
              <a:spcBef>
                <a:spcPct val="0"/>
              </a:spcBef>
              <a:buFont typeface="Wingdings" charset="2"/>
              <a:buChar char="ü"/>
            </a:pPr>
            <a:r>
              <a:rPr lang="en-US" i="1" dirty="0">
                <a:solidFill>
                  <a:srgbClr val="000000"/>
                </a:solidFill>
                <a:latin typeface="Candara" charset="0"/>
                <a:cs typeface="MS PGothic" charset="0"/>
              </a:rPr>
              <a:t>“You shall not take the name of the LORD your God in vain.” (</a:t>
            </a:r>
            <a:r>
              <a:rPr lang="en-US" i="1" dirty="0" smtClean="0">
                <a:solidFill>
                  <a:srgbClr val="000000"/>
                </a:solidFill>
                <a:latin typeface="Candara" charset="0"/>
                <a:cs typeface="MS PGothic" charset="0"/>
              </a:rPr>
              <a:t>Ex. </a:t>
            </a:r>
            <a:r>
              <a:rPr lang="en-US" i="1" dirty="0">
                <a:solidFill>
                  <a:srgbClr val="000000"/>
                </a:solidFill>
                <a:latin typeface="Candara" charset="0"/>
                <a:cs typeface="MS PGothic" charset="0"/>
              </a:rPr>
              <a:t>20:7)</a:t>
            </a:r>
          </a:p>
          <a:p>
            <a:pPr marL="1258888" lvl="2" indent="-342900">
              <a:spcBef>
                <a:spcPct val="0"/>
              </a:spcBef>
              <a:buFont typeface="Wingdings" charset="2"/>
              <a:buChar char="ü"/>
            </a:pPr>
            <a:r>
              <a:rPr lang="en-US" i="1" dirty="0">
                <a:solidFill>
                  <a:srgbClr val="000000"/>
                </a:solidFill>
                <a:latin typeface="Candara" charset="0"/>
                <a:cs typeface="MS PGothic" charset="0"/>
              </a:rPr>
              <a:t> </a:t>
            </a:r>
            <a:r>
              <a:rPr lang="en-US" i="1" dirty="0" smtClean="0">
                <a:solidFill>
                  <a:srgbClr val="000000"/>
                </a:solidFill>
                <a:latin typeface="Candara" charset="0"/>
                <a:cs typeface="MS PGothic" charset="0"/>
              </a:rPr>
              <a:t>“</a:t>
            </a:r>
            <a:r>
              <a:rPr lang="en-US" i="1" dirty="0">
                <a:solidFill>
                  <a:srgbClr val="000000"/>
                </a:solidFill>
                <a:latin typeface="Candara" charset="0"/>
                <a:cs typeface="MS PGothic" charset="0"/>
              </a:rPr>
              <a:t>You shall not swear by my name falsely, and so profane the name of your God.” (Lev. 19:12</a:t>
            </a:r>
            <a:r>
              <a:rPr lang="en-US" i="1" dirty="0" smtClean="0">
                <a:solidFill>
                  <a:srgbClr val="000000"/>
                </a:solidFill>
                <a:latin typeface="Candara" charset="0"/>
                <a:cs typeface="MS PGothic" charset="0"/>
              </a:rPr>
              <a:t>)</a:t>
            </a:r>
          </a:p>
          <a:p>
            <a:pPr marL="1258888" lvl="2" indent="-342900">
              <a:spcBef>
                <a:spcPct val="0"/>
              </a:spcBef>
              <a:buFont typeface="Wingdings" charset="2"/>
              <a:buChar char="ü"/>
            </a:pPr>
            <a:r>
              <a:rPr lang="en-US" i="1" dirty="0">
                <a:solidFill>
                  <a:srgbClr val="000000"/>
                </a:solidFill>
                <a:latin typeface="Candara" charset="0"/>
                <a:cs typeface="MS PGothic" charset="0"/>
              </a:rPr>
              <a:t>“If a man vows a vow to the LORD, or swears an oath to bind himself by a pledge, he shall not break his </a:t>
            </a:r>
            <a:r>
              <a:rPr lang="en-US" i="1" dirty="0" smtClean="0">
                <a:solidFill>
                  <a:srgbClr val="000000"/>
                </a:solidFill>
                <a:latin typeface="Candara" charset="0"/>
                <a:cs typeface="MS PGothic" charset="0"/>
              </a:rPr>
              <a:t>word...</a:t>
            </a:r>
            <a:r>
              <a:rPr lang="en-US" i="1" dirty="0">
                <a:solidFill>
                  <a:srgbClr val="000000"/>
                </a:solidFill>
                <a:latin typeface="Candara" charset="0"/>
                <a:cs typeface="MS PGothic" charset="0"/>
              </a:rPr>
              <a:t>” (Num. 30:2</a:t>
            </a:r>
            <a:r>
              <a:rPr lang="en-US" i="1" dirty="0" smtClean="0">
                <a:solidFill>
                  <a:srgbClr val="000000"/>
                </a:solidFill>
                <a:latin typeface="Candara" charset="0"/>
                <a:cs typeface="MS PGothic" charset="0"/>
              </a:rPr>
              <a:t>)</a:t>
            </a:r>
            <a:endParaRPr lang="en-US" i="1" dirty="0">
              <a:solidFill>
                <a:srgbClr val="000000"/>
              </a:solidFill>
              <a:latin typeface="Candara" charset="0"/>
              <a:cs typeface="MS PGothic" charset="0"/>
            </a:endParaRPr>
          </a:p>
          <a:p>
            <a:pPr marL="1258888" lvl="2" indent="-342900">
              <a:spcBef>
                <a:spcPct val="0"/>
              </a:spcBef>
              <a:buFont typeface="Wingdings" charset="2"/>
              <a:buChar char="ü"/>
            </a:pPr>
            <a:r>
              <a:rPr lang="en-US" i="1" dirty="0">
                <a:solidFill>
                  <a:srgbClr val="000000"/>
                </a:solidFill>
                <a:latin typeface="Candara" charset="0"/>
                <a:cs typeface="MS PGothic" charset="0"/>
              </a:rPr>
              <a:t>“If you make a vow to the LORD your God, you shall not delay fulfilling it, for the LORD your God will surely require it of </a:t>
            </a:r>
            <a:r>
              <a:rPr lang="en-US" i="1" dirty="0" smtClean="0">
                <a:solidFill>
                  <a:srgbClr val="000000"/>
                </a:solidFill>
                <a:latin typeface="Candara" charset="0"/>
                <a:cs typeface="MS PGothic" charset="0"/>
              </a:rPr>
              <a:t>you...</a:t>
            </a:r>
            <a:r>
              <a:rPr lang="en-US" i="1" dirty="0">
                <a:solidFill>
                  <a:srgbClr val="000000"/>
                </a:solidFill>
                <a:latin typeface="Candara" charset="0"/>
                <a:cs typeface="MS PGothic" charset="0"/>
              </a:rPr>
              <a:t>” (Deut. 23:21)</a:t>
            </a:r>
          </a:p>
          <a:p>
            <a:pPr marL="1258888" lvl="2" indent="-342900">
              <a:spcBef>
                <a:spcPct val="0"/>
              </a:spcBef>
              <a:buFont typeface="Wingdings" charset="2"/>
              <a:buChar char="ü"/>
            </a:pPr>
            <a:endParaRPr lang="en-US" i="1" dirty="0">
              <a:solidFill>
                <a:srgbClr val="000000"/>
              </a:solidFill>
              <a:latin typeface="Candara" charset="0"/>
              <a:cs typeface="MS PGothic" charset="0"/>
            </a:endParaRPr>
          </a:p>
          <a:p>
            <a:pPr marL="912813" lvl="2" indent="-457200" defTabSz="385763">
              <a:spcBef>
                <a:spcPts val="0"/>
              </a:spcBef>
              <a:buFont typeface="Wingdings" charset="0"/>
              <a:buChar char="Ø"/>
              <a:defRPr/>
            </a:pPr>
            <a:endParaRPr lang="en-US" sz="2500"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2905790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OATHS AND HONESTY IN SPEECH</a:t>
            </a:r>
          </a:p>
        </p:txBody>
      </p:sp>
      <p:sp>
        <p:nvSpPr>
          <p:cNvPr id="27651" name="Rectangle 3"/>
          <p:cNvSpPr>
            <a:spLocks noGrp="1" noChangeArrowheads="1"/>
          </p:cNvSpPr>
          <p:nvPr>
            <p:ph type="body" idx="1"/>
          </p:nvPr>
        </p:nvSpPr>
        <p:spPr>
          <a:xfrm>
            <a:off x="194397" y="1219205"/>
            <a:ext cx="11769003" cy="5612489"/>
          </a:xfrm>
        </p:spPr>
        <p:txBody>
          <a:bodyPr/>
          <a:lstStyle/>
          <a:p>
            <a:pPr marL="461963" indent="-461963">
              <a:spcBef>
                <a:spcPct val="0"/>
              </a:spcBef>
            </a:pPr>
            <a:r>
              <a:rPr lang="en-US" sz="2600" b="1" dirty="0" smtClean="0">
                <a:latin typeface="Candara" charset="0"/>
                <a:cs typeface="MS PGothic" charset="0"/>
              </a:rPr>
              <a:t>Its </a:t>
            </a:r>
            <a:r>
              <a:rPr lang="en-US" sz="2600" b="1" dirty="0">
                <a:latin typeface="Candara" charset="0"/>
                <a:cs typeface="MS PGothic" charset="0"/>
              </a:rPr>
              <a:t>true meaning </a:t>
            </a:r>
            <a:r>
              <a:rPr lang="en-US" sz="2600" b="1" dirty="0" smtClean="0">
                <a:latin typeface="Candara" charset="0"/>
                <a:cs typeface="MS PGothic" charset="0"/>
              </a:rPr>
              <a:t>and </a:t>
            </a:r>
            <a:r>
              <a:rPr lang="en-US" sz="2600" b="1" dirty="0">
                <a:latin typeface="Candara" charset="0"/>
                <a:cs typeface="MS PGothic" charset="0"/>
              </a:rPr>
              <a:t>deeper application </a:t>
            </a:r>
            <a:r>
              <a:rPr lang="en-US" sz="2600" b="1" dirty="0" smtClean="0">
                <a:latin typeface="Candara" charset="0"/>
                <a:cs typeface="MS PGothic" charset="0"/>
              </a:rPr>
              <a:t>[“</a:t>
            </a:r>
            <a:r>
              <a:rPr lang="en-US" sz="2600" b="1" dirty="0">
                <a:latin typeface="Candara" charset="0"/>
                <a:cs typeface="MS PGothic" charset="0"/>
              </a:rPr>
              <a:t>…but I say to you…</a:t>
            </a:r>
            <a:r>
              <a:rPr lang="en-US" sz="2600" b="1" dirty="0" smtClean="0">
                <a:latin typeface="Candara" charset="0"/>
                <a:cs typeface="MS PGothic" charset="0"/>
              </a:rPr>
              <a:t>”]: </a:t>
            </a:r>
            <a:br>
              <a:rPr lang="en-US" sz="2600" b="1" dirty="0" smtClean="0">
                <a:latin typeface="Candara" charset="0"/>
                <a:cs typeface="MS PGothic" charset="0"/>
              </a:rPr>
            </a:br>
            <a:r>
              <a:rPr lang="en-US" sz="2400" i="1" dirty="0" smtClean="0">
                <a:latin typeface="Candara" charset="0"/>
                <a:cs typeface="MS PGothic" charset="0"/>
              </a:rPr>
              <a:t>“</a:t>
            </a:r>
            <a:r>
              <a:rPr lang="en-US" sz="2400" i="1" dirty="0">
                <a:latin typeface="Candara" charset="0"/>
                <a:cs typeface="MS PGothic" charset="0"/>
              </a:rPr>
              <a:t>...Do not take an oath at all, either by heaven, for it is the throne of God, 35 or by the earth, for it is his footstool, or by Jerusalem, for it is the city of the great King. 36 And do not take an oath by your head, for you cannot make one hair white or black. 37 Let what you say be simply ‘Yes’ or ‘No’; anything more than this comes from evil.” (vs. 34-37)</a:t>
            </a:r>
          </a:p>
          <a:p>
            <a:pPr marL="461963" indent="-461963">
              <a:spcBef>
                <a:spcPct val="0"/>
              </a:spcBef>
            </a:pPr>
            <a:endParaRPr lang="en-US" sz="1200" b="1" i="1" dirty="0">
              <a:latin typeface="Candara" charset="0"/>
              <a:cs typeface="MS PGothic" charset="0"/>
            </a:endParaRPr>
          </a:p>
          <a:p>
            <a:pPr marL="912813" lvl="2" indent="-457200" defTabSz="385763">
              <a:spcBef>
                <a:spcPts val="0"/>
              </a:spcBef>
              <a:buFont typeface="Wingdings" charset="0"/>
              <a:buChar char="Ø"/>
              <a:defRPr/>
            </a:pPr>
            <a:r>
              <a:rPr lang="en-US" sz="2500" b="1" kern="1200" dirty="0">
                <a:solidFill>
                  <a:srgbClr val="FF0000"/>
                </a:solidFill>
                <a:latin typeface="Candara" charset="0"/>
                <a:ea typeface="ＭＳ Ｐゴシック" charset="0"/>
                <a:cs typeface="Candara" charset="0"/>
              </a:rPr>
              <a:t>True meaning of the OT Law: </a:t>
            </a:r>
            <a:r>
              <a:rPr lang="en-US" sz="2500" b="1" kern="1200" dirty="0" smtClean="0">
                <a:latin typeface="Candara" charset="0"/>
                <a:ea typeface="ＭＳ Ｐゴシック" charset="0"/>
                <a:cs typeface="Candara" charset="0"/>
              </a:rPr>
              <a:t>prohibition </a:t>
            </a:r>
            <a:r>
              <a:rPr lang="en-US" sz="2500" b="1" kern="1200" dirty="0">
                <a:latin typeface="Candara" charset="0"/>
                <a:ea typeface="ＭＳ Ｐゴシック" charset="0"/>
                <a:cs typeface="Candara" charset="0"/>
              </a:rPr>
              <a:t>of false swearing &amp;</a:t>
            </a:r>
            <a:r>
              <a:rPr lang="en-US" sz="2500" b="1" kern="1200" dirty="0" smtClean="0">
                <a:latin typeface="Candara" charset="0"/>
                <a:ea typeface="ＭＳ Ｐゴシック" charset="0"/>
                <a:cs typeface="Candara" charset="0"/>
              </a:rPr>
              <a:t> </a:t>
            </a:r>
            <a:r>
              <a:rPr lang="en-US" sz="2500" b="1" kern="1200" dirty="0">
                <a:latin typeface="Candara" charset="0"/>
                <a:ea typeface="ＭＳ Ｐゴシック" charset="0"/>
                <a:cs typeface="Candara" charset="0"/>
              </a:rPr>
              <a:t>breaking an oath.</a:t>
            </a:r>
          </a:p>
          <a:p>
            <a:pPr marL="912813" lvl="2" indent="-457200" defTabSz="385763">
              <a:spcBef>
                <a:spcPts val="0"/>
              </a:spcBef>
              <a:buFont typeface="Wingdings" charset="0"/>
              <a:buChar char="Ø"/>
              <a:defRPr/>
            </a:pPr>
            <a:r>
              <a:rPr lang="en-US" sz="2500" b="1" kern="1200" dirty="0" smtClean="0">
                <a:solidFill>
                  <a:srgbClr val="FF0000"/>
                </a:solidFill>
                <a:latin typeface="Candara" charset="0"/>
                <a:ea typeface="ＭＳ Ｐゴシック" charset="0"/>
                <a:cs typeface="Candara" charset="0"/>
              </a:rPr>
              <a:t>Jesus’ deeper application: </a:t>
            </a:r>
            <a:r>
              <a:rPr lang="en-US" sz="2500" b="1" kern="1200" dirty="0">
                <a:latin typeface="Candara" charset="0"/>
                <a:ea typeface="ＭＳ Ｐゴシック" charset="0"/>
                <a:cs typeface="Candara" charset="0"/>
              </a:rPr>
              <a:t>Don’t swear at all—be a person of word who doesn’t need oath-taking to tell the truth. Deal with your heart where your character is formed</a:t>
            </a:r>
            <a:r>
              <a:rPr lang="en-US" sz="2500" b="1" kern="1200" dirty="0" smtClean="0">
                <a:latin typeface="Candara" charset="0"/>
                <a:ea typeface="ＭＳ Ｐゴシック" charset="0"/>
                <a:cs typeface="Candara" charset="0"/>
              </a:rPr>
              <a:t>.</a:t>
            </a:r>
          </a:p>
          <a:p>
            <a:pPr marL="912813" lvl="2" indent="-457200" defTabSz="385763">
              <a:spcBef>
                <a:spcPts val="0"/>
              </a:spcBef>
              <a:buFont typeface="Wingdings" charset="0"/>
              <a:buChar char="Ø"/>
              <a:defRPr/>
            </a:pPr>
            <a:endParaRPr lang="en-US" sz="800" b="1" kern="1200" dirty="0">
              <a:latin typeface="Candara" charset="0"/>
              <a:ea typeface="ＭＳ Ｐゴシック" charset="0"/>
              <a:cs typeface="Candara" charset="0"/>
            </a:endParaRPr>
          </a:p>
          <a:p>
            <a:pPr marL="1258888" lvl="2" indent="-342900">
              <a:spcBef>
                <a:spcPct val="0"/>
              </a:spcBef>
              <a:buFont typeface="Wingdings" charset="2"/>
              <a:buChar char="ü"/>
            </a:pPr>
            <a:r>
              <a:rPr lang="en-US" dirty="0">
                <a:solidFill>
                  <a:srgbClr val="000000"/>
                </a:solidFill>
                <a:latin typeface="Candara" charset="0"/>
                <a:cs typeface="MS PGothic" charset="0"/>
              </a:rPr>
              <a:t>This does NOT mean </a:t>
            </a:r>
            <a:r>
              <a:rPr lang="en-US" dirty="0" smtClean="0">
                <a:solidFill>
                  <a:srgbClr val="000000"/>
                </a:solidFill>
                <a:latin typeface="Candara" charset="0"/>
                <a:cs typeface="MS PGothic" charset="0"/>
              </a:rPr>
              <a:t>absolute prohibition of all oath-taking—</a:t>
            </a:r>
            <a:r>
              <a:rPr lang="en-US" dirty="0">
                <a:solidFill>
                  <a:srgbClr val="000000"/>
                </a:solidFill>
                <a:latin typeface="Candara" charset="0"/>
                <a:cs typeface="MS PGothic" charset="0"/>
              </a:rPr>
              <a:t>even in </a:t>
            </a:r>
            <a:r>
              <a:rPr lang="en-US" dirty="0" smtClean="0">
                <a:solidFill>
                  <a:srgbClr val="000000"/>
                </a:solidFill>
                <a:latin typeface="Candara" charset="0"/>
                <a:cs typeface="MS PGothic" charset="0"/>
              </a:rPr>
              <a:t>a </a:t>
            </a:r>
            <a:r>
              <a:rPr lang="en-US" dirty="0">
                <a:solidFill>
                  <a:srgbClr val="000000"/>
                </a:solidFill>
                <a:latin typeface="Candara" charset="0"/>
                <a:cs typeface="MS PGothic" charset="0"/>
              </a:rPr>
              <a:t>wedding, a courtroom, commissioning/inauguration, </a:t>
            </a:r>
            <a:r>
              <a:rPr lang="en-US" dirty="0" smtClean="0">
                <a:solidFill>
                  <a:srgbClr val="000000"/>
                </a:solidFill>
                <a:latin typeface="Candara" charset="0"/>
                <a:cs typeface="MS PGothic" charset="0"/>
              </a:rPr>
              <a:t>solemn moments, etc. </a:t>
            </a:r>
          </a:p>
          <a:p>
            <a:pPr marL="1258888" lvl="2" indent="-342900">
              <a:spcBef>
                <a:spcPct val="0"/>
              </a:spcBef>
              <a:buFont typeface="Wingdings" charset="2"/>
              <a:buChar char="ü"/>
            </a:pPr>
            <a:r>
              <a:rPr lang="en-US" dirty="0">
                <a:solidFill>
                  <a:srgbClr val="000000"/>
                </a:solidFill>
                <a:latin typeface="Candara" charset="0"/>
                <a:cs typeface="MS PGothic" charset="0"/>
              </a:rPr>
              <a:t>It MEANS that we must not and need not swear in everyday ordinary life as a formula to </a:t>
            </a:r>
            <a:r>
              <a:rPr lang="en-US" dirty="0" smtClean="0">
                <a:solidFill>
                  <a:srgbClr val="000000"/>
                </a:solidFill>
                <a:latin typeface="Candara" charset="0"/>
                <a:cs typeface="MS PGothic" charset="0"/>
              </a:rPr>
              <a:t>tell the </a:t>
            </a:r>
            <a:r>
              <a:rPr lang="en-US" dirty="0">
                <a:solidFill>
                  <a:srgbClr val="000000"/>
                </a:solidFill>
                <a:latin typeface="Candara" charset="0"/>
                <a:cs typeface="MS PGothic" charset="0"/>
              </a:rPr>
              <a:t>truth or make promises</a:t>
            </a:r>
            <a:r>
              <a:rPr lang="en-US" dirty="0" smtClean="0">
                <a:solidFill>
                  <a:srgbClr val="000000"/>
                </a:solidFill>
                <a:latin typeface="Candara" charset="0"/>
                <a:cs typeface="MS PGothic" charset="0"/>
              </a:rPr>
              <a:t>.</a:t>
            </a:r>
          </a:p>
          <a:p>
            <a:pPr marL="912813" lvl="2" indent="-457200" defTabSz="385763">
              <a:spcBef>
                <a:spcPts val="0"/>
              </a:spcBef>
              <a:buFont typeface="Wingdings" charset="0"/>
              <a:buChar char="Ø"/>
              <a:defRPr/>
            </a:pPr>
            <a:endParaRPr lang="en-US" sz="2500" b="1"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3722468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3" name="Rectangle 3"/>
          <p:cNvSpPr>
            <a:spLocks noGrp="1" noChangeArrowheads="1"/>
          </p:cNvSpPr>
          <p:nvPr>
            <p:ph type="body" idx="1"/>
          </p:nvPr>
        </p:nvSpPr>
        <p:spPr>
          <a:xfrm>
            <a:off x="381000" y="457200"/>
            <a:ext cx="11430000" cy="6400800"/>
          </a:xfrm>
        </p:spPr>
        <p:txBody>
          <a:bodyPr/>
          <a:lstStyle/>
          <a:p>
            <a:pPr marL="0" indent="0" algn="ctr">
              <a:spcBef>
                <a:spcPts val="0"/>
              </a:spcBef>
              <a:buNone/>
            </a:pPr>
            <a:r>
              <a:rPr lang="en-US" sz="2400" b="1" i="1" baseline="30000" dirty="0">
                <a:latin typeface="Candara"/>
                <a:cs typeface="Candara"/>
              </a:rPr>
              <a:t>13 </a:t>
            </a:r>
            <a:r>
              <a:rPr lang="en-US" sz="2400" b="1" i="1" dirty="0">
                <a:latin typeface="Candara"/>
                <a:cs typeface="Candara"/>
              </a:rPr>
              <a:t>For when God made a promise to Abraham, since he </a:t>
            </a:r>
            <a:br>
              <a:rPr lang="en-US" sz="2400" b="1" i="1" dirty="0">
                <a:latin typeface="Candara"/>
                <a:cs typeface="Candara"/>
              </a:rPr>
            </a:br>
            <a:r>
              <a:rPr lang="en-US" sz="2400" b="1" i="1" dirty="0">
                <a:latin typeface="Candara"/>
                <a:cs typeface="Candara"/>
              </a:rPr>
              <a:t>had no one greater by whom to swear, he swore by himself.</a:t>
            </a:r>
            <a:br>
              <a:rPr lang="en-US" sz="2400" b="1" i="1" dirty="0">
                <a:latin typeface="Candara"/>
                <a:cs typeface="Candara"/>
              </a:rPr>
            </a:br>
            <a:r>
              <a:rPr lang="en-US" sz="2400" b="1" i="1" dirty="0">
                <a:latin typeface="Candara"/>
                <a:cs typeface="Candara"/>
              </a:rPr>
              <a:t>Hebrews 6:</a:t>
            </a:r>
            <a:r>
              <a:rPr lang="en-US" sz="2400" b="1" i="1" dirty="0" smtClean="0">
                <a:latin typeface="Candara"/>
                <a:cs typeface="Candara"/>
              </a:rPr>
              <a:t>13</a:t>
            </a:r>
          </a:p>
          <a:p>
            <a:pPr marL="0" indent="0" algn="ctr">
              <a:spcBef>
                <a:spcPts val="0"/>
              </a:spcBef>
              <a:buNone/>
            </a:pPr>
            <a:endParaRPr lang="en-US" sz="1000" b="1" i="1" dirty="0">
              <a:latin typeface="Candara"/>
              <a:cs typeface="Candara"/>
            </a:endParaRPr>
          </a:p>
          <a:p>
            <a:pPr marL="0" indent="0" algn="ctr">
              <a:spcBef>
                <a:spcPts val="0"/>
              </a:spcBef>
              <a:buNone/>
            </a:pPr>
            <a:r>
              <a:rPr lang="en-US" sz="2400" b="1" i="1" baseline="30000" dirty="0" smtClean="0">
                <a:latin typeface="Candara"/>
                <a:cs typeface="Candara"/>
              </a:rPr>
              <a:t>11</a:t>
            </a:r>
            <a:r>
              <a:rPr lang="en-US" sz="2400" b="1" i="1" dirty="0" smtClean="0">
                <a:latin typeface="Candara"/>
                <a:cs typeface="Candara"/>
              </a:rPr>
              <a:t> Make your vows to the Lord your God and perform them...</a:t>
            </a:r>
          </a:p>
          <a:p>
            <a:pPr marL="0" indent="0" algn="ctr">
              <a:spcBef>
                <a:spcPts val="0"/>
              </a:spcBef>
              <a:buNone/>
            </a:pPr>
            <a:r>
              <a:rPr lang="en-US" sz="2400" b="1" i="1" dirty="0" smtClean="0">
                <a:latin typeface="Candara"/>
                <a:cs typeface="Candara"/>
              </a:rPr>
              <a:t>Psalm 76:11a</a:t>
            </a:r>
          </a:p>
          <a:p>
            <a:pPr marL="0" indent="0" algn="ctr">
              <a:spcBef>
                <a:spcPts val="0"/>
              </a:spcBef>
              <a:buNone/>
            </a:pPr>
            <a:endParaRPr lang="en-US" sz="1000" b="1" i="1" dirty="0" smtClean="0">
              <a:latin typeface="Candara"/>
              <a:cs typeface="Candara"/>
            </a:endParaRPr>
          </a:p>
          <a:p>
            <a:pPr marL="0" indent="0" algn="ctr">
              <a:spcBef>
                <a:spcPts val="0"/>
              </a:spcBef>
              <a:buNone/>
            </a:pPr>
            <a:r>
              <a:rPr lang="en-US" sz="2400" b="1" i="1" dirty="0">
                <a:latin typeface="Candara"/>
                <a:cs typeface="Candara"/>
              </a:rPr>
              <a:t> </a:t>
            </a:r>
            <a:r>
              <a:rPr lang="en-US" sz="2400" b="1" i="1" baseline="30000" dirty="0" smtClean="0">
                <a:latin typeface="Candara"/>
                <a:cs typeface="Candara"/>
              </a:rPr>
              <a:t>63</a:t>
            </a:r>
            <a:r>
              <a:rPr lang="en-US" sz="2400" b="1" i="1" baseline="30000" dirty="0">
                <a:latin typeface="Candara"/>
                <a:cs typeface="Candara"/>
              </a:rPr>
              <a:t> </a:t>
            </a:r>
            <a:r>
              <a:rPr lang="en-US" sz="2400" b="1" i="1" dirty="0">
                <a:latin typeface="Candara"/>
                <a:cs typeface="Candara"/>
              </a:rPr>
              <a:t>But Jesus remained silent. And the high priest said to him,</a:t>
            </a:r>
            <a:br>
              <a:rPr lang="en-US" sz="2400" b="1" i="1" dirty="0">
                <a:latin typeface="Candara"/>
                <a:cs typeface="Candara"/>
              </a:rPr>
            </a:br>
            <a:r>
              <a:rPr lang="en-US" sz="2400" b="1" i="1" dirty="0">
                <a:latin typeface="Candara"/>
                <a:cs typeface="Candara"/>
              </a:rPr>
              <a:t> “I adjure you by the living God, tell us if you are the Christ, </a:t>
            </a:r>
            <a:br>
              <a:rPr lang="en-US" sz="2400" b="1" i="1" dirty="0">
                <a:latin typeface="Candara"/>
                <a:cs typeface="Candara"/>
              </a:rPr>
            </a:br>
            <a:r>
              <a:rPr lang="en-US" sz="2400" b="1" i="1" dirty="0">
                <a:latin typeface="Candara"/>
                <a:cs typeface="Candara"/>
              </a:rPr>
              <a:t>the Son of God.” </a:t>
            </a:r>
            <a:r>
              <a:rPr lang="en-US" sz="2400" b="1" i="1" baseline="30000" dirty="0">
                <a:latin typeface="Candara"/>
                <a:cs typeface="Candara"/>
              </a:rPr>
              <a:t>64 </a:t>
            </a:r>
            <a:r>
              <a:rPr lang="en-US" sz="2400" b="1" i="1" dirty="0">
                <a:latin typeface="Candara"/>
                <a:cs typeface="Candara"/>
              </a:rPr>
              <a:t>Jesus said to him, “You have said so.”</a:t>
            </a:r>
            <a:br>
              <a:rPr lang="en-US" sz="2400" b="1" i="1" dirty="0">
                <a:latin typeface="Candara"/>
                <a:cs typeface="Candara"/>
              </a:rPr>
            </a:br>
            <a:r>
              <a:rPr lang="en-US" sz="2400" b="1" i="1" dirty="0">
                <a:latin typeface="Candara"/>
                <a:cs typeface="Candara"/>
              </a:rPr>
              <a:t>Matthew 26:63-</a:t>
            </a:r>
            <a:r>
              <a:rPr lang="en-US" sz="2400" b="1" i="1" dirty="0" smtClean="0">
                <a:latin typeface="Candara"/>
                <a:cs typeface="Candara"/>
              </a:rPr>
              <a:t>64a</a:t>
            </a:r>
          </a:p>
          <a:p>
            <a:pPr marL="0" indent="0" algn="ctr">
              <a:spcBef>
                <a:spcPts val="0"/>
              </a:spcBef>
              <a:buNone/>
            </a:pPr>
            <a:endParaRPr lang="en-US" sz="1000" b="1" i="1" dirty="0">
              <a:latin typeface="Candara"/>
              <a:cs typeface="Candara"/>
            </a:endParaRPr>
          </a:p>
          <a:p>
            <a:pPr marL="0" indent="0" algn="ctr">
              <a:spcBef>
                <a:spcPts val="0"/>
              </a:spcBef>
              <a:buNone/>
            </a:pPr>
            <a:r>
              <a:rPr lang="en-US" sz="2400" b="1" i="1" dirty="0">
                <a:latin typeface="Candara"/>
                <a:cs typeface="Candara"/>
              </a:rPr>
              <a:t> </a:t>
            </a:r>
            <a:r>
              <a:rPr lang="en-US" sz="2400" b="1" i="1" baseline="30000" dirty="0" smtClean="0">
                <a:latin typeface="Candara"/>
                <a:cs typeface="Candara"/>
              </a:rPr>
              <a:t>9</a:t>
            </a:r>
            <a:r>
              <a:rPr lang="en-US" sz="2400" b="1" i="1" baseline="30000" dirty="0">
                <a:latin typeface="Candara"/>
                <a:cs typeface="Candara"/>
              </a:rPr>
              <a:t> </a:t>
            </a:r>
            <a:r>
              <a:rPr lang="en-US" sz="2400" b="1" i="1" dirty="0">
                <a:latin typeface="Candara"/>
                <a:cs typeface="Candara"/>
              </a:rPr>
              <a:t>For God is my witness, whom I serve with my spirit </a:t>
            </a:r>
            <a:br>
              <a:rPr lang="en-US" sz="2400" b="1" i="1" dirty="0">
                <a:latin typeface="Candara"/>
                <a:cs typeface="Candara"/>
              </a:rPr>
            </a:br>
            <a:r>
              <a:rPr lang="en-US" sz="2400" b="1" i="1" dirty="0">
                <a:latin typeface="Candara"/>
                <a:cs typeface="Candara"/>
              </a:rPr>
              <a:t>in the gospel of his Son, that without ceasing I mention you.</a:t>
            </a:r>
            <a:br>
              <a:rPr lang="en-US" sz="2400" b="1" i="1" dirty="0">
                <a:latin typeface="Candara"/>
                <a:cs typeface="Candara"/>
              </a:rPr>
            </a:br>
            <a:r>
              <a:rPr lang="en-US" sz="2400" b="1" i="1" dirty="0">
                <a:latin typeface="Candara"/>
                <a:cs typeface="Candara"/>
              </a:rPr>
              <a:t>Romans 1:</a:t>
            </a:r>
            <a:r>
              <a:rPr lang="en-US" sz="2400" b="1" i="1" dirty="0" smtClean="0">
                <a:latin typeface="Candara"/>
                <a:cs typeface="Candara"/>
              </a:rPr>
              <a:t>9</a:t>
            </a:r>
          </a:p>
          <a:p>
            <a:pPr marL="0" indent="0" algn="ctr">
              <a:spcBef>
                <a:spcPts val="0"/>
              </a:spcBef>
              <a:buNone/>
            </a:pPr>
            <a:endParaRPr lang="en-US" sz="800" b="1" i="1" dirty="0">
              <a:latin typeface="Candara"/>
              <a:cs typeface="Candara"/>
            </a:endParaRPr>
          </a:p>
          <a:p>
            <a:pPr marL="0" indent="0" algn="ctr">
              <a:spcBef>
                <a:spcPts val="0"/>
              </a:spcBef>
              <a:buNone/>
            </a:pPr>
            <a:r>
              <a:rPr lang="en-US" sz="2400" b="1" i="1" baseline="30000" dirty="0">
                <a:latin typeface="Candara"/>
                <a:cs typeface="Candara"/>
              </a:rPr>
              <a:t>27 </a:t>
            </a:r>
            <a:r>
              <a:rPr lang="en-US" sz="2400" b="1" i="1" dirty="0">
                <a:latin typeface="Candara"/>
                <a:cs typeface="Candara"/>
              </a:rPr>
              <a:t>I put you under oath before the Lord to </a:t>
            </a:r>
            <a:br>
              <a:rPr lang="en-US" sz="2400" b="1" i="1" dirty="0">
                <a:latin typeface="Candara"/>
                <a:cs typeface="Candara"/>
              </a:rPr>
            </a:br>
            <a:r>
              <a:rPr lang="en-US" sz="2400" b="1" i="1" dirty="0">
                <a:latin typeface="Candara"/>
                <a:cs typeface="Candara"/>
              </a:rPr>
              <a:t>have this letter read to all the brothers.</a:t>
            </a:r>
            <a:br>
              <a:rPr lang="en-US" sz="2400" b="1" i="1" dirty="0">
                <a:latin typeface="Candara"/>
                <a:cs typeface="Candara"/>
              </a:rPr>
            </a:br>
            <a:r>
              <a:rPr lang="en-US" sz="2400" b="1" i="1" dirty="0">
                <a:latin typeface="Candara"/>
                <a:cs typeface="Candara"/>
              </a:rPr>
              <a:t>1 Thessalonians 5:27</a:t>
            </a:r>
          </a:p>
        </p:txBody>
      </p:sp>
    </p:spTree>
    <p:extLst>
      <p:ext uri="{BB962C8B-B14F-4D97-AF65-F5344CB8AC3E}">
        <p14:creationId xmlns:p14="http://schemas.microsoft.com/office/powerpoint/2010/main" val="20243987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OATHS AND HONESTY IN SPEECH</a:t>
            </a:r>
          </a:p>
        </p:txBody>
      </p:sp>
      <p:sp>
        <p:nvSpPr>
          <p:cNvPr id="27651" name="Rectangle 3"/>
          <p:cNvSpPr>
            <a:spLocks noGrp="1" noChangeArrowheads="1"/>
          </p:cNvSpPr>
          <p:nvPr>
            <p:ph type="body" idx="1"/>
          </p:nvPr>
        </p:nvSpPr>
        <p:spPr>
          <a:xfrm>
            <a:off x="194397" y="1219205"/>
            <a:ext cx="11769003" cy="5612489"/>
          </a:xfrm>
        </p:spPr>
        <p:txBody>
          <a:bodyPr/>
          <a:lstStyle/>
          <a:p>
            <a:pPr marL="461963" indent="-461963">
              <a:spcBef>
                <a:spcPct val="0"/>
              </a:spcBef>
            </a:pPr>
            <a:r>
              <a:rPr lang="en-US" sz="2600" b="1" dirty="0" smtClean="0">
                <a:latin typeface="Candara" charset="0"/>
                <a:cs typeface="MS PGothic" charset="0"/>
              </a:rPr>
              <a:t>Its </a:t>
            </a:r>
            <a:r>
              <a:rPr lang="en-US" sz="2600" b="1" dirty="0">
                <a:latin typeface="Candara" charset="0"/>
                <a:cs typeface="MS PGothic" charset="0"/>
              </a:rPr>
              <a:t>true meaning </a:t>
            </a:r>
            <a:r>
              <a:rPr lang="en-US" sz="2600" b="1" dirty="0" smtClean="0">
                <a:latin typeface="Candara" charset="0"/>
                <a:cs typeface="MS PGothic" charset="0"/>
              </a:rPr>
              <a:t>and </a:t>
            </a:r>
            <a:r>
              <a:rPr lang="en-US" sz="2600" b="1" dirty="0">
                <a:latin typeface="Candara" charset="0"/>
                <a:cs typeface="MS PGothic" charset="0"/>
              </a:rPr>
              <a:t>deeper application </a:t>
            </a:r>
            <a:r>
              <a:rPr lang="en-US" sz="2600" b="1" dirty="0" smtClean="0">
                <a:latin typeface="Candara" charset="0"/>
                <a:cs typeface="MS PGothic" charset="0"/>
              </a:rPr>
              <a:t>[“</a:t>
            </a:r>
            <a:r>
              <a:rPr lang="en-US" sz="2600" b="1" dirty="0">
                <a:latin typeface="Candara" charset="0"/>
                <a:cs typeface="MS PGothic" charset="0"/>
              </a:rPr>
              <a:t>…but I say to you…</a:t>
            </a:r>
            <a:r>
              <a:rPr lang="en-US" sz="2600" b="1" dirty="0" smtClean="0">
                <a:latin typeface="Candara" charset="0"/>
                <a:cs typeface="MS PGothic" charset="0"/>
              </a:rPr>
              <a:t>”]: </a:t>
            </a:r>
            <a:br>
              <a:rPr lang="en-US" sz="2600" b="1" dirty="0" smtClean="0">
                <a:latin typeface="Candara" charset="0"/>
                <a:cs typeface="MS PGothic" charset="0"/>
              </a:rPr>
            </a:br>
            <a:r>
              <a:rPr lang="en-US" sz="2400" i="1" dirty="0" smtClean="0">
                <a:latin typeface="Candara" charset="0"/>
                <a:cs typeface="MS PGothic" charset="0"/>
              </a:rPr>
              <a:t>“</a:t>
            </a:r>
            <a:r>
              <a:rPr lang="en-US" sz="2400" i="1" dirty="0">
                <a:latin typeface="Candara" charset="0"/>
                <a:cs typeface="MS PGothic" charset="0"/>
              </a:rPr>
              <a:t>...Do not take an oath at all, either by heaven, for it is the throne of God, 35 or by the earth, for it is his footstool, or by Jerusalem, for it is the city of the great King. 36 And do not take an oath by your head, for you cannot make one hair white or black. 37 Let what you say be simply ‘Yes’ or ‘No’; anything more than this comes from evil.” (vs. 34-37)</a:t>
            </a:r>
          </a:p>
          <a:p>
            <a:pPr marL="461963" indent="-461963">
              <a:spcBef>
                <a:spcPct val="0"/>
              </a:spcBef>
            </a:pPr>
            <a:endParaRPr lang="en-US" sz="1200" b="1" i="1" dirty="0">
              <a:latin typeface="Candara" charset="0"/>
              <a:cs typeface="MS PGothic" charset="0"/>
            </a:endParaRPr>
          </a:p>
          <a:p>
            <a:pPr marL="912813" lvl="2" indent="-457200" defTabSz="385763">
              <a:spcBef>
                <a:spcPts val="0"/>
              </a:spcBef>
              <a:buFont typeface="Wingdings" charset="0"/>
              <a:buChar char="Ø"/>
              <a:defRPr/>
            </a:pPr>
            <a:r>
              <a:rPr lang="en-US" sz="2500" b="1" kern="1200" dirty="0">
                <a:solidFill>
                  <a:srgbClr val="FF0000"/>
                </a:solidFill>
                <a:latin typeface="Candara" charset="0"/>
                <a:ea typeface="ＭＳ Ｐゴシック" charset="0"/>
                <a:cs typeface="Candara" charset="0"/>
              </a:rPr>
              <a:t>True meaning of the OT Law: </a:t>
            </a:r>
            <a:r>
              <a:rPr lang="en-US" sz="2500" b="1" kern="1200" dirty="0" smtClean="0">
                <a:latin typeface="Candara" charset="0"/>
                <a:ea typeface="ＭＳ Ｐゴシック" charset="0"/>
                <a:cs typeface="Candara" charset="0"/>
              </a:rPr>
              <a:t>prohibition </a:t>
            </a:r>
            <a:r>
              <a:rPr lang="en-US" sz="2500" b="1" kern="1200" dirty="0">
                <a:latin typeface="Candara" charset="0"/>
                <a:ea typeface="ＭＳ Ｐゴシック" charset="0"/>
                <a:cs typeface="Candara" charset="0"/>
              </a:rPr>
              <a:t>of false swearing &amp;</a:t>
            </a:r>
            <a:r>
              <a:rPr lang="en-US" sz="2500" b="1" kern="1200" dirty="0" smtClean="0">
                <a:latin typeface="Candara" charset="0"/>
                <a:ea typeface="ＭＳ Ｐゴシック" charset="0"/>
                <a:cs typeface="Candara" charset="0"/>
              </a:rPr>
              <a:t> </a:t>
            </a:r>
            <a:r>
              <a:rPr lang="en-US" sz="2500" b="1" kern="1200" dirty="0">
                <a:latin typeface="Candara" charset="0"/>
                <a:ea typeface="ＭＳ Ｐゴシック" charset="0"/>
                <a:cs typeface="Candara" charset="0"/>
              </a:rPr>
              <a:t>breaking an oath.</a:t>
            </a:r>
          </a:p>
          <a:p>
            <a:pPr marL="912813" lvl="2" indent="-457200" defTabSz="385763">
              <a:spcBef>
                <a:spcPts val="0"/>
              </a:spcBef>
              <a:buFont typeface="Wingdings" charset="0"/>
              <a:buChar char="Ø"/>
              <a:defRPr/>
            </a:pPr>
            <a:r>
              <a:rPr lang="en-US" sz="2500" b="1" kern="1200" dirty="0" smtClean="0">
                <a:solidFill>
                  <a:srgbClr val="FF0000"/>
                </a:solidFill>
                <a:latin typeface="Candara" charset="0"/>
                <a:ea typeface="ＭＳ Ｐゴシック" charset="0"/>
                <a:cs typeface="Candara" charset="0"/>
              </a:rPr>
              <a:t>Jesus’ deeper application: </a:t>
            </a:r>
            <a:r>
              <a:rPr lang="en-US" sz="2500" b="1" kern="1200" dirty="0">
                <a:latin typeface="Candara" charset="0"/>
                <a:ea typeface="ＭＳ Ｐゴシック" charset="0"/>
                <a:cs typeface="Candara" charset="0"/>
              </a:rPr>
              <a:t>Don’t swear at all—be a person of word who doesn’t need oath-taking to tell the truth. Deal with your heart where your character is formed</a:t>
            </a:r>
            <a:r>
              <a:rPr lang="en-US" sz="2500" b="1" kern="1200" dirty="0" smtClean="0">
                <a:latin typeface="Candara" charset="0"/>
                <a:ea typeface="ＭＳ Ｐゴシック" charset="0"/>
                <a:cs typeface="Candara" charset="0"/>
              </a:rPr>
              <a:t>.</a:t>
            </a:r>
            <a:endParaRPr lang="en-US" sz="25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500" b="1" kern="1200" dirty="0">
                <a:solidFill>
                  <a:srgbClr val="FF0000"/>
                </a:solidFill>
                <a:latin typeface="Candara" charset="0"/>
                <a:ea typeface="ＭＳ Ｐゴシック" charset="0"/>
                <a:cs typeface="Candara" charset="0"/>
              </a:rPr>
              <a:t>The Spirit of This law:</a:t>
            </a:r>
            <a:r>
              <a:rPr lang="en-US" sz="2500" b="1" kern="1200" dirty="0">
                <a:latin typeface="Candara" charset="0"/>
                <a:ea typeface="ＭＳ Ｐゴシック" charset="0"/>
                <a:cs typeface="Candara" charset="0"/>
              </a:rPr>
              <a:t> Say what you mean and mean what you say. Keep your language honest, guileless, and trustworthy at all </a:t>
            </a:r>
            <a:r>
              <a:rPr lang="en-US" sz="2500" b="1" kern="1200" dirty="0" smtClean="0">
                <a:latin typeface="Candara" charset="0"/>
                <a:ea typeface="ＭＳ Ｐゴシック" charset="0"/>
                <a:cs typeface="Candara" charset="0"/>
              </a:rPr>
              <a:t>times [= integrity in speech]. </a:t>
            </a:r>
            <a:endParaRPr lang="en-US" sz="2500" b="1"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466224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35539</TotalTime>
  <Words>554</Words>
  <Application>Microsoft Macintosh PowerPoint</Application>
  <PresentationFormat>Custom</PresentationFormat>
  <Paragraphs>116</Paragraphs>
  <Slides>16</Slides>
  <Notes>14</Notes>
  <HiddenSlides>0</HiddenSlides>
  <MMClips>0</MMClips>
  <ScaleCrop>false</ScaleCrop>
  <HeadingPairs>
    <vt:vector size="4" baseType="variant">
      <vt:variant>
        <vt:lpstr>Theme</vt:lpstr>
      </vt:variant>
      <vt:variant>
        <vt:i4>16</vt:i4>
      </vt:variant>
      <vt:variant>
        <vt:lpstr>Slide Titles</vt:lpstr>
      </vt:variant>
      <vt:variant>
        <vt:i4>16</vt:i4>
      </vt:variant>
    </vt:vector>
  </HeadingPairs>
  <TitlesOfParts>
    <vt:vector size="32"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PowerPoint Presentation</vt:lpstr>
      <vt:lpstr>Honesty in Speech</vt:lpstr>
      <vt:lpstr>RELIGIOUS RIGHTEOUSNESS VS. HEART RIGHTEOUSNESS</vt:lpstr>
      <vt:lpstr>OATHS AND HONESTY IN SPEECH</vt:lpstr>
      <vt:lpstr>OATHS AND HONESTY IN SPEECH</vt:lpstr>
      <vt:lpstr>OATHS AND HONESTY IN SPEECH</vt:lpstr>
      <vt:lpstr>OATHS AND HONESTY IN SPEECH</vt:lpstr>
      <vt:lpstr>PowerPoint Presentation</vt:lpstr>
      <vt:lpstr>OATHS AND HONESTY IN SPEECH</vt:lpstr>
      <vt:lpstr>WHAT IMPLICATIONS DOES JESUS’  RADICAL TEACHING HAVE FOR US TODAY?</vt:lpstr>
      <vt:lpstr>WHAT IMPLICATIONS DOES JESUS’  RADICAL TEACHING HAVE FOR US TODAY?</vt:lpstr>
      <vt:lpstr>WHAT IMPLICATIONS DOES JESUS’  RADICAL TEACHING HAVE FOR US TODAY?</vt:lpstr>
      <vt:lpstr>WHAT IMPLICATIONS DOES JESUS’  RADICAL TEACHING HAVE FOR US TODAY?</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2773</cp:revision>
  <dcterms:created xsi:type="dcterms:W3CDTF">2007-10-20T20:09:35Z</dcterms:created>
  <dcterms:modified xsi:type="dcterms:W3CDTF">2016-02-29T05:23:05Z</dcterms:modified>
  <cp:category/>
</cp:coreProperties>
</file>