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5" r:id="rId3"/>
    <p:sldMasterId id="2147483729" r:id="rId4"/>
    <p:sldMasterId id="2147483774" r:id="rId5"/>
    <p:sldMasterId id="2147483830" r:id="rId6"/>
    <p:sldMasterId id="2147483897" r:id="rId7"/>
    <p:sldMasterId id="2147483909" r:id="rId8"/>
    <p:sldMasterId id="2147483933" r:id="rId9"/>
    <p:sldMasterId id="2147484111" r:id="rId10"/>
    <p:sldMasterId id="2147484123" r:id="rId11"/>
    <p:sldMasterId id="2147484135" r:id="rId12"/>
    <p:sldMasterId id="2147484159" r:id="rId13"/>
  </p:sldMasterIdLst>
  <p:notesMasterIdLst>
    <p:notesMasterId r:id="rId30"/>
  </p:notesMasterIdLst>
  <p:sldIdLst>
    <p:sldId id="281" r:id="rId14"/>
    <p:sldId id="303" r:id="rId15"/>
    <p:sldId id="304" r:id="rId16"/>
    <p:sldId id="286" r:id="rId17"/>
    <p:sldId id="314" r:id="rId18"/>
    <p:sldId id="315" r:id="rId19"/>
    <p:sldId id="316" r:id="rId20"/>
    <p:sldId id="306" r:id="rId21"/>
    <p:sldId id="317" r:id="rId22"/>
    <p:sldId id="318" r:id="rId23"/>
    <p:sldId id="310" r:id="rId24"/>
    <p:sldId id="268" r:id="rId25"/>
    <p:sldId id="319" r:id="rId26"/>
    <p:sldId id="320" r:id="rId27"/>
    <p:sldId id="279" r:id="rId28"/>
    <p:sldId id="283" r:id="rId2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3300"/>
    <a:srgbClr val="800000"/>
    <a:srgbClr val="006600"/>
    <a:srgbClr val="CC9900"/>
    <a:srgbClr val="6600FF"/>
    <a:srgbClr val="FFCC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-920" y="-984"/>
      </p:cViewPr>
      <p:guideLst>
        <p:guide orient="horz" pos="96"/>
        <p:guide pos="3840"/>
        <p:guide pos="7152"/>
        <p:guide pos="528"/>
      </p:guideLst>
    </p:cSldViewPr>
  </p:slideViewPr>
  <p:outlineViewPr>
    <p:cViewPr>
      <p:scale>
        <a:sx n="33" d="100"/>
        <a:sy n="33" d="100"/>
      </p:scale>
      <p:origin x="0" y="3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slide" Target="slides/slide12.xml"/><Relationship Id="rId26" Type="http://schemas.openxmlformats.org/officeDocument/2006/relationships/slide" Target="slides/slide13.xml"/><Relationship Id="rId27" Type="http://schemas.openxmlformats.org/officeDocument/2006/relationships/slide" Target="slides/slide14.xml"/><Relationship Id="rId28" Type="http://schemas.openxmlformats.org/officeDocument/2006/relationships/slide" Target="slides/slide15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0000"/>
              </a:lnSpc>
              <a:spcBef>
                <a:spcPct val="20000"/>
              </a:spcBef>
              <a:defRPr sz="1200">
                <a:latin typeface="Eras Medium ITC" panose="020B06020305040208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357A5021-1D04-5942-BCFC-430264A0ACD4}" type="datetimeFigureOut">
              <a:rPr lang="en-US"/>
              <a:pPr>
                <a:defRPr/>
              </a:pPr>
              <a:t>2/15/16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0000"/>
              </a:lnSpc>
              <a:spcBef>
                <a:spcPct val="20000"/>
              </a:spcBef>
              <a:defRPr sz="1200">
                <a:latin typeface="Eras Medium ITC" panose="020B06020305040208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EEAC54AA-3861-DE46-9F53-BEFEE89E5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848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3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353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</a:pPr>
            <a:fld id="{DA7BB0C5-7562-894C-AF30-61FF206C61BB}" type="slidenum">
              <a:rPr lang="en-US" sz="1200">
                <a:solidFill>
                  <a:srgbClr val="000000"/>
                </a:solidFill>
              </a:rPr>
              <a:pPr algn="r" eaLnBrk="1" hangingPunct="1">
                <a:lnSpc>
                  <a:spcPct val="90000"/>
                </a:lnSpc>
                <a:spcBef>
                  <a:spcPct val="20000"/>
                </a:spcBef>
              </a:pPr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872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974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974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974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281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15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15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15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15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5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9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055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7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1704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3989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4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9519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3660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1300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6487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3843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4790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8910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36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929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929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851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45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45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2484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4742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5341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4149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8568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7291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80482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2895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4843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93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5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1C4DA-3B9A-954F-9C95-F7C43C846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533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8704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25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25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0432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6122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8308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3479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5696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4688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802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205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31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51C83-878D-D947-A799-ECF9369AB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8441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3422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198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0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8005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9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97146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51968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7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820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91347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19830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75480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108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2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A234B-CFAF-764D-AB51-242BB6798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0713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2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9196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18013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43367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7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7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113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67874-FB70-F548-BB76-4A82312E3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38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5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5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A22A8-4DD0-3B48-8789-583E9C5E3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81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A2B3C-F7EC-8048-A4EC-F59FFD89E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08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04C69-791F-E54A-8727-82CCCEFC5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4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7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AAF27-5489-7245-88F2-F26DCB94F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98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987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0A952-6C5C-5A4C-945B-A9ED60A08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15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7DA32-9C95-BD48-8FBB-02E2F3975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11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929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929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620BE-9506-104C-AE54-B2737AAE14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976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5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3C476-0927-D742-A0BC-C068DDD84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59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BDF34-83AF-1F46-90BF-0EA695A5D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210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2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3D3CD-1D03-2847-8224-8907E67DB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503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A6771-C502-6D4A-9FEB-D3E01E628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942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5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5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5FD78-1F8B-3E4D-9104-BA288DF29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36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46E39-6831-9F46-B983-9B577F768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677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A1938-7ADE-9140-ADF9-7273F2434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7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2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020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7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F5B2F-8FB3-5348-A406-20639A2EB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68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77505-50EB-724B-8F6B-93056DE02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15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D5833-1C76-A448-8A23-420E26A8E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92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929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929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FE6A8-AD0A-F443-A0AF-99682030A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4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5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3BB66-DC02-0042-8CF6-DDC3C98C4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715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7E41F-18AE-4046-8E0F-A1CC5E2E3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670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2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AB8B8-038A-3740-AA43-C3FFBBB67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390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C6509-5AFF-7D47-90CA-A6085F6FE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054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5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5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8770A-2166-EC4F-BCAB-FFCCED324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802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CFB6D-2AC0-F748-A8D3-2EADF0FD1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6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295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674F2-1B8A-AB40-BE8E-B88C8ED93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127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7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3F0D7-6EB9-1A40-A506-1416F85F2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871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43B56-026E-934C-8D34-7F5E77114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8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B8C18-0CB8-ED4D-A237-64E6A87C4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526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929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929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99D53-3248-A442-8E35-5997BF24D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05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5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DF58B-5CD6-8946-AA63-7C1848E15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616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A5E73-4A04-ED4E-BF30-354C9E13D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236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2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ED295-DAF4-CA45-B238-B4A22CCE9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690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45812-38F8-464E-8931-1DA400167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974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5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5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648CF-351C-6348-BA35-DF24A66BC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17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5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5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341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1547A-30E0-C74B-B9D2-452BB45A6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975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B99CE-8E44-FC41-9210-106D3F903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124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7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6EB7B-4497-2446-87CA-AB55D1965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522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4646E-7049-734B-953E-82615D303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589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FE4A4-9B6B-3444-87C1-29459FC31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4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929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929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39385-B085-8A48-96A3-FA99DD7C8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650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5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C7EB3-CC68-3C4F-BCAB-7E1EF119A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719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12FBA-BAD1-6443-BFCE-71E3578A6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949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2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34DC2-7D18-A542-9536-C04B6E81C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421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D29BB-FFD6-A544-AC01-517A742CF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18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04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5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5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CC178-1209-1043-A94F-47CD97945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002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A27E7-C32C-3646-99E7-5DAB0FF82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211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10240-A60E-914E-BE14-058B6FB8C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981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7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34759-1ECB-3E43-A3E5-459A805B9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768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F3255-ACDB-7E4F-A441-F5957896C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613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A52E9-E5AC-E245-9459-C346BA0FD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731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929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929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2BCB3-D159-A54E-9E68-37A3C03DF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022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1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FBD51F6-A8FA-4C42-BC43-1F60DB649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099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400" b="1">
                <a:latin typeface="Candara"/>
                <a:cs typeface="Candara"/>
              </a:defRPr>
            </a:lvl1pPr>
            <a:lvl2pPr marL="457200" indent="0">
              <a:buFont typeface="Wingdings" charset="2"/>
              <a:buNone/>
              <a:defRPr sz="2300" b="1">
                <a:latin typeface="Candara"/>
                <a:cs typeface="Candara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2EC2181-8F87-8440-9EC8-DDB98769F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829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02EE989-F8BD-9D49-8816-377C02221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56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328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95ACEDD-7152-3943-B7EB-060128D43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950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88AE3C6-B4B3-9349-A66D-9F2E2C69D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98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8B42EB-784C-C244-AC4A-CF4ABC371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7027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8A16831-71BF-2641-BBD4-0C044E37D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5038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B81A705-3C54-A44B-8612-B069975FC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65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9AE783D-342D-3443-A5DE-24649C4A6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84257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6EB3046-A0C6-6149-8314-2F5456C27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184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3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3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EA2B2B2-E321-7E48-8CB8-180CFB4D5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8628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B3A199E-16AA-6D4C-A7D1-7314B3A17AB4}" type="datetimeFigureOut">
              <a:rPr lang="en-US"/>
              <a:pPr>
                <a:defRPr/>
              </a:pPr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4B6270F6-B89F-2D41-BEBC-B46FA1731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0897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58109A9-1826-F145-8716-C560A2E32A74}" type="datetimeFigureOut">
              <a:rPr lang="en-US"/>
              <a:pPr>
                <a:defRPr/>
              </a:pPr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3CC68A7-13BB-B145-8EAB-F079FFBC7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7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7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053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83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5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241D76D4-F8CD-9243-98B0-11BACA8E1B8A}" type="datetimeFigureOut">
              <a:rPr lang="en-US"/>
              <a:pPr>
                <a:defRPr/>
              </a:pPr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A6D7C905-03A3-0B4C-9D8E-5DD806F23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731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508DA6EE-7EF8-BA4A-B4BE-4A51DF0D51F0}" type="datetimeFigureOut">
              <a:rPr lang="en-US"/>
              <a:pPr>
                <a:defRPr/>
              </a:pPr>
              <a:t>2/15/16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5C4159C-CB67-404A-9D25-CCC01053F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3589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341A615-15A5-2C49-9B6F-B1E73BC1F607}" type="datetimeFigureOut">
              <a:rPr lang="en-US"/>
              <a:pPr>
                <a:defRPr/>
              </a:pPr>
              <a:t>2/15/16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0049ED95-A852-A448-8467-0A317BB3D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4473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6AC5DBA2-400B-3D4B-99C6-6BD499C5F13A}" type="datetimeFigureOut">
              <a:rPr lang="en-US"/>
              <a:pPr>
                <a:defRPr/>
              </a:pPr>
              <a:t>2/15/16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5C13D731-F395-5445-9E76-EBCA1976A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088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39E5ABDA-87C4-C148-8724-2175BAB07E4F}" type="datetimeFigureOut">
              <a:rPr lang="en-US"/>
              <a:pPr>
                <a:defRPr/>
              </a:pPr>
              <a:t>2/15/16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27573D23-25CD-D44C-B233-3099EEB36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5283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51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5333FDDA-DC2D-EF4B-A40E-0B665A6D1DB0}" type="datetimeFigureOut">
              <a:rPr lang="en-US"/>
              <a:pPr>
                <a:defRPr/>
              </a:pPr>
              <a:t>2/15/16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07F3291-4405-D945-847E-8823547F3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3473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51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DDE71AA5-8F20-3E4A-B07D-7C95AF70636A}" type="datetimeFigureOut">
              <a:rPr lang="en-US"/>
              <a:pPr>
                <a:defRPr/>
              </a:pPr>
              <a:t>2/15/16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8DC3DCF6-DE91-5D41-91D1-1AF97879F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7153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BB7B94E-B006-DD4B-BF83-C7A187D75E1C}" type="datetimeFigureOut">
              <a:rPr lang="en-US"/>
              <a:pPr>
                <a:defRPr/>
              </a:pPr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A64E36E2-0CBF-A84E-A943-90E08177E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3222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9F18B96-EB01-474A-B2ED-43DCF31E7968}" type="datetimeFigureOut">
              <a:rPr lang="en-US"/>
              <a:pPr>
                <a:defRPr/>
              </a:pPr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13A12576-882A-FA45-B706-AAE67D977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0650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9A914D5-9335-C540-B952-B01A893A7216}" type="datetimeFigureOut">
              <a:rPr lang="en-US"/>
              <a:pPr>
                <a:defRPr/>
              </a:pPr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3362DA3F-8E88-E64B-A469-4A2A38558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98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104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C8556B70-4FAF-664F-ADA0-A254032F2B89}" type="datetimeFigureOut">
              <a:rPr lang="en-US"/>
              <a:pPr>
                <a:defRPr/>
              </a:pPr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7E17587-1BB1-B24D-9FA8-96D496052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9795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83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5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22AF4A68-2F96-3247-BD1E-61E4580C719E}" type="datetimeFigureOut">
              <a:rPr lang="en-US"/>
              <a:pPr>
                <a:defRPr/>
              </a:pPr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F802F0A-0CAB-5746-B86D-A53A3AFF0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4024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9701B122-CFBB-8B43-B6C5-1169CB822042}" type="datetimeFigureOut">
              <a:rPr lang="en-US"/>
              <a:pPr>
                <a:defRPr/>
              </a:pPr>
              <a:t>2/15/16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F845F07-EAA9-414B-840C-3ADB8A5E1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3456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567A68B9-06EB-654A-83A0-24A340099D3A}" type="datetimeFigureOut">
              <a:rPr lang="en-US"/>
              <a:pPr>
                <a:defRPr/>
              </a:pPr>
              <a:t>2/15/16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A97D3BD3-A4B5-F043-8BED-DCC27EFAD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0797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0A935E69-3F77-7B4E-B708-4C18F8FC1EEA}" type="datetimeFigureOut">
              <a:rPr lang="en-US"/>
              <a:pPr>
                <a:defRPr/>
              </a:pPr>
              <a:t>2/15/16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A8086E5B-CC65-8A45-BE41-FD87F3E95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0807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061DA29F-E201-E34B-9BA4-9587347F3050}" type="datetimeFigureOut">
              <a:rPr lang="en-US"/>
              <a:pPr>
                <a:defRPr/>
              </a:pPr>
              <a:t>2/15/16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AED9253-14F8-5442-83EC-8128A2239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0369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51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EE8D812-8FE9-B447-8B3F-65D4E386D77D}" type="datetimeFigureOut">
              <a:rPr lang="en-US"/>
              <a:pPr>
                <a:defRPr/>
              </a:pPr>
              <a:t>2/15/16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FD4B2199-5CD5-6A41-9976-34D977D95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6512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51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2D320BBA-E797-F149-A19F-E9078B454C43}" type="datetimeFigureOut">
              <a:rPr lang="en-US"/>
              <a:pPr>
                <a:defRPr/>
              </a:pPr>
              <a:t>2/15/16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9F34572-B444-E94F-88D4-22E944234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3508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A310831-5085-234C-88F6-5F2720C372A4}" type="datetimeFigureOut">
              <a:rPr lang="en-US"/>
              <a:pPr>
                <a:defRPr/>
              </a:pPr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DCE6A79A-CD17-6648-B195-7A11E9759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734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503DB152-ADAF-184E-A76F-4318D56670B7}" type="datetimeFigureOut">
              <a:rPr lang="en-US"/>
              <a:pPr>
                <a:defRPr/>
              </a:pPr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6937EF6-DCFF-3045-AE9F-D9B8298B9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25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4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53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59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48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4E3E3C-E897-B04D-AF87-735BB080E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6CCCCD-C491-384F-B820-A2BF4D9F0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A1AEF10-F721-8341-99FD-89BE2F8C0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E6131A-C149-904B-812F-9DCA145CCB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FB35D9-066B-4D4C-8F05-D861FBE7D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7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4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4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4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E46F5D3D-B0CF-4E45-88BF-B1E3A3E03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800000"/>
          </a:solidFill>
          <a:latin typeface="Candara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68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6291F1F6-CC07-B840-8DC6-6F9EE8958472}" type="datetimeFigureOut">
              <a:rPr lang="en-US"/>
              <a:pPr>
                <a:defRPr/>
              </a:pPr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4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C4CEAEBB-4AEF-4E41-A958-2B820145B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88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2CD2A858-E964-704C-8FE2-D4CF7743C7A1}" type="datetimeFigureOut">
              <a:rPr lang="en-US"/>
              <a:pPr>
                <a:defRPr/>
              </a:pPr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4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D68A4C77-B6FC-4C4D-9EBE-9935774C0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2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11582400" cy="838200"/>
          </a:xfrm>
        </p:spPr>
        <p:txBody>
          <a:bodyPr/>
          <a:lstStyle/>
          <a:p>
            <a:r>
              <a:rPr lang="en-US" sz="3200" b="1" dirty="0">
                <a:latin typeface="Candara" charset="0"/>
                <a:cs typeface="MS PGothic" charset="0"/>
              </a:rPr>
              <a:t>FOLLOWING THE SPIRIT OF THE LAW</a:t>
            </a:r>
            <a:br>
              <a:rPr lang="en-US" sz="3200" b="1" dirty="0">
                <a:latin typeface="Candara" charset="0"/>
                <a:cs typeface="MS PGothic" charset="0"/>
              </a:rPr>
            </a:br>
            <a:r>
              <a:rPr lang="en-US" sz="3200" b="1" dirty="0">
                <a:latin typeface="Candara" charset="0"/>
                <a:cs typeface="MS PGothic" charset="0"/>
              </a:rPr>
              <a:t>—GOD’S BLUEPRINT OF MARRIAGE</a:t>
            </a:r>
            <a:endParaRPr lang="en-US" sz="32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11658600" cy="5198035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24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“So they are no longer two but one flesh. What therefore </a:t>
            </a:r>
            <a:r>
              <a:rPr lang="en-US" sz="24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/>
            </a:r>
            <a:br>
              <a:rPr lang="en-US" sz="24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</a:br>
            <a:r>
              <a:rPr lang="en-US" sz="24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God </a:t>
            </a:r>
            <a:r>
              <a:rPr lang="en-US" sz="24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has joined together, let not man separate.</a:t>
            </a:r>
            <a:r>
              <a:rPr lang="en-US" sz="24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” (Matt. 19:6)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en-US" sz="1000" i="1" dirty="0" smtClean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61963" indent="-461963">
              <a:spcBef>
                <a:spcPct val="0"/>
              </a:spcBef>
            </a:pPr>
            <a:r>
              <a:rPr lang="en-US" sz="2600" b="1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The </a:t>
            </a:r>
            <a:r>
              <a:rPr lang="en-US" sz="2600" b="1" dirty="0">
                <a:solidFill>
                  <a:srgbClr val="FF0000"/>
                </a:solidFill>
                <a:latin typeface="Candara" charset="0"/>
                <a:cs typeface="MS PGothic" charset="0"/>
              </a:rPr>
              <a:t>PURPOSE of marriage </a:t>
            </a:r>
            <a:r>
              <a:rPr lang="en-US" sz="2600" b="1" dirty="0">
                <a:latin typeface="Candara" charset="0"/>
                <a:cs typeface="MS PGothic" charset="0"/>
              </a:rPr>
              <a:t>is </a:t>
            </a:r>
            <a:r>
              <a:rPr lang="en-US" sz="2600" b="1" dirty="0" smtClean="0">
                <a:latin typeface="Candara" charset="0"/>
                <a:cs typeface="MS PGothic" charset="0"/>
              </a:rPr>
              <a:t>NOT </a:t>
            </a:r>
            <a:r>
              <a:rPr lang="en-US" sz="2600" b="1" dirty="0">
                <a:latin typeface="Candara" charset="0"/>
                <a:cs typeface="MS PGothic" charset="0"/>
              </a:rPr>
              <a:t>happiness but </a:t>
            </a:r>
            <a:r>
              <a:rPr lang="en-US" sz="2600" b="1" dirty="0" smtClean="0">
                <a:latin typeface="Candara" charset="0"/>
                <a:cs typeface="MS PGothic" charset="0"/>
              </a:rPr>
              <a:t>holiness (Eph. 5:22-33).</a:t>
            </a:r>
            <a:endParaRPr lang="en-US" sz="2600" b="1" dirty="0">
              <a:latin typeface="Candara" charset="0"/>
              <a:cs typeface="MS PGothic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800" b="1" dirty="0" smtClean="0">
                <a:latin typeface="Candara" charset="0"/>
                <a:ea typeface="MS PGothic" charset="0"/>
                <a:cs typeface="Arial" charset="0"/>
              </a:rPr>
              <a:t> </a:t>
            </a:r>
            <a:endParaRPr lang="en-US" sz="800" b="1" dirty="0">
              <a:latin typeface="Candara" charset="0"/>
              <a:ea typeface="MS PGothic" charset="0"/>
              <a:cs typeface="Arial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500" kern="1200" dirty="0">
                <a:latin typeface="Candara" charset="0"/>
                <a:ea typeface="ＭＳ Ｐゴシック" charset="0"/>
                <a:cs typeface="Candara" charset="0"/>
              </a:rPr>
              <a:t>To measure the value of marriage by one’s subjective happiness is a cultural drift from God’s plan of redemption—we are to</a:t>
            </a:r>
            <a:r>
              <a:rPr lang="en-US" sz="2500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 </a:t>
            </a:r>
            <a:r>
              <a:rPr lang="en-US" sz="2500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glorify God </a:t>
            </a:r>
            <a:r>
              <a:rPr lang="en-US" sz="2500" kern="120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in and through our marital life. </a:t>
            </a:r>
            <a:endParaRPr lang="en-US" sz="2500" kern="1200" dirty="0">
              <a:solidFill>
                <a:srgbClr val="FF0000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500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God </a:t>
            </a:r>
            <a:r>
              <a:rPr lang="en-US" sz="2500" kern="1200" dirty="0">
                <a:latin typeface="Candara" charset="0"/>
                <a:ea typeface="ＭＳ Ｐゴシック" charset="0"/>
                <a:cs typeface="Candara" charset="0"/>
              </a:rPr>
              <a:t>uses intimate </a:t>
            </a:r>
            <a:r>
              <a:rPr lang="en-US" sz="2500" kern="1200" dirty="0" smtClean="0">
                <a:latin typeface="Candara" charset="0"/>
                <a:ea typeface="ＭＳ Ｐゴシック" charset="0"/>
                <a:cs typeface="Candara" charset="0"/>
              </a:rPr>
              <a:t>marital </a:t>
            </a:r>
            <a:r>
              <a:rPr lang="en-US" sz="2500" kern="1200" dirty="0" smtClean="0">
                <a:latin typeface="Candara" charset="0"/>
                <a:ea typeface="ＭＳ Ｐゴシック" charset="0"/>
                <a:cs typeface="Candara" charset="0"/>
              </a:rPr>
              <a:t>relationships </a:t>
            </a:r>
            <a:r>
              <a:rPr lang="en-US" sz="2500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to </a:t>
            </a:r>
            <a:r>
              <a:rPr lang="en-US" sz="2500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shape us into </a:t>
            </a:r>
            <a:r>
              <a:rPr lang="en-US" sz="2500" kern="120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Christlikeness.</a:t>
            </a:r>
            <a:r>
              <a:rPr lang="en-US" sz="2500" kern="1200" dirty="0" smtClean="0">
                <a:latin typeface="Candara" charset="0"/>
                <a:ea typeface="ＭＳ Ｐゴシック" charset="0"/>
                <a:cs typeface="Candara" charset="0"/>
              </a:rPr>
              <a:t> </a:t>
            </a: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500" kern="1200" dirty="0" smtClean="0">
                <a:latin typeface="Candara" charset="0"/>
                <a:ea typeface="ＭＳ Ｐゴシック" charset="0"/>
                <a:cs typeface="Candara" charset="0"/>
              </a:rPr>
              <a:t>Therefore, we are </a:t>
            </a:r>
            <a:r>
              <a:rPr lang="en-US" sz="2500" kern="1200" dirty="0" smtClean="0">
                <a:latin typeface="Candara" charset="0"/>
                <a:ea typeface="ＭＳ Ｐゴシック" charset="0"/>
                <a:cs typeface="Candara" charset="0"/>
              </a:rPr>
              <a:t>to acknowledge </a:t>
            </a:r>
            <a:r>
              <a:rPr lang="en-US" sz="2500" kern="1200" dirty="0" smtClean="0">
                <a:latin typeface="Candara" charset="0"/>
                <a:ea typeface="ＭＳ Ｐゴシック" charset="0"/>
                <a:cs typeface="Candara" charset="0"/>
              </a:rPr>
              <a:t>and submit to the Spirit’s work in our relationship with our spouse for sanctification (</a:t>
            </a:r>
            <a:r>
              <a:rPr lang="en-US" sz="2500" i="1" kern="1200" dirty="0" smtClean="0">
                <a:latin typeface="Candara" charset="0"/>
                <a:ea typeface="ＭＳ Ｐゴシック" charset="0"/>
                <a:cs typeface="Candara" charset="0"/>
              </a:rPr>
              <a:t>“cleansing by the washing”, Eph. 5:26-27).</a:t>
            </a:r>
            <a:endParaRPr lang="en-US" sz="2500" kern="1200" dirty="0">
              <a:latin typeface="Candara" charset="0"/>
              <a:ea typeface="ＭＳ Ｐゴシック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158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11430000" cy="5791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i="1" dirty="0" smtClean="0">
                <a:latin typeface="Candara"/>
                <a:cs typeface="Candara"/>
              </a:rPr>
              <a:t>“</a:t>
            </a:r>
            <a:r>
              <a:rPr lang="en-US" sz="2800" b="1" i="1" dirty="0">
                <a:latin typeface="Candara"/>
                <a:cs typeface="Candara"/>
              </a:rPr>
              <a:t>What, then, is marriage for? It is for helping each </a:t>
            </a:r>
            <a:r>
              <a:rPr lang="en-US" sz="2800" b="1" i="1" dirty="0" smtClean="0">
                <a:latin typeface="Candara"/>
                <a:cs typeface="Candara"/>
              </a:rPr>
              <a:t>other</a:t>
            </a:r>
            <a:br>
              <a:rPr lang="en-US" sz="2800" b="1" i="1" dirty="0" smtClean="0">
                <a:latin typeface="Candara"/>
                <a:cs typeface="Candara"/>
              </a:rPr>
            </a:br>
            <a:r>
              <a:rPr lang="en-US" sz="2800" b="1" i="1" dirty="0" smtClean="0">
                <a:latin typeface="Candara"/>
                <a:cs typeface="Candara"/>
              </a:rPr>
              <a:t> </a:t>
            </a:r>
            <a:r>
              <a:rPr lang="en-US" sz="2800" b="1" i="1" dirty="0">
                <a:latin typeface="Candara"/>
                <a:cs typeface="Candara"/>
              </a:rPr>
              <a:t>to become our future glory-selves, the new creations that God </a:t>
            </a:r>
            <a:r>
              <a:rPr lang="en-US" sz="2800" b="1" i="1" dirty="0" smtClean="0">
                <a:latin typeface="Candara"/>
                <a:cs typeface="Candara"/>
              </a:rPr>
              <a:t/>
            </a:r>
            <a:br>
              <a:rPr lang="en-US" sz="2800" b="1" i="1" dirty="0" smtClean="0">
                <a:latin typeface="Candara"/>
                <a:cs typeface="Candara"/>
              </a:rPr>
            </a:br>
            <a:r>
              <a:rPr lang="en-US" sz="2800" b="1" i="1" dirty="0" smtClean="0">
                <a:latin typeface="Candara"/>
                <a:cs typeface="Candara"/>
              </a:rPr>
              <a:t>will </a:t>
            </a:r>
            <a:r>
              <a:rPr lang="en-US" sz="2800" b="1" i="1" dirty="0">
                <a:latin typeface="Candara"/>
                <a:cs typeface="Candara"/>
              </a:rPr>
              <a:t>eventually make us. The common horizon husband and wife look </a:t>
            </a:r>
            <a:r>
              <a:rPr lang="en-US" sz="2800" b="1" i="1" dirty="0" smtClean="0">
                <a:latin typeface="Candara"/>
                <a:cs typeface="Candara"/>
              </a:rPr>
              <a:t/>
            </a:r>
            <a:br>
              <a:rPr lang="en-US" sz="2800" b="1" i="1" dirty="0" smtClean="0">
                <a:latin typeface="Candara"/>
                <a:cs typeface="Candara"/>
              </a:rPr>
            </a:br>
            <a:r>
              <a:rPr lang="en-US" sz="2800" b="1" i="1" dirty="0" smtClean="0">
                <a:latin typeface="Candara"/>
                <a:cs typeface="Candara"/>
              </a:rPr>
              <a:t>toward </a:t>
            </a:r>
            <a:r>
              <a:rPr lang="en-US" sz="2800" b="1" i="1" dirty="0">
                <a:latin typeface="Candara"/>
                <a:cs typeface="Candara"/>
              </a:rPr>
              <a:t>is the Throne, and the holy, spotless, and blameless nature we </a:t>
            </a:r>
            <a:r>
              <a:rPr lang="en-US" sz="2800" b="1" i="1" dirty="0" smtClean="0">
                <a:latin typeface="Candara"/>
                <a:cs typeface="Candara"/>
              </a:rPr>
              <a:t>will </a:t>
            </a:r>
            <a:br>
              <a:rPr lang="en-US" sz="2800" b="1" i="1" dirty="0" smtClean="0">
                <a:latin typeface="Candara"/>
                <a:cs typeface="Candara"/>
              </a:rPr>
            </a:br>
            <a:r>
              <a:rPr lang="en-US" sz="2800" b="1" i="1" dirty="0" smtClean="0">
                <a:latin typeface="Candara"/>
                <a:cs typeface="Candara"/>
              </a:rPr>
              <a:t>have </a:t>
            </a:r>
            <a:r>
              <a:rPr lang="en-US" sz="2800" b="1" i="1" dirty="0">
                <a:latin typeface="Candara"/>
                <a:cs typeface="Candara"/>
              </a:rPr>
              <a:t>. . . Within this Christian vision for marriage, here’s what it means </a:t>
            </a:r>
            <a:r>
              <a:rPr lang="en-US" sz="2800" b="1" i="1" dirty="0" smtClean="0">
                <a:latin typeface="Candara"/>
                <a:cs typeface="Candara"/>
              </a:rPr>
              <a:t>to</a:t>
            </a:r>
            <a:br>
              <a:rPr lang="en-US" sz="2800" b="1" i="1" dirty="0" smtClean="0">
                <a:latin typeface="Candara"/>
                <a:cs typeface="Candara"/>
              </a:rPr>
            </a:br>
            <a:r>
              <a:rPr lang="en-US" sz="2800" b="1" i="1" dirty="0" smtClean="0">
                <a:latin typeface="Candara"/>
                <a:cs typeface="Candara"/>
              </a:rPr>
              <a:t>fall </a:t>
            </a:r>
            <a:r>
              <a:rPr lang="en-US" sz="2800" b="1" i="1" dirty="0">
                <a:latin typeface="Candara"/>
                <a:cs typeface="Candara"/>
              </a:rPr>
              <a:t>in love. It is to look at another person and get a glimpse of the person </a:t>
            </a:r>
            <a:r>
              <a:rPr lang="en-US" sz="2800" b="1" i="1" dirty="0" smtClean="0">
                <a:latin typeface="Candara"/>
                <a:cs typeface="Candara"/>
              </a:rPr>
              <a:t/>
            </a:r>
            <a:br>
              <a:rPr lang="en-US" sz="2800" b="1" i="1" dirty="0" smtClean="0">
                <a:latin typeface="Candara"/>
                <a:cs typeface="Candara"/>
              </a:rPr>
            </a:br>
            <a:r>
              <a:rPr lang="en-US" sz="2800" b="1" i="1" dirty="0" smtClean="0">
                <a:latin typeface="Candara"/>
                <a:cs typeface="Candara"/>
              </a:rPr>
              <a:t>God </a:t>
            </a:r>
            <a:r>
              <a:rPr lang="en-US" sz="2800" b="1" i="1" dirty="0">
                <a:latin typeface="Candara"/>
                <a:cs typeface="Candara"/>
              </a:rPr>
              <a:t>is creating, and to say, “I see who God is making you, and it excites me</a:t>
            </a:r>
            <a:r>
              <a:rPr lang="en-US" sz="2800" b="1" i="1" dirty="0" smtClean="0">
                <a:latin typeface="Candara"/>
                <a:cs typeface="Candara"/>
              </a:rPr>
              <a:t>!</a:t>
            </a:r>
            <a:br>
              <a:rPr lang="en-US" sz="2800" b="1" i="1" dirty="0" smtClean="0">
                <a:latin typeface="Candara"/>
                <a:cs typeface="Candara"/>
              </a:rPr>
            </a:br>
            <a:r>
              <a:rPr lang="en-US" sz="2800" b="1" i="1" dirty="0" smtClean="0">
                <a:latin typeface="Candara"/>
                <a:cs typeface="Candara"/>
              </a:rPr>
              <a:t>I </a:t>
            </a:r>
            <a:r>
              <a:rPr lang="en-US" sz="2800" b="1" i="1" dirty="0">
                <a:latin typeface="Candara"/>
                <a:cs typeface="Candara"/>
              </a:rPr>
              <a:t>want to be part of that. I want to partner with you and God in the journey </a:t>
            </a:r>
            <a:r>
              <a:rPr lang="en-US" sz="2800" b="1" i="1" dirty="0" smtClean="0">
                <a:latin typeface="Candara"/>
                <a:cs typeface="Candara"/>
              </a:rPr>
              <a:t/>
            </a:r>
            <a:br>
              <a:rPr lang="en-US" sz="2800" b="1" i="1" dirty="0" smtClean="0">
                <a:latin typeface="Candara"/>
                <a:cs typeface="Candara"/>
              </a:rPr>
            </a:br>
            <a:r>
              <a:rPr lang="en-US" sz="2800" b="1" i="1" dirty="0" smtClean="0">
                <a:latin typeface="Candara"/>
                <a:cs typeface="Candara"/>
              </a:rPr>
              <a:t>you </a:t>
            </a:r>
            <a:r>
              <a:rPr lang="en-US" sz="2800" b="1" i="1" dirty="0">
                <a:latin typeface="Candara"/>
                <a:cs typeface="Candara"/>
              </a:rPr>
              <a:t>are taking to his throne. And when we get there, I will look at </a:t>
            </a:r>
            <a:r>
              <a:rPr lang="en-US" sz="2800" b="1" i="1" dirty="0" smtClean="0">
                <a:latin typeface="Candara"/>
                <a:cs typeface="Candara"/>
              </a:rPr>
              <a:t>your</a:t>
            </a:r>
            <a:br>
              <a:rPr lang="en-US" sz="2800" b="1" i="1" dirty="0" smtClean="0">
                <a:latin typeface="Candara"/>
                <a:cs typeface="Candara"/>
              </a:rPr>
            </a:br>
            <a:r>
              <a:rPr lang="en-US" sz="2800" b="1" i="1" dirty="0" smtClean="0">
                <a:latin typeface="Candara"/>
                <a:cs typeface="Candara"/>
              </a:rPr>
              <a:t>magnificence </a:t>
            </a:r>
            <a:r>
              <a:rPr lang="en-US" sz="2800" b="1" i="1" dirty="0">
                <a:latin typeface="Candara"/>
                <a:cs typeface="Candara"/>
              </a:rPr>
              <a:t>and say, ‘I always knew you could be like this. </a:t>
            </a:r>
            <a:r>
              <a:rPr lang="en-US" sz="2800" b="1" i="1" dirty="0" smtClean="0">
                <a:latin typeface="Candara"/>
                <a:cs typeface="Candara"/>
              </a:rPr>
              <a:t/>
            </a:r>
            <a:br>
              <a:rPr lang="en-US" sz="2800" b="1" i="1" dirty="0" smtClean="0">
                <a:latin typeface="Candara"/>
                <a:cs typeface="Candara"/>
              </a:rPr>
            </a:br>
            <a:r>
              <a:rPr lang="en-US" sz="2800" b="1" i="1" dirty="0" smtClean="0">
                <a:latin typeface="Candara"/>
                <a:cs typeface="Candara"/>
              </a:rPr>
              <a:t>I </a:t>
            </a:r>
            <a:r>
              <a:rPr lang="en-US" sz="2800" b="1" i="1" dirty="0">
                <a:latin typeface="Candara"/>
                <a:cs typeface="Candara"/>
              </a:rPr>
              <a:t>got glimpses of it on earth, but now look at you!’”</a:t>
            </a:r>
            <a:br>
              <a:rPr lang="en-US" sz="2800" b="1" i="1" dirty="0">
                <a:latin typeface="Candara"/>
                <a:cs typeface="Candara"/>
              </a:rPr>
            </a:br>
            <a:r>
              <a:rPr lang="en-US" sz="2800" b="1" i="1" dirty="0">
                <a:latin typeface="Candara"/>
                <a:cs typeface="Candara"/>
              </a:rPr>
              <a:t>Timothy Keller</a:t>
            </a:r>
          </a:p>
        </p:txBody>
      </p:sp>
    </p:spTree>
    <p:extLst>
      <p:ext uri="{BB962C8B-B14F-4D97-AF65-F5344CB8AC3E}">
        <p14:creationId xmlns:p14="http://schemas.microsoft.com/office/powerpoint/2010/main" val="2964407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1" y="431800"/>
            <a:ext cx="11547475" cy="863600"/>
          </a:xfrm>
        </p:spPr>
        <p:txBody>
          <a:bodyPr/>
          <a:lstStyle/>
          <a:p>
            <a:r>
              <a:rPr lang="en-US" sz="3000" b="1" dirty="0">
                <a:latin typeface="Candara" charset="0"/>
                <a:cs typeface="MS PGothic" charset="0"/>
              </a:rPr>
              <a:t>WHAT IMPLICATIONS DOES JESUS’ RADICAL TEACHING </a:t>
            </a:r>
            <a:br>
              <a:rPr lang="en-US" sz="3000" b="1" dirty="0">
                <a:latin typeface="Candara" charset="0"/>
                <a:cs typeface="MS PGothic" charset="0"/>
              </a:rPr>
            </a:br>
            <a:r>
              <a:rPr lang="en-US" sz="3000" b="1" dirty="0">
                <a:latin typeface="Candara" charset="0"/>
                <a:cs typeface="MS PGothic" charset="0"/>
              </a:rPr>
              <a:t>ON MARRIAGE </a:t>
            </a:r>
            <a:r>
              <a:rPr lang="en-US" sz="3000" b="1" dirty="0" smtClean="0">
                <a:latin typeface="Candara" charset="0"/>
                <a:cs typeface="MS PGothic" charset="0"/>
              </a:rPr>
              <a:t>AND </a:t>
            </a:r>
            <a:r>
              <a:rPr lang="en-US" sz="3000" b="1" dirty="0">
                <a:latin typeface="Candara" charset="0"/>
                <a:cs typeface="MS PGothic" charset="0"/>
              </a:rPr>
              <a:t>DIVORCE HAVE FOR US TODAY?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063" y="1443038"/>
            <a:ext cx="11771312" cy="5414962"/>
          </a:xfrm>
        </p:spPr>
        <p:txBody>
          <a:bodyPr/>
          <a:lstStyle/>
          <a:p>
            <a:pPr marL="461963" lvl="0" indent="-461963">
              <a:buNone/>
            </a:pPr>
            <a:r>
              <a:rPr lang="en-US" sz="2600" b="1" dirty="0" smtClean="0">
                <a:latin typeface="Candara" charset="0"/>
                <a:cs typeface="MS PGothic" charset="0"/>
              </a:rPr>
              <a:t>1)   We </a:t>
            </a:r>
            <a:r>
              <a:rPr lang="en-US" sz="2600" b="1" dirty="0">
                <a:latin typeface="Candara" charset="0"/>
                <a:cs typeface="MS PGothic" charset="0"/>
              </a:rPr>
              <a:t>are to </a:t>
            </a:r>
            <a:r>
              <a:rPr lang="en-US" sz="2600" b="1" u="sng" dirty="0">
                <a:solidFill>
                  <a:srgbClr val="FF0000"/>
                </a:solidFill>
                <a:latin typeface="Candara" charset="0"/>
                <a:cs typeface="MS PGothic" charset="0"/>
              </a:rPr>
              <a:t>RENEW OUR </a:t>
            </a:r>
            <a:r>
              <a:rPr lang="en-US" sz="2600" b="1" u="sng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COMMITMENT</a:t>
            </a:r>
            <a:r>
              <a:rPr lang="en-US" sz="2600" b="1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 daily to </a:t>
            </a:r>
            <a:r>
              <a:rPr lang="en-US" sz="2600" b="1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the </a:t>
            </a:r>
            <a:r>
              <a:rPr lang="en-US" sz="2600" b="1" dirty="0">
                <a:solidFill>
                  <a:srgbClr val="FF0000"/>
                </a:solidFill>
                <a:latin typeface="Candara" charset="0"/>
                <a:cs typeface="MS PGothic" charset="0"/>
              </a:rPr>
              <a:t>permanent oneness with </a:t>
            </a:r>
            <a:r>
              <a:rPr lang="en-US" sz="2600" b="1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our </a:t>
            </a:r>
            <a:r>
              <a:rPr lang="en-US" sz="2600" b="1" dirty="0">
                <a:solidFill>
                  <a:srgbClr val="FF0000"/>
                </a:solidFill>
                <a:latin typeface="Candara" charset="0"/>
                <a:cs typeface="MS PGothic" charset="0"/>
              </a:rPr>
              <a:t>spouse </a:t>
            </a:r>
            <a:r>
              <a:rPr lang="en-US" sz="2600" b="1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in accordance with God’s </a:t>
            </a:r>
            <a:r>
              <a:rPr lang="en-US" sz="2600" b="1" dirty="0">
                <a:solidFill>
                  <a:srgbClr val="FF0000"/>
                </a:solidFill>
                <a:latin typeface="Candara" charset="0"/>
                <a:cs typeface="MS PGothic" charset="0"/>
              </a:rPr>
              <a:t>blueprint </a:t>
            </a:r>
            <a:r>
              <a:rPr lang="en-US" sz="2600" b="1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for marriage</a:t>
            </a:r>
            <a:r>
              <a:rPr lang="en-US" sz="2600" b="1" dirty="0">
                <a:solidFill>
                  <a:srgbClr val="FF0000"/>
                </a:solidFill>
                <a:latin typeface="Candara" charset="0"/>
                <a:cs typeface="MS PGothic" charset="0"/>
              </a:rPr>
              <a:t>. </a:t>
            </a:r>
            <a:endParaRPr lang="en-US" sz="2600" b="1" dirty="0" smtClean="0">
              <a:solidFill>
                <a:srgbClr val="FF0000"/>
              </a:solidFill>
              <a:latin typeface="Candara" charset="0"/>
              <a:cs typeface="MS PGothic" charset="0"/>
            </a:endParaRPr>
          </a:p>
          <a:p>
            <a:pPr marL="461963" lvl="0" indent="-461963">
              <a:buNone/>
            </a:pPr>
            <a:endParaRPr lang="en-US" sz="1000" i="1" dirty="0">
              <a:latin typeface="Candara" charset="0"/>
              <a:cs typeface="Candara" charset="0"/>
            </a:endParaRPr>
          </a:p>
          <a:p>
            <a:pPr marL="461963" indent="-461963" algn="ctr">
              <a:spcBef>
                <a:spcPct val="0"/>
              </a:spcBef>
              <a:buNone/>
            </a:pPr>
            <a:r>
              <a:rPr lang="en-US" sz="2400" i="1" baseline="30000" dirty="0">
                <a:latin typeface="Candara"/>
                <a:cs typeface="Candara"/>
              </a:rPr>
              <a:t>4</a:t>
            </a:r>
            <a:r>
              <a:rPr lang="en-US" sz="2400" i="1" dirty="0">
                <a:latin typeface="Candara"/>
                <a:cs typeface="Candara"/>
              </a:rPr>
              <a:t> He answered, “Have you not read that </a:t>
            </a:r>
            <a:r>
              <a:rPr lang="en-US" sz="2400" i="1" dirty="0" smtClean="0">
                <a:latin typeface="Candara"/>
                <a:cs typeface="Candara"/>
              </a:rPr>
              <a:t>he </a:t>
            </a:r>
            <a:r>
              <a:rPr lang="en-US" sz="2400" i="1" dirty="0">
                <a:latin typeface="Candara"/>
                <a:cs typeface="Candara"/>
              </a:rPr>
              <a:t>who created </a:t>
            </a:r>
            <a:r>
              <a:rPr lang="en-US" sz="2400" i="1" dirty="0" smtClean="0">
                <a:latin typeface="Candara"/>
                <a:cs typeface="Candara"/>
              </a:rPr>
              <a:t/>
            </a:r>
            <a:br>
              <a:rPr lang="en-US" sz="2400" i="1" dirty="0" smtClean="0">
                <a:latin typeface="Candara"/>
                <a:cs typeface="Candara"/>
              </a:rPr>
            </a:br>
            <a:r>
              <a:rPr lang="en-US" sz="2400" i="1" dirty="0" smtClean="0">
                <a:latin typeface="Candara"/>
                <a:cs typeface="Candara"/>
              </a:rPr>
              <a:t>them from </a:t>
            </a:r>
            <a:r>
              <a:rPr lang="en-US" sz="2400" i="1" dirty="0">
                <a:latin typeface="Candara"/>
                <a:cs typeface="Candara"/>
              </a:rPr>
              <a:t>the beginning made them male and female, </a:t>
            </a:r>
            <a:r>
              <a:rPr lang="en-US" sz="2400" i="1" baseline="30000" dirty="0">
                <a:latin typeface="Candara"/>
                <a:cs typeface="Candara"/>
              </a:rPr>
              <a:t>5 </a:t>
            </a:r>
            <a:r>
              <a:rPr lang="en-US" sz="2400" i="1" dirty="0">
                <a:latin typeface="Candara"/>
                <a:cs typeface="Candara"/>
              </a:rPr>
              <a:t>and said, </a:t>
            </a:r>
            <a:br>
              <a:rPr lang="en-US" sz="2400" i="1" dirty="0">
                <a:latin typeface="Candara"/>
                <a:cs typeface="Candara"/>
              </a:rPr>
            </a:br>
            <a:r>
              <a:rPr lang="en-US" sz="2400" i="1" dirty="0">
                <a:latin typeface="Candara"/>
                <a:cs typeface="Candara"/>
              </a:rPr>
              <a:t>‘Therefore a man shall leave his father and his mother and hold fast to his wife, </a:t>
            </a:r>
            <a:r>
              <a:rPr lang="en-US" sz="2400" i="1" dirty="0" smtClean="0">
                <a:latin typeface="Candara"/>
                <a:cs typeface="Candara"/>
              </a:rPr>
              <a:t/>
            </a:r>
            <a:br>
              <a:rPr lang="en-US" sz="2400" i="1" dirty="0" smtClean="0">
                <a:latin typeface="Candara"/>
                <a:cs typeface="Candara"/>
              </a:rPr>
            </a:br>
            <a:r>
              <a:rPr lang="en-US" sz="2400" i="1" dirty="0" smtClean="0">
                <a:latin typeface="Candara"/>
                <a:cs typeface="Candara"/>
              </a:rPr>
              <a:t>and</a:t>
            </a:r>
            <a:r>
              <a:rPr lang="en-US" sz="2400" i="1" dirty="0">
                <a:latin typeface="Candara"/>
                <a:cs typeface="Candara"/>
              </a:rPr>
              <a:t> the </a:t>
            </a:r>
            <a:r>
              <a:rPr lang="en-US" sz="2400" i="1" dirty="0" smtClean="0">
                <a:latin typeface="Candara"/>
                <a:cs typeface="Candara"/>
              </a:rPr>
              <a:t>two </a:t>
            </a:r>
            <a:r>
              <a:rPr lang="en-US" sz="2400" i="1" dirty="0">
                <a:latin typeface="Candara"/>
                <a:cs typeface="Candara"/>
              </a:rPr>
              <a:t>shall become one flesh’? </a:t>
            </a:r>
            <a:r>
              <a:rPr lang="en-US" sz="2400" i="1" baseline="30000" dirty="0">
                <a:latin typeface="Candara"/>
                <a:cs typeface="Candara"/>
              </a:rPr>
              <a:t>6</a:t>
            </a:r>
            <a:r>
              <a:rPr lang="en-US" sz="2400" i="1" dirty="0">
                <a:latin typeface="Candara"/>
                <a:cs typeface="Candara"/>
              </a:rPr>
              <a:t> So they are no longer two but one flesh. </a:t>
            </a:r>
            <a:r>
              <a:rPr lang="en-US" sz="2400" i="1" dirty="0" smtClean="0">
                <a:latin typeface="Candara"/>
                <a:cs typeface="Candara"/>
              </a:rPr>
              <a:t/>
            </a:r>
            <a:br>
              <a:rPr lang="en-US" sz="2400" i="1" dirty="0" smtClean="0">
                <a:latin typeface="Candara"/>
                <a:cs typeface="Candara"/>
              </a:rPr>
            </a:br>
            <a:r>
              <a:rPr lang="en-US" sz="2400" i="1" dirty="0" smtClean="0">
                <a:latin typeface="Candara"/>
                <a:cs typeface="Candara"/>
              </a:rPr>
              <a:t>What </a:t>
            </a:r>
            <a:r>
              <a:rPr lang="en-US" sz="2400" i="1" dirty="0">
                <a:latin typeface="Candara"/>
                <a:cs typeface="Candara"/>
              </a:rPr>
              <a:t>therefore </a:t>
            </a:r>
            <a:r>
              <a:rPr lang="en-US" sz="2400" i="1" dirty="0" smtClean="0">
                <a:latin typeface="Candara"/>
                <a:cs typeface="Candara"/>
              </a:rPr>
              <a:t>God </a:t>
            </a:r>
            <a:r>
              <a:rPr lang="en-US" sz="2400" i="1" dirty="0">
                <a:latin typeface="Candara"/>
                <a:cs typeface="Candara"/>
              </a:rPr>
              <a:t>has joined together, let not man separate.</a:t>
            </a:r>
            <a:r>
              <a:rPr lang="en-US" sz="2400" i="1" dirty="0" smtClean="0">
                <a:latin typeface="Candara"/>
                <a:cs typeface="Candara"/>
              </a:rPr>
              <a:t>”</a:t>
            </a:r>
            <a:br>
              <a:rPr lang="en-US" sz="2400" i="1" dirty="0" smtClean="0">
                <a:latin typeface="Candara"/>
                <a:cs typeface="Candara"/>
              </a:rPr>
            </a:br>
            <a:r>
              <a:rPr lang="en-US" sz="2400" i="1" dirty="0" smtClean="0">
                <a:latin typeface="Candara"/>
                <a:cs typeface="Candara"/>
              </a:rPr>
              <a:t>Matthew 19:4-6</a:t>
            </a:r>
          </a:p>
          <a:p>
            <a:pPr marL="461963" indent="-461963" algn="ctr">
              <a:spcBef>
                <a:spcPct val="0"/>
              </a:spcBef>
              <a:buNone/>
            </a:pPr>
            <a:endParaRPr lang="en-US" sz="1000" i="1" dirty="0" smtClean="0">
              <a:solidFill>
                <a:srgbClr val="000000"/>
              </a:solidFill>
              <a:latin typeface="Candara" charset="0"/>
              <a:cs typeface="MS PGothic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500" b="1" kern="1200" dirty="0">
                <a:latin typeface="Candara" charset="0"/>
                <a:ea typeface="ＭＳ Ｐゴシック" charset="0"/>
                <a:cs typeface="Candara" charset="0"/>
              </a:rPr>
              <a:t>Renew your commitment each day to pursue your spouse for a lifelong journey of oneness. </a:t>
            </a: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500" b="1" kern="1200" dirty="0">
                <a:latin typeface="Candara" charset="0"/>
                <a:ea typeface="ＭＳ Ｐゴシック" charset="0"/>
                <a:cs typeface="Candara" charset="0"/>
              </a:rPr>
              <a:t>Make a pre-decision about divorce in your thoughts, languages, and conflict resolutions.</a:t>
            </a:r>
          </a:p>
          <a:p>
            <a:pPr marL="461963" indent="-461963" algn="ctr">
              <a:spcBef>
                <a:spcPct val="0"/>
              </a:spcBef>
              <a:buNone/>
            </a:pPr>
            <a:endParaRPr lang="en-US" sz="2400" b="1" i="1" dirty="0">
              <a:solidFill>
                <a:srgbClr val="000000"/>
              </a:solidFill>
              <a:latin typeface="Candara" charset="0"/>
              <a:cs typeface="MS PGothic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1" y="431800"/>
            <a:ext cx="11547475" cy="863600"/>
          </a:xfrm>
        </p:spPr>
        <p:txBody>
          <a:bodyPr/>
          <a:lstStyle/>
          <a:p>
            <a:r>
              <a:rPr lang="en-US" sz="3000" b="1" dirty="0">
                <a:latin typeface="Candara" charset="0"/>
                <a:cs typeface="MS PGothic" charset="0"/>
              </a:rPr>
              <a:t>WHAT IMPLICATIONS DOES JESUS’ RADICAL </a:t>
            </a:r>
            <a:r>
              <a:rPr lang="en-US" sz="3000" b="1" dirty="0" smtClean="0">
                <a:latin typeface="Candara" charset="0"/>
                <a:cs typeface="MS PGothic" charset="0"/>
              </a:rPr>
              <a:t>TEACHING </a:t>
            </a:r>
            <a:br>
              <a:rPr lang="en-US" sz="3000" b="1" dirty="0" smtClean="0">
                <a:latin typeface="Candara" charset="0"/>
                <a:cs typeface="MS PGothic" charset="0"/>
              </a:rPr>
            </a:br>
            <a:r>
              <a:rPr lang="en-US" sz="3000" b="1" dirty="0" smtClean="0">
                <a:latin typeface="Candara" charset="0"/>
                <a:cs typeface="MS PGothic" charset="0"/>
              </a:rPr>
              <a:t>ON MARRIAGE AND DIVORCE </a:t>
            </a:r>
            <a:r>
              <a:rPr lang="en-US" sz="3000" b="1" dirty="0">
                <a:latin typeface="Candara" charset="0"/>
                <a:cs typeface="MS PGothic" charset="0"/>
              </a:rPr>
              <a:t>HAVE FOR US TODAY?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063" y="1443038"/>
            <a:ext cx="11771312" cy="5414962"/>
          </a:xfrm>
        </p:spPr>
        <p:txBody>
          <a:bodyPr/>
          <a:lstStyle/>
          <a:p>
            <a:pPr marL="461963" indent="-461963">
              <a:buNone/>
            </a:pPr>
            <a:r>
              <a:rPr lang="en-US" sz="2600" b="1" dirty="0" smtClean="0">
                <a:latin typeface="Candara" charset="0"/>
                <a:cs typeface="MS PGothic" charset="0"/>
              </a:rPr>
              <a:t>2)   We </a:t>
            </a:r>
            <a:r>
              <a:rPr lang="en-US" sz="2600" b="1" dirty="0">
                <a:latin typeface="Candara" charset="0"/>
                <a:cs typeface="MS PGothic" charset="0"/>
              </a:rPr>
              <a:t>are to </a:t>
            </a:r>
            <a:r>
              <a:rPr lang="en-US" sz="2600" b="1" u="sng" dirty="0">
                <a:solidFill>
                  <a:srgbClr val="FF0000"/>
                </a:solidFill>
                <a:latin typeface="Candara" charset="0"/>
                <a:cs typeface="MS PGothic" charset="0"/>
              </a:rPr>
              <a:t>PURSUE PROACTIVE FAITHFULNESS</a:t>
            </a:r>
            <a:r>
              <a:rPr lang="en-US" sz="2600" b="1" dirty="0">
                <a:solidFill>
                  <a:srgbClr val="FF0000"/>
                </a:solidFill>
                <a:latin typeface="Candara" charset="0"/>
                <a:cs typeface="MS PGothic" charset="0"/>
              </a:rPr>
              <a:t> in practicing </a:t>
            </a:r>
            <a:r>
              <a:rPr lang="en-US" sz="2600" b="1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oneness in our marriage.</a:t>
            </a:r>
          </a:p>
          <a:p>
            <a:pPr marL="461963" indent="-461963">
              <a:buNone/>
            </a:pPr>
            <a:endParaRPr lang="en-US" sz="800" i="1" dirty="0">
              <a:latin typeface="Candara" charset="0"/>
              <a:cs typeface="Candara" charset="0"/>
            </a:endParaRPr>
          </a:p>
          <a:p>
            <a:pPr marL="461963" indent="-461963" algn="ctr">
              <a:spcBef>
                <a:spcPct val="0"/>
              </a:spcBef>
              <a:buNone/>
            </a:pPr>
            <a:r>
              <a:rPr lang="en-US" sz="2400" i="1" baseline="30000" dirty="0" smtClean="0">
                <a:latin typeface="Candara"/>
                <a:cs typeface="Candara"/>
              </a:rPr>
              <a:t>33</a:t>
            </a:r>
            <a:r>
              <a:rPr lang="en-US" sz="2400" i="1" dirty="0">
                <a:latin typeface="Candara"/>
                <a:cs typeface="Candara"/>
              </a:rPr>
              <a:t> However, let each one of you love his wife as himself, </a:t>
            </a:r>
            <a:br>
              <a:rPr lang="en-US" sz="2400" i="1" dirty="0">
                <a:latin typeface="Candara"/>
                <a:cs typeface="Candara"/>
              </a:rPr>
            </a:br>
            <a:r>
              <a:rPr lang="en-US" sz="2400" i="1" dirty="0">
                <a:latin typeface="Candara"/>
                <a:cs typeface="Candara"/>
              </a:rPr>
              <a:t>and let the wife see that she respects her husband.</a:t>
            </a:r>
            <a:br>
              <a:rPr lang="en-US" sz="2400" i="1" dirty="0">
                <a:latin typeface="Candara"/>
                <a:cs typeface="Candara"/>
              </a:rPr>
            </a:br>
            <a:r>
              <a:rPr lang="en-US" sz="2400" i="1" dirty="0">
                <a:latin typeface="Candara"/>
                <a:cs typeface="Candara"/>
              </a:rPr>
              <a:t>Ephesians 5:</a:t>
            </a:r>
            <a:r>
              <a:rPr lang="en-US" sz="2400" i="1" dirty="0" smtClean="0">
                <a:latin typeface="Candara"/>
                <a:cs typeface="Candara"/>
              </a:rPr>
              <a:t>33</a:t>
            </a:r>
          </a:p>
          <a:p>
            <a:pPr marL="461963" indent="-461963" algn="ctr">
              <a:spcBef>
                <a:spcPct val="0"/>
              </a:spcBef>
              <a:buNone/>
            </a:pPr>
            <a:endParaRPr lang="en-US" sz="1000" i="1" dirty="0">
              <a:latin typeface="Candara"/>
              <a:cs typeface="Candara"/>
            </a:endParaRPr>
          </a:p>
          <a:p>
            <a:pPr marL="461963" indent="-461963" algn="ctr">
              <a:spcBef>
                <a:spcPct val="0"/>
              </a:spcBef>
              <a:buNone/>
            </a:pPr>
            <a:r>
              <a:rPr lang="en-US" sz="2400" i="1" baseline="30000" dirty="0">
                <a:latin typeface="Candara"/>
                <a:cs typeface="Candara"/>
              </a:rPr>
              <a:t>1</a:t>
            </a:r>
            <a:r>
              <a:rPr lang="en-US" sz="2400" i="1" dirty="0">
                <a:latin typeface="Candara"/>
                <a:cs typeface="Candara"/>
              </a:rPr>
              <a:t> Likewise, wives, be subject to your own husbands, </a:t>
            </a:r>
            <a:br>
              <a:rPr lang="en-US" sz="2400" i="1" dirty="0">
                <a:latin typeface="Candara"/>
                <a:cs typeface="Candara"/>
              </a:rPr>
            </a:br>
            <a:r>
              <a:rPr lang="en-US" sz="2400" i="1" dirty="0">
                <a:latin typeface="Candara"/>
                <a:cs typeface="Candara"/>
              </a:rPr>
              <a:t>so that even if some do not obey the word, they may be won </a:t>
            </a:r>
            <a:br>
              <a:rPr lang="en-US" sz="2400" i="1" dirty="0">
                <a:latin typeface="Candara"/>
                <a:cs typeface="Candara"/>
              </a:rPr>
            </a:br>
            <a:r>
              <a:rPr lang="en-US" sz="2400" i="1" dirty="0">
                <a:latin typeface="Candara"/>
                <a:cs typeface="Candara"/>
              </a:rPr>
              <a:t>without a word by the conduct of their wives, </a:t>
            </a:r>
            <a:r>
              <a:rPr lang="en-US" sz="2400" i="1" baseline="30000" dirty="0">
                <a:latin typeface="Candara"/>
                <a:cs typeface="Candara"/>
              </a:rPr>
              <a:t>2</a:t>
            </a:r>
            <a:r>
              <a:rPr lang="en-US" sz="2400" i="1" dirty="0">
                <a:latin typeface="Candara"/>
                <a:cs typeface="Candara"/>
              </a:rPr>
              <a:t> when they see </a:t>
            </a:r>
            <a:br>
              <a:rPr lang="en-US" sz="2400" i="1" dirty="0">
                <a:latin typeface="Candara"/>
                <a:cs typeface="Candara"/>
              </a:rPr>
            </a:br>
            <a:r>
              <a:rPr lang="en-US" sz="2400" i="1" dirty="0">
                <a:latin typeface="Candara"/>
                <a:cs typeface="Candara"/>
              </a:rPr>
              <a:t>your respectful and pure conduct . . . </a:t>
            </a:r>
            <a:r>
              <a:rPr lang="en-US" sz="2400" i="1" baseline="30000" dirty="0">
                <a:latin typeface="Candara"/>
                <a:cs typeface="Candara"/>
              </a:rPr>
              <a:t>7</a:t>
            </a:r>
            <a:r>
              <a:rPr lang="en-US" sz="2400" i="1" dirty="0">
                <a:latin typeface="Candara"/>
                <a:cs typeface="Candara"/>
              </a:rPr>
              <a:t> Likewise, husbands, live with </a:t>
            </a:r>
            <a:br>
              <a:rPr lang="en-US" sz="2400" i="1" dirty="0">
                <a:latin typeface="Candara"/>
                <a:cs typeface="Candara"/>
              </a:rPr>
            </a:br>
            <a:r>
              <a:rPr lang="en-US" sz="2400" i="1" dirty="0">
                <a:latin typeface="Candara"/>
                <a:cs typeface="Candara"/>
              </a:rPr>
              <a:t>your wives in an understanding way, showing honor to the woman </a:t>
            </a:r>
            <a:br>
              <a:rPr lang="en-US" sz="2400" i="1" dirty="0">
                <a:latin typeface="Candara"/>
                <a:cs typeface="Candara"/>
              </a:rPr>
            </a:br>
            <a:r>
              <a:rPr lang="en-US" sz="2400" i="1" dirty="0">
                <a:latin typeface="Candara"/>
                <a:cs typeface="Candara"/>
              </a:rPr>
              <a:t>as the weaker vessel, since they are heirs with you of the grace</a:t>
            </a:r>
            <a:br>
              <a:rPr lang="en-US" sz="2400" i="1" dirty="0">
                <a:latin typeface="Candara"/>
                <a:cs typeface="Candara"/>
              </a:rPr>
            </a:br>
            <a:r>
              <a:rPr lang="en-US" sz="2400" i="1" dirty="0">
                <a:latin typeface="Candara"/>
                <a:cs typeface="Candara"/>
              </a:rPr>
              <a:t> of life, so that your prayers may not be hindered.</a:t>
            </a:r>
            <a:br>
              <a:rPr lang="en-US" sz="2400" i="1" dirty="0">
                <a:latin typeface="Candara"/>
                <a:cs typeface="Candara"/>
              </a:rPr>
            </a:br>
            <a:r>
              <a:rPr lang="en-US" sz="2400" i="1" dirty="0">
                <a:latin typeface="Candara"/>
                <a:cs typeface="Candara"/>
              </a:rPr>
              <a:t>1 Peter 3:1-2, </a:t>
            </a:r>
            <a:r>
              <a:rPr lang="en-US" sz="2400" i="1" dirty="0" smtClean="0">
                <a:latin typeface="Candara"/>
                <a:cs typeface="Candara"/>
              </a:rPr>
              <a:t>7</a:t>
            </a:r>
            <a:endParaRPr lang="en-US" sz="2400" b="1" i="1" dirty="0">
              <a:solidFill>
                <a:srgbClr val="000000"/>
              </a:solidFill>
              <a:latin typeface="Candara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418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1" y="431800"/>
            <a:ext cx="11547475" cy="863600"/>
          </a:xfrm>
        </p:spPr>
        <p:txBody>
          <a:bodyPr/>
          <a:lstStyle/>
          <a:p>
            <a:r>
              <a:rPr lang="en-US" sz="3000" b="1" dirty="0">
                <a:latin typeface="Candara" charset="0"/>
                <a:cs typeface="MS PGothic" charset="0"/>
              </a:rPr>
              <a:t>WHAT IMPLICATIONS DOES JESUS’ RADICAL </a:t>
            </a:r>
            <a:r>
              <a:rPr lang="en-US" sz="3000" b="1" dirty="0" smtClean="0">
                <a:latin typeface="Candara" charset="0"/>
                <a:cs typeface="MS PGothic" charset="0"/>
              </a:rPr>
              <a:t>TEACHING </a:t>
            </a:r>
            <a:br>
              <a:rPr lang="en-US" sz="3000" b="1" dirty="0" smtClean="0">
                <a:latin typeface="Candara" charset="0"/>
                <a:cs typeface="MS PGothic" charset="0"/>
              </a:rPr>
            </a:br>
            <a:r>
              <a:rPr lang="en-US" sz="3000" b="1" dirty="0" smtClean="0">
                <a:latin typeface="Candara" charset="0"/>
                <a:cs typeface="MS PGothic" charset="0"/>
              </a:rPr>
              <a:t>ON MARRIAGE AND DIVORCE </a:t>
            </a:r>
            <a:r>
              <a:rPr lang="en-US" sz="3000" b="1" dirty="0">
                <a:latin typeface="Candara" charset="0"/>
                <a:cs typeface="MS PGothic" charset="0"/>
              </a:rPr>
              <a:t>HAVE FOR US TODAY?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063" y="1443038"/>
            <a:ext cx="11771312" cy="5414962"/>
          </a:xfrm>
        </p:spPr>
        <p:txBody>
          <a:bodyPr/>
          <a:lstStyle/>
          <a:p>
            <a:pPr marL="461963" indent="-461963">
              <a:buNone/>
            </a:pPr>
            <a:r>
              <a:rPr lang="en-US" sz="2600" b="1" dirty="0" smtClean="0">
                <a:latin typeface="Candara" charset="0"/>
                <a:cs typeface="MS PGothic" charset="0"/>
              </a:rPr>
              <a:t>2)   We </a:t>
            </a:r>
            <a:r>
              <a:rPr lang="en-US" sz="2600" b="1" dirty="0">
                <a:latin typeface="Candara" charset="0"/>
                <a:cs typeface="MS PGothic" charset="0"/>
              </a:rPr>
              <a:t>are to </a:t>
            </a:r>
            <a:r>
              <a:rPr lang="en-US" sz="2600" b="1" u="sng" dirty="0">
                <a:solidFill>
                  <a:srgbClr val="FF0000"/>
                </a:solidFill>
                <a:latin typeface="Candara" charset="0"/>
                <a:cs typeface="MS PGothic" charset="0"/>
              </a:rPr>
              <a:t>PURSUE PROACTIVE FAITHFULNESS</a:t>
            </a:r>
            <a:r>
              <a:rPr lang="en-US" sz="2600" b="1" dirty="0">
                <a:solidFill>
                  <a:srgbClr val="FF0000"/>
                </a:solidFill>
                <a:latin typeface="Candara" charset="0"/>
                <a:cs typeface="MS PGothic" charset="0"/>
              </a:rPr>
              <a:t> in practicing </a:t>
            </a:r>
            <a:r>
              <a:rPr lang="en-US" sz="2600" b="1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oneness in our marriage.</a:t>
            </a:r>
          </a:p>
          <a:p>
            <a:pPr marL="461963" indent="-461963">
              <a:buNone/>
            </a:pPr>
            <a:endParaRPr lang="en-US" sz="1000" i="1" dirty="0">
              <a:latin typeface="Candara" charset="0"/>
              <a:cs typeface="Candara" charset="0"/>
            </a:endParaRPr>
          </a:p>
          <a:p>
            <a:pPr marL="461963" indent="-461963" algn="ctr">
              <a:spcBef>
                <a:spcPct val="0"/>
              </a:spcBef>
              <a:buNone/>
            </a:pPr>
            <a:r>
              <a:rPr lang="en-US" sz="2400" i="1" baseline="30000" dirty="0" smtClean="0">
                <a:latin typeface="Candara"/>
                <a:cs typeface="Candara"/>
              </a:rPr>
              <a:t>33</a:t>
            </a:r>
            <a:r>
              <a:rPr lang="en-US" sz="2400" i="1" dirty="0" smtClean="0">
                <a:latin typeface="Candara"/>
                <a:cs typeface="Candara"/>
              </a:rPr>
              <a:t> However, let each one of you love his wife as himself, </a:t>
            </a:r>
            <a:br>
              <a:rPr lang="en-US" sz="2400" i="1" dirty="0" smtClean="0">
                <a:latin typeface="Candara"/>
                <a:cs typeface="Candara"/>
              </a:rPr>
            </a:br>
            <a:r>
              <a:rPr lang="en-US" sz="2400" i="1" dirty="0" smtClean="0">
                <a:latin typeface="Candara"/>
                <a:cs typeface="Candara"/>
              </a:rPr>
              <a:t>and let the wife see that she respects her husband.</a:t>
            </a:r>
            <a:br>
              <a:rPr lang="en-US" sz="2400" i="1" dirty="0" smtClean="0">
                <a:latin typeface="Candara"/>
                <a:cs typeface="Candara"/>
              </a:rPr>
            </a:br>
            <a:r>
              <a:rPr lang="en-US" sz="2400" i="1" dirty="0" smtClean="0">
                <a:latin typeface="Candara"/>
                <a:cs typeface="Candara"/>
              </a:rPr>
              <a:t>Ephesians 5:33</a:t>
            </a:r>
            <a:endParaRPr lang="en-US" sz="1000" i="1" dirty="0" smtClean="0">
              <a:latin typeface="Candara"/>
              <a:cs typeface="Candara"/>
            </a:endParaRPr>
          </a:p>
          <a:p>
            <a:pPr marL="461963" indent="-461963" algn="ctr">
              <a:spcBef>
                <a:spcPct val="0"/>
              </a:spcBef>
              <a:buNone/>
            </a:pPr>
            <a:endParaRPr lang="en-US" sz="1000" i="1" dirty="0" smtClean="0">
              <a:solidFill>
                <a:srgbClr val="000000"/>
              </a:solidFill>
              <a:latin typeface="Candara" charset="0"/>
              <a:cs typeface="MS PGothic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500" b="1" kern="1200" dirty="0">
                <a:latin typeface="Candara" charset="0"/>
                <a:ea typeface="ＭＳ Ｐゴシック" charset="0"/>
                <a:cs typeface="Candara" charset="0"/>
              </a:rPr>
              <a:t>Men/husbands: Ask yourself, “Does my wife feel secured and cherished because of my love for her?”</a:t>
            </a: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500" b="1" kern="1200" dirty="0">
                <a:latin typeface="Candara" charset="0"/>
                <a:ea typeface="ＭＳ Ｐゴシック" charset="0"/>
                <a:cs typeface="Candara" charset="0"/>
              </a:rPr>
              <a:t>Women/wives: Ask yourself, “Does my husband feel admired and respected because of my love for him?”</a:t>
            </a:r>
          </a:p>
          <a:p>
            <a:pPr marL="461963" indent="-461963" algn="ctr">
              <a:spcBef>
                <a:spcPct val="0"/>
              </a:spcBef>
              <a:buNone/>
            </a:pPr>
            <a:endParaRPr lang="en-US" sz="2400" b="1" i="1" dirty="0">
              <a:solidFill>
                <a:srgbClr val="000000"/>
              </a:solidFill>
              <a:latin typeface="Candara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643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11582400" cy="914400"/>
          </a:xfrm>
        </p:spPr>
        <p:txBody>
          <a:bodyPr/>
          <a:lstStyle/>
          <a:p>
            <a:pPr eaLnBrk="1" hangingPunct="1"/>
            <a:r>
              <a:rPr lang="en-US" sz="3000" dirty="0">
                <a:latin typeface="Candara" charset="0"/>
                <a:cs typeface="MS PGothic" charset="0"/>
              </a:rPr>
              <a:t>THREE PRACTICAL QUESTIONS </a:t>
            </a:r>
            <a:br>
              <a:rPr lang="en-US" sz="3000" dirty="0">
                <a:latin typeface="Candara" charset="0"/>
                <a:cs typeface="MS PGothic" charset="0"/>
              </a:rPr>
            </a:br>
            <a:r>
              <a:rPr lang="en-US" sz="3000" dirty="0">
                <a:latin typeface="Candara" charset="0"/>
                <a:cs typeface="MS PGothic" charset="0"/>
              </a:rPr>
              <a:t>FOR OUR EVERYDAY LIFE</a:t>
            </a:r>
          </a:p>
        </p:txBody>
      </p:sp>
      <p:sp>
        <p:nvSpPr>
          <p:cNvPr id="140290" name="Rectangle 3"/>
          <p:cNvSpPr>
            <a:spLocks noGrp="1" noChangeArrowheads="1"/>
          </p:cNvSpPr>
          <p:nvPr>
            <p:ph idx="1"/>
          </p:nvPr>
        </p:nvSpPr>
        <p:spPr>
          <a:xfrm>
            <a:off x="406439" y="1524000"/>
            <a:ext cx="11404599" cy="5181600"/>
          </a:xfrm>
        </p:spPr>
        <p:txBody>
          <a:bodyPr/>
          <a:lstStyle/>
          <a:p>
            <a:pPr marL="457200" indent="-457200">
              <a:buFont typeface="Calibri" charset="0"/>
              <a:buAutoNum type="arabicPeriod"/>
            </a:pPr>
            <a:r>
              <a:rPr lang="en-US" sz="2600" dirty="0">
                <a:latin typeface="Candara" charset="0"/>
                <a:cs typeface="Candara" charset="0"/>
              </a:rPr>
              <a:t>In what ways are you convinced more of your need for renewing your commitment to follow Jesus’ radical teaching on marriage and divorce?</a:t>
            </a:r>
          </a:p>
          <a:p>
            <a:pPr marL="457200" indent="-457200">
              <a:buFont typeface="Calibri" charset="0"/>
              <a:buAutoNum type="arabicPeriod"/>
            </a:pPr>
            <a:endParaRPr lang="en-US" sz="2000" dirty="0">
              <a:latin typeface="Candara" charset="0"/>
              <a:cs typeface="Candara" charset="0"/>
            </a:endParaRPr>
          </a:p>
          <a:p>
            <a:pPr marL="457200" indent="-457200">
              <a:buFont typeface="Calibri" charset="0"/>
              <a:buAutoNum type="arabicPeriod"/>
            </a:pPr>
            <a:r>
              <a:rPr lang="en-US" sz="2600" dirty="0">
                <a:latin typeface="Candara" charset="0"/>
                <a:cs typeface="Candara" charset="0"/>
              </a:rPr>
              <a:t>What would it mean for you to renew your commitment for permanent oneness with your spouse today?</a:t>
            </a:r>
          </a:p>
          <a:p>
            <a:pPr marL="457200" indent="-457200">
              <a:buFont typeface="Calibri" charset="0"/>
              <a:buAutoNum type="arabicPeriod"/>
            </a:pPr>
            <a:endParaRPr lang="en-US" sz="2000" dirty="0">
              <a:latin typeface="Candara" charset="0"/>
              <a:cs typeface="Candara" charset="0"/>
            </a:endParaRPr>
          </a:p>
          <a:p>
            <a:pPr marL="457200" indent="-457200">
              <a:buFont typeface="Calibri" charset="0"/>
              <a:buAutoNum type="arabicPeriod"/>
            </a:pPr>
            <a:r>
              <a:rPr lang="en-US" sz="2600" dirty="0">
                <a:latin typeface="Candara" charset="0"/>
                <a:cs typeface="Candara" charset="0"/>
              </a:rPr>
              <a:t>What is one practical way for you to pursue proactive faithfulness in practicing oneness of your marriage?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8000" y="2286000"/>
            <a:ext cx="11176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Fidelity in Marriage</a:t>
            </a:r>
            <a:endParaRPr lang="en-US" b="1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12800" y="3048000"/>
            <a:ext cx="10464800" cy="25146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The Sermon on the Mount Series [14]</a:t>
            </a:r>
            <a:endParaRPr lang="en-US" b="1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  <a:p>
            <a:pPr algn="ctr" eaLnBrk="1" hangingPunct="1">
              <a:buNone/>
              <a:defRPr/>
            </a:pPr>
            <a:r>
              <a:rPr lang="en-US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Matthew 5:31-32</a:t>
            </a:r>
          </a:p>
          <a:p>
            <a:pPr algn="ctr" eaLnBrk="1" hangingPunct="1">
              <a:buNone/>
              <a:defRPr/>
            </a:pPr>
            <a:r>
              <a:rPr lang="en-US" b="1" dirty="0" smtClean="0">
                <a:latin typeface="Candara"/>
                <a:cs typeface="Candara"/>
              </a:rPr>
              <a:t>©</a:t>
            </a:r>
            <a:r>
              <a:rPr lang="en-US" dirty="0" smtClean="0"/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February 14, 2016</a:t>
            </a:r>
          </a:p>
          <a:p>
            <a:pPr algn="ctr">
              <a:buFontTx/>
              <a:buNone/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 Pastor Paul K. Kim</a:t>
            </a:r>
          </a:p>
          <a:p>
            <a:pPr algn="ctr">
              <a:buFontTx/>
              <a:buNone/>
              <a:defRPr/>
            </a:pPr>
            <a:endParaRPr lang="en-US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537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11582400" cy="685800"/>
          </a:xfrm>
        </p:spPr>
        <p:txBody>
          <a:bodyPr/>
          <a:lstStyle/>
          <a:p>
            <a:r>
              <a:rPr lang="en-US" sz="3200" b="1" dirty="0">
                <a:latin typeface="Candara" charset="0"/>
                <a:ea typeface="MS PGothic" charset="0"/>
                <a:cs typeface="Arial" charset="0"/>
              </a:rPr>
              <a:t>THE IMPORTANCE OF MARRIAGE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11684000" cy="5426635"/>
          </a:xfrm>
        </p:spPr>
        <p:txBody>
          <a:bodyPr/>
          <a:lstStyle/>
          <a:p>
            <a:pPr marL="458788" lvl="0" indent="-458788">
              <a:spcBef>
                <a:spcPts val="0"/>
              </a:spcBef>
              <a:defRPr/>
            </a:pPr>
            <a:r>
              <a:rPr lang="en-US" sz="2600" b="1" dirty="0" smtClean="0">
                <a:latin typeface="Candara" charset="0"/>
                <a:ea typeface="MS PGothic" charset="0"/>
                <a:cs typeface="Arial" charset="0"/>
              </a:rPr>
              <a:t>It </a:t>
            </a:r>
            <a:r>
              <a:rPr lang="en-US" sz="2600" b="1" dirty="0">
                <a:latin typeface="Candara" charset="0"/>
                <a:ea typeface="MS PGothic" charset="0"/>
                <a:cs typeface="Arial" charset="0"/>
              </a:rPr>
              <a:t>is</a:t>
            </a:r>
            <a:r>
              <a:rPr lang="en-US" sz="26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 the most foundational relationship </a:t>
            </a:r>
            <a:r>
              <a:rPr lang="en-US" sz="2600" b="1" dirty="0">
                <a:latin typeface="Candara" charset="0"/>
                <a:ea typeface="MS PGothic" charset="0"/>
                <a:cs typeface="Arial" charset="0"/>
              </a:rPr>
              <a:t>that determines the spiritual and moral fiber of a family, a church, a city, a state, and a nation</a:t>
            </a:r>
            <a:r>
              <a:rPr lang="en-US" sz="2600" b="1" dirty="0" smtClean="0">
                <a:latin typeface="Candara" charset="0"/>
                <a:ea typeface="MS PGothic" charset="0"/>
                <a:cs typeface="Arial" charset="0"/>
              </a:rPr>
              <a:t>.</a:t>
            </a:r>
          </a:p>
          <a:p>
            <a:pPr marL="458788" lvl="0" indent="-458788">
              <a:spcBef>
                <a:spcPts val="0"/>
              </a:spcBef>
              <a:defRPr/>
            </a:pPr>
            <a:endParaRPr lang="en-US" sz="1600" b="1" dirty="0">
              <a:latin typeface="Candara" charset="0"/>
              <a:ea typeface="MS PGothic" charset="0"/>
              <a:cs typeface="Arial" charset="0"/>
            </a:endParaRPr>
          </a:p>
          <a:p>
            <a:pPr marL="458788" lvl="0" indent="-458788">
              <a:spcBef>
                <a:spcPts val="0"/>
              </a:spcBef>
              <a:defRPr/>
            </a:pPr>
            <a:r>
              <a:rPr lang="en-US" sz="2600" b="1" dirty="0">
                <a:latin typeface="Candara" charset="0"/>
                <a:ea typeface="MS PGothic" charset="0"/>
                <a:cs typeface="Arial" charset="0"/>
              </a:rPr>
              <a:t>It is </a:t>
            </a:r>
            <a:r>
              <a:rPr lang="en-US" sz="26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the context of true discipleship </a:t>
            </a:r>
            <a:r>
              <a:rPr lang="en-US" sz="2600" b="1" dirty="0">
                <a:latin typeface="Candara" charset="0"/>
                <a:ea typeface="MS PGothic" charset="0"/>
                <a:cs typeface="Arial" charset="0"/>
              </a:rPr>
              <a:t>[real transformation] that begins in our marital relationship as husband &amp; wife</a:t>
            </a:r>
            <a:r>
              <a:rPr lang="en-US" sz="2600" b="1" dirty="0" smtClean="0">
                <a:latin typeface="Candara" charset="0"/>
                <a:ea typeface="MS PGothic" charset="0"/>
                <a:cs typeface="Arial" charset="0"/>
              </a:rPr>
              <a:t>.</a:t>
            </a:r>
          </a:p>
          <a:p>
            <a:pPr marL="458788" lvl="0" indent="-458788">
              <a:spcBef>
                <a:spcPts val="0"/>
              </a:spcBef>
              <a:defRPr/>
            </a:pPr>
            <a:endParaRPr lang="en-US" sz="1600" b="1" dirty="0">
              <a:latin typeface="Candara" charset="0"/>
              <a:ea typeface="MS PGothic" charset="0"/>
              <a:cs typeface="Arial" charset="0"/>
            </a:endParaRPr>
          </a:p>
          <a:p>
            <a:pPr marL="458788" lvl="0" indent="-458788">
              <a:spcBef>
                <a:spcPts val="0"/>
              </a:spcBef>
              <a:defRPr/>
            </a:pPr>
            <a:r>
              <a:rPr lang="en-US" sz="2600" b="1" dirty="0">
                <a:latin typeface="Candara" charset="0"/>
                <a:ea typeface="MS PGothic" charset="0"/>
                <a:cs typeface="Arial" charset="0"/>
              </a:rPr>
              <a:t>Hence, it calls for </a:t>
            </a:r>
            <a:r>
              <a:rPr lang="en-US" sz="26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our obedience to Jesus’ teaching </a:t>
            </a:r>
            <a:r>
              <a:rPr lang="en-US" sz="2600" b="1" dirty="0">
                <a:latin typeface="Candara" charset="0"/>
                <a:ea typeface="MS PGothic" charset="0"/>
                <a:cs typeface="Arial" charset="0"/>
              </a:rPr>
              <a:t>on God’s original intent, which results in our counter-cultural view on divorce as well as on marriage</a:t>
            </a:r>
            <a:r>
              <a:rPr lang="en-US" sz="2600" b="1" dirty="0" smtClean="0">
                <a:latin typeface="Candara" charset="0"/>
                <a:ea typeface="MS PGothic" charset="0"/>
                <a:cs typeface="Arial" charset="0"/>
              </a:rPr>
              <a:t>.</a:t>
            </a:r>
          </a:p>
          <a:p>
            <a:pPr marL="458788" lvl="0" indent="-458788">
              <a:spcBef>
                <a:spcPts val="0"/>
              </a:spcBef>
              <a:defRPr/>
            </a:pPr>
            <a:endParaRPr lang="en-US" sz="800" b="1" dirty="0">
              <a:latin typeface="Candara" charset="0"/>
              <a:ea typeface="MS PGothic" charset="0"/>
              <a:cs typeface="Arial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kern="1200" dirty="0">
                <a:latin typeface="Candara" charset="0"/>
                <a:ea typeface="ＭＳ Ｐゴシック" charset="0"/>
                <a:cs typeface="Candara" charset="0"/>
              </a:rPr>
              <a:t>Follow the</a:t>
            </a:r>
            <a:r>
              <a:rPr lang="en-US" i="1" kern="1200" dirty="0">
                <a:latin typeface="Candara" charset="0"/>
                <a:ea typeface="ＭＳ Ｐゴシック" charset="0"/>
                <a:cs typeface="Candara" charset="0"/>
              </a:rPr>
              <a:t> spirit </a:t>
            </a:r>
            <a:r>
              <a:rPr lang="en-US" kern="1200" dirty="0">
                <a:latin typeface="Candara" charset="0"/>
                <a:ea typeface="ＭＳ Ｐゴシック" charset="0"/>
                <a:cs typeface="Candara" charset="0"/>
              </a:rPr>
              <a:t>of the law—not just the </a:t>
            </a:r>
            <a:r>
              <a:rPr lang="en-US" kern="1200" dirty="0" smtClean="0">
                <a:latin typeface="Candara" charset="0"/>
                <a:ea typeface="ＭＳ Ｐゴシック" charset="0"/>
                <a:cs typeface="Candara" charset="0"/>
              </a:rPr>
              <a:t>letter</a:t>
            </a:r>
            <a:r>
              <a:rPr lang="ko-KR" altLang="en-US" kern="1200" dirty="0" smtClean="0">
                <a:latin typeface="Candara" charset="0"/>
                <a:ea typeface="ＭＳ Ｐゴシック" charset="0"/>
                <a:cs typeface="Candara" charset="0"/>
              </a:rPr>
              <a:t> </a:t>
            </a:r>
            <a:r>
              <a:rPr lang="en-US" altLang="ko-KR" kern="1200" dirty="0" smtClean="0">
                <a:latin typeface="Candara" charset="0"/>
                <a:ea typeface="ＭＳ Ｐゴシック" charset="0"/>
                <a:cs typeface="Candara" charset="0"/>
              </a:rPr>
              <a:t>of the law</a:t>
            </a:r>
            <a:r>
              <a:rPr lang="en-US" kern="1200" dirty="0" smtClean="0">
                <a:latin typeface="Candara" charset="0"/>
                <a:ea typeface="ＭＳ Ｐゴシック" charset="0"/>
                <a:cs typeface="Candara" charset="0"/>
              </a:rPr>
              <a:t>.</a:t>
            </a:r>
            <a:endParaRPr lang="en-US" kern="1200" dirty="0">
              <a:latin typeface="Candara" charset="0"/>
              <a:ea typeface="ＭＳ Ｐゴシック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kern="1200" dirty="0">
                <a:latin typeface="Candara" charset="0"/>
                <a:ea typeface="ＭＳ Ｐゴシック" charset="0"/>
                <a:cs typeface="Candara" charset="0"/>
              </a:rPr>
              <a:t>Change the </a:t>
            </a:r>
            <a:r>
              <a:rPr lang="en-US" i="1" kern="1200" dirty="0">
                <a:latin typeface="Candara" charset="0"/>
                <a:ea typeface="ＭＳ Ｐゴシック" charset="0"/>
                <a:cs typeface="Candara" charset="0"/>
              </a:rPr>
              <a:t>heart</a:t>
            </a:r>
            <a:r>
              <a:rPr lang="en-US" kern="1200" dirty="0">
                <a:latin typeface="Candara" charset="0"/>
                <a:ea typeface="ＭＳ Ｐゴシック" charset="0"/>
                <a:cs typeface="Candara" charset="0"/>
              </a:rPr>
              <a:t> (thoughts, attitudes, &amp; motives)—not just the behavior.</a:t>
            </a: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kern="1200" dirty="0">
                <a:latin typeface="Candara" charset="0"/>
                <a:ea typeface="ＭＳ Ｐゴシック" charset="0"/>
                <a:cs typeface="Candara" charset="0"/>
              </a:rPr>
              <a:t>Obey </a:t>
            </a:r>
            <a:r>
              <a:rPr lang="en-US" i="1" kern="1200" dirty="0">
                <a:latin typeface="Candara" charset="0"/>
                <a:ea typeface="ＭＳ Ｐゴシック" charset="0"/>
                <a:cs typeface="Candara" charset="0"/>
              </a:rPr>
              <a:t>actively</a:t>
            </a:r>
            <a:r>
              <a:rPr lang="en-US" kern="1200" dirty="0">
                <a:latin typeface="Candara" charset="0"/>
                <a:ea typeface="ＭＳ Ｐゴシック" charset="0"/>
                <a:cs typeface="Candara" charset="0"/>
              </a:rPr>
              <a:t> (to imitate God)—not just passively (to avoid sin).</a:t>
            </a:r>
          </a:p>
        </p:txBody>
      </p:sp>
    </p:spTree>
    <p:extLst>
      <p:ext uri="{BB962C8B-B14F-4D97-AF65-F5344CB8AC3E}">
        <p14:creationId xmlns:p14="http://schemas.microsoft.com/office/powerpoint/2010/main" val="383073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582400" cy="734932"/>
          </a:xfrm>
        </p:spPr>
        <p:txBody>
          <a:bodyPr/>
          <a:lstStyle/>
          <a:p>
            <a:r>
              <a:rPr lang="en-US" sz="3200" b="1" dirty="0">
                <a:latin typeface="Candara" charset="0"/>
                <a:cs typeface="MS PGothic" charset="0"/>
              </a:rPr>
              <a:t>DIVORCE AND MARRIAGE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4398" y="1219200"/>
            <a:ext cx="11845202" cy="5612489"/>
          </a:xfrm>
        </p:spPr>
        <p:txBody>
          <a:bodyPr/>
          <a:lstStyle/>
          <a:p>
            <a:pPr marL="461963" indent="-461963">
              <a:spcBef>
                <a:spcPct val="0"/>
              </a:spcBef>
            </a:pPr>
            <a:r>
              <a:rPr lang="en-US" sz="2600" b="1" dirty="0" smtClean="0">
                <a:latin typeface="Candara" charset="0"/>
                <a:cs typeface="MS PGothic" charset="0"/>
              </a:rPr>
              <a:t>Its </a:t>
            </a:r>
            <a:r>
              <a:rPr lang="en-US" sz="2600" b="1" dirty="0">
                <a:latin typeface="Candara" charset="0"/>
                <a:cs typeface="MS PGothic" charset="0"/>
              </a:rPr>
              <a:t>distorted interpretation of Pharisees [“You have </a:t>
            </a:r>
            <a:r>
              <a:rPr lang="en-US" sz="2600" b="1" dirty="0" smtClean="0">
                <a:latin typeface="Candara" charset="0"/>
                <a:cs typeface="MS PGothic" charset="0"/>
              </a:rPr>
              <a:t>heard </a:t>
            </a:r>
            <a:r>
              <a:rPr lang="en-US" sz="2600" b="1" dirty="0">
                <a:latin typeface="Candara" charset="0"/>
                <a:cs typeface="MS PGothic" charset="0"/>
              </a:rPr>
              <a:t>it was said...”]: </a:t>
            </a:r>
            <a:r>
              <a:rPr lang="en-US" sz="2600" b="1" dirty="0" smtClean="0">
                <a:latin typeface="Candara" charset="0"/>
                <a:cs typeface="MS PGothic" charset="0"/>
              </a:rPr>
              <a:t/>
            </a:r>
            <a:br>
              <a:rPr lang="en-US" sz="2600" b="1" dirty="0" smtClean="0">
                <a:latin typeface="Candara" charset="0"/>
                <a:cs typeface="MS PGothic" charset="0"/>
              </a:rPr>
            </a:br>
            <a:r>
              <a:rPr lang="en-US" sz="2400" i="1" dirty="0" smtClean="0">
                <a:latin typeface="Candara" charset="0"/>
                <a:cs typeface="MS PGothic" charset="0"/>
              </a:rPr>
              <a:t>“‘Whoever </a:t>
            </a:r>
            <a:r>
              <a:rPr lang="en-US" sz="2400" i="1" dirty="0">
                <a:latin typeface="Candara" charset="0"/>
                <a:cs typeface="MS PGothic" charset="0"/>
              </a:rPr>
              <a:t>divorces his wife, let him give her a certificate of divorce.’” (v. 31</a:t>
            </a:r>
            <a:r>
              <a:rPr lang="en-US" sz="2400" i="1" dirty="0" smtClean="0">
                <a:latin typeface="Candara" charset="0"/>
                <a:cs typeface="MS PGothic" charset="0"/>
              </a:rPr>
              <a:t>)</a:t>
            </a:r>
          </a:p>
          <a:p>
            <a:pPr marL="461963" indent="-461963">
              <a:spcBef>
                <a:spcPct val="0"/>
              </a:spcBef>
            </a:pPr>
            <a:endParaRPr lang="en-US" sz="1600" i="1" dirty="0">
              <a:latin typeface="Candara" charset="0"/>
              <a:cs typeface="MS PGothic" charset="0"/>
            </a:endParaRPr>
          </a:p>
          <a:p>
            <a:pPr marL="400050" lvl="1" indent="0">
              <a:spcBef>
                <a:spcPct val="0"/>
              </a:spcBef>
              <a:buNone/>
            </a:pPr>
            <a:r>
              <a:rPr lang="en-US" sz="2400" i="1" dirty="0" smtClean="0">
                <a:latin typeface="Candara" charset="0"/>
                <a:cs typeface="MS PGothic" charset="0"/>
              </a:rPr>
              <a:t>“</a:t>
            </a:r>
            <a:r>
              <a:rPr lang="en-US" sz="2400" i="1" dirty="0">
                <a:latin typeface="Candara" charset="0"/>
                <a:cs typeface="MS PGothic" charset="0"/>
              </a:rPr>
              <a:t>When a man takes a wife and marries her, if then she finds no favor in his eyes because he has found some </a:t>
            </a:r>
            <a:r>
              <a:rPr lang="en-US" sz="2400" i="1" u="sng" dirty="0">
                <a:solidFill>
                  <a:srgbClr val="FF0000"/>
                </a:solidFill>
                <a:latin typeface="Candara" charset="0"/>
                <a:cs typeface="MS PGothic" charset="0"/>
              </a:rPr>
              <a:t>indecency</a:t>
            </a:r>
            <a:r>
              <a:rPr lang="en-US" sz="2400" i="1" dirty="0">
                <a:latin typeface="Candara" charset="0"/>
                <a:cs typeface="MS PGothic" charset="0"/>
              </a:rPr>
              <a:t> in her, and he writes her a certificate of divorce and puts it in her hand and sends her out of his house, and she departs out of his </a:t>
            </a:r>
            <a:r>
              <a:rPr lang="en-US" sz="2400" i="1" dirty="0" smtClean="0">
                <a:latin typeface="Candara" charset="0"/>
                <a:cs typeface="MS PGothic" charset="0"/>
              </a:rPr>
              <a:t>house...” (Deut. 24:1)</a:t>
            </a:r>
            <a:r>
              <a:rPr lang="en-US" sz="2400" i="1" dirty="0">
                <a:latin typeface="Candara" charset="0"/>
                <a:cs typeface="MS PGothic" charset="0"/>
              </a:rPr>
              <a:t>  </a:t>
            </a:r>
          </a:p>
          <a:p>
            <a:pPr marL="461963" indent="-461963">
              <a:spcBef>
                <a:spcPct val="0"/>
              </a:spcBef>
            </a:pPr>
            <a:endParaRPr lang="en-US" sz="1600" i="1" dirty="0">
              <a:latin typeface="Candara" charset="0"/>
              <a:cs typeface="MS PGothic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500" b="1" kern="120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They redirected the main issue </a:t>
            </a:r>
            <a:r>
              <a:rPr lang="en-US" sz="2500" b="1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to</a:t>
            </a:r>
            <a:r>
              <a:rPr lang="en-US" sz="2500" b="1" kern="120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 </a:t>
            </a:r>
            <a:r>
              <a:rPr lang="en-US" sz="2500" b="1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a command to </a:t>
            </a:r>
            <a:r>
              <a:rPr lang="en-US" sz="2500" b="1" kern="120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divorce</a:t>
            </a:r>
            <a:r>
              <a:rPr lang="en-US" sz="25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.</a:t>
            </a:r>
            <a:endParaRPr lang="en-US" sz="25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500" b="1" kern="120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Their redirection </a:t>
            </a:r>
            <a:r>
              <a:rPr lang="en-US" sz="25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led them to </a:t>
            </a:r>
            <a:r>
              <a:rPr lang="en-US" sz="2500" b="1" kern="120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be </a:t>
            </a:r>
            <a:r>
              <a:rPr lang="en-US" sz="2500" b="1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obsessed with the</a:t>
            </a:r>
            <a:r>
              <a:rPr lang="en-US" sz="2500" b="1" i="1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 grounds </a:t>
            </a:r>
            <a:r>
              <a:rPr lang="en-US" sz="2500" b="1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for divorce</a:t>
            </a:r>
            <a:r>
              <a:rPr lang="en-US" sz="2500" b="1" kern="120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.</a:t>
            </a: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500" b="1" kern="120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This redirection allowed them conveniently to </a:t>
            </a:r>
            <a:r>
              <a:rPr lang="en-US" sz="2500" b="1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disregard the original </a:t>
            </a:r>
            <a:r>
              <a:rPr lang="en-US" sz="2500" b="1" kern="120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blueprint </a:t>
            </a:r>
            <a:r>
              <a:rPr lang="en-US" sz="2500" b="1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of God in marriage</a:t>
            </a:r>
            <a:r>
              <a:rPr lang="en-US" sz="2500" b="1" kern="120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—i.e., permanent oneness in marriage. </a:t>
            </a:r>
          </a:p>
        </p:txBody>
      </p:sp>
    </p:spTree>
    <p:extLst>
      <p:ext uri="{BB962C8B-B14F-4D97-AF65-F5344CB8AC3E}">
        <p14:creationId xmlns:p14="http://schemas.microsoft.com/office/powerpoint/2010/main" val="2343672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582400" cy="734932"/>
          </a:xfrm>
        </p:spPr>
        <p:txBody>
          <a:bodyPr/>
          <a:lstStyle/>
          <a:p>
            <a:r>
              <a:rPr lang="en-US" sz="3200" b="1" dirty="0">
                <a:latin typeface="Candara" charset="0"/>
                <a:cs typeface="MS PGothic" charset="0"/>
              </a:rPr>
              <a:t>DIVORCE AND MARRIAGE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4397" y="1219200"/>
            <a:ext cx="11769003" cy="5612489"/>
          </a:xfrm>
        </p:spPr>
        <p:txBody>
          <a:bodyPr/>
          <a:lstStyle/>
          <a:p>
            <a:pPr marL="461963" indent="-461963">
              <a:spcBef>
                <a:spcPct val="0"/>
              </a:spcBef>
            </a:pPr>
            <a:r>
              <a:rPr lang="en-US" sz="2600" b="1" dirty="0" smtClean="0">
                <a:latin typeface="Candara" charset="0"/>
                <a:cs typeface="MS PGothic" charset="0"/>
              </a:rPr>
              <a:t>Its </a:t>
            </a:r>
            <a:r>
              <a:rPr lang="en-US" sz="2600" b="1" dirty="0">
                <a:latin typeface="Candara" charset="0"/>
                <a:cs typeface="MS PGothic" charset="0"/>
              </a:rPr>
              <a:t>true meaning &amp; deeper application </a:t>
            </a:r>
            <a:r>
              <a:rPr lang="en-US" sz="2600" b="1" dirty="0" smtClean="0">
                <a:latin typeface="Candara" charset="0"/>
                <a:cs typeface="MS PGothic" charset="0"/>
              </a:rPr>
              <a:t>[“</a:t>
            </a:r>
            <a:r>
              <a:rPr lang="en-US" sz="2600" b="1" dirty="0">
                <a:latin typeface="Candara" charset="0"/>
                <a:cs typeface="MS PGothic" charset="0"/>
              </a:rPr>
              <a:t>…but I say to you…</a:t>
            </a:r>
            <a:r>
              <a:rPr lang="en-US" sz="2600" b="1" dirty="0" smtClean="0">
                <a:latin typeface="Candara" charset="0"/>
                <a:cs typeface="MS PGothic" charset="0"/>
              </a:rPr>
              <a:t>”]: </a:t>
            </a:r>
            <a:r>
              <a:rPr lang="en-US" sz="2400" i="1" dirty="0" smtClean="0">
                <a:latin typeface="Candara" charset="0"/>
                <a:cs typeface="MS PGothic" charset="0"/>
              </a:rPr>
              <a:t>“…</a:t>
            </a:r>
            <a:r>
              <a:rPr lang="en-US" sz="2400" i="1" dirty="0">
                <a:latin typeface="Candara" charset="0"/>
                <a:cs typeface="MS PGothic" charset="0"/>
              </a:rPr>
              <a:t>everyone who divorces his wife, except on the ground of sexual immorality, makes her commit adultery, and whoever marries a divorced woman commits adultery.” (v. 32</a:t>
            </a:r>
            <a:r>
              <a:rPr lang="en-US" sz="2400" i="1" dirty="0" smtClean="0">
                <a:latin typeface="Candara" charset="0"/>
                <a:cs typeface="MS PGothic" charset="0"/>
              </a:rPr>
              <a:t>)</a:t>
            </a:r>
          </a:p>
          <a:p>
            <a:pPr marL="461963" indent="-461963">
              <a:spcBef>
                <a:spcPct val="0"/>
              </a:spcBef>
            </a:pPr>
            <a:endParaRPr lang="en-US" sz="1200" i="1" dirty="0">
              <a:latin typeface="Candara" charset="0"/>
              <a:cs typeface="MS PGothic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US" sz="2400" i="1" baseline="30000" dirty="0">
                <a:latin typeface="Candara"/>
                <a:cs typeface="Candara"/>
              </a:rPr>
              <a:t>3 </a:t>
            </a:r>
            <a:r>
              <a:rPr lang="en-US" sz="2400" i="1" dirty="0">
                <a:latin typeface="Candara"/>
                <a:cs typeface="Candara"/>
              </a:rPr>
              <a:t>And Pharisees came up to him and tested him </a:t>
            </a:r>
            <a:r>
              <a:rPr lang="en-US" sz="2400" i="1" dirty="0" smtClean="0">
                <a:latin typeface="Candara"/>
                <a:cs typeface="Candara"/>
              </a:rPr>
              <a:t>by </a:t>
            </a:r>
            <a:r>
              <a:rPr lang="en-US" sz="2400" i="1" dirty="0">
                <a:latin typeface="Candara"/>
                <a:cs typeface="Candara"/>
              </a:rPr>
              <a:t>asking, </a:t>
            </a:r>
            <a:r>
              <a:rPr lang="en-US" sz="2400" i="1" dirty="0" smtClean="0">
                <a:latin typeface="Candara"/>
                <a:cs typeface="Candara"/>
              </a:rPr>
              <a:t>“</a:t>
            </a:r>
            <a:r>
              <a:rPr lang="en-US" sz="2400" i="1" dirty="0">
                <a:latin typeface="Candara"/>
                <a:cs typeface="Candara"/>
              </a:rPr>
              <a:t>Is it lawful </a:t>
            </a:r>
            <a:r>
              <a:rPr lang="en-US" sz="2400" i="1" dirty="0" smtClean="0">
                <a:latin typeface="Candara"/>
                <a:cs typeface="Candara"/>
              </a:rPr>
              <a:t/>
            </a:r>
            <a:br>
              <a:rPr lang="en-US" sz="2400" i="1" dirty="0" smtClean="0">
                <a:latin typeface="Candara"/>
                <a:cs typeface="Candara"/>
              </a:rPr>
            </a:br>
            <a:r>
              <a:rPr lang="en-US" sz="2400" i="1" dirty="0" smtClean="0">
                <a:latin typeface="Candara"/>
                <a:cs typeface="Candara"/>
              </a:rPr>
              <a:t>to </a:t>
            </a:r>
            <a:r>
              <a:rPr lang="en-US" sz="2400" i="1" dirty="0">
                <a:latin typeface="Candara"/>
                <a:cs typeface="Candara"/>
              </a:rPr>
              <a:t>divorce one's wife for any cause?” </a:t>
            </a:r>
            <a:r>
              <a:rPr lang="en-US" sz="2400" i="1" baseline="30000" dirty="0" smtClean="0">
                <a:latin typeface="Candara"/>
                <a:cs typeface="Candara"/>
              </a:rPr>
              <a:t>4</a:t>
            </a:r>
            <a:r>
              <a:rPr lang="en-US" sz="2400" i="1" dirty="0">
                <a:latin typeface="Candara"/>
                <a:cs typeface="Candara"/>
              </a:rPr>
              <a:t> He answered, “Have you </a:t>
            </a:r>
            <a:r>
              <a:rPr lang="en-US" sz="2400" i="1" dirty="0" smtClean="0">
                <a:latin typeface="Candara"/>
                <a:cs typeface="Candara"/>
              </a:rPr>
              <a:t>not </a:t>
            </a:r>
            <a:r>
              <a:rPr lang="en-US" sz="2400" i="1" dirty="0">
                <a:latin typeface="Candara"/>
                <a:cs typeface="Candara"/>
              </a:rPr>
              <a:t>read that </a:t>
            </a:r>
            <a:r>
              <a:rPr lang="en-US" sz="2400" i="1" dirty="0" smtClean="0">
                <a:latin typeface="Candara"/>
                <a:cs typeface="Candara"/>
              </a:rPr>
              <a:t/>
            </a:r>
            <a:br>
              <a:rPr lang="en-US" sz="2400" i="1" dirty="0" smtClean="0">
                <a:latin typeface="Candara"/>
                <a:cs typeface="Candara"/>
              </a:rPr>
            </a:br>
            <a:r>
              <a:rPr lang="en-US" sz="2400" i="1" dirty="0" smtClean="0">
                <a:latin typeface="Candara"/>
                <a:cs typeface="Candara"/>
              </a:rPr>
              <a:t>he who </a:t>
            </a:r>
            <a:r>
              <a:rPr lang="en-US" sz="2400" i="1" dirty="0">
                <a:latin typeface="Candara"/>
                <a:cs typeface="Candara"/>
              </a:rPr>
              <a:t>created them from </a:t>
            </a:r>
            <a:r>
              <a:rPr lang="en-US" sz="2400" i="1" dirty="0" smtClean="0">
                <a:latin typeface="Candara"/>
                <a:cs typeface="Candara"/>
              </a:rPr>
              <a:t>the </a:t>
            </a:r>
            <a:r>
              <a:rPr lang="en-US" sz="2400" i="1" dirty="0">
                <a:latin typeface="Candara"/>
                <a:cs typeface="Candara"/>
              </a:rPr>
              <a:t>beginning made them male and female, </a:t>
            </a:r>
            <a:r>
              <a:rPr lang="en-US" sz="2400" i="1" baseline="30000" dirty="0" smtClean="0">
                <a:latin typeface="Candara"/>
                <a:cs typeface="Candara"/>
              </a:rPr>
              <a:t>5</a:t>
            </a:r>
            <a:r>
              <a:rPr lang="en-US" sz="2400" i="1" baseline="30000" dirty="0">
                <a:latin typeface="Candara"/>
                <a:cs typeface="Candara"/>
              </a:rPr>
              <a:t> </a:t>
            </a:r>
            <a:r>
              <a:rPr lang="en-US" sz="2400" i="1" dirty="0">
                <a:latin typeface="Candara"/>
                <a:cs typeface="Candara"/>
              </a:rPr>
              <a:t>and said, </a:t>
            </a:r>
            <a:r>
              <a:rPr lang="en-US" sz="2400" i="1" dirty="0" smtClean="0">
                <a:latin typeface="Candara"/>
                <a:cs typeface="Candara"/>
              </a:rPr>
              <a:t/>
            </a:r>
            <a:br>
              <a:rPr lang="en-US" sz="2400" i="1" dirty="0" smtClean="0">
                <a:latin typeface="Candara"/>
                <a:cs typeface="Candara"/>
              </a:rPr>
            </a:br>
            <a:r>
              <a:rPr lang="en-US" sz="2400" i="1" dirty="0" smtClean="0">
                <a:latin typeface="Candara"/>
                <a:cs typeface="Candara"/>
              </a:rPr>
              <a:t>‘</a:t>
            </a:r>
            <a:r>
              <a:rPr lang="en-US" sz="2400" i="1" dirty="0">
                <a:latin typeface="Candara"/>
                <a:cs typeface="Candara"/>
              </a:rPr>
              <a:t>Therefore a man </a:t>
            </a:r>
            <a:r>
              <a:rPr lang="en-US" sz="2400" i="1" dirty="0" smtClean="0">
                <a:latin typeface="Candara"/>
                <a:cs typeface="Candara"/>
              </a:rPr>
              <a:t>shall </a:t>
            </a:r>
            <a:r>
              <a:rPr lang="en-US" sz="2400" i="1" dirty="0">
                <a:latin typeface="Candara"/>
                <a:cs typeface="Candara"/>
              </a:rPr>
              <a:t>leave his father and his mother and hold fast to his wife, </a:t>
            </a:r>
            <a:r>
              <a:rPr lang="en-US" sz="2400" i="1" dirty="0" smtClean="0">
                <a:latin typeface="Candara"/>
                <a:cs typeface="Candara"/>
              </a:rPr>
              <a:t>and</a:t>
            </a:r>
            <a:r>
              <a:rPr lang="en-US" sz="2400" i="1" dirty="0">
                <a:latin typeface="Candara"/>
                <a:cs typeface="Candara"/>
              </a:rPr>
              <a:t> </a:t>
            </a:r>
            <a:r>
              <a:rPr lang="en-US" sz="2400" i="1" dirty="0" smtClean="0">
                <a:latin typeface="Candara"/>
                <a:cs typeface="Candara"/>
              </a:rPr>
              <a:t>the </a:t>
            </a:r>
            <a:br>
              <a:rPr lang="en-US" sz="2400" i="1" dirty="0" smtClean="0">
                <a:latin typeface="Candara"/>
                <a:cs typeface="Candara"/>
              </a:rPr>
            </a:br>
            <a:r>
              <a:rPr lang="en-US" sz="2400" i="1" dirty="0" smtClean="0">
                <a:latin typeface="Candara"/>
                <a:cs typeface="Candara"/>
              </a:rPr>
              <a:t>two </a:t>
            </a:r>
            <a:r>
              <a:rPr lang="en-US" sz="2400" i="1" dirty="0">
                <a:latin typeface="Candara"/>
                <a:cs typeface="Candara"/>
              </a:rPr>
              <a:t>shall </a:t>
            </a:r>
            <a:r>
              <a:rPr lang="en-US" sz="2400" i="1" dirty="0" smtClean="0">
                <a:latin typeface="Candara"/>
                <a:cs typeface="Candara"/>
              </a:rPr>
              <a:t>become </a:t>
            </a:r>
            <a:r>
              <a:rPr lang="en-US" sz="2400" i="1" dirty="0">
                <a:latin typeface="Candara"/>
                <a:cs typeface="Candara"/>
              </a:rPr>
              <a:t>one flesh’</a:t>
            </a:r>
            <a:r>
              <a:rPr lang="en-US" sz="2400" i="1" dirty="0" smtClean="0">
                <a:latin typeface="Candara"/>
                <a:cs typeface="Candara"/>
              </a:rPr>
              <a:t>? </a:t>
            </a:r>
            <a:r>
              <a:rPr lang="en-US" sz="2400" i="1" baseline="30000" dirty="0" smtClean="0">
                <a:latin typeface="Candara"/>
                <a:cs typeface="Candara"/>
              </a:rPr>
              <a:t>6</a:t>
            </a:r>
            <a:r>
              <a:rPr lang="en-US" sz="2400" i="1" dirty="0">
                <a:latin typeface="Candara"/>
                <a:cs typeface="Candara"/>
              </a:rPr>
              <a:t> So they are no longer two but one flesh. What </a:t>
            </a:r>
            <a:r>
              <a:rPr lang="en-US" sz="2400" i="1" dirty="0" smtClean="0">
                <a:latin typeface="Candara"/>
                <a:cs typeface="Candara"/>
              </a:rPr>
              <a:t>therefore </a:t>
            </a:r>
            <a:br>
              <a:rPr lang="en-US" sz="2400" i="1" dirty="0" smtClean="0">
                <a:latin typeface="Candara"/>
                <a:cs typeface="Candara"/>
              </a:rPr>
            </a:br>
            <a:r>
              <a:rPr lang="en-US" sz="2400" i="1" dirty="0" smtClean="0">
                <a:latin typeface="Candara"/>
                <a:cs typeface="Candara"/>
              </a:rPr>
              <a:t>God has </a:t>
            </a:r>
            <a:r>
              <a:rPr lang="en-US" sz="2400" i="1" dirty="0">
                <a:latin typeface="Candara"/>
                <a:cs typeface="Candara"/>
              </a:rPr>
              <a:t>joined together, let not man separate.” </a:t>
            </a:r>
            <a:r>
              <a:rPr lang="en-US" sz="2400" i="1" baseline="30000" dirty="0">
                <a:latin typeface="Candara"/>
                <a:cs typeface="Candara"/>
              </a:rPr>
              <a:t>7</a:t>
            </a:r>
            <a:r>
              <a:rPr lang="en-US" sz="2400" i="1" dirty="0">
                <a:latin typeface="Candara"/>
                <a:cs typeface="Candara"/>
              </a:rPr>
              <a:t> They said to him, “Why </a:t>
            </a:r>
            <a:r>
              <a:rPr lang="en-US" sz="2400" i="1" dirty="0" smtClean="0">
                <a:latin typeface="Candara"/>
                <a:cs typeface="Candara"/>
              </a:rPr>
              <a:t>then did Moses </a:t>
            </a:r>
            <a:br>
              <a:rPr lang="en-US" sz="2400" i="1" dirty="0" smtClean="0">
                <a:latin typeface="Candara"/>
                <a:cs typeface="Candara"/>
              </a:rPr>
            </a:br>
            <a:r>
              <a:rPr lang="en-US" sz="2400" i="1" dirty="0" smtClean="0">
                <a:latin typeface="Candara"/>
                <a:cs typeface="Candara"/>
              </a:rPr>
              <a:t>command </a:t>
            </a:r>
            <a:r>
              <a:rPr lang="en-US" sz="2400" i="1" dirty="0">
                <a:latin typeface="Candara"/>
                <a:cs typeface="Candara"/>
              </a:rPr>
              <a:t>one to give a certificate of divorce and to send her away?” </a:t>
            </a:r>
            <a:r>
              <a:rPr lang="en-US" sz="2400" i="1" baseline="30000" dirty="0" smtClean="0">
                <a:latin typeface="Candara"/>
                <a:cs typeface="Candara"/>
              </a:rPr>
              <a:t>8</a:t>
            </a:r>
            <a:r>
              <a:rPr lang="en-US" sz="2400" i="1" baseline="30000" dirty="0">
                <a:latin typeface="Candara"/>
                <a:cs typeface="Candara"/>
              </a:rPr>
              <a:t> </a:t>
            </a:r>
            <a:r>
              <a:rPr lang="en-US" sz="2400" i="1" dirty="0">
                <a:latin typeface="Candara"/>
                <a:cs typeface="Candara"/>
              </a:rPr>
              <a:t>He said </a:t>
            </a:r>
            <a:r>
              <a:rPr lang="en-US" sz="2400" i="1" dirty="0" smtClean="0">
                <a:latin typeface="Candara"/>
                <a:cs typeface="Candara"/>
              </a:rPr>
              <a:t>to them,</a:t>
            </a:r>
            <a:br>
              <a:rPr lang="en-US" sz="2400" i="1" dirty="0" smtClean="0">
                <a:latin typeface="Candara"/>
                <a:cs typeface="Candara"/>
              </a:rPr>
            </a:br>
            <a:r>
              <a:rPr lang="en-US" sz="2400" i="1" dirty="0">
                <a:latin typeface="Candara"/>
                <a:cs typeface="Candara"/>
              </a:rPr>
              <a:t> “Because of your hardness of heart Moses allowed </a:t>
            </a:r>
            <a:r>
              <a:rPr lang="en-US" sz="2400" i="1" dirty="0" smtClean="0">
                <a:latin typeface="Candara"/>
                <a:cs typeface="Candara"/>
              </a:rPr>
              <a:t>you </a:t>
            </a:r>
            <a:r>
              <a:rPr lang="en-US" sz="2400" i="1" dirty="0">
                <a:latin typeface="Candara"/>
                <a:cs typeface="Candara"/>
              </a:rPr>
              <a:t>to divorce your wives, but </a:t>
            </a:r>
            <a:r>
              <a:rPr lang="en-US" sz="2400" i="1" dirty="0" smtClean="0">
                <a:latin typeface="Candara"/>
                <a:cs typeface="Candara"/>
              </a:rPr>
              <a:t/>
            </a:r>
            <a:br>
              <a:rPr lang="en-US" sz="2400" i="1" dirty="0" smtClean="0">
                <a:latin typeface="Candara"/>
                <a:cs typeface="Candara"/>
              </a:rPr>
            </a:br>
            <a:r>
              <a:rPr lang="en-US" sz="2400" i="1" dirty="0" smtClean="0">
                <a:latin typeface="Candara"/>
                <a:cs typeface="Candara"/>
              </a:rPr>
              <a:t>from </a:t>
            </a:r>
            <a:r>
              <a:rPr lang="en-US" sz="2400" i="1" dirty="0">
                <a:latin typeface="Candara"/>
                <a:cs typeface="Candara"/>
              </a:rPr>
              <a:t>the </a:t>
            </a:r>
            <a:r>
              <a:rPr lang="en-US" sz="2400" i="1" dirty="0" smtClean="0">
                <a:latin typeface="Candara"/>
                <a:cs typeface="Candara"/>
              </a:rPr>
              <a:t>beginning </a:t>
            </a:r>
            <a:r>
              <a:rPr lang="en-US" sz="2400" i="1" dirty="0">
                <a:latin typeface="Candara"/>
                <a:cs typeface="Candara"/>
              </a:rPr>
              <a:t>it was not so. </a:t>
            </a:r>
            <a:r>
              <a:rPr lang="en-US" sz="2400" i="1" baseline="30000" dirty="0" smtClean="0">
                <a:latin typeface="Candara"/>
                <a:cs typeface="Candara"/>
              </a:rPr>
              <a:t>9</a:t>
            </a:r>
            <a:r>
              <a:rPr lang="en-US" sz="2400" i="1" dirty="0">
                <a:latin typeface="Candara"/>
                <a:cs typeface="Candara"/>
              </a:rPr>
              <a:t> And I say to you: whoever divorces his wife, </a:t>
            </a:r>
            <a:r>
              <a:rPr lang="en-US" sz="2400" i="1" dirty="0" smtClean="0">
                <a:latin typeface="Candara"/>
                <a:cs typeface="Candara"/>
              </a:rPr>
              <a:t/>
            </a:r>
            <a:br>
              <a:rPr lang="en-US" sz="2400" i="1" dirty="0" smtClean="0">
                <a:latin typeface="Candara"/>
                <a:cs typeface="Candara"/>
              </a:rPr>
            </a:br>
            <a:r>
              <a:rPr lang="en-US" sz="2400" i="1" dirty="0" smtClean="0">
                <a:latin typeface="Candara"/>
                <a:cs typeface="Candara"/>
              </a:rPr>
              <a:t>except for sexual </a:t>
            </a:r>
            <a:r>
              <a:rPr lang="en-US" sz="2400" i="1" dirty="0">
                <a:latin typeface="Candara"/>
                <a:cs typeface="Candara"/>
              </a:rPr>
              <a:t>immorality, and marries another, commits adultery.”</a:t>
            </a:r>
            <a:br>
              <a:rPr lang="en-US" sz="2400" i="1" dirty="0">
                <a:latin typeface="Candara"/>
                <a:cs typeface="Candara"/>
              </a:rPr>
            </a:br>
            <a:r>
              <a:rPr lang="en-US" sz="2400" i="1" dirty="0">
                <a:latin typeface="Candara"/>
                <a:cs typeface="Candara"/>
              </a:rPr>
              <a:t>Matthew 19:3-</a:t>
            </a:r>
            <a:r>
              <a:rPr lang="en-US" sz="2400" i="1" dirty="0" smtClean="0">
                <a:latin typeface="Candara"/>
                <a:cs typeface="Candara"/>
              </a:rPr>
              <a:t>9</a:t>
            </a:r>
            <a:endParaRPr lang="en-US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90134" y="4156169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763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582400" cy="734932"/>
          </a:xfrm>
        </p:spPr>
        <p:txBody>
          <a:bodyPr/>
          <a:lstStyle/>
          <a:p>
            <a:r>
              <a:rPr lang="en-US" sz="3200" b="1" dirty="0">
                <a:latin typeface="Candara" charset="0"/>
                <a:cs typeface="MS PGothic" charset="0"/>
              </a:rPr>
              <a:t>DIVORCE AND MARRIAGE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4397" y="1219200"/>
            <a:ext cx="11769003" cy="5612489"/>
          </a:xfrm>
        </p:spPr>
        <p:txBody>
          <a:bodyPr/>
          <a:lstStyle/>
          <a:p>
            <a:pPr marL="461963" indent="-461963">
              <a:spcBef>
                <a:spcPct val="0"/>
              </a:spcBef>
            </a:pPr>
            <a:r>
              <a:rPr lang="en-US" sz="2600" b="1" dirty="0" smtClean="0">
                <a:latin typeface="Candara" charset="0"/>
                <a:cs typeface="MS PGothic" charset="0"/>
              </a:rPr>
              <a:t>Its </a:t>
            </a:r>
            <a:r>
              <a:rPr lang="en-US" sz="2600" b="1" dirty="0">
                <a:latin typeface="Candara" charset="0"/>
                <a:cs typeface="MS PGothic" charset="0"/>
              </a:rPr>
              <a:t>true meaning &amp; deeper application </a:t>
            </a:r>
            <a:r>
              <a:rPr lang="en-US" sz="2600" b="1" dirty="0" smtClean="0">
                <a:latin typeface="Candara" charset="0"/>
                <a:cs typeface="MS PGothic" charset="0"/>
              </a:rPr>
              <a:t>[“</a:t>
            </a:r>
            <a:r>
              <a:rPr lang="en-US" sz="2600" b="1" dirty="0">
                <a:latin typeface="Candara" charset="0"/>
                <a:cs typeface="MS PGothic" charset="0"/>
              </a:rPr>
              <a:t>…but I say to you…</a:t>
            </a:r>
            <a:r>
              <a:rPr lang="en-US" sz="2600" b="1" dirty="0" smtClean="0">
                <a:latin typeface="Candara" charset="0"/>
                <a:cs typeface="MS PGothic" charset="0"/>
              </a:rPr>
              <a:t>”]: </a:t>
            </a:r>
            <a:r>
              <a:rPr lang="en-US" sz="2400" i="1" dirty="0" smtClean="0">
                <a:latin typeface="Candara" charset="0"/>
                <a:cs typeface="MS PGothic" charset="0"/>
              </a:rPr>
              <a:t>“…</a:t>
            </a:r>
            <a:r>
              <a:rPr lang="en-US" sz="2400" i="1" dirty="0">
                <a:latin typeface="Candara" charset="0"/>
                <a:cs typeface="MS PGothic" charset="0"/>
              </a:rPr>
              <a:t>everyone who divorces his wife, except on the ground of sexual immorality, makes her commit adultery, and whoever marries a divorced woman commits adultery.” (v. 32) </a:t>
            </a:r>
            <a:endParaRPr lang="en-US" sz="2400" i="1" dirty="0" smtClean="0">
              <a:latin typeface="Candara" charset="0"/>
              <a:cs typeface="MS PGothic" charset="0"/>
            </a:endParaRPr>
          </a:p>
          <a:p>
            <a:pPr marL="461963" indent="-461963">
              <a:spcBef>
                <a:spcPct val="0"/>
              </a:spcBef>
            </a:pPr>
            <a:endParaRPr lang="en-US" sz="1200" b="1" i="1" dirty="0">
              <a:latin typeface="Candara" charset="0"/>
              <a:cs typeface="MS PGothic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500" b="1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True meaning of the OT Law: </a:t>
            </a:r>
            <a:r>
              <a:rPr lang="en-US" sz="2500" b="1" kern="1200" dirty="0">
                <a:latin typeface="Candara" charset="0"/>
                <a:ea typeface="ＭＳ Ｐゴシック" charset="0"/>
                <a:cs typeface="Candara" charset="0"/>
              </a:rPr>
              <a:t>not a command but </a:t>
            </a:r>
            <a:r>
              <a:rPr lang="en-US" sz="2500" b="1" i="1" kern="1200" dirty="0">
                <a:latin typeface="Candara" charset="0"/>
                <a:ea typeface="ＭＳ Ｐゴシック" charset="0"/>
                <a:cs typeface="Candara" charset="0"/>
              </a:rPr>
              <a:t>a concession</a:t>
            </a:r>
            <a:r>
              <a:rPr lang="en-US" sz="2500" b="1" kern="1200" dirty="0">
                <a:latin typeface="Candara" charset="0"/>
                <a:ea typeface="ＭＳ Ｐゴシック" charset="0"/>
                <a:cs typeface="Candara" charset="0"/>
              </a:rPr>
              <a:t> due to the hardness of the human heart (Deut. 24:1-4; Matt. 19:3</a:t>
            </a:r>
            <a:r>
              <a:rPr lang="en-US" sz="2500" b="1" kern="1200" dirty="0" smtClean="0">
                <a:latin typeface="Candara" charset="0"/>
                <a:ea typeface="ＭＳ Ｐゴシック" charset="0"/>
                <a:cs typeface="Candara" charset="0"/>
              </a:rPr>
              <a:t>-12)</a:t>
            </a:r>
            <a:r>
              <a:rPr lang="en-US" sz="2500" b="1" kern="1200" dirty="0">
                <a:latin typeface="Candara" charset="0"/>
                <a:ea typeface="ＭＳ Ｐゴシック" charset="0"/>
                <a:cs typeface="Candara" charset="0"/>
              </a:rPr>
              <a:t>.</a:t>
            </a: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500" b="1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The purpose of the concession: </a:t>
            </a:r>
            <a:r>
              <a:rPr lang="en-US" sz="2500" b="1" kern="1200" dirty="0">
                <a:latin typeface="Candara" charset="0"/>
                <a:ea typeface="ＭＳ Ｐゴシック" charset="0"/>
                <a:cs typeface="Candara" charset="0"/>
              </a:rPr>
              <a:t>to protect divorced women from being stoned or hindered from remarriage.</a:t>
            </a: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500" b="1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Two exceptions for divorce: </a:t>
            </a:r>
            <a:r>
              <a:rPr lang="en-US" sz="2500" b="1" kern="1200" dirty="0">
                <a:latin typeface="Candara" charset="0"/>
                <a:ea typeface="ＭＳ Ｐゴシック" charset="0"/>
                <a:cs typeface="Candara" charset="0"/>
              </a:rPr>
              <a:t>(1) sexual immorality [as a breach of marital oneness, Matt. 5:</a:t>
            </a:r>
            <a:r>
              <a:rPr lang="en-US" sz="2500" b="1" kern="1200" dirty="0" smtClean="0">
                <a:latin typeface="Candara" charset="0"/>
                <a:ea typeface="ＭＳ Ｐゴシック" charset="0"/>
                <a:cs typeface="Candara" charset="0"/>
              </a:rPr>
              <a:t>32] </a:t>
            </a:r>
            <a:r>
              <a:rPr lang="en-US" sz="2500" b="1" kern="1200" dirty="0">
                <a:latin typeface="Candara" charset="0"/>
                <a:ea typeface="ＭＳ Ｐゴシック" charset="0"/>
                <a:cs typeface="Candara" charset="0"/>
              </a:rPr>
              <a:t>and (2) abandonment of unbelieving spouse [1 Cor. 7:15]; even in </a:t>
            </a:r>
            <a:r>
              <a:rPr lang="en-US" sz="2500" b="1" kern="1200" dirty="0" smtClean="0">
                <a:latin typeface="Candara" charset="0"/>
                <a:ea typeface="ＭＳ Ｐゴシック" charset="0"/>
                <a:cs typeface="Candara" charset="0"/>
              </a:rPr>
              <a:t>these cases, </a:t>
            </a:r>
            <a:r>
              <a:rPr lang="en-US" sz="2500" b="1" kern="1200" dirty="0">
                <a:latin typeface="Candara" charset="0"/>
                <a:ea typeface="ＭＳ Ｐゴシック" charset="0"/>
                <a:cs typeface="Candara" charset="0"/>
              </a:rPr>
              <a:t>divorce is </a:t>
            </a:r>
            <a:r>
              <a:rPr lang="en-US" sz="2500" b="1" kern="1200" dirty="0" smtClean="0">
                <a:latin typeface="Candara" charset="0"/>
                <a:ea typeface="ＭＳ Ｐゴシック" charset="0"/>
                <a:cs typeface="Candara" charset="0"/>
              </a:rPr>
              <a:t>NOT commanded </a:t>
            </a:r>
            <a:r>
              <a:rPr lang="en-US" sz="2500" b="1" kern="1200" dirty="0">
                <a:latin typeface="Candara" charset="0"/>
                <a:ea typeface="ＭＳ Ｐゴシック" charset="0"/>
                <a:cs typeface="Candara" charset="0"/>
              </a:rPr>
              <a:t>but </a:t>
            </a:r>
            <a:r>
              <a:rPr lang="en-US" sz="2500" b="1" i="1" kern="1200" dirty="0" smtClean="0">
                <a:latin typeface="Candara" charset="0"/>
                <a:ea typeface="ＭＳ Ｐゴシック" charset="0"/>
                <a:cs typeface="Candara" charset="0"/>
              </a:rPr>
              <a:t>permitted.   </a:t>
            </a:r>
            <a:endParaRPr lang="en-US" sz="2500" b="1" i="1" kern="1200" dirty="0">
              <a:latin typeface="Candara" charset="0"/>
              <a:ea typeface="ＭＳ Ｐゴシック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500" b="1" kern="120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The spirit </a:t>
            </a:r>
            <a:r>
              <a:rPr lang="en-US" sz="2500" b="1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of this law: </a:t>
            </a:r>
            <a:r>
              <a:rPr lang="en-US" sz="2500" b="1" kern="1200" dirty="0">
                <a:latin typeface="Candara" charset="0"/>
                <a:ea typeface="ＭＳ Ｐゴシック" charset="0"/>
                <a:cs typeface="Candara" charset="0"/>
              </a:rPr>
              <a:t>following God’s original </a:t>
            </a:r>
            <a:r>
              <a:rPr lang="en-US" sz="2500" b="1" kern="1200" dirty="0" smtClean="0">
                <a:latin typeface="Candara" charset="0"/>
                <a:ea typeface="ＭＳ Ｐゴシック" charset="0"/>
                <a:cs typeface="Candara" charset="0"/>
              </a:rPr>
              <a:t>blueprint for “sanctity </a:t>
            </a:r>
            <a:r>
              <a:rPr lang="en-US" sz="2500" b="1" kern="1200" dirty="0">
                <a:latin typeface="Candara" charset="0"/>
                <a:ea typeface="ＭＳ Ｐゴシック" charset="0"/>
                <a:cs typeface="Candara" charset="0"/>
              </a:rPr>
              <a:t>of </a:t>
            </a:r>
            <a:r>
              <a:rPr lang="en-US" sz="2500" b="1" kern="1200" dirty="0" smtClean="0">
                <a:latin typeface="Candara" charset="0"/>
                <a:ea typeface="ＭＳ Ｐゴシック" charset="0"/>
                <a:cs typeface="Candara" charset="0"/>
              </a:rPr>
              <a:t>marriage” [</a:t>
            </a:r>
            <a:r>
              <a:rPr lang="en-US" sz="2500" b="1" i="1" kern="1200" dirty="0" smtClean="0">
                <a:latin typeface="Candara" charset="0"/>
                <a:ea typeface="ＭＳ Ｐゴシック" charset="0"/>
                <a:cs typeface="Candara" charset="0"/>
              </a:rPr>
              <a:t>permanent </a:t>
            </a:r>
            <a:r>
              <a:rPr lang="en-US" sz="2500" b="1" i="1" kern="1200" dirty="0">
                <a:latin typeface="Candara" charset="0"/>
                <a:ea typeface="ＭＳ Ｐゴシック" charset="0"/>
                <a:cs typeface="Candara" charset="0"/>
              </a:rPr>
              <a:t>oneness of </a:t>
            </a:r>
            <a:r>
              <a:rPr lang="en-US" sz="2500" b="1" i="1" kern="1200" dirty="0" smtClean="0">
                <a:latin typeface="Candara" charset="0"/>
                <a:ea typeface="ＭＳ Ｐゴシック" charset="0"/>
                <a:cs typeface="Candara" charset="0"/>
              </a:rPr>
              <a:t>marriage</a:t>
            </a:r>
            <a:r>
              <a:rPr lang="en-US" sz="2500" b="1" kern="1200" dirty="0" smtClean="0">
                <a:latin typeface="Candara" charset="0"/>
                <a:ea typeface="ＭＳ Ｐゴシック" charset="0"/>
                <a:cs typeface="Candara" charset="0"/>
              </a:rPr>
              <a:t>, Matt. 19:3-12]</a:t>
            </a:r>
            <a:r>
              <a:rPr lang="en-US" sz="2500" b="1" kern="1200" dirty="0">
                <a:latin typeface="Candara" charset="0"/>
                <a:ea typeface="ＭＳ Ｐゴシック" charset="0"/>
                <a:cs typeface="Candara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790134" y="4156169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446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582400" cy="734932"/>
          </a:xfrm>
        </p:spPr>
        <p:txBody>
          <a:bodyPr/>
          <a:lstStyle/>
          <a:p>
            <a:r>
              <a:rPr lang="en-US" sz="3200" b="1" dirty="0">
                <a:latin typeface="Candara" charset="0"/>
                <a:cs typeface="MS PGothic" charset="0"/>
              </a:rPr>
              <a:t>DIVORCE AND MARRIAGE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4397" y="1219200"/>
            <a:ext cx="11769003" cy="5612489"/>
          </a:xfrm>
        </p:spPr>
        <p:txBody>
          <a:bodyPr/>
          <a:lstStyle/>
          <a:p>
            <a:pPr marL="461963" indent="-461963">
              <a:spcBef>
                <a:spcPct val="0"/>
              </a:spcBef>
            </a:pPr>
            <a:r>
              <a:rPr lang="en-US" sz="2600" b="1" dirty="0">
                <a:latin typeface="Candara" charset="0"/>
                <a:cs typeface="MS PGothic" charset="0"/>
              </a:rPr>
              <a:t>The peril of our day: </a:t>
            </a:r>
            <a:r>
              <a:rPr lang="en-US" sz="2500" i="1" dirty="0" smtClean="0">
                <a:latin typeface="Candara" charset="0"/>
                <a:cs typeface="MS PGothic" charset="0"/>
              </a:rPr>
              <a:t>man</a:t>
            </a:r>
            <a:r>
              <a:rPr lang="en-US" sz="2500" i="1" dirty="0">
                <a:latin typeface="Candara" charset="0"/>
                <a:cs typeface="MS PGothic" charset="0"/>
              </a:rPr>
              <a:t>-centered </a:t>
            </a:r>
            <a:r>
              <a:rPr lang="en-US" sz="2500" i="1" dirty="0" smtClean="0">
                <a:latin typeface="Candara" charset="0"/>
                <a:cs typeface="MS PGothic" charset="0"/>
              </a:rPr>
              <a:t>view and its ramifications </a:t>
            </a:r>
            <a:r>
              <a:rPr lang="en-US" sz="2500" i="1" dirty="0">
                <a:latin typeface="Candara" charset="0"/>
                <a:cs typeface="MS PGothic" charset="0"/>
              </a:rPr>
              <a:t>on marriage </a:t>
            </a:r>
            <a:r>
              <a:rPr lang="en-US" sz="2500" i="1" dirty="0" smtClean="0">
                <a:latin typeface="Candara" charset="0"/>
                <a:cs typeface="MS PGothic" charset="0"/>
              </a:rPr>
              <a:t>&amp; divorce. </a:t>
            </a:r>
            <a:endParaRPr lang="en-US" sz="2500" i="1" dirty="0">
              <a:latin typeface="Candara" charset="0"/>
              <a:cs typeface="MS PGothic" charset="0"/>
            </a:endParaRPr>
          </a:p>
          <a:p>
            <a:pPr marL="461963" indent="-461963">
              <a:spcBef>
                <a:spcPct val="0"/>
              </a:spcBef>
            </a:pPr>
            <a:endParaRPr lang="en-US" sz="1200" b="1" i="1" dirty="0">
              <a:latin typeface="Candara" charset="0"/>
              <a:cs typeface="MS PGothic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500" b="1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Distorted view of marriage: </a:t>
            </a:r>
            <a:r>
              <a:rPr lang="en-US" sz="2500" b="1" kern="1200" dirty="0">
                <a:latin typeface="Candara" charset="0"/>
                <a:ea typeface="ＭＳ Ｐゴシック" charset="0"/>
                <a:cs typeface="Candara" charset="0"/>
              </a:rPr>
              <a:t>basing the marital commitment </a:t>
            </a:r>
            <a:r>
              <a:rPr lang="en-US" sz="2500" b="1" kern="1200" dirty="0" smtClean="0">
                <a:latin typeface="Candara" charset="0"/>
                <a:ea typeface="ＭＳ Ｐゴシック" charset="0"/>
                <a:cs typeface="Candara" charset="0"/>
              </a:rPr>
              <a:t>on </a:t>
            </a:r>
            <a:r>
              <a:rPr lang="en-US" sz="2500" b="1" kern="1200" dirty="0">
                <a:latin typeface="Candara" charset="0"/>
                <a:ea typeface="ＭＳ Ｐゴシック" charset="0"/>
                <a:cs typeface="Candara" charset="0"/>
              </a:rPr>
              <a:t>romantic love/feelings.</a:t>
            </a: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500" b="1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Misuse of marriage: </a:t>
            </a:r>
            <a:r>
              <a:rPr lang="en-US" sz="2500" b="1" kern="1200" dirty="0">
                <a:latin typeface="Candara" charset="0"/>
                <a:ea typeface="ＭＳ Ｐゴシック" charset="0"/>
                <a:cs typeface="Candara" charset="0"/>
              </a:rPr>
              <a:t>as a way into fulfillment of subjective happiness through </a:t>
            </a:r>
            <a:r>
              <a:rPr lang="en-US" sz="2500" b="1" kern="1200" dirty="0" smtClean="0">
                <a:latin typeface="Candara" charset="0"/>
                <a:ea typeface="ＭＳ Ｐゴシック" charset="0"/>
                <a:cs typeface="Candara" charset="0"/>
              </a:rPr>
              <a:t>a contractual </a:t>
            </a:r>
            <a:r>
              <a:rPr lang="en-US" sz="2500" b="1" kern="1200" dirty="0">
                <a:latin typeface="Candara" charset="0"/>
                <a:ea typeface="ＭＳ Ｐゴシック" charset="0"/>
                <a:cs typeface="Candara" charset="0"/>
              </a:rPr>
              <a:t>relationship.</a:t>
            </a: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500" b="1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Divorce on demand: </a:t>
            </a:r>
            <a:r>
              <a:rPr lang="en-US" sz="2500" b="1" kern="1200" dirty="0">
                <a:latin typeface="Candara" charset="0"/>
                <a:ea typeface="ＭＳ Ｐゴシック" charset="0"/>
                <a:cs typeface="Candara" charset="0"/>
              </a:rPr>
              <a:t>as a way out of one’s own problems and unhappiness, resulting in complex ramifications from divorce.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790134" y="4156169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742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11582400" cy="838200"/>
          </a:xfrm>
        </p:spPr>
        <p:txBody>
          <a:bodyPr/>
          <a:lstStyle/>
          <a:p>
            <a:r>
              <a:rPr lang="en-US" sz="3200" b="1" dirty="0">
                <a:latin typeface="Candara" charset="0"/>
                <a:cs typeface="MS PGothic" charset="0"/>
              </a:rPr>
              <a:t>FOLLOWING THE SPIRIT OF THE LAW</a:t>
            </a:r>
            <a:br>
              <a:rPr lang="en-US" sz="3200" b="1" dirty="0">
                <a:latin typeface="Candara" charset="0"/>
                <a:cs typeface="MS PGothic" charset="0"/>
              </a:rPr>
            </a:br>
            <a:r>
              <a:rPr lang="en-US" sz="3200" b="1" dirty="0">
                <a:latin typeface="Candara" charset="0"/>
                <a:cs typeface="MS PGothic" charset="0"/>
              </a:rPr>
              <a:t>—GOD’S BLUEPRINT OF MARRIAGE</a:t>
            </a:r>
            <a:endParaRPr lang="en-US" sz="32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11684000" cy="5198035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24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“So they are no longer two but one flesh. What therefore </a:t>
            </a:r>
            <a:r>
              <a:rPr lang="en-US" sz="24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/>
            </a:r>
            <a:br>
              <a:rPr lang="en-US" sz="24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</a:br>
            <a:r>
              <a:rPr lang="en-US" sz="24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God </a:t>
            </a:r>
            <a:r>
              <a:rPr lang="en-US" sz="24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has joined together, let not man separate.</a:t>
            </a:r>
            <a:r>
              <a:rPr lang="en-US" sz="24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” (Matt. 19:6)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en-US" sz="1000" i="1" dirty="0" smtClean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61963" indent="-461963">
              <a:spcBef>
                <a:spcPct val="0"/>
              </a:spcBef>
            </a:pPr>
            <a:r>
              <a:rPr lang="en-US" sz="2600" b="1" dirty="0">
                <a:solidFill>
                  <a:srgbClr val="FF0000"/>
                </a:solidFill>
                <a:latin typeface="Candara" charset="0"/>
                <a:cs typeface="MS PGothic" charset="0"/>
              </a:rPr>
              <a:t>The NATURE of marriage </a:t>
            </a:r>
            <a:r>
              <a:rPr lang="en-US" sz="2600" b="1" dirty="0">
                <a:latin typeface="Candara" charset="0"/>
                <a:cs typeface="MS PGothic" charset="0"/>
              </a:rPr>
              <a:t>is based on a permanent covenant—not on romantic love (Matt 19:4-6).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800" b="1" dirty="0" smtClean="0">
                <a:latin typeface="Candara" charset="0"/>
                <a:ea typeface="MS PGothic" charset="0"/>
                <a:cs typeface="Arial" charset="0"/>
              </a:rPr>
              <a:t> </a:t>
            </a:r>
            <a:endParaRPr lang="en-US" sz="800" b="1" dirty="0">
              <a:latin typeface="Candara" charset="0"/>
              <a:ea typeface="MS PGothic" charset="0"/>
              <a:cs typeface="Arial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500" kern="1200" dirty="0">
                <a:latin typeface="Candara" charset="0"/>
                <a:ea typeface="ＭＳ Ｐゴシック" charset="0"/>
                <a:cs typeface="Candara" charset="0"/>
              </a:rPr>
              <a:t>The covenant is between </a:t>
            </a:r>
            <a:r>
              <a:rPr lang="en-US" sz="2500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a man and a woman</a:t>
            </a:r>
            <a:r>
              <a:rPr lang="en-US" sz="2500" kern="1200" dirty="0">
                <a:latin typeface="Candara" charset="0"/>
                <a:ea typeface="ＭＳ Ｐゴシック" charset="0"/>
                <a:cs typeface="Candara" charset="0"/>
              </a:rPr>
              <a:t>.</a:t>
            </a: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500" kern="1200" dirty="0">
                <a:latin typeface="Candara" charset="0"/>
                <a:ea typeface="ＭＳ Ｐゴシック" charset="0"/>
                <a:cs typeface="Candara" charset="0"/>
              </a:rPr>
              <a:t>The covenant involves </a:t>
            </a:r>
            <a:r>
              <a:rPr lang="en-US" sz="2500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a </a:t>
            </a:r>
            <a:r>
              <a:rPr lang="en-US" sz="2500" kern="120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lifelong commitment and </a:t>
            </a:r>
            <a:r>
              <a:rPr lang="en-US" sz="2500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responsibility </a:t>
            </a:r>
            <a:r>
              <a:rPr lang="en-US" sz="2500" kern="1200" dirty="0">
                <a:latin typeface="Candara" charset="0"/>
                <a:ea typeface="ＭＳ Ｐゴシック" charset="0"/>
                <a:cs typeface="Candara" charset="0"/>
              </a:rPr>
              <a:t>to love each other—not feelings.</a:t>
            </a: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500" kern="1200" dirty="0">
                <a:latin typeface="Candara" charset="0"/>
                <a:ea typeface="ＭＳ Ｐゴシック" charset="0"/>
                <a:cs typeface="Candara" charset="0"/>
              </a:rPr>
              <a:t>The covenant is </a:t>
            </a:r>
            <a:r>
              <a:rPr lang="en-US" sz="2500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sanctified by God</a:t>
            </a:r>
            <a:r>
              <a:rPr lang="en-US" sz="2500" kern="1200" dirty="0">
                <a:latin typeface="Candara" charset="0"/>
                <a:ea typeface="ＭＳ Ｐゴシック" charset="0"/>
                <a:cs typeface="Candara" charset="0"/>
              </a:rPr>
              <a:t>—it is God who joins them as one</a:t>
            </a:r>
            <a:r>
              <a:rPr lang="en-US" sz="2500" kern="1200" dirty="0" smtClean="0">
                <a:latin typeface="Candara" charset="0"/>
                <a:ea typeface="ＭＳ Ｐゴシック" charset="0"/>
                <a:cs typeface="Candara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0516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11582400" cy="838200"/>
          </a:xfrm>
        </p:spPr>
        <p:txBody>
          <a:bodyPr/>
          <a:lstStyle/>
          <a:p>
            <a:r>
              <a:rPr lang="en-US" sz="3200" b="1" dirty="0">
                <a:latin typeface="Candara" charset="0"/>
                <a:cs typeface="MS PGothic" charset="0"/>
              </a:rPr>
              <a:t>FOLLOWING THE SPIRIT OF THE LAW</a:t>
            </a:r>
            <a:br>
              <a:rPr lang="en-US" sz="3200" b="1" dirty="0">
                <a:latin typeface="Candara" charset="0"/>
                <a:cs typeface="MS PGothic" charset="0"/>
              </a:rPr>
            </a:br>
            <a:r>
              <a:rPr lang="en-US" sz="3200" b="1" dirty="0">
                <a:latin typeface="Candara" charset="0"/>
                <a:cs typeface="MS PGothic" charset="0"/>
              </a:rPr>
              <a:t>—GOD’S BLUEPRINT OF MARRIAGE</a:t>
            </a:r>
            <a:endParaRPr lang="en-US" sz="32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11684000" cy="5198035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24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“So they are no longer two but one flesh. What therefore </a:t>
            </a:r>
            <a:r>
              <a:rPr lang="en-US" sz="24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/>
            </a:r>
            <a:br>
              <a:rPr lang="en-US" sz="24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</a:br>
            <a:r>
              <a:rPr lang="en-US" sz="24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God </a:t>
            </a:r>
            <a:r>
              <a:rPr lang="en-US" sz="24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has joined together, let not man separate.</a:t>
            </a:r>
            <a:r>
              <a:rPr lang="en-US" sz="24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” (Matt. 19:6)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en-US" sz="1000" i="1" dirty="0" smtClean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61963" indent="-461963">
              <a:spcBef>
                <a:spcPct val="0"/>
              </a:spcBef>
            </a:pPr>
            <a:r>
              <a:rPr lang="en-US" sz="2600" b="1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The </a:t>
            </a:r>
            <a:r>
              <a:rPr lang="en-US" sz="2600" b="1" dirty="0">
                <a:solidFill>
                  <a:srgbClr val="FF0000"/>
                </a:solidFill>
                <a:latin typeface="Candara" charset="0"/>
                <a:cs typeface="MS PGothic" charset="0"/>
              </a:rPr>
              <a:t>GOAL of marriage </a:t>
            </a:r>
            <a:r>
              <a:rPr lang="en-US" sz="2600" b="1" dirty="0">
                <a:latin typeface="Candara" charset="0"/>
                <a:cs typeface="MS PGothic" charset="0"/>
              </a:rPr>
              <a:t>is oneness—to become one spiritually, emotionally, and physically </a:t>
            </a:r>
            <a:r>
              <a:rPr lang="en-US" sz="2600" b="1" dirty="0" smtClean="0">
                <a:latin typeface="Candara" charset="0"/>
                <a:cs typeface="MS PGothic" charset="0"/>
              </a:rPr>
              <a:t>(Gen. 2:24; 1 Pet. 3:1-7)</a:t>
            </a:r>
            <a:r>
              <a:rPr lang="en-US" sz="2600" b="1" dirty="0">
                <a:latin typeface="Candara" charset="0"/>
                <a:cs typeface="MS PGothic" charset="0"/>
              </a:rPr>
              <a:t>. </a:t>
            </a:r>
            <a:r>
              <a:rPr lang="en-US" sz="2600" b="1" dirty="0" smtClean="0">
                <a:latin typeface="Candara" charset="0"/>
                <a:cs typeface="MS PGothic" charset="0"/>
              </a:rPr>
              <a:t>In so doing, </a:t>
            </a:r>
            <a:r>
              <a:rPr lang="en-US" sz="2600" b="1" dirty="0">
                <a:latin typeface="Candara" charset="0"/>
                <a:cs typeface="MS PGothic" charset="0"/>
              </a:rPr>
              <a:t>we must</a:t>
            </a:r>
            <a:r>
              <a:rPr lang="en-US" sz="2600" b="1" dirty="0" smtClean="0">
                <a:latin typeface="Candara" charset="0"/>
                <a:cs typeface="MS PGothic" charset="0"/>
              </a:rPr>
              <a:t>…</a:t>
            </a:r>
            <a:endParaRPr lang="en-US" sz="2600" b="1" dirty="0">
              <a:latin typeface="Candara" charset="0"/>
              <a:cs typeface="MS PGothic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800" b="1" dirty="0" smtClean="0">
                <a:latin typeface="Candara" charset="0"/>
                <a:ea typeface="MS PGothic" charset="0"/>
                <a:cs typeface="Arial" charset="0"/>
              </a:rPr>
              <a:t> </a:t>
            </a:r>
            <a:endParaRPr lang="en-US" sz="800" b="1" dirty="0">
              <a:latin typeface="Candara" charset="0"/>
              <a:ea typeface="MS PGothic" charset="0"/>
              <a:cs typeface="Arial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500" kern="1200" dirty="0">
                <a:latin typeface="Candara" charset="0"/>
                <a:ea typeface="ＭＳ Ｐゴシック" charset="0"/>
                <a:cs typeface="Candara" charset="0"/>
              </a:rPr>
              <a:t>Be faithful </a:t>
            </a:r>
            <a:r>
              <a:rPr lang="en-US" sz="2500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in PURITY</a:t>
            </a:r>
            <a:r>
              <a:rPr lang="en-US" sz="2500" kern="1200" dirty="0">
                <a:latin typeface="Candara" charset="0"/>
                <a:ea typeface="ＭＳ Ｐゴシック" charset="0"/>
                <a:cs typeface="Candara" charset="0"/>
              </a:rPr>
              <a:t>—to value each other.</a:t>
            </a: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500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Be faithful </a:t>
            </a:r>
            <a:r>
              <a:rPr lang="en-US" sz="2500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in TRUTHFULNESS</a:t>
            </a:r>
            <a:r>
              <a:rPr lang="en-US" sz="2500" kern="1200" dirty="0">
                <a:latin typeface="Candara" charset="0"/>
                <a:ea typeface="ＭＳ Ｐゴシック" charset="0"/>
                <a:cs typeface="Candara" charset="0"/>
              </a:rPr>
              <a:t>—to build trust with each other.</a:t>
            </a: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500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Be faithful </a:t>
            </a:r>
            <a:r>
              <a:rPr lang="en-US" sz="2500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in LOVE</a:t>
            </a:r>
            <a:r>
              <a:rPr lang="en-US" sz="2500" kern="1200" dirty="0">
                <a:latin typeface="Candara" charset="0"/>
                <a:ea typeface="ＭＳ Ｐゴシック" charset="0"/>
                <a:cs typeface="Candara" charset="0"/>
              </a:rPr>
              <a:t>—to </a:t>
            </a:r>
            <a:r>
              <a:rPr lang="en-US" sz="2500" kern="1200" dirty="0" smtClean="0">
                <a:latin typeface="Candara" charset="0"/>
                <a:ea typeface="ＭＳ Ｐゴシック" charset="0"/>
                <a:cs typeface="Candara" charset="0"/>
              </a:rPr>
              <a:t>focus on loving (not on being loved) by meeting each other’s </a:t>
            </a:r>
            <a:r>
              <a:rPr lang="en-US" sz="2500" kern="1200" dirty="0">
                <a:latin typeface="Candara" charset="0"/>
                <a:ea typeface="ＭＳ Ｐゴシック" charset="0"/>
                <a:cs typeface="Candara" charset="0"/>
              </a:rPr>
              <a:t>needs.</a:t>
            </a:r>
          </a:p>
          <a:p>
            <a:pPr marL="1255713" lvl="3" indent="-342900" defTabSz="385763">
              <a:spcBef>
                <a:spcPts val="0"/>
              </a:spcBef>
              <a:buFont typeface="Wingdings" charset="2"/>
              <a:buChar char="ü"/>
              <a:defRPr/>
            </a:pPr>
            <a:r>
              <a:rPr lang="en-US" sz="2400" kern="1200" dirty="0">
                <a:latin typeface="Candara" charset="0"/>
                <a:ea typeface="ＭＳ Ｐゴシック" charset="0"/>
                <a:cs typeface="Candara" charset="0"/>
              </a:rPr>
              <a:t>Wife’s primary need: security/esteem (</a:t>
            </a:r>
            <a:r>
              <a:rPr lang="en-US" sz="2400" i="1" kern="1200" dirty="0">
                <a:latin typeface="Candara" charset="0"/>
                <a:ea typeface="ＭＳ Ｐゴシック" charset="0"/>
                <a:cs typeface="Candara" charset="0"/>
              </a:rPr>
              <a:t>“husbands, love your wives” – Eph. 5:</a:t>
            </a:r>
            <a:r>
              <a:rPr lang="en-US" sz="2400" i="1" kern="1200" dirty="0" smtClean="0">
                <a:latin typeface="Candara" charset="0"/>
                <a:ea typeface="ＭＳ Ｐゴシック" charset="0"/>
                <a:cs typeface="Candara" charset="0"/>
              </a:rPr>
              <a:t>25</a:t>
            </a:r>
            <a:r>
              <a:rPr lang="en-US" sz="2400" kern="1200" dirty="0" smtClean="0">
                <a:latin typeface="Candara" charset="0"/>
                <a:ea typeface="ＭＳ Ｐゴシック" charset="0"/>
                <a:cs typeface="Candara" charset="0"/>
              </a:rPr>
              <a:t>).</a:t>
            </a:r>
            <a:endParaRPr lang="en-US" sz="2400" kern="1200" dirty="0">
              <a:latin typeface="Candara" charset="0"/>
              <a:ea typeface="ＭＳ Ｐゴシック" charset="0"/>
              <a:cs typeface="Candara" charset="0"/>
            </a:endParaRPr>
          </a:p>
          <a:p>
            <a:pPr marL="1255713" lvl="3" indent="-342900" defTabSz="385763">
              <a:spcBef>
                <a:spcPts val="0"/>
              </a:spcBef>
              <a:buFont typeface="Wingdings" charset="2"/>
              <a:buChar char="ü"/>
              <a:defRPr/>
            </a:pPr>
            <a:r>
              <a:rPr lang="en-US" sz="2400" kern="1200" dirty="0">
                <a:latin typeface="Candara" charset="0"/>
                <a:ea typeface="ＭＳ Ｐゴシック" charset="0"/>
                <a:cs typeface="Candara" charset="0"/>
              </a:rPr>
              <a:t>Husband’s primary need: significance/respect (</a:t>
            </a:r>
            <a:r>
              <a:rPr lang="en-US" sz="2400" i="1" kern="1200" dirty="0">
                <a:latin typeface="Candara" charset="0"/>
                <a:ea typeface="ＭＳ Ｐゴシック" charset="0"/>
                <a:cs typeface="Candara" charset="0"/>
              </a:rPr>
              <a:t>“wives, submit to your husbands” – Eph. 5:</a:t>
            </a:r>
            <a:r>
              <a:rPr lang="en-US" sz="2400" i="1" kern="1200" dirty="0" smtClean="0">
                <a:latin typeface="Candara" charset="0"/>
                <a:ea typeface="ＭＳ Ｐゴシック" charset="0"/>
                <a:cs typeface="Candara" charset="0"/>
              </a:rPr>
              <a:t>23</a:t>
            </a:r>
            <a:r>
              <a:rPr lang="en-US" sz="2400" kern="1200" dirty="0" smtClean="0">
                <a:latin typeface="Candara" charset="0"/>
                <a:ea typeface="ＭＳ Ｐゴシック" charset="0"/>
                <a:cs typeface="Candara" charset="0"/>
              </a:rPr>
              <a:t>).</a:t>
            </a:r>
            <a:endParaRPr lang="en-US" sz="2400" kern="1200" dirty="0">
              <a:latin typeface="Candara" charset="0"/>
              <a:ea typeface="ＭＳ Ｐゴシック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346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Nor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32918</TotalTime>
  <Words>728</Words>
  <Application>Microsoft Macintosh PowerPoint</Application>
  <PresentationFormat>Custom</PresentationFormat>
  <Paragraphs>94</Paragraphs>
  <Slides>16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2_Normal</vt:lpstr>
      <vt:lpstr>Office Theme</vt:lpstr>
      <vt:lpstr>2_Office Theme</vt:lpstr>
      <vt:lpstr>6_Default Design</vt:lpstr>
      <vt:lpstr>7_Default Design</vt:lpstr>
      <vt:lpstr>8_Default Design</vt:lpstr>
      <vt:lpstr>9_Default Design</vt:lpstr>
      <vt:lpstr>PowerPoint Presentation</vt:lpstr>
      <vt:lpstr>Fidelity in Marriage</vt:lpstr>
      <vt:lpstr>THE IMPORTANCE OF MARRIAGE</vt:lpstr>
      <vt:lpstr>DIVORCE AND MARRIAGE</vt:lpstr>
      <vt:lpstr>DIVORCE AND MARRIAGE</vt:lpstr>
      <vt:lpstr>DIVORCE AND MARRIAGE</vt:lpstr>
      <vt:lpstr>DIVORCE AND MARRIAGE</vt:lpstr>
      <vt:lpstr>FOLLOWING THE SPIRIT OF THE LAW —GOD’S BLUEPRINT OF MARRIAGE</vt:lpstr>
      <vt:lpstr>FOLLOWING THE SPIRIT OF THE LAW —GOD’S BLUEPRINT OF MARRIAGE</vt:lpstr>
      <vt:lpstr>FOLLOWING THE SPIRIT OF THE LAW —GOD’S BLUEPRINT OF MARRIAGE</vt:lpstr>
      <vt:lpstr>PowerPoint Presentation</vt:lpstr>
      <vt:lpstr>WHAT IMPLICATIONS DOES JESUS’ RADICAL TEACHING  ON MARRIAGE AND DIVORCE HAVE FOR US TODAY?</vt:lpstr>
      <vt:lpstr>WHAT IMPLICATIONS DOES JESUS’ RADICAL TEACHING  ON MARRIAGE AND DIVORCE HAVE FOR US TODAY?</vt:lpstr>
      <vt:lpstr>WHAT IMPLICATIONS DOES JESUS’ RADICAL TEACHING  ON MARRIAGE AND DIVORCE HAVE FOR US TODAY?</vt:lpstr>
      <vt:lpstr>THREE PRACTICAL QUESTIONS  FOR OUR EVERYDAY LIFE</vt:lpstr>
      <vt:lpstr>PowerPoint Presentation</vt:lpstr>
    </vt:vector>
  </TitlesOfParts>
  <Company>UFP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 K. Kim</dc:creator>
  <cp:lastModifiedBy>Paul Kim</cp:lastModifiedBy>
  <cp:revision>2697</cp:revision>
  <dcterms:created xsi:type="dcterms:W3CDTF">2007-10-20T20:09:35Z</dcterms:created>
  <dcterms:modified xsi:type="dcterms:W3CDTF">2016-02-15T23:55:01Z</dcterms:modified>
</cp:coreProperties>
</file>