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5" r:id="rId3"/>
    <p:sldMasterId id="2147483729" r:id="rId4"/>
    <p:sldMasterId id="2147483774" r:id="rId5"/>
    <p:sldMasterId id="2147483830" r:id="rId6"/>
    <p:sldMasterId id="2147483897" r:id="rId7"/>
    <p:sldMasterId id="2147483909" r:id="rId8"/>
    <p:sldMasterId id="2147483933" r:id="rId9"/>
  </p:sldMasterIdLst>
  <p:notesMasterIdLst>
    <p:notesMasterId r:id="rId26"/>
  </p:notesMasterIdLst>
  <p:sldIdLst>
    <p:sldId id="281" r:id="rId10"/>
    <p:sldId id="259" r:id="rId11"/>
    <p:sldId id="284" r:id="rId12"/>
    <p:sldId id="285" r:id="rId13"/>
    <p:sldId id="286" r:id="rId14"/>
    <p:sldId id="288" r:id="rId15"/>
    <p:sldId id="287" r:id="rId16"/>
    <p:sldId id="268" r:id="rId17"/>
    <p:sldId id="292" r:id="rId18"/>
    <p:sldId id="290" r:id="rId19"/>
    <p:sldId id="289" r:id="rId20"/>
    <p:sldId id="291" r:id="rId21"/>
    <p:sldId id="293" r:id="rId22"/>
    <p:sldId id="298" r:id="rId23"/>
    <p:sldId id="279" r:id="rId24"/>
    <p:sldId id="283" r:id="rId2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3300"/>
    <a:srgbClr val="800000"/>
    <a:srgbClr val="006600"/>
    <a:srgbClr val="CC99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28" y="-288"/>
      </p:cViewPr>
      <p:guideLst>
        <p:guide orient="horz" pos="96"/>
        <p:guide pos="3840"/>
        <p:guide pos="7152"/>
        <p:guide pos="528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357A5021-1D04-5942-BCFC-430264A0ACD4}" type="datetimeFigureOut">
              <a:rPr lang="en-US"/>
              <a:pPr>
                <a:defRPr/>
              </a:pPr>
              <a:t>2/1/16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EEAC54AA-3861-DE46-9F53-BEFEE89E5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84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5053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B2430187-2555-3C4B-8A79-9A74C354AE73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974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974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8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281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8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8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66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974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974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8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cs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05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7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7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85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1C4DA-3B9A-954F-9C95-F7C43C846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5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1C83-878D-D947-A799-ECF9369AB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84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7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A234B-CFAF-764D-AB51-242BB6798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7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7874-FB70-F548-BB76-4A82312E3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8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22A8-4DD0-3B48-8789-583E9C5E3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1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A2B3C-F7EC-8048-A4EC-F59FFD89E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8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4C69-791F-E54A-8727-82CCCEFC5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4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2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AF27-5489-7245-88F2-F26DCB94F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9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98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A952-6C5C-5A4C-945B-A9ED60A08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5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DA32-9C95-BD48-8FBB-02E2F3975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1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7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7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20BE-9506-104C-AE54-B2737AAE1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7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3C476-0927-D742-A0BC-C068DDD84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5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DF34-83AF-1F46-90BF-0EA695A5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21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7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3D3CD-1D03-2847-8224-8907E67DB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0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6771-C502-6D4A-9FEB-D3E01E628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94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5FD78-1F8B-3E4D-9104-BA288DF2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3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6E39-6831-9F46-B983-9B577F768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67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A1938-7ADE-9140-ADF9-7273F2434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7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7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02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2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F5B2F-8FB3-5348-A406-20639A2EB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7505-50EB-724B-8F6B-93056DE0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15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D5833-1C76-A448-8A23-420E26A8E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92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7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7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FE6A8-AD0A-F443-A0AF-99682030A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3BB66-DC02-0042-8CF6-DDC3C98C4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1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E41F-18AE-4046-8E0F-A1CC5E2E3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7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7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AB8B8-038A-3740-AA43-C3FFBBB67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39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6509-5AFF-7D47-90CA-A6085F6FE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05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8770A-2166-EC4F-BCAB-FFCCED324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0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FB6D-2AC0-F748-A8D3-2EADF0FD1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6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2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74F2-1B8A-AB40-BE8E-B88C8ED9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12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2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3F0D7-6EB9-1A40-A506-1416F85F2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87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3B56-026E-934C-8D34-7F5E77114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B8C18-0CB8-ED4D-A237-64E6A87C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52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7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7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9D53-3248-A442-8E35-5997BF24D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0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F58B-5CD6-8946-AA63-7C1848E15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61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5E73-4A04-ED4E-BF30-354C9E13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23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7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D295-DAF4-CA45-B238-B4A22CCE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69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5812-38F8-464E-8931-1DA400167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974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648CF-351C-6348-BA35-DF24A66B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1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34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1547A-30E0-C74B-B9D2-452BB45A6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97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B99CE-8E44-FC41-9210-106D3F903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12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2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6EB7B-4497-2446-87CA-AB55D1965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52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4646E-7049-734B-953E-82615D303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89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FE4A4-9B6B-3444-87C1-29459FC31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4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7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7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9385-B085-8A48-96A3-FA99DD7C8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650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C7EB3-CC68-3C4F-BCAB-7E1EF119A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719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2FBA-BAD1-6443-BFCE-71E3578A6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94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7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34DC2-7D18-A542-9536-C04B6E81C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21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D29BB-FFD6-A544-AC01-517A742CF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1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4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CC178-1209-1043-A94F-47CD97945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00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A27E7-C32C-3646-99E7-5DAB0FF82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21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0240-A60E-914E-BE14-058B6FB8C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981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2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4759-1ECB-3E43-A3E5-459A805B9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76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3255-ACDB-7E4F-A441-F5957896C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13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52E9-E5AC-E245-9459-C346BA0FD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731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7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7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BCB3-D159-A54E-9E68-37A3C03DF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022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FBD51F6-A8FA-4C42-BC43-1F60DB649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099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2EC2181-8F87-8440-9EC8-DDB98769F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829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02EE989-F8BD-9D49-8816-377C02221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5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2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95ACEDD-7152-3943-B7EB-060128D43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950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88AE3C6-B4B3-9349-A66D-9F2E2C69D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98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8B42EB-784C-C244-AC4A-CF4ABC371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702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8A16831-71BF-2641-BBD4-0C044E37D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503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B81A705-3C54-A44B-8612-B069975FC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5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9AE783D-342D-3443-A5DE-24649C4A6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425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6EB3046-A0C6-6149-8314-2F5456C27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184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EA2B2B2-E321-7E48-8CB8-180CFB4D5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862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B3A199E-16AA-6D4C-A7D1-7314B3A17AB4}" type="datetimeFigureOut">
              <a:rPr lang="en-US"/>
              <a:pPr>
                <a:defRPr/>
              </a:pPr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4B6270F6-B89F-2D41-BEBC-B46FA1731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089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58109A9-1826-F145-8716-C560A2E32A74}" type="datetimeFigureOut">
              <a:rPr lang="en-US"/>
              <a:pPr>
                <a:defRPr/>
              </a:pPr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3CC68A7-13BB-B145-8EAB-F079FFBC7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7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2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53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41D76D4-F8CD-9243-98B0-11BACA8E1B8A}" type="datetimeFigureOut">
              <a:rPr lang="en-US"/>
              <a:pPr>
                <a:defRPr/>
              </a:pPr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D7C905-03A3-0B4C-9D8E-5DD806F23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731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08DA6EE-7EF8-BA4A-B4BE-4A51DF0D51F0}" type="datetimeFigureOut">
              <a:rPr lang="en-US"/>
              <a:pPr>
                <a:defRPr/>
              </a:pPr>
              <a:t>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5C4159C-CB67-404A-9D25-CCC01053F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358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341A615-15A5-2C49-9B6F-B1E73BC1F607}" type="datetimeFigureOut">
              <a:rPr lang="en-US"/>
              <a:pPr>
                <a:defRPr/>
              </a:pPr>
              <a:t>2/1/16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0049ED95-A852-A448-8467-0A317BB3D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447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AC5DBA2-400B-3D4B-99C6-6BD499C5F13A}" type="datetimeFigureOut">
              <a:rPr lang="en-US"/>
              <a:pPr>
                <a:defRPr/>
              </a:pPr>
              <a:t>2/1/16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C13D731-F395-5445-9E76-EBCA1976A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88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9E5ABDA-87C4-C148-8724-2175BAB07E4F}" type="datetimeFigureOut">
              <a:rPr lang="en-US"/>
              <a:pPr>
                <a:defRPr/>
              </a:pPr>
              <a:t>2/1/16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7573D23-25CD-D44C-B233-3099EEB36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528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333FDDA-DC2D-EF4B-A40E-0B665A6D1DB0}" type="datetimeFigureOut">
              <a:rPr lang="en-US"/>
              <a:pPr>
                <a:defRPr/>
              </a:pPr>
              <a:t>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07F3291-4405-D945-847E-8823547F3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347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DE71AA5-8F20-3E4A-B07D-7C95AF70636A}" type="datetimeFigureOut">
              <a:rPr lang="en-US"/>
              <a:pPr>
                <a:defRPr/>
              </a:pPr>
              <a:t>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8DC3DCF6-DE91-5D41-91D1-1AF97879F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715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BB7B94E-B006-DD4B-BF83-C7A187D75E1C}" type="datetimeFigureOut">
              <a:rPr lang="en-US"/>
              <a:pPr>
                <a:defRPr/>
              </a:pPr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4E36E2-0CBF-A84E-A943-90E08177E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22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9F18B96-EB01-474A-B2ED-43DCF31E7968}" type="datetimeFigureOut">
              <a:rPr lang="en-US"/>
              <a:pPr>
                <a:defRPr/>
              </a:pPr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3A12576-882A-FA45-B706-AAE67D97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065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A914D5-9335-C540-B952-B01A893A7216}" type="datetimeFigureOut">
              <a:rPr lang="en-US"/>
              <a:pPr>
                <a:defRPr/>
              </a:pPr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3362DA3F-8E88-E64B-A469-4A2A38558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9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104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C8556B70-4FAF-664F-ADA0-A254032F2B89}" type="datetimeFigureOut">
              <a:rPr lang="en-US"/>
              <a:pPr>
                <a:defRPr/>
              </a:pPr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7E17587-1BB1-B24D-9FA8-96D496052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795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2AF4A68-2F96-3247-BD1E-61E4580C719E}" type="datetimeFigureOut">
              <a:rPr lang="en-US"/>
              <a:pPr>
                <a:defRPr/>
              </a:pPr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02F0A-0CAB-5746-B86D-A53A3AFF0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402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9701B122-CFBB-8B43-B6C5-1169CB822042}" type="datetimeFigureOut">
              <a:rPr lang="en-US"/>
              <a:pPr>
                <a:defRPr/>
              </a:pPr>
              <a:t>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45F07-EAA9-414B-840C-3ADB8A5E1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345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67A68B9-06EB-654A-83A0-24A340099D3A}" type="datetimeFigureOut">
              <a:rPr lang="en-US"/>
              <a:pPr>
                <a:defRPr/>
              </a:pPr>
              <a:t>2/1/16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97D3BD3-A4B5-F043-8BED-DCC27EFAD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0797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A935E69-3F77-7B4E-B708-4C18F8FC1EEA}" type="datetimeFigureOut">
              <a:rPr lang="en-US"/>
              <a:pPr>
                <a:defRPr/>
              </a:pPr>
              <a:t>2/1/16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8086E5B-CC65-8A45-BE41-FD87F3E95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080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61DA29F-E201-E34B-9BA4-9587347F3050}" type="datetimeFigureOut">
              <a:rPr lang="en-US"/>
              <a:pPr>
                <a:defRPr/>
              </a:pPr>
              <a:t>2/1/16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ED9253-14F8-5442-83EC-8128A2239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036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EE8D812-8FE9-B447-8B3F-65D4E386D77D}" type="datetimeFigureOut">
              <a:rPr lang="en-US"/>
              <a:pPr>
                <a:defRPr/>
              </a:pPr>
              <a:t>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FD4B2199-5CD5-6A41-9976-34D977D95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651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D320BBA-E797-F149-A19F-E9078B454C43}" type="datetimeFigureOut">
              <a:rPr lang="en-US"/>
              <a:pPr>
                <a:defRPr/>
              </a:pPr>
              <a:t>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F34572-B444-E94F-88D4-22E944234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50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310831-5085-234C-88F6-5F2720C372A4}" type="datetimeFigureOut">
              <a:rPr lang="en-US"/>
              <a:pPr>
                <a:defRPr/>
              </a:pPr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DCE6A79A-CD17-6648-B195-7A11E9759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734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03DB152-ADAF-184E-A76F-4318D56670B7}" type="datetimeFigureOut">
              <a:rPr lang="en-US"/>
              <a:pPr>
                <a:defRPr/>
              </a:pPr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6937EF6-DCFF-3045-AE9F-D9B8298B9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2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4E3E3C-E897-B04D-AF87-735BB080E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6CCCCD-C491-384F-B820-A2BF4D9F0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1AEF10-F721-8341-99FD-89BE2F8C0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6131A-C149-904B-812F-9DCA145CC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FB35D9-066B-4D4C-8F05-D861FBE7D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46F5D3D-B0CF-4E45-88BF-B1E3A3E03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8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6291F1F6-CC07-B840-8DC6-6F9EE8958472}" type="datetimeFigureOut">
              <a:rPr lang="en-US"/>
              <a:pPr>
                <a:defRPr/>
              </a:pPr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4CEAEBB-4AEF-4E41-A958-2B820145B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2CD2A858-E964-704C-8FE2-D4CF7743C7A1}" type="datetimeFigureOut">
              <a:rPr lang="en-US"/>
              <a:pPr>
                <a:defRPr/>
              </a:pPr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D68A4C77-B6FC-4C4D-9EBE-9935774C0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33400"/>
            <a:ext cx="10972800" cy="6096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b="1" i="1" baseline="30000" dirty="0">
                <a:latin typeface="Candara"/>
                <a:cs typeface="Candara"/>
              </a:rPr>
              <a:t>12</a:t>
            </a:r>
            <a:r>
              <a:rPr lang="en-US" sz="2400" b="1" i="1" dirty="0">
                <a:latin typeface="Candara"/>
                <a:cs typeface="Candara"/>
              </a:rPr>
              <a:t> For the word of God is living and active, sharper than any </a:t>
            </a:r>
            <a:br>
              <a:rPr lang="en-US" sz="2400" b="1" i="1" dirty="0">
                <a:latin typeface="Candara"/>
                <a:cs typeface="Candara"/>
              </a:rPr>
            </a:br>
            <a:r>
              <a:rPr lang="en-US" sz="2400" b="1" i="1" dirty="0">
                <a:latin typeface="Candara"/>
                <a:cs typeface="Candara"/>
              </a:rPr>
              <a:t>two-edged sword, piercing to the division of soul and of spirit, of joints</a:t>
            </a:r>
            <a:br>
              <a:rPr lang="en-US" sz="2400" b="1" i="1" dirty="0">
                <a:latin typeface="Candara"/>
                <a:cs typeface="Candara"/>
              </a:rPr>
            </a:br>
            <a:r>
              <a:rPr lang="en-US" sz="2400" b="1" i="1" dirty="0">
                <a:latin typeface="Candara"/>
                <a:cs typeface="Candara"/>
              </a:rPr>
              <a:t> and of marrow, and discerning the thoughts and intentions of the heart.</a:t>
            </a:r>
            <a:br>
              <a:rPr lang="en-US" sz="2400" b="1" i="1" dirty="0">
                <a:latin typeface="Candara"/>
                <a:cs typeface="Candara"/>
              </a:rPr>
            </a:br>
            <a:r>
              <a:rPr lang="en-US" sz="2400" b="1" i="1" dirty="0">
                <a:latin typeface="Candara"/>
                <a:cs typeface="Candara"/>
              </a:rPr>
              <a:t>Hebrews 4:</a:t>
            </a:r>
            <a:r>
              <a:rPr lang="en-US" sz="2400" b="1" i="1" dirty="0" smtClean="0">
                <a:latin typeface="Candara"/>
                <a:cs typeface="Candara"/>
              </a:rPr>
              <a:t>12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200" b="1" dirty="0" smtClean="0">
              <a:latin typeface="Candara"/>
              <a:cs typeface="Candara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400" b="1" i="1" baseline="30000" dirty="0" smtClean="0">
                <a:solidFill>
                  <a:srgbClr val="000000"/>
                </a:solidFill>
                <a:latin typeface="Candara"/>
                <a:cs typeface="Candara"/>
              </a:rPr>
              <a:t>2 </a:t>
            </a:r>
            <a:r>
              <a:rPr lang="en-US" sz="2400" b="1" i="1" dirty="0" smtClean="0">
                <a:solidFill>
                  <a:srgbClr val="000000"/>
                </a:solidFill>
                <a:latin typeface="Candara"/>
                <a:cs typeface="Candara"/>
              </a:rPr>
              <a:t>Count it all joy, my brothers, when you meet trials of various kinds, </a:t>
            </a:r>
            <a:br>
              <a:rPr lang="en-US" sz="2400" b="1" i="1" dirty="0" smtClean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400" b="1" i="1" baseline="30000" dirty="0" smtClean="0">
                <a:solidFill>
                  <a:srgbClr val="000000"/>
                </a:solidFill>
                <a:latin typeface="Candara"/>
                <a:cs typeface="Candara"/>
              </a:rPr>
              <a:t>3 </a:t>
            </a:r>
            <a:r>
              <a:rPr lang="en-US" sz="2400" b="1" i="1" dirty="0" smtClean="0">
                <a:solidFill>
                  <a:srgbClr val="000000"/>
                </a:solidFill>
                <a:latin typeface="Candara"/>
                <a:cs typeface="Candara"/>
              </a:rPr>
              <a:t>for you know that the testing of your faith produces steadfastness. </a:t>
            </a:r>
            <a:br>
              <a:rPr lang="en-US" sz="2400" b="1" i="1" dirty="0" smtClean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400" b="1" i="1" baseline="30000" dirty="0" smtClean="0">
                <a:solidFill>
                  <a:srgbClr val="000000"/>
                </a:solidFill>
                <a:latin typeface="Candara"/>
                <a:cs typeface="Candara"/>
              </a:rPr>
              <a:t>4 </a:t>
            </a:r>
            <a:r>
              <a:rPr lang="en-US" sz="2400" b="1" i="1" dirty="0" smtClean="0">
                <a:solidFill>
                  <a:srgbClr val="000000"/>
                </a:solidFill>
                <a:latin typeface="Candara"/>
                <a:cs typeface="Candara"/>
              </a:rPr>
              <a:t>And  let steadfastness have its full effect, that you may be </a:t>
            </a:r>
            <a:br>
              <a:rPr lang="en-US" sz="2400" b="1" i="1" dirty="0" smtClean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400" b="1" i="1" dirty="0" smtClean="0">
                <a:solidFill>
                  <a:srgbClr val="000000"/>
                </a:solidFill>
                <a:latin typeface="Candara"/>
                <a:cs typeface="Candara"/>
              </a:rPr>
              <a:t>perfect and complete, lacking in nothing.</a:t>
            </a:r>
            <a:br>
              <a:rPr lang="en-US" sz="2400" b="1" i="1" dirty="0" smtClean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400" b="1" i="1" dirty="0" smtClean="0">
                <a:solidFill>
                  <a:srgbClr val="000000"/>
                </a:solidFill>
                <a:latin typeface="Candara"/>
                <a:cs typeface="Candara"/>
              </a:rPr>
              <a:t>James 1:2-4</a:t>
            </a:r>
            <a:endParaRPr lang="en-US" sz="2400" b="1" dirty="0" smtClean="0">
              <a:solidFill>
                <a:srgbClr val="000000"/>
              </a:solidFill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200" b="1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i="1" baseline="30000" dirty="0" smtClean="0">
                <a:latin typeface="Candara"/>
                <a:cs typeface="Candara"/>
              </a:rPr>
              <a:t>5</a:t>
            </a:r>
            <a:r>
              <a:rPr lang="en-US" sz="2400" b="1" i="1" baseline="30000" dirty="0">
                <a:latin typeface="Candara"/>
                <a:cs typeface="Candara"/>
              </a:rPr>
              <a:t> </a:t>
            </a:r>
            <a:r>
              <a:rPr lang="en-US" sz="2400" b="1" i="1" dirty="0">
                <a:latin typeface="Candara"/>
                <a:cs typeface="Candara"/>
              </a:rPr>
              <a:t>And have you forgotten the exhortation that addresses you as sons</a:t>
            </a:r>
            <a:r>
              <a:rPr lang="en-US" sz="2400" b="1" i="1" dirty="0" smtClean="0">
                <a:latin typeface="Candara"/>
                <a:cs typeface="Candara"/>
              </a:rPr>
              <a:t>?</a:t>
            </a:r>
            <a:r>
              <a:rPr lang="en-US" sz="2400" b="1" dirty="0">
                <a:latin typeface="Candara"/>
                <a:cs typeface="Candara"/>
              </a:rPr>
              <a:t> </a:t>
            </a:r>
            <a:r>
              <a:rPr lang="en-US" sz="2400" b="1" dirty="0" smtClean="0">
                <a:latin typeface="Candara"/>
                <a:cs typeface="Candara"/>
              </a:rPr>
              <a:t/>
            </a:r>
            <a:br>
              <a:rPr lang="en-US" sz="2400" b="1" dirty="0" smtClean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“</a:t>
            </a:r>
            <a:r>
              <a:rPr lang="en-US" sz="2400" b="1" i="1" dirty="0">
                <a:latin typeface="Candara"/>
                <a:cs typeface="Candara"/>
              </a:rPr>
              <a:t>My son, do </a:t>
            </a:r>
            <a:r>
              <a:rPr lang="en-US" sz="2400" b="1" i="1" dirty="0" smtClean="0">
                <a:latin typeface="Candara"/>
                <a:cs typeface="Candara"/>
              </a:rPr>
              <a:t>not regard lightly the discipline of the Lord, nor be weary when </a:t>
            </a:r>
            <a:br>
              <a:rPr lang="en-US" sz="2400" b="1" i="1" dirty="0" smtClean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reproved by him. </a:t>
            </a:r>
            <a:r>
              <a:rPr lang="en-US" sz="2400" b="1" i="1" baseline="30000" dirty="0" smtClean="0">
                <a:latin typeface="Candara"/>
                <a:cs typeface="Candara"/>
              </a:rPr>
              <a:t>6 </a:t>
            </a:r>
            <a:r>
              <a:rPr lang="en-US" sz="2400" b="1" i="1" dirty="0" smtClean="0">
                <a:latin typeface="Candara"/>
                <a:cs typeface="Candara"/>
              </a:rPr>
              <a:t>For the Lord disciplines the one he loves, and chastises </a:t>
            </a:r>
            <a:br>
              <a:rPr lang="en-US" sz="2400" b="1" i="1" dirty="0" smtClean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every son whom he receives.” </a:t>
            </a:r>
            <a:r>
              <a:rPr lang="en-US" sz="2400" b="1" i="1" baseline="30000" dirty="0" smtClean="0">
                <a:latin typeface="Candara"/>
                <a:cs typeface="Candara"/>
              </a:rPr>
              <a:t>7 </a:t>
            </a:r>
            <a:r>
              <a:rPr lang="en-US" sz="2400" b="1" i="1" dirty="0" smtClean="0">
                <a:latin typeface="Candara"/>
                <a:cs typeface="Candara"/>
              </a:rPr>
              <a:t>It is for discipline that you have to endure. God is treating you as sons. For what son is there whom his father does not discipline.</a:t>
            </a:r>
            <a:br>
              <a:rPr lang="en-US" sz="2400" b="1" i="1" dirty="0" smtClean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Hebrews 12:5-7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200" b="1" dirty="0" smtClean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648202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431800"/>
            <a:ext cx="11547475" cy="8636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cs typeface="MS PGothic" charset="0"/>
              </a:rPr>
              <a:t>HOW CAN WE BEAR MUCH </a:t>
            </a:r>
            <a:r>
              <a:rPr lang="en-US" sz="2800" b="1" dirty="0" smtClean="0">
                <a:latin typeface="Candara" charset="0"/>
                <a:cs typeface="MS PGothic" charset="0"/>
              </a:rPr>
              <a:t>FRUIT </a:t>
            </a:r>
            <a:br>
              <a:rPr lang="en-US" sz="2800" b="1" dirty="0" smtClean="0">
                <a:latin typeface="Candara" charset="0"/>
                <a:cs typeface="MS PGothic" charset="0"/>
              </a:rPr>
            </a:br>
            <a:r>
              <a:rPr lang="en-US" sz="2800" b="1" dirty="0" smtClean="0">
                <a:latin typeface="Candara" charset="0"/>
                <a:cs typeface="MS PGothic" charset="0"/>
              </a:rPr>
              <a:t>INDIVIDUALLY AND CORPORATELY IN 2016?</a:t>
            </a:r>
            <a:endParaRPr lang="en-US" sz="2800" b="1" dirty="0">
              <a:latin typeface="Candara" charset="0"/>
              <a:cs typeface="MS PGothic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443038"/>
            <a:ext cx="11771312" cy="5414962"/>
          </a:xfrm>
        </p:spPr>
        <p:txBody>
          <a:bodyPr/>
          <a:lstStyle/>
          <a:p>
            <a:pPr marL="461963" indent="-461963">
              <a:buNone/>
            </a:pPr>
            <a:r>
              <a:rPr lang="en-US" sz="2600" b="1" dirty="0">
                <a:latin typeface="Candara" charset="0"/>
                <a:cs typeface="MS PGothic" charset="0"/>
              </a:rPr>
              <a:t>2</a:t>
            </a:r>
            <a:r>
              <a:rPr lang="en-US" sz="2600" b="1" dirty="0" smtClean="0">
                <a:latin typeface="Candara" charset="0"/>
                <a:cs typeface="MS PGothic" charset="0"/>
              </a:rPr>
              <a:t>)   </a:t>
            </a:r>
            <a:r>
              <a:rPr lang="en-US" sz="2600" b="1" dirty="0">
                <a:latin typeface="Candara" charset="0"/>
                <a:cs typeface="MS PGothic" charset="0"/>
              </a:rPr>
              <a:t>We are to </a:t>
            </a:r>
            <a:r>
              <a:rPr lang="en-US" sz="26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realize and acknowledge that </a:t>
            </a:r>
            <a:r>
              <a:rPr lang="en-US" sz="26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we can do NOTHING </a:t>
            </a:r>
            <a:r>
              <a:rPr lang="en-US" sz="26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apart from Jesus.</a:t>
            </a:r>
            <a:endParaRPr lang="en-US" sz="2600" i="1" dirty="0">
              <a:latin typeface="Candara" charset="0"/>
              <a:cs typeface="Candara" charset="0"/>
            </a:endParaRPr>
          </a:p>
          <a:p>
            <a:pPr marL="461963" indent="-461963" algn="ctr">
              <a:spcBef>
                <a:spcPct val="0"/>
              </a:spcBef>
              <a:buFontTx/>
              <a:buNone/>
            </a:pPr>
            <a:endParaRPr lang="en-US" sz="1400" i="1" dirty="0">
              <a:latin typeface="Candara" charset="0"/>
              <a:cs typeface="Candara" charset="0"/>
            </a:endParaRPr>
          </a:p>
          <a:p>
            <a:pPr marL="461963" indent="-461963" algn="ctr">
              <a:spcBef>
                <a:spcPct val="0"/>
              </a:spcBef>
              <a:buNone/>
            </a:pPr>
            <a:r>
              <a:rPr lang="en-US" sz="24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“</a:t>
            </a:r>
            <a:r>
              <a:rPr lang="en-US" sz="2400" i="1" baseline="300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5</a:t>
            </a:r>
            <a:r>
              <a:rPr lang="en-US" sz="2400" i="1" baseline="30000" dirty="0">
                <a:solidFill>
                  <a:srgbClr val="000000"/>
                </a:solidFill>
                <a:latin typeface="Candara" charset="0"/>
                <a:cs typeface="MS PGothic" charset="0"/>
              </a:rPr>
              <a:t> 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I am the vine; you are the branches. Whoever abides in me and I in him, </a:t>
            </a:r>
            <a:r>
              <a:rPr lang="en-US" sz="24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/>
            </a:r>
            <a:br>
              <a:rPr lang="en-US" sz="24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4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he 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it is that bears much fruit, for apart from me you can do </a:t>
            </a:r>
            <a:r>
              <a:rPr lang="en-US" sz="24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nothing.” (v. 5)</a:t>
            </a:r>
          </a:p>
          <a:p>
            <a:pPr marL="461963" indent="-461963" algn="ctr">
              <a:spcBef>
                <a:spcPct val="0"/>
              </a:spcBef>
              <a:buNone/>
            </a:pPr>
            <a:endParaRPr lang="en-US" sz="1400" i="1" dirty="0">
              <a:solidFill>
                <a:srgbClr val="000000"/>
              </a:solidFill>
              <a:latin typeface="Candara" charset="0"/>
              <a:cs typeface="MS PGothic" charset="0"/>
            </a:endParaRPr>
          </a:p>
          <a:p>
            <a:pPr marL="912813" lvl="2" indent="-457200">
              <a:spcBef>
                <a:spcPct val="0"/>
              </a:spcBef>
              <a:buFont typeface="Wingdings" charset="0"/>
              <a:buChar char="Ø"/>
            </a:pPr>
            <a:r>
              <a:rPr lang="en-US" sz="2500" b="1" dirty="0" smtClean="0">
                <a:solidFill>
                  <a:srgbClr val="000000"/>
                </a:solidFill>
                <a:latin typeface="Candara" charset="0"/>
                <a:ea typeface="ＭＳ Ｐゴシック" charset="0"/>
              </a:rPr>
              <a:t>Of course, we</a:t>
            </a:r>
            <a:r>
              <a:rPr lang="en-US" sz="2500" b="1" i="1" dirty="0" smtClean="0">
                <a:solidFill>
                  <a:srgbClr val="000000"/>
                </a:solidFill>
                <a:latin typeface="Candara" charset="0"/>
                <a:ea typeface="ＭＳ Ｐゴシック" charset="0"/>
              </a:rPr>
              <a:t> can </a:t>
            </a:r>
            <a:r>
              <a:rPr lang="en-US" sz="2500" b="1" dirty="0" smtClean="0">
                <a:solidFill>
                  <a:srgbClr val="000000"/>
                </a:solidFill>
                <a:latin typeface="Candara" charset="0"/>
                <a:ea typeface="ＭＳ Ｐゴシック" charset="0"/>
              </a:rPr>
              <a:t>do many things apart from Jesus; we can play sports, raise our children,</a:t>
            </a:r>
            <a:r>
              <a:rPr lang="en-US" sz="2500" b="1" dirty="0">
                <a:solidFill>
                  <a:srgbClr val="000000"/>
                </a:solidFill>
                <a:latin typeface="Candara" charset="0"/>
                <a:ea typeface="ＭＳ Ｐゴシック" charset="0"/>
              </a:rPr>
              <a:t> </a:t>
            </a:r>
            <a:r>
              <a:rPr lang="en-US" sz="2500" b="1" dirty="0" smtClean="0">
                <a:solidFill>
                  <a:srgbClr val="000000"/>
                </a:solidFill>
                <a:latin typeface="Candara" charset="0"/>
                <a:ea typeface="ＭＳ Ｐゴシック" charset="0"/>
              </a:rPr>
              <a:t>volunteer for helping the needy, and even pastor a church.</a:t>
            </a:r>
          </a:p>
          <a:p>
            <a:pPr marL="912813" lvl="2" indent="-457200">
              <a:spcBef>
                <a:spcPct val="0"/>
              </a:spcBef>
              <a:buFont typeface="Wingdings" charset="0"/>
              <a:buChar char="Ø"/>
            </a:pPr>
            <a:r>
              <a:rPr lang="en-US" sz="2500" b="1" dirty="0" smtClean="0">
                <a:solidFill>
                  <a:srgbClr val="000000"/>
                </a:solidFill>
                <a:latin typeface="Candara" charset="0"/>
                <a:ea typeface="ＭＳ Ｐゴシック" charset="0"/>
              </a:rPr>
              <a:t>BUT, apart from Jesus, we can NOTHING in bearing spiritual fruit.</a:t>
            </a:r>
            <a:endParaRPr lang="en-US" sz="2500" b="1" dirty="0">
              <a:solidFill>
                <a:srgbClr val="000000"/>
              </a:solidFill>
              <a:latin typeface="Candara" charset="0"/>
              <a:ea typeface="ＭＳ Ｐゴシック" charset="0"/>
            </a:endParaRPr>
          </a:p>
          <a:p>
            <a:pPr marL="912813" lvl="2" indent="-457200">
              <a:spcBef>
                <a:spcPct val="0"/>
              </a:spcBef>
              <a:buFont typeface="Wingdings" charset="0"/>
              <a:buChar char="Ø"/>
            </a:pPr>
            <a:r>
              <a:rPr lang="en-US" sz="2500" b="1" dirty="0" smtClean="0">
                <a:solidFill>
                  <a:srgbClr val="000000"/>
                </a:solidFill>
                <a:latin typeface="Candara" charset="0"/>
                <a:ea typeface="ＭＳ Ｐゴシック" charset="0"/>
              </a:rPr>
              <a:t>In order to bear fruit—not accomplishment—we must realize that a branch cannot bear fruit unless it abides in the vine [= living by grace]. </a:t>
            </a:r>
            <a:endParaRPr lang="en-US" sz="2500" dirty="0">
              <a:solidFill>
                <a:srgbClr val="000000"/>
              </a:solidFill>
              <a:latin typeface="Candara" charset="0"/>
              <a:ea typeface="ＭＳ Ｐゴシック" charset="0"/>
            </a:endParaRPr>
          </a:p>
          <a:p>
            <a:pPr marL="912813" lvl="2" indent="-457200">
              <a:spcBef>
                <a:spcPct val="0"/>
              </a:spcBef>
              <a:buFont typeface="Wingdings" charset="0"/>
              <a:buChar char="Ø"/>
            </a:pPr>
            <a:endParaRPr lang="en-US" sz="2500" dirty="0" smtClean="0">
              <a:solidFill>
                <a:srgbClr val="000000"/>
              </a:solidFill>
              <a:latin typeface="Candara" charset="0"/>
              <a:ea typeface="ＭＳ Ｐゴシック" charset="0"/>
            </a:endParaRPr>
          </a:p>
          <a:p>
            <a:pPr marL="461963" indent="-461963" algn="ctr">
              <a:spcBef>
                <a:spcPct val="0"/>
              </a:spcBef>
              <a:buFontTx/>
              <a:buNone/>
            </a:pPr>
            <a:endParaRPr lang="en-US" sz="2200" i="1" dirty="0">
              <a:solidFill>
                <a:srgbClr val="000000"/>
              </a:solidFill>
              <a:latin typeface="Candara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848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431800"/>
            <a:ext cx="11547475" cy="8636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cs typeface="MS PGothic" charset="0"/>
              </a:rPr>
              <a:t>HOW CAN WE BEAR MUCH </a:t>
            </a:r>
            <a:r>
              <a:rPr lang="en-US" sz="2800" b="1" dirty="0" smtClean="0">
                <a:latin typeface="Candara" charset="0"/>
                <a:cs typeface="MS PGothic" charset="0"/>
              </a:rPr>
              <a:t>FRUIT </a:t>
            </a:r>
            <a:br>
              <a:rPr lang="en-US" sz="2800" b="1" dirty="0" smtClean="0">
                <a:latin typeface="Candara" charset="0"/>
                <a:cs typeface="MS PGothic" charset="0"/>
              </a:rPr>
            </a:br>
            <a:r>
              <a:rPr lang="en-US" sz="2800" b="1" dirty="0" smtClean="0">
                <a:latin typeface="Candara" charset="0"/>
                <a:cs typeface="MS PGothic" charset="0"/>
              </a:rPr>
              <a:t>INDIVIDUALLY AND CORPORATELY IN 2016?</a:t>
            </a:r>
            <a:endParaRPr lang="en-US" sz="2800" b="1" dirty="0">
              <a:latin typeface="Candara" charset="0"/>
              <a:cs typeface="MS PGothic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443038"/>
            <a:ext cx="11771312" cy="5414962"/>
          </a:xfrm>
        </p:spPr>
        <p:txBody>
          <a:bodyPr/>
          <a:lstStyle/>
          <a:p>
            <a:pPr marL="461963" indent="-461963">
              <a:buNone/>
            </a:pPr>
            <a:r>
              <a:rPr lang="en-US" sz="2600" b="1" dirty="0">
                <a:latin typeface="Candara" charset="0"/>
                <a:cs typeface="MS PGothic" charset="0"/>
              </a:rPr>
              <a:t>3</a:t>
            </a:r>
            <a:r>
              <a:rPr lang="en-US" sz="2600" b="1" dirty="0" smtClean="0">
                <a:latin typeface="Candara" charset="0"/>
                <a:cs typeface="MS PGothic" charset="0"/>
              </a:rPr>
              <a:t>)   </a:t>
            </a:r>
            <a:r>
              <a:rPr lang="en-US" sz="2600" b="1" dirty="0">
                <a:latin typeface="Candara" charset="0"/>
                <a:cs typeface="MS PGothic" charset="0"/>
              </a:rPr>
              <a:t>We are to </a:t>
            </a:r>
            <a:r>
              <a:rPr lang="en-US" sz="26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abide in Christ by being ACTIVELY DEPENDENT </a:t>
            </a:r>
            <a:r>
              <a:rPr lang="en-US" sz="26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ON JESUS through </a:t>
            </a:r>
            <a:r>
              <a:rPr lang="en-US" sz="26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his Word and our obedience for </a:t>
            </a:r>
            <a:r>
              <a:rPr lang="en-US" sz="26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fruitfulness.</a:t>
            </a:r>
            <a:endParaRPr lang="en-US" sz="2600" i="1" dirty="0">
              <a:latin typeface="Candara" charset="0"/>
              <a:cs typeface="Candara" charset="0"/>
            </a:endParaRPr>
          </a:p>
          <a:p>
            <a:pPr marL="461963" indent="-461963" algn="ctr">
              <a:spcBef>
                <a:spcPct val="0"/>
              </a:spcBef>
              <a:buFontTx/>
              <a:buNone/>
            </a:pPr>
            <a:endParaRPr lang="en-US" sz="1400" i="1" dirty="0">
              <a:latin typeface="Candara" charset="0"/>
              <a:cs typeface="Candara" charset="0"/>
            </a:endParaRPr>
          </a:p>
          <a:p>
            <a:pPr marL="461963" indent="-461963" algn="ctr">
              <a:spcBef>
                <a:spcPct val="0"/>
              </a:spcBef>
              <a:buNone/>
            </a:pPr>
            <a:r>
              <a:rPr lang="en-US" sz="24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“</a:t>
            </a:r>
            <a:r>
              <a:rPr lang="en-US" sz="2400" i="1" baseline="300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4 </a:t>
            </a:r>
            <a:r>
              <a:rPr lang="en-US" sz="24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Abide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 in me, and I in you. As the branch cannot bear fruit by itself, </a:t>
            </a:r>
            <a:r>
              <a:rPr lang="en-US" sz="24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/>
            </a:r>
            <a:br>
              <a:rPr lang="en-US" sz="24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4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unless 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it abides in the vine, neither can you, unless you abide in me</a:t>
            </a:r>
            <a:r>
              <a:rPr lang="en-US" sz="24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.” (v. 4)</a:t>
            </a:r>
          </a:p>
          <a:p>
            <a:pPr marL="461963" indent="-461963" algn="ctr">
              <a:spcBef>
                <a:spcPct val="0"/>
              </a:spcBef>
              <a:buNone/>
            </a:pPr>
            <a:endParaRPr lang="en-US" sz="1400" i="1" dirty="0">
              <a:solidFill>
                <a:srgbClr val="000000"/>
              </a:solidFill>
              <a:latin typeface="Candara" charset="0"/>
              <a:cs typeface="MS PGothic" charset="0"/>
            </a:endParaRPr>
          </a:p>
          <a:p>
            <a:pPr marL="912813" lvl="2" indent="-457200">
              <a:spcBef>
                <a:spcPct val="0"/>
              </a:spcBef>
              <a:buFont typeface="Wingdings" charset="0"/>
              <a:buChar char="Ø"/>
            </a:pPr>
            <a:r>
              <a:rPr lang="en-US" sz="2500" b="1" dirty="0" smtClean="0">
                <a:solidFill>
                  <a:srgbClr val="000000"/>
                </a:solidFill>
                <a:latin typeface="Candara" charset="0"/>
                <a:ea typeface="ＭＳ Ｐゴシック" charset="0"/>
              </a:rPr>
              <a:t>Abiding in Jesus has two common pitfalls: (1) </a:t>
            </a:r>
            <a:r>
              <a:rPr lang="en-US" sz="2500" b="1" i="1" dirty="0" smtClean="0">
                <a:solidFill>
                  <a:srgbClr val="000000"/>
                </a:solidFill>
                <a:latin typeface="Candara" charset="0"/>
                <a:ea typeface="ＭＳ Ｐゴシック" charset="0"/>
              </a:rPr>
              <a:t>being self-reliant </a:t>
            </a:r>
            <a:r>
              <a:rPr lang="en-US" sz="2500" b="1" dirty="0" smtClean="0">
                <a:solidFill>
                  <a:srgbClr val="000000"/>
                </a:solidFill>
                <a:latin typeface="Candara" charset="0"/>
                <a:ea typeface="ＭＳ Ｐゴシック" charset="0"/>
              </a:rPr>
              <a:t>in abiding—even with right things; (2) </a:t>
            </a:r>
            <a:r>
              <a:rPr lang="en-US" sz="2500" b="1" i="1" dirty="0" smtClean="0">
                <a:solidFill>
                  <a:srgbClr val="000000"/>
                </a:solidFill>
                <a:latin typeface="Candara" charset="0"/>
                <a:ea typeface="ＭＳ Ｐゴシック" charset="0"/>
              </a:rPr>
              <a:t>being merely passive</a:t>
            </a:r>
            <a:r>
              <a:rPr lang="en-US" sz="2500" b="1" dirty="0" smtClean="0">
                <a:solidFill>
                  <a:srgbClr val="000000"/>
                </a:solidFill>
                <a:latin typeface="Candara" charset="0"/>
                <a:ea typeface="ＭＳ Ｐゴシック" charset="0"/>
              </a:rPr>
              <a:t>—even with right intentions.</a:t>
            </a:r>
            <a:endParaRPr lang="en-US" sz="2500" b="1" dirty="0">
              <a:solidFill>
                <a:srgbClr val="000000"/>
              </a:solidFill>
              <a:latin typeface="Candara" charset="0"/>
              <a:ea typeface="ＭＳ Ｐゴシック" charset="0"/>
            </a:endParaRPr>
          </a:p>
          <a:p>
            <a:pPr marL="912813" lvl="2" indent="-457200">
              <a:spcBef>
                <a:spcPct val="0"/>
              </a:spcBef>
              <a:buFont typeface="Wingdings" charset="0"/>
              <a:buChar char="Ø"/>
            </a:pPr>
            <a:r>
              <a:rPr lang="en-US" sz="2500" b="1" dirty="0">
                <a:solidFill>
                  <a:srgbClr val="000000"/>
                </a:solidFill>
                <a:latin typeface="Candara" charset="0"/>
                <a:ea typeface="ＭＳ Ｐゴシック" charset="0"/>
              </a:rPr>
              <a:t>F</a:t>
            </a:r>
            <a:r>
              <a:rPr lang="en-US" sz="2500" b="1" dirty="0" smtClean="0">
                <a:solidFill>
                  <a:srgbClr val="000000"/>
                </a:solidFill>
                <a:latin typeface="Candara" charset="0"/>
                <a:ea typeface="ＭＳ Ｐゴシック" charset="0"/>
              </a:rPr>
              <a:t>ruit comes </a:t>
            </a:r>
            <a:r>
              <a:rPr lang="en-US" sz="2500" b="1" i="1" dirty="0" smtClean="0">
                <a:solidFill>
                  <a:srgbClr val="000000"/>
                </a:solidFill>
                <a:latin typeface="Candara" charset="0"/>
                <a:ea typeface="ＭＳ Ｐゴシック" charset="0"/>
              </a:rPr>
              <a:t>NOT</a:t>
            </a:r>
            <a:r>
              <a:rPr lang="en-US" sz="2500" b="1" dirty="0" smtClean="0">
                <a:solidFill>
                  <a:srgbClr val="000000"/>
                </a:solidFill>
                <a:latin typeface="Candara" charset="0"/>
                <a:ea typeface="ＭＳ Ｐゴシック" charset="0"/>
              </a:rPr>
              <a:t> from us [branches] </a:t>
            </a:r>
            <a:r>
              <a:rPr lang="en-US" sz="2500" b="1" i="1" dirty="0" smtClean="0">
                <a:solidFill>
                  <a:srgbClr val="000000"/>
                </a:solidFill>
                <a:latin typeface="Candara" charset="0"/>
                <a:ea typeface="ＭＳ Ｐゴシック" charset="0"/>
              </a:rPr>
              <a:t>BUT</a:t>
            </a:r>
            <a:r>
              <a:rPr lang="en-US" sz="2500" b="1" dirty="0" smtClean="0">
                <a:solidFill>
                  <a:srgbClr val="000000"/>
                </a:solidFill>
                <a:latin typeface="Candara" charset="0"/>
                <a:ea typeface="ＭＳ Ｐゴシック" charset="0"/>
              </a:rPr>
              <a:t> from </a:t>
            </a:r>
            <a:r>
              <a:rPr lang="en-US" sz="2500" b="1" dirty="0">
                <a:solidFill>
                  <a:srgbClr val="000000"/>
                </a:solidFill>
                <a:latin typeface="Candara" charset="0"/>
                <a:ea typeface="ＭＳ Ｐゴシック" charset="0"/>
              </a:rPr>
              <a:t>Jesus [the true </a:t>
            </a:r>
            <a:r>
              <a:rPr lang="en-US" sz="2500" b="1" dirty="0" smtClean="0">
                <a:solidFill>
                  <a:srgbClr val="000000"/>
                </a:solidFill>
                <a:latin typeface="Candara" charset="0"/>
                <a:ea typeface="ＭＳ Ｐゴシック" charset="0"/>
              </a:rPr>
              <a:t>vine] living in and through us; hence, abiding in the vine requires </a:t>
            </a:r>
            <a:r>
              <a:rPr lang="en-US" sz="2500" b="1" spc="-50" dirty="0" smtClean="0">
                <a:solidFill>
                  <a:srgbClr val="000000"/>
                </a:solidFill>
                <a:latin typeface="Candara" charset="0"/>
                <a:ea typeface="ＭＳ Ｐゴシック" charset="0"/>
              </a:rPr>
              <a:t>ACTIVE </a:t>
            </a:r>
            <a:r>
              <a:rPr lang="en-US" sz="2500" b="1" spc="-50" dirty="0" smtClean="0">
                <a:solidFill>
                  <a:srgbClr val="000000"/>
                </a:solidFill>
                <a:latin typeface="Candara" charset="0"/>
                <a:ea typeface="ＭＳ Ｐゴシック" charset="0"/>
              </a:rPr>
              <a:t>DEPENDENCE/</a:t>
            </a:r>
            <a:r>
              <a:rPr lang="en-US" sz="2500" b="1" spc="-50" dirty="0" smtClean="0">
                <a:solidFill>
                  <a:srgbClr val="000000"/>
                </a:solidFill>
                <a:latin typeface="Candara" charset="0"/>
                <a:ea typeface="ＭＳ Ｐゴシック" charset="0"/>
              </a:rPr>
              <a:t>FAITH.</a:t>
            </a:r>
          </a:p>
          <a:p>
            <a:pPr marL="912813" lvl="2" indent="-457200">
              <a:spcBef>
                <a:spcPct val="0"/>
              </a:spcBef>
              <a:buFont typeface="Wingdings" charset="0"/>
              <a:buChar char="Ø"/>
            </a:pPr>
            <a:r>
              <a:rPr lang="en-US" sz="2500" b="1" dirty="0" smtClean="0">
                <a:solidFill>
                  <a:srgbClr val="000000"/>
                </a:solidFill>
                <a:latin typeface="Candara" charset="0"/>
                <a:ea typeface="ＭＳ Ｐゴシック" charset="0"/>
              </a:rPr>
              <a:t>How? We can actively pray for utter dependence and more fruit; we can let the Word of Christ richly dwell in us; we can obey Christ’s commandments; </a:t>
            </a:r>
            <a:br>
              <a:rPr lang="en-US" sz="2500" b="1" dirty="0" smtClean="0">
                <a:solidFill>
                  <a:srgbClr val="000000"/>
                </a:solidFill>
                <a:latin typeface="Candara" charset="0"/>
                <a:ea typeface="ＭＳ Ｐゴシック" charset="0"/>
              </a:rPr>
            </a:br>
            <a:r>
              <a:rPr lang="en-US" sz="2500" b="1" dirty="0" smtClean="0">
                <a:solidFill>
                  <a:srgbClr val="000000"/>
                </a:solidFill>
                <a:latin typeface="Candara" charset="0"/>
                <a:ea typeface="ＭＳ Ｐゴシック" charset="0"/>
              </a:rPr>
              <a:t>we can love one another as Jesus has loved us, etc</a:t>
            </a:r>
            <a:r>
              <a:rPr lang="en-US" sz="2500" b="1" dirty="0">
                <a:solidFill>
                  <a:srgbClr val="000000"/>
                </a:solidFill>
                <a:latin typeface="Candara" charset="0"/>
                <a:ea typeface="ＭＳ Ｐゴシック" charset="0"/>
              </a:rPr>
              <a:t>.</a:t>
            </a:r>
            <a:endParaRPr lang="en-US" sz="2500" dirty="0" smtClean="0">
              <a:solidFill>
                <a:srgbClr val="000000"/>
              </a:solidFill>
              <a:latin typeface="Candara" charset="0"/>
              <a:ea typeface="ＭＳ Ｐゴシック" charset="0"/>
            </a:endParaRPr>
          </a:p>
          <a:p>
            <a:pPr marL="461963" indent="-461963" algn="ctr">
              <a:spcBef>
                <a:spcPct val="0"/>
              </a:spcBef>
              <a:buFontTx/>
              <a:buNone/>
            </a:pPr>
            <a:endParaRPr lang="en-US" sz="2200" i="1" dirty="0">
              <a:solidFill>
                <a:srgbClr val="000000"/>
              </a:solidFill>
              <a:latin typeface="Candara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481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10972800" cy="5105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i="1" dirty="0" smtClean="0">
                <a:latin typeface="Candara"/>
                <a:cs typeface="Candara"/>
              </a:rPr>
              <a:t>The </a:t>
            </a:r>
            <a:r>
              <a:rPr lang="en-US" sz="2800" b="1" i="1" dirty="0">
                <a:latin typeface="Candara"/>
                <a:cs typeface="Candara"/>
              </a:rPr>
              <a:t>branch of the vine does not worry, </a:t>
            </a:r>
            <a:r>
              <a:rPr lang="en-US" sz="2800" b="1" i="1" dirty="0" smtClean="0">
                <a:latin typeface="Candara"/>
                <a:cs typeface="Candara"/>
              </a:rPr>
              <a:t/>
            </a:r>
            <a:br>
              <a:rPr lang="en-US" sz="2800" b="1" i="1" dirty="0" smtClean="0">
                <a:latin typeface="Candara"/>
                <a:cs typeface="Candara"/>
              </a:rPr>
            </a:br>
            <a:r>
              <a:rPr lang="en-US" sz="2800" b="1" i="1" dirty="0" smtClean="0">
                <a:latin typeface="Candara"/>
                <a:cs typeface="Candara"/>
              </a:rPr>
              <a:t>and </a:t>
            </a:r>
            <a:r>
              <a:rPr lang="en-US" sz="2800" b="1" i="1" dirty="0">
                <a:latin typeface="Candara"/>
                <a:cs typeface="Candara"/>
              </a:rPr>
              <a:t>toil, and rush here to seek for sunshine, </a:t>
            </a:r>
            <a:r>
              <a:rPr lang="en-US" sz="2800" b="1" i="1" dirty="0" smtClean="0">
                <a:latin typeface="Candara"/>
                <a:cs typeface="Candara"/>
              </a:rPr>
              <a:t/>
            </a:r>
            <a:br>
              <a:rPr lang="en-US" sz="2800" b="1" i="1" dirty="0" smtClean="0">
                <a:latin typeface="Candara"/>
                <a:cs typeface="Candara"/>
              </a:rPr>
            </a:br>
            <a:r>
              <a:rPr lang="en-US" sz="2800" b="1" i="1" dirty="0" smtClean="0">
                <a:latin typeface="Candara"/>
                <a:cs typeface="Candara"/>
              </a:rPr>
              <a:t>and there </a:t>
            </a:r>
            <a:r>
              <a:rPr lang="en-US" sz="2800" b="1" i="1" dirty="0">
                <a:latin typeface="Candara"/>
                <a:cs typeface="Candara"/>
              </a:rPr>
              <a:t>to find rain. </a:t>
            </a:r>
            <a:r>
              <a:rPr lang="en-US" sz="2800" b="1" i="1" dirty="0" smtClean="0">
                <a:latin typeface="Candara"/>
                <a:cs typeface="Candara"/>
              </a:rPr>
              <a:t>No, </a:t>
            </a:r>
            <a:r>
              <a:rPr lang="en-US" sz="2800" b="1" i="1" dirty="0">
                <a:latin typeface="Candara"/>
                <a:cs typeface="Candara"/>
              </a:rPr>
              <a:t>it rests in union </a:t>
            </a:r>
            <a:r>
              <a:rPr lang="en-US" sz="2800" b="1" i="1" dirty="0" smtClean="0">
                <a:latin typeface="Candara"/>
                <a:cs typeface="Candara"/>
              </a:rPr>
              <a:t>and</a:t>
            </a:r>
            <a:br>
              <a:rPr lang="en-US" sz="2800" b="1" i="1" dirty="0" smtClean="0">
                <a:latin typeface="Candara"/>
                <a:cs typeface="Candara"/>
              </a:rPr>
            </a:br>
            <a:r>
              <a:rPr lang="en-US" sz="2800" b="1" i="1" dirty="0" smtClean="0">
                <a:latin typeface="Candara"/>
                <a:cs typeface="Candara"/>
              </a:rPr>
              <a:t> </a:t>
            </a:r>
            <a:r>
              <a:rPr lang="en-US" sz="2800" b="1" i="1" dirty="0">
                <a:latin typeface="Candara"/>
                <a:cs typeface="Candara"/>
              </a:rPr>
              <a:t>communion with the vine; and at the right time, and </a:t>
            </a:r>
            <a:r>
              <a:rPr lang="en-US" sz="2800" b="1" i="1" dirty="0" smtClean="0">
                <a:latin typeface="Candara"/>
                <a:cs typeface="Candara"/>
              </a:rPr>
              <a:t/>
            </a:r>
            <a:br>
              <a:rPr lang="en-US" sz="2800" b="1" i="1" dirty="0" smtClean="0">
                <a:latin typeface="Candara"/>
                <a:cs typeface="Candara"/>
              </a:rPr>
            </a:br>
            <a:r>
              <a:rPr lang="en-US" sz="2800" b="1" i="1" dirty="0" smtClean="0">
                <a:latin typeface="Candara"/>
                <a:cs typeface="Candara"/>
              </a:rPr>
              <a:t>in </a:t>
            </a:r>
            <a:r>
              <a:rPr lang="en-US" sz="2800" b="1" i="1" dirty="0">
                <a:latin typeface="Candara"/>
                <a:cs typeface="Candara"/>
              </a:rPr>
              <a:t>the right way, is the right fruit found on it. </a:t>
            </a:r>
            <a:r>
              <a:rPr lang="en-US" sz="2800" b="1" i="1" dirty="0" smtClean="0">
                <a:latin typeface="Candara"/>
                <a:cs typeface="Candara"/>
              </a:rPr>
              <a:t/>
            </a:r>
            <a:br>
              <a:rPr lang="en-US" sz="2800" b="1" i="1" dirty="0" smtClean="0">
                <a:latin typeface="Candara"/>
                <a:cs typeface="Candara"/>
              </a:rPr>
            </a:br>
            <a:r>
              <a:rPr lang="en-US" sz="2800" b="1" i="1" dirty="0" smtClean="0">
                <a:latin typeface="Candara"/>
                <a:cs typeface="Candara"/>
              </a:rPr>
              <a:t>Let </a:t>
            </a:r>
            <a:r>
              <a:rPr lang="en-US" sz="2800" b="1" i="1" dirty="0">
                <a:latin typeface="Candara"/>
                <a:cs typeface="Candara"/>
              </a:rPr>
              <a:t>us so abide in the Lord </a:t>
            </a:r>
            <a:r>
              <a:rPr lang="en-US" sz="2800" b="1" i="1" dirty="0" smtClean="0">
                <a:latin typeface="Candara"/>
                <a:cs typeface="Candara"/>
              </a:rPr>
              <a:t>Jesus.</a:t>
            </a:r>
            <a:br>
              <a:rPr lang="en-US" sz="2800" b="1" i="1" dirty="0" smtClean="0">
                <a:latin typeface="Candara"/>
                <a:cs typeface="Candara"/>
              </a:rPr>
            </a:br>
            <a:r>
              <a:rPr lang="en-US" sz="2800" b="1" i="1" dirty="0" smtClean="0">
                <a:latin typeface="Candara"/>
                <a:cs typeface="Candara"/>
              </a:rPr>
              <a:t>James </a:t>
            </a:r>
            <a:r>
              <a:rPr lang="en-US" sz="2800" b="1" i="1" dirty="0">
                <a:latin typeface="Candara"/>
                <a:cs typeface="Candara"/>
              </a:rPr>
              <a:t>Hudson Taylor</a:t>
            </a:r>
          </a:p>
        </p:txBody>
      </p:sp>
    </p:spTree>
    <p:extLst>
      <p:ext uri="{BB962C8B-B14F-4D97-AF65-F5344CB8AC3E}">
        <p14:creationId xmlns:p14="http://schemas.microsoft.com/office/powerpoint/2010/main" val="884799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11582400" cy="609600"/>
          </a:xfrm>
        </p:spPr>
        <p:txBody>
          <a:bodyPr/>
          <a:lstStyle/>
          <a:p>
            <a:r>
              <a:rPr lang="en-US" sz="3000" b="1" dirty="0" smtClean="0">
                <a:latin typeface="Candara" charset="0"/>
                <a:cs typeface="MS PGothic" charset="0"/>
              </a:rPr>
              <a:t>LET’S ENVISION TOGETHER A FRUITFUL YEAR IN/FOR CHRIST!</a:t>
            </a:r>
            <a:endParaRPr lang="en-US" sz="3000" b="1" dirty="0">
              <a:latin typeface="Candara" charset="0"/>
              <a:cs typeface="MS PGothic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11658600" cy="5578479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400" i="1" dirty="0" smtClean="0">
                <a:latin typeface="Candara" charset="0"/>
                <a:cs typeface="MS PGothic" charset="0"/>
              </a:rPr>
              <a:t>Our Vision for 2016: B</a:t>
            </a:r>
            <a:r>
              <a:rPr lang="en-US" altLang="ja-JP" sz="2400" i="1" dirty="0" smtClean="0">
                <a:latin typeface="Candara" charset="0"/>
                <a:cs typeface="MS PGothic" charset="0"/>
              </a:rPr>
              <a:t>earing </a:t>
            </a:r>
            <a:r>
              <a:rPr lang="en-US" altLang="ja-JP" sz="2400" i="1" dirty="0">
                <a:latin typeface="Candara" charset="0"/>
                <a:cs typeface="MS PGothic" charset="0"/>
              </a:rPr>
              <a:t>M</a:t>
            </a:r>
            <a:r>
              <a:rPr lang="en-US" altLang="ja-JP" sz="2400" i="1" dirty="0" smtClean="0">
                <a:latin typeface="Candara" charset="0"/>
                <a:cs typeface="MS PGothic" charset="0"/>
              </a:rPr>
              <a:t>uch </a:t>
            </a:r>
            <a:r>
              <a:rPr lang="en-US" altLang="ja-JP" sz="2400" i="1" dirty="0">
                <a:latin typeface="Candara" charset="0"/>
                <a:cs typeface="MS PGothic" charset="0"/>
              </a:rPr>
              <a:t>F</a:t>
            </a:r>
            <a:r>
              <a:rPr lang="en-US" altLang="ja-JP" sz="2400" i="1" dirty="0" smtClean="0">
                <a:latin typeface="Candara" charset="0"/>
                <a:cs typeface="MS PGothic" charset="0"/>
              </a:rPr>
              <a:t>ruit </a:t>
            </a:r>
            <a:r>
              <a:rPr lang="en-US" altLang="ja-JP" sz="2400" i="1" dirty="0">
                <a:latin typeface="Candara" charset="0"/>
                <a:cs typeface="MS PGothic" charset="0"/>
              </a:rPr>
              <a:t>in </a:t>
            </a:r>
            <a:r>
              <a:rPr lang="en-US" altLang="ja-JP" sz="2400" i="1" dirty="0" smtClean="0">
                <a:latin typeface="Candara" charset="0"/>
                <a:cs typeface="MS PGothic" charset="0"/>
              </a:rPr>
              <a:t>Fullness </a:t>
            </a:r>
            <a:r>
              <a:rPr lang="en-US" altLang="ja-JP" sz="2400" i="1" dirty="0">
                <a:latin typeface="Candara" charset="0"/>
                <a:cs typeface="MS PGothic" charset="0"/>
              </a:rPr>
              <a:t>of </a:t>
            </a:r>
            <a:r>
              <a:rPr lang="en-US" altLang="ja-JP" sz="2400" i="1" dirty="0" smtClean="0">
                <a:latin typeface="Candara" charset="0"/>
                <a:cs typeface="MS PGothic" charset="0"/>
              </a:rPr>
              <a:t>Joy </a:t>
            </a:r>
            <a:r>
              <a:rPr lang="en-US" altLang="ja-JP" sz="2400" i="1" smtClean="0">
                <a:latin typeface="Candara" charset="0"/>
                <a:cs typeface="MS PGothic" charset="0"/>
              </a:rPr>
              <a:t>(John 15:5)</a:t>
            </a:r>
            <a:endParaRPr lang="en-US" altLang="ja-JP" sz="2400" i="1" dirty="0" smtClean="0">
              <a:latin typeface="Candara" charset="0"/>
              <a:cs typeface="MS PGothic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US" sz="1400" i="1" dirty="0">
              <a:latin typeface="Candara" charset="0"/>
              <a:cs typeface="MS PGothic" charset="0"/>
            </a:endParaRPr>
          </a:p>
          <a:p>
            <a:pPr marL="461963" lvl="0" indent="-461963">
              <a:spcBef>
                <a:spcPct val="0"/>
              </a:spcBef>
            </a:pPr>
            <a:r>
              <a:rPr lang="en-US" sz="2600" b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Joyfully submitting to God’s “pruning” through the Word and trials.</a:t>
            </a:r>
            <a:endParaRPr lang="en-US" sz="2600" b="1" dirty="0">
              <a:solidFill>
                <a:srgbClr val="000000"/>
              </a:solidFill>
              <a:latin typeface="Candara" charset="0"/>
              <a:cs typeface="MS PGothic" charset="0"/>
            </a:endParaRPr>
          </a:p>
          <a:p>
            <a:pPr marL="461963" indent="-461963">
              <a:spcBef>
                <a:spcPct val="0"/>
              </a:spcBef>
            </a:pPr>
            <a:endParaRPr lang="en-US" sz="1400" b="1" dirty="0" smtClean="0">
              <a:latin typeface="Candara" charset="0"/>
              <a:cs typeface="MS PGothic" charset="0"/>
            </a:endParaRPr>
          </a:p>
          <a:p>
            <a:pPr marL="461963" lvl="0" indent="-461963">
              <a:spcBef>
                <a:spcPct val="0"/>
              </a:spcBef>
            </a:pPr>
            <a:r>
              <a:rPr lang="en-US" sz="2600" b="1" dirty="0">
                <a:solidFill>
                  <a:srgbClr val="000000"/>
                </a:solidFill>
                <a:latin typeface="Candara" charset="0"/>
                <a:cs typeface="MS PGothic" charset="0"/>
              </a:rPr>
              <a:t>Fruit of the Holy Spirit in our </a:t>
            </a:r>
            <a:r>
              <a:rPr lang="en-US" sz="2600" b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character, showing more Christlikeness. </a:t>
            </a:r>
            <a:endParaRPr lang="en-US" sz="2600" b="1" dirty="0">
              <a:solidFill>
                <a:srgbClr val="000000"/>
              </a:solidFill>
              <a:latin typeface="Candara" charset="0"/>
              <a:cs typeface="MS PGothic" charset="0"/>
            </a:endParaRPr>
          </a:p>
          <a:p>
            <a:pPr marL="461963" indent="-461963">
              <a:spcBef>
                <a:spcPct val="0"/>
              </a:spcBef>
            </a:pPr>
            <a:endParaRPr lang="en-US" sz="1400" b="1" dirty="0" smtClean="0">
              <a:latin typeface="Candara" charset="0"/>
              <a:cs typeface="MS PGothic" charset="0"/>
            </a:endParaRPr>
          </a:p>
          <a:p>
            <a:pPr marL="461963" indent="-461963">
              <a:spcBef>
                <a:spcPct val="0"/>
              </a:spcBef>
            </a:pPr>
            <a:r>
              <a:rPr lang="en-US" sz="2600" b="1" dirty="0" smtClean="0">
                <a:latin typeface="Candara" charset="0"/>
                <a:cs typeface="MS PGothic" charset="0"/>
              </a:rPr>
              <a:t>Fruit of our REAL transformation/breakthroughs in ourselves, marriages, families, and homegroup communities.</a:t>
            </a:r>
          </a:p>
          <a:p>
            <a:pPr marL="461963" indent="-461963">
              <a:spcBef>
                <a:spcPct val="0"/>
              </a:spcBef>
            </a:pPr>
            <a:endParaRPr lang="en-US" sz="1400" b="1" dirty="0">
              <a:latin typeface="Candara" charset="0"/>
              <a:cs typeface="MS PGothic" charset="0"/>
            </a:endParaRPr>
          </a:p>
          <a:p>
            <a:pPr marL="461963" indent="-461963">
              <a:spcBef>
                <a:spcPct val="0"/>
              </a:spcBef>
            </a:pPr>
            <a:r>
              <a:rPr lang="en-US" sz="2600" b="1" dirty="0" smtClean="0">
                <a:latin typeface="Candara" charset="0"/>
                <a:cs typeface="MS PGothic" charset="0"/>
              </a:rPr>
              <a:t>Fruit of abiding in Jesus’ love by loving one another.</a:t>
            </a:r>
          </a:p>
          <a:p>
            <a:pPr marL="461963" indent="-461963">
              <a:spcBef>
                <a:spcPct val="0"/>
              </a:spcBef>
            </a:pPr>
            <a:endParaRPr lang="en-US" sz="1400" b="1" dirty="0">
              <a:latin typeface="Candara" charset="0"/>
              <a:cs typeface="MS PGothic" charset="0"/>
            </a:endParaRPr>
          </a:p>
          <a:p>
            <a:pPr marL="461963" indent="-461963">
              <a:spcBef>
                <a:spcPct val="0"/>
              </a:spcBef>
            </a:pPr>
            <a:r>
              <a:rPr lang="en-US" sz="2600" b="1" dirty="0" smtClean="0">
                <a:latin typeface="Candara" charset="0"/>
                <a:cs typeface="MS PGothic" charset="0"/>
              </a:rPr>
              <a:t>Fruit of our obedience in loving the least, the lost, and the last of our world.</a:t>
            </a:r>
          </a:p>
          <a:p>
            <a:pPr marL="461963" indent="-461963">
              <a:spcBef>
                <a:spcPct val="0"/>
              </a:spcBef>
            </a:pPr>
            <a:endParaRPr lang="en-US" sz="1400" b="1" dirty="0">
              <a:latin typeface="Candara" charset="0"/>
              <a:cs typeface="MS PGothic" charset="0"/>
            </a:endParaRPr>
          </a:p>
          <a:p>
            <a:pPr marL="461963" indent="-461963">
              <a:spcBef>
                <a:spcPct val="0"/>
              </a:spcBef>
            </a:pPr>
            <a:r>
              <a:rPr lang="en-US" sz="2600" b="1" dirty="0" smtClean="0">
                <a:latin typeface="Candara" charset="0"/>
                <a:cs typeface="MS PGothic" charset="0"/>
              </a:rPr>
              <a:t>Fruit </a:t>
            </a:r>
            <a:r>
              <a:rPr lang="en-US" sz="2600" b="1" dirty="0">
                <a:latin typeface="Candara" charset="0"/>
                <a:cs typeface="MS PGothic" charset="0"/>
              </a:rPr>
              <a:t>of </a:t>
            </a:r>
            <a:r>
              <a:rPr lang="en-US" sz="2600" b="1" dirty="0" smtClean="0">
                <a:latin typeface="Candara" charset="0"/>
                <a:cs typeface="MS PGothic" charset="0"/>
              </a:rPr>
              <a:t>our active dependence on Jesus through the Word and prayer.</a:t>
            </a:r>
            <a:endParaRPr lang="en-US" sz="2600" b="1" dirty="0">
              <a:latin typeface="Candara" charset="0"/>
              <a:cs typeface="MS PGothic" charset="0"/>
            </a:endParaRPr>
          </a:p>
          <a:p>
            <a:pPr marL="461963" indent="-461963">
              <a:spcBef>
                <a:spcPct val="0"/>
              </a:spcBef>
            </a:pPr>
            <a:endParaRPr lang="en-US" sz="1400" b="1" dirty="0">
              <a:latin typeface="Candara" charset="0"/>
              <a:cs typeface="MS PGothic" charset="0"/>
            </a:endParaRPr>
          </a:p>
          <a:p>
            <a:pPr marL="461963" indent="-461963">
              <a:spcBef>
                <a:spcPct val="0"/>
              </a:spcBef>
            </a:pPr>
            <a:r>
              <a:rPr lang="en-US" sz="2600" b="1" dirty="0" smtClean="0">
                <a:latin typeface="Candara" charset="0"/>
                <a:cs typeface="MS PGothic" charset="0"/>
              </a:rPr>
              <a:t>Experiencing Jesus’ joy as our joy—bearing fruit in fullness of joy!</a:t>
            </a:r>
            <a:endParaRPr lang="en-US" sz="2600" b="1" dirty="0">
              <a:latin typeface="Candara" charset="0"/>
              <a:cs typeface="MS PGothic" charset="0"/>
            </a:endParaRPr>
          </a:p>
          <a:p>
            <a:pPr marL="461963" indent="-461963">
              <a:spcBef>
                <a:spcPct val="0"/>
              </a:spcBef>
            </a:pPr>
            <a:endParaRPr lang="en-US" sz="1400" b="1" dirty="0">
              <a:latin typeface="Candara" charset="0"/>
              <a:cs typeface="MS PGothic" charset="0"/>
            </a:endParaRPr>
          </a:p>
          <a:p>
            <a:pPr>
              <a:spcBef>
                <a:spcPct val="0"/>
              </a:spcBef>
            </a:pPr>
            <a:endParaRPr lang="en-US" sz="2600" b="1" dirty="0">
              <a:latin typeface="Candara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105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11582400" cy="914400"/>
          </a:xfrm>
        </p:spPr>
        <p:txBody>
          <a:bodyPr/>
          <a:lstStyle/>
          <a:p>
            <a:pPr eaLnBrk="1" hangingPunct="1"/>
            <a:r>
              <a:rPr lang="en-US" sz="3000" dirty="0">
                <a:latin typeface="Candara" charset="0"/>
                <a:cs typeface="MS PGothic" charset="0"/>
              </a:rPr>
              <a:t>THREE PRACTICAL QUESTIONS </a:t>
            </a:r>
            <a:br>
              <a:rPr lang="en-US" sz="3000" dirty="0">
                <a:latin typeface="Candara" charset="0"/>
                <a:cs typeface="MS PGothic" charset="0"/>
              </a:rPr>
            </a:br>
            <a:r>
              <a:rPr lang="en-US" sz="3000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idx="1"/>
          </p:nvPr>
        </p:nvSpPr>
        <p:spPr>
          <a:xfrm>
            <a:off x="406401" y="1524000"/>
            <a:ext cx="11404599" cy="5181600"/>
          </a:xfrm>
        </p:spPr>
        <p:txBody>
          <a:bodyPr/>
          <a:lstStyle/>
          <a:p>
            <a:pPr marL="457200" indent="-457200">
              <a:buFont typeface="Calibri" charset="0"/>
              <a:buAutoNum type="arabicPeriod"/>
            </a:pPr>
            <a:r>
              <a:rPr lang="en-US" sz="2600" dirty="0">
                <a:latin typeface="Candara" charset="0"/>
                <a:cs typeface="Candara" charset="0"/>
              </a:rPr>
              <a:t>In what ways are you now more convinced of your need for bearing fruit as a true Christ-follower as we seek to be a fruitful church in 2016?</a:t>
            </a:r>
          </a:p>
          <a:p>
            <a:pPr marL="457200" indent="-457200">
              <a:buFont typeface="Calibri" charset="0"/>
              <a:buAutoNum type="arabicPeriod"/>
            </a:pPr>
            <a:endParaRPr lang="en-US" sz="2000" dirty="0">
              <a:latin typeface="Candara" charset="0"/>
              <a:cs typeface="Candara" charset="0"/>
            </a:endParaRPr>
          </a:p>
          <a:p>
            <a:pPr marL="457200" indent="-457200">
              <a:buFont typeface="Calibri" charset="0"/>
              <a:buAutoNum type="arabicPeriod"/>
            </a:pPr>
            <a:r>
              <a:rPr lang="en-US" sz="2600" dirty="0">
                <a:latin typeface="Candara" charset="0"/>
                <a:cs typeface="Candara" charset="0"/>
              </a:rPr>
              <a:t>What would it mean for you to acknowledge that you can do NOTHING apart from Jesus (in bearing spiritual fruit)? How will this help you to bear fruit?</a:t>
            </a:r>
          </a:p>
          <a:p>
            <a:pPr marL="457200" indent="-457200">
              <a:buFont typeface="Calibri" charset="0"/>
              <a:buAutoNum type="arabicPeriod"/>
            </a:pPr>
            <a:endParaRPr lang="en-US" sz="2000" dirty="0">
              <a:latin typeface="Candara" charset="0"/>
              <a:cs typeface="Candara" charset="0"/>
            </a:endParaRPr>
          </a:p>
          <a:p>
            <a:pPr marL="457200" indent="-457200">
              <a:buFont typeface="Calibri" charset="0"/>
              <a:buAutoNum type="arabicPeriod"/>
            </a:pPr>
            <a:r>
              <a:rPr lang="en-US" sz="2600" dirty="0">
                <a:latin typeface="Candara" charset="0"/>
                <a:cs typeface="Candara" charset="0"/>
              </a:rPr>
              <a:t>What will be your first step toward abiding in Christ by being actively dependent on Jesus as the true vine?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000" y="2133600"/>
            <a:ext cx="11176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Bearing Much Fruit in Fullness of Joy</a:t>
            </a:r>
            <a:endParaRPr lang="en-US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2800" y="2971800"/>
            <a:ext cx="10464800" cy="2590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30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MS PGothic" charset="0"/>
                <a:cs typeface="Candara"/>
              </a:rPr>
              <a:t>A Special 2016 Vision Message for 8</a:t>
            </a:r>
            <a:r>
              <a:rPr lang="en-US" sz="3000" b="1" i="1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MS PGothic" charset="0"/>
                <a:cs typeface="Candara"/>
              </a:rPr>
              <a:t>th</a:t>
            </a:r>
            <a:r>
              <a:rPr lang="en-US" sz="30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MS PGothic" charset="0"/>
                <a:cs typeface="Candara"/>
              </a:rPr>
              <a:t> Anniversary Sunday</a:t>
            </a:r>
          </a:p>
          <a:p>
            <a:pPr algn="ctr" eaLnBrk="1" hangingPunct="1">
              <a:buFontTx/>
              <a:buNone/>
              <a:defRPr/>
            </a:pPr>
            <a:r>
              <a:rPr lang="en-US" sz="3000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MS PGothic" charset="0"/>
                <a:cs typeface="Candara"/>
              </a:rPr>
              <a:t>John 15:1-11</a:t>
            </a:r>
          </a:p>
          <a:p>
            <a:pPr algn="ctr" eaLnBrk="1" hangingPunct="1">
              <a:buFontTx/>
              <a:buNone/>
              <a:defRPr/>
            </a:pPr>
            <a:r>
              <a:rPr lang="en-US" sz="3000" b="1" dirty="0" smtClean="0">
                <a:latin typeface="Candara"/>
                <a:cs typeface="Candara"/>
              </a:rPr>
              <a:t>©</a:t>
            </a:r>
            <a:r>
              <a:rPr lang="en-US" sz="3000" dirty="0" smtClean="0">
                <a:latin typeface="Candara"/>
                <a:cs typeface="Candara"/>
              </a:rPr>
              <a:t> </a:t>
            </a:r>
            <a:r>
              <a:rPr lang="en-US" sz="3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MS PGothic" charset="0"/>
                <a:cs typeface="Candara"/>
              </a:rPr>
              <a:t>January 31, 2016</a:t>
            </a:r>
          </a:p>
          <a:p>
            <a:pPr algn="ctr">
              <a:buFontTx/>
              <a:buNone/>
              <a:defRPr/>
            </a:pPr>
            <a:r>
              <a:rPr lang="en-US" sz="30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MS PGothic" charset="0"/>
                <a:cs typeface="Candara"/>
              </a:rPr>
              <a:t> Pastor Paul K. Kim</a:t>
            </a:r>
          </a:p>
          <a:p>
            <a:pPr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10972800" cy="5410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600" b="1" i="1" baseline="30000" dirty="0">
                <a:latin typeface="Candara"/>
                <a:cs typeface="Candara"/>
              </a:rPr>
              <a:t>1 </a:t>
            </a:r>
            <a:r>
              <a:rPr lang="en-US" sz="2600" b="1" i="1" dirty="0">
                <a:latin typeface="Candara"/>
                <a:cs typeface="Candara"/>
              </a:rPr>
              <a:t>“I am the true vine, and my Father is the vinedresser. </a:t>
            </a:r>
            <a:r>
              <a:rPr lang="en-US" sz="2600" b="1" i="1" dirty="0" smtClean="0">
                <a:latin typeface="Candara"/>
                <a:cs typeface="Candara"/>
              </a:rPr>
              <a:t/>
            </a:r>
            <a:br>
              <a:rPr lang="en-US" sz="2600" b="1" i="1" dirty="0" smtClean="0">
                <a:latin typeface="Candara"/>
                <a:cs typeface="Candara"/>
              </a:rPr>
            </a:br>
            <a:r>
              <a:rPr lang="en-US" sz="2600" b="1" i="1" baseline="30000" dirty="0" smtClean="0">
                <a:latin typeface="Candara"/>
                <a:cs typeface="Candara"/>
              </a:rPr>
              <a:t>2</a:t>
            </a:r>
            <a:r>
              <a:rPr lang="en-US" sz="2600" b="1" i="1" baseline="30000" dirty="0">
                <a:latin typeface="Candara"/>
                <a:cs typeface="Candara"/>
              </a:rPr>
              <a:t> </a:t>
            </a:r>
            <a:r>
              <a:rPr lang="en-US" sz="2600" b="1" i="1" dirty="0">
                <a:latin typeface="Candara"/>
                <a:cs typeface="Candara"/>
              </a:rPr>
              <a:t>Every branch in me that does not bear fruit he takes away, </a:t>
            </a:r>
            <a:r>
              <a:rPr lang="en-US" sz="2600" b="1" i="1" dirty="0" smtClean="0">
                <a:latin typeface="Candara"/>
                <a:cs typeface="Candara"/>
              </a:rPr>
              <a:t/>
            </a:r>
            <a:br>
              <a:rPr lang="en-US" sz="2600" b="1" i="1" dirty="0" smtClean="0">
                <a:latin typeface="Candara"/>
                <a:cs typeface="Candara"/>
              </a:rPr>
            </a:br>
            <a:r>
              <a:rPr lang="en-US" sz="2600" b="1" i="1" dirty="0" smtClean="0">
                <a:latin typeface="Candara"/>
                <a:cs typeface="Candara"/>
              </a:rPr>
              <a:t>and </a:t>
            </a:r>
            <a:r>
              <a:rPr lang="en-US" sz="2600" b="1" i="1" dirty="0">
                <a:latin typeface="Candara"/>
                <a:cs typeface="Candara"/>
              </a:rPr>
              <a:t>every branch that does bear fruit he prunes, that it may bear </a:t>
            </a:r>
            <a:r>
              <a:rPr lang="en-US" sz="2600" b="1" i="1" dirty="0" smtClean="0">
                <a:latin typeface="Candara"/>
                <a:cs typeface="Candara"/>
              </a:rPr>
              <a:t/>
            </a:r>
            <a:br>
              <a:rPr lang="en-US" sz="2600" b="1" i="1" dirty="0" smtClean="0">
                <a:latin typeface="Candara"/>
                <a:cs typeface="Candara"/>
              </a:rPr>
            </a:br>
            <a:r>
              <a:rPr lang="en-US" sz="2600" b="1" i="1" dirty="0" smtClean="0">
                <a:latin typeface="Candara"/>
                <a:cs typeface="Candara"/>
              </a:rPr>
              <a:t>more </a:t>
            </a:r>
            <a:r>
              <a:rPr lang="en-US" sz="2600" b="1" i="1" dirty="0">
                <a:latin typeface="Candara"/>
                <a:cs typeface="Candara"/>
              </a:rPr>
              <a:t>fruit. </a:t>
            </a:r>
            <a:r>
              <a:rPr lang="en-US" sz="2600" b="1" i="1" baseline="30000" dirty="0">
                <a:latin typeface="Candara"/>
                <a:cs typeface="Candara"/>
              </a:rPr>
              <a:t>3 </a:t>
            </a:r>
            <a:r>
              <a:rPr lang="en-US" sz="2600" b="1" i="1" dirty="0">
                <a:latin typeface="Candara"/>
                <a:cs typeface="Candara"/>
              </a:rPr>
              <a:t>Already you are clean because of the word that I </a:t>
            </a:r>
            <a:r>
              <a:rPr lang="en-US" sz="2600" b="1" i="1" dirty="0" smtClean="0">
                <a:latin typeface="Candara"/>
                <a:cs typeface="Candara"/>
              </a:rPr>
              <a:t>have</a:t>
            </a:r>
            <a:br>
              <a:rPr lang="en-US" sz="2600" b="1" i="1" dirty="0" smtClean="0">
                <a:latin typeface="Candara"/>
                <a:cs typeface="Candara"/>
              </a:rPr>
            </a:br>
            <a:r>
              <a:rPr lang="en-US" sz="2600" b="1" i="1" dirty="0" smtClean="0">
                <a:latin typeface="Candara"/>
                <a:cs typeface="Candara"/>
              </a:rPr>
              <a:t> </a:t>
            </a:r>
            <a:r>
              <a:rPr lang="en-US" sz="2600" b="1" i="1" dirty="0">
                <a:latin typeface="Candara"/>
                <a:cs typeface="Candara"/>
              </a:rPr>
              <a:t>spoken to you.</a:t>
            </a:r>
            <a:r>
              <a:rPr lang="en-US" sz="2600" b="1" i="1" baseline="30000" dirty="0">
                <a:latin typeface="Candara"/>
                <a:cs typeface="Candara"/>
              </a:rPr>
              <a:t>4 </a:t>
            </a:r>
            <a:r>
              <a:rPr lang="en-US" sz="2600" b="1" i="1" dirty="0">
                <a:latin typeface="Candara"/>
                <a:cs typeface="Candara"/>
              </a:rPr>
              <a:t>Abide in me, and I in you. As the branch cannot </a:t>
            </a:r>
            <a:r>
              <a:rPr lang="en-US" sz="2600" b="1" i="1" dirty="0" smtClean="0">
                <a:latin typeface="Candara"/>
                <a:cs typeface="Candara"/>
              </a:rPr>
              <a:t>bear </a:t>
            </a:r>
            <a:br>
              <a:rPr lang="en-US" sz="2600" b="1" i="1" dirty="0" smtClean="0">
                <a:latin typeface="Candara"/>
                <a:cs typeface="Candara"/>
              </a:rPr>
            </a:br>
            <a:r>
              <a:rPr lang="en-US" sz="2600" b="1" i="1" dirty="0" smtClean="0">
                <a:latin typeface="Candara"/>
                <a:cs typeface="Candara"/>
              </a:rPr>
              <a:t>fruit </a:t>
            </a:r>
            <a:r>
              <a:rPr lang="en-US" sz="2600" b="1" i="1" dirty="0">
                <a:latin typeface="Candara"/>
                <a:cs typeface="Candara"/>
              </a:rPr>
              <a:t>by itself, unless it abides in the vine, neither can you, </a:t>
            </a:r>
            <a:r>
              <a:rPr lang="en-US" sz="2600" b="1" i="1" dirty="0" smtClean="0">
                <a:latin typeface="Candara"/>
                <a:cs typeface="Candara"/>
              </a:rPr>
              <a:t>unless </a:t>
            </a:r>
            <a:r>
              <a:rPr lang="en-US" sz="2600" b="1" i="1" dirty="0">
                <a:latin typeface="Candara"/>
                <a:cs typeface="Candara"/>
              </a:rPr>
              <a:t>you </a:t>
            </a:r>
            <a:r>
              <a:rPr lang="en-US" sz="2600" b="1" i="1" dirty="0" smtClean="0">
                <a:latin typeface="Candara"/>
                <a:cs typeface="Candara"/>
              </a:rPr>
              <a:t/>
            </a:r>
            <a:br>
              <a:rPr lang="en-US" sz="2600" b="1" i="1" dirty="0" smtClean="0">
                <a:latin typeface="Candara"/>
                <a:cs typeface="Candara"/>
              </a:rPr>
            </a:br>
            <a:r>
              <a:rPr lang="en-US" sz="2600" b="1" i="1" dirty="0" smtClean="0">
                <a:latin typeface="Candara"/>
                <a:cs typeface="Candara"/>
              </a:rPr>
              <a:t>abide </a:t>
            </a:r>
            <a:r>
              <a:rPr lang="en-US" sz="2600" b="1" i="1" dirty="0">
                <a:latin typeface="Candara"/>
                <a:cs typeface="Candara"/>
              </a:rPr>
              <a:t>in me. </a:t>
            </a:r>
            <a:r>
              <a:rPr lang="en-US" sz="2600" b="1" i="1" baseline="30000" dirty="0">
                <a:latin typeface="Candara"/>
                <a:cs typeface="Candara"/>
              </a:rPr>
              <a:t>5 </a:t>
            </a:r>
            <a:r>
              <a:rPr lang="en-US" sz="2600" b="1" i="1" dirty="0">
                <a:latin typeface="Candara"/>
                <a:cs typeface="Candara"/>
              </a:rPr>
              <a:t>I am the vine; you are the branches. Whoever </a:t>
            </a:r>
            <a:r>
              <a:rPr lang="en-US" sz="2600" b="1" i="1" dirty="0" smtClean="0">
                <a:latin typeface="Candara"/>
                <a:cs typeface="Candara"/>
              </a:rPr>
              <a:t>abides</a:t>
            </a:r>
            <a:br>
              <a:rPr lang="en-US" sz="2600" b="1" i="1" dirty="0" smtClean="0">
                <a:latin typeface="Candara"/>
                <a:cs typeface="Candara"/>
              </a:rPr>
            </a:br>
            <a:r>
              <a:rPr lang="en-US" sz="2600" b="1" i="1" dirty="0" smtClean="0">
                <a:latin typeface="Candara"/>
                <a:cs typeface="Candara"/>
              </a:rPr>
              <a:t> </a:t>
            </a:r>
            <a:r>
              <a:rPr lang="en-US" sz="2600" b="1" i="1" dirty="0">
                <a:latin typeface="Candara"/>
                <a:cs typeface="Candara"/>
              </a:rPr>
              <a:t>in me and I in him, he it is that bears much fruit, for apart </a:t>
            </a:r>
            <a:r>
              <a:rPr lang="en-US" sz="2600" b="1" i="1" dirty="0" smtClean="0">
                <a:latin typeface="Candara"/>
                <a:cs typeface="Candara"/>
              </a:rPr>
              <a:t>from </a:t>
            </a:r>
            <a:br>
              <a:rPr lang="en-US" sz="2600" b="1" i="1" dirty="0" smtClean="0">
                <a:latin typeface="Candara"/>
                <a:cs typeface="Candara"/>
              </a:rPr>
            </a:br>
            <a:r>
              <a:rPr lang="en-US" sz="2600" b="1" i="1" dirty="0" smtClean="0">
                <a:latin typeface="Candara"/>
                <a:cs typeface="Candara"/>
              </a:rPr>
              <a:t>me </a:t>
            </a:r>
            <a:r>
              <a:rPr lang="en-US" sz="2600" b="1" i="1" dirty="0">
                <a:latin typeface="Candara"/>
                <a:cs typeface="Candara"/>
              </a:rPr>
              <a:t>you can do nothing. </a:t>
            </a:r>
            <a:r>
              <a:rPr lang="en-US" sz="2600" b="1" i="1" baseline="30000" dirty="0">
                <a:latin typeface="Candara"/>
                <a:cs typeface="Candara"/>
              </a:rPr>
              <a:t>6 </a:t>
            </a:r>
            <a:r>
              <a:rPr lang="en-US" sz="2600" b="1" i="1" dirty="0">
                <a:latin typeface="Candara"/>
                <a:cs typeface="Candara"/>
              </a:rPr>
              <a:t>If anyone does not abide in me he is </a:t>
            </a:r>
            <a:r>
              <a:rPr lang="en-US" sz="2600" b="1" i="1" dirty="0" smtClean="0">
                <a:latin typeface="Candara"/>
                <a:cs typeface="Candara"/>
              </a:rPr>
              <a:t/>
            </a:r>
            <a:br>
              <a:rPr lang="en-US" sz="2600" b="1" i="1" dirty="0" smtClean="0">
                <a:latin typeface="Candara"/>
                <a:cs typeface="Candara"/>
              </a:rPr>
            </a:br>
            <a:r>
              <a:rPr lang="en-US" sz="2600" b="1" i="1" dirty="0" smtClean="0">
                <a:latin typeface="Candara"/>
                <a:cs typeface="Candara"/>
              </a:rPr>
              <a:t>thrown </a:t>
            </a:r>
            <a:r>
              <a:rPr lang="en-US" sz="2600" b="1" i="1" dirty="0">
                <a:latin typeface="Candara"/>
                <a:cs typeface="Candara"/>
              </a:rPr>
              <a:t>away like a branch and withers; and the branches </a:t>
            </a:r>
            <a:r>
              <a:rPr lang="en-US" sz="2600" b="1" i="1" dirty="0" smtClean="0">
                <a:latin typeface="Candara"/>
                <a:cs typeface="Candara"/>
              </a:rPr>
              <a:t/>
            </a:r>
            <a:br>
              <a:rPr lang="en-US" sz="2600" b="1" i="1" dirty="0" smtClean="0">
                <a:latin typeface="Candara"/>
                <a:cs typeface="Candara"/>
              </a:rPr>
            </a:br>
            <a:r>
              <a:rPr lang="en-US" sz="2600" b="1" i="1" dirty="0" smtClean="0">
                <a:latin typeface="Candara"/>
                <a:cs typeface="Candara"/>
              </a:rPr>
              <a:t>are </a:t>
            </a:r>
            <a:r>
              <a:rPr lang="en-US" sz="2600" b="1" i="1" dirty="0">
                <a:latin typeface="Candara"/>
                <a:cs typeface="Candara"/>
              </a:rPr>
              <a:t>gathered, thrown into the fire, and burned. 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457200"/>
            <a:ext cx="11598563" cy="609600"/>
          </a:xfrm>
        </p:spPr>
        <p:txBody>
          <a:bodyPr/>
          <a:lstStyle/>
          <a:p>
            <a:r>
              <a:rPr lang="en-US" sz="3000" b="1" dirty="0" smtClean="0">
                <a:latin typeface="Candara" charset="0"/>
                <a:cs typeface="MS PGothic" charset="0"/>
              </a:rPr>
              <a:t>John 15:1-11 [ESV]</a:t>
            </a:r>
            <a:endParaRPr lang="en-US" sz="3000" b="1" dirty="0">
              <a:latin typeface="Candara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243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10972800" cy="5410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600" b="1" i="1" baseline="30000" dirty="0" smtClean="0">
                <a:latin typeface="Candara"/>
                <a:cs typeface="Candara"/>
              </a:rPr>
              <a:t>7</a:t>
            </a:r>
            <a:r>
              <a:rPr lang="en-US" sz="2600" b="1" i="1" baseline="30000" dirty="0">
                <a:latin typeface="Candara"/>
                <a:cs typeface="Candara"/>
              </a:rPr>
              <a:t> </a:t>
            </a:r>
            <a:r>
              <a:rPr lang="en-US" sz="2600" b="1" i="1" dirty="0" smtClean="0">
                <a:latin typeface="Candara"/>
                <a:cs typeface="Candara"/>
              </a:rPr>
              <a:t>“If</a:t>
            </a:r>
            <a:r>
              <a:rPr lang="en-US" sz="2600" b="1" i="1" dirty="0">
                <a:latin typeface="Candara"/>
                <a:cs typeface="Candara"/>
              </a:rPr>
              <a:t> you abide in me, and my words abide in you, </a:t>
            </a:r>
            <a:r>
              <a:rPr lang="en-US" sz="2600" b="1" i="1" dirty="0" smtClean="0">
                <a:latin typeface="Candara"/>
                <a:cs typeface="Candara"/>
              </a:rPr>
              <a:t/>
            </a:r>
            <a:br>
              <a:rPr lang="en-US" sz="2600" b="1" i="1" dirty="0" smtClean="0">
                <a:latin typeface="Candara"/>
                <a:cs typeface="Candara"/>
              </a:rPr>
            </a:br>
            <a:r>
              <a:rPr lang="en-US" sz="2600" b="1" i="1" dirty="0" smtClean="0">
                <a:latin typeface="Candara"/>
                <a:cs typeface="Candara"/>
              </a:rPr>
              <a:t>ask </a:t>
            </a:r>
            <a:r>
              <a:rPr lang="en-US" sz="2600" b="1" i="1" dirty="0">
                <a:latin typeface="Candara"/>
                <a:cs typeface="Candara"/>
              </a:rPr>
              <a:t>whatever you wish, and it will be done for you. </a:t>
            </a:r>
            <a:r>
              <a:rPr lang="en-US" sz="2600" b="1" i="1" dirty="0" smtClean="0">
                <a:latin typeface="Candara"/>
                <a:cs typeface="Candara"/>
              </a:rPr>
              <a:t/>
            </a:r>
            <a:br>
              <a:rPr lang="en-US" sz="2600" b="1" i="1" dirty="0" smtClean="0">
                <a:latin typeface="Candara"/>
                <a:cs typeface="Candara"/>
              </a:rPr>
            </a:br>
            <a:r>
              <a:rPr lang="en-US" sz="2600" b="1" i="1" baseline="30000" dirty="0" smtClean="0">
                <a:latin typeface="Candara"/>
                <a:cs typeface="Candara"/>
              </a:rPr>
              <a:t>8</a:t>
            </a:r>
            <a:r>
              <a:rPr lang="en-US" sz="2600" b="1" i="1" baseline="30000" dirty="0">
                <a:latin typeface="Candara"/>
                <a:cs typeface="Candara"/>
              </a:rPr>
              <a:t> </a:t>
            </a:r>
            <a:r>
              <a:rPr lang="en-US" sz="2600" b="1" i="1" dirty="0">
                <a:latin typeface="Candara"/>
                <a:cs typeface="Candara"/>
              </a:rPr>
              <a:t>By this my Father is glorified, that you bear much fruit </a:t>
            </a:r>
            <a:r>
              <a:rPr lang="en-US" sz="2600" b="1" i="1" dirty="0" smtClean="0">
                <a:latin typeface="Candara"/>
                <a:cs typeface="Candara"/>
              </a:rPr>
              <a:t>and</a:t>
            </a:r>
            <a:br>
              <a:rPr lang="en-US" sz="2600" b="1" i="1" dirty="0" smtClean="0">
                <a:latin typeface="Candara"/>
                <a:cs typeface="Candara"/>
              </a:rPr>
            </a:br>
            <a:r>
              <a:rPr lang="en-US" sz="2600" b="1" i="1" dirty="0" smtClean="0">
                <a:latin typeface="Candara"/>
                <a:cs typeface="Candara"/>
              </a:rPr>
              <a:t> </a:t>
            </a:r>
            <a:r>
              <a:rPr lang="en-US" sz="2600" b="1" i="1" dirty="0">
                <a:latin typeface="Candara"/>
                <a:cs typeface="Candara"/>
              </a:rPr>
              <a:t>so prove to be my disciples. </a:t>
            </a:r>
            <a:r>
              <a:rPr lang="en-US" sz="2600" b="1" i="1" baseline="30000" dirty="0">
                <a:latin typeface="Candara"/>
                <a:cs typeface="Candara"/>
              </a:rPr>
              <a:t>9 </a:t>
            </a:r>
            <a:r>
              <a:rPr lang="en-US" sz="2600" b="1" i="1" dirty="0">
                <a:latin typeface="Candara"/>
                <a:cs typeface="Candara"/>
              </a:rPr>
              <a:t>As the Father has loved me, so </a:t>
            </a:r>
            <a:r>
              <a:rPr lang="en-US" sz="2600" b="1" i="1" dirty="0" smtClean="0">
                <a:latin typeface="Candara"/>
                <a:cs typeface="Candara"/>
              </a:rPr>
              <a:t>have</a:t>
            </a:r>
            <a:br>
              <a:rPr lang="en-US" sz="2600" b="1" i="1" dirty="0" smtClean="0">
                <a:latin typeface="Candara"/>
                <a:cs typeface="Candara"/>
              </a:rPr>
            </a:br>
            <a:r>
              <a:rPr lang="en-US" sz="2600" b="1" i="1" dirty="0" smtClean="0">
                <a:latin typeface="Candara"/>
                <a:cs typeface="Candara"/>
              </a:rPr>
              <a:t> </a:t>
            </a:r>
            <a:r>
              <a:rPr lang="en-US" sz="2600" b="1" i="1" dirty="0">
                <a:latin typeface="Candara"/>
                <a:cs typeface="Candara"/>
              </a:rPr>
              <a:t>I loved you. Abide in my love. </a:t>
            </a:r>
            <a:r>
              <a:rPr lang="en-US" sz="2600" b="1" i="1" baseline="30000" dirty="0">
                <a:latin typeface="Candara"/>
                <a:cs typeface="Candara"/>
              </a:rPr>
              <a:t>10 </a:t>
            </a:r>
            <a:r>
              <a:rPr lang="en-US" sz="2600" b="1" i="1" dirty="0">
                <a:latin typeface="Candara"/>
                <a:cs typeface="Candara"/>
              </a:rPr>
              <a:t>If you keep my commandments, </a:t>
            </a:r>
            <a:r>
              <a:rPr lang="en-US" sz="2600" b="1" i="1" dirty="0" smtClean="0">
                <a:latin typeface="Candara"/>
                <a:cs typeface="Candara"/>
              </a:rPr>
              <a:t/>
            </a:r>
            <a:br>
              <a:rPr lang="en-US" sz="2600" b="1" i="1" dirty="0" smtClean="0">
                <a:latin typeface="Candara"/>
                <a:cs typeface="Candara"/>
              </a:rPr>
            </a:br>
            <a:r>
              <a:rPr lang="en-US" sz="2600" b="1" i="1" dirty="0" smtClean="0">
                <a:latin typeface="Candara"/>
                <a:cs typeface="Candara"/>
              </a:rPr>
              <a:t>you </a:t>
            </a:r>
            <a:r>
              <a:rPr lang="en-US" sz="2600" b="1" i="1" dirty="0">
                <a:latin typeface="Candara"/>
                <a:cs typeface="Candara"/>
              </a:rPr>
              <a:t>will abide in my love, just as I have kept my Father's </a:t>
            </a:r>
            <a:r>
              <a:rPr lang="en-US" sz="2600" b="1" i="1" dirty="0" smtClean="0">
                <a:latin typeface="Candara"/>
                <a:cs typeface="Candara"/>
              </a:rPr>
              <a:t/>
            </a:r>
            <a:br>
              <a:rPr lang="en-US" sz="2600" b="1" i="1" dirty="0" smtClean="0">
                <a:latin typeface="Candara"/>
                <a:cs typeface="Candara"/>
              </a:rPr>
            </a:br>
            <a:r>
              <a:rPr lang="en-US" sz="2600" b="1" i="1" dirty="0" smtClean="0">
                <a:latin typeface="Candara"/>
                <a:cs typeface="Candara"/>
              </a:rPr>
              <a:t>commandments </a:t>
            </a:r>
            <a:r>
              <a:rPr lang="en-US" sz="2600" b="1" i="1" dirty="0">
                <a:latin typeface="Candara"/>
                <a:cs typeface="Candara"/>
              </a:rPr>
              <a:t>and abide in his love. </a:t>
            </a:r>
            <a:r>
              <a:rPr lang="en-US" sz="2600" b="1" i="1" baseline="30000" dirty="0">
                <a:latin typeface="Candara"/>
                <a:cs typeface="Candara"/>
              </a:rPr>
              <a:t>11 </a:t>
            </a:r>
            <a:r>
              <a:rPr lang="en-US" sz="2600" b="1" i="1" dirty="0">
                <a:latin typeface="Candara"/>
                <a:cs typeface="Candara"/>
              </a:rPr>
              <a:t>These things </a:t>
            </a:r>
            <a:r>
              <a:rPr lang="en-US" sz="2600" b="1" i="1" dirty="0" smtClean="0">
                <a:latin typeface="Candara"/>
                <a:cs typeface="Candara"/>
              </a:rPr>
              <a:t>I</a:t>
            </a:r>
            <a:br>
              <a:rPr lang="en-US" sz="2600" b="1" i="1" dirty="0" smtClean="0">
                <a:latin typeface="Candara"/>
                <a:cs typeface="Candara"/>
              </a:rPr>
            </a:br>
            <a:r>
              <a:rPr lang="en-US" sz="2600" b="1" i="1" dirty="0" smtClean="0">
                <a:latin typeface="Candara"/>
                <a:cs typeface="Candara"/>
              </a:rPr>
              <a:t> </a:t>
            </a:r>
            <a:r>
              <a:rPr lang="en-US" sz="2600" b="1" i="1" dirty="0">
                <a:latin typeface="Candara"/>
                <a:cs typeface="Candara"/>
              </a:rPr>
              <a:t>have </a:t>
            </a:r>
            <a:r>
              <a:rPr lang="en-US" sz="2600" b="1" i="1" dirty="0" smtClean="0">
                <a:latin typeface="Candara"/>
                <a:cs typeface="Candara"/>
              </a:rPr>
              <a:t>spoken </a:t>
            </a:r>
            <a:r>
              <a:rPr lang="en-US" sz="2600" b="1" i="1" dirty="0">
                <a:latin typeface="Candara"/>
                <a:cs typeface="Candara"/>
              </a:rPr>
              <a:t>to you, that my joy may be in you, </a:t>
            </a:r>
            <a:r>
              <a:rPr lang="en-US" sz="2600" b="1" i="1" dirty="0" smtClean="0">
                <a:latin typeface="Candara"/>
                <a:cs typeface="Candara"/>
              </a:rPr>
              <a:t/>
            </a:r>
            <a:br>
              <a:rPr lang="en-US" sz="2600" b="1" i="1" dirty="0" smtClean="0">
                <a:latin typeface="Candara"/>
                <a:cs typeface="Candara"/>
              </a:rPr>
            </a:br>
            <a:r>
              <a:rPr lang="en-US" sz="2600" b="1" i="1" dirty="0" smtClean="0">
                <a:latin typeface="Candara"/>
                <a:cs typeface="Candara"/>
              </a:rPr>
              <a:t>and </a:t>
            </a:r>
            <a:r>
              <a:rPr lang="en-US" sz="2600" b="1" i="1" dirty="0">
                <a:latin typeface="Candara"/>
                <a:cs typeface="Candara"/>
              </a:rPr>
              <a:t>that your joy may be full</a:t>
            </a:r>
            <a:r>
              <a:rPr lang="en-US" sz="2600" b="1" i="1" dirty="0" smtClean="0">
                <a:latin typeface="Candara"/>
                <a:cs typeface="Candara"/>
              </a:rPr>
              <a:t>.”</a:t>
            </a:r>
            <a:endParaRPr lang="en-US" sz="2600" b="1" i="1" dirty="0">
              <a:latin typeface="Candara"/>
              <a:cs typeface="Candara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457200"/>
            <a:ext cx="11598563" cy="609600"/>
          </a:xfrm>
        </p:spPr>
        <p:txBody>
          <a:bodyPr/>
          <a:lstStyle/>
          <a:p>
            <a:r>
              <a:rPr lang="en-US" sz="3000" b="1" dirty="0" smtClean="0">
                <a:latin typeface="Candara" charset="0"/>
                <a:cs typeface="MS PGothic" charset="0"/>
              </a:rPr>
              <a:t>John 15:1-11 [ESV]</a:t>
            </a:r>
            <a:endParaRPr lang="en-US" sz="3000" b="1" dirty="0">
              <a:latin typeface="Candara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429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838200"/>
          </a:xfrm>
        </p:spPr>
        <p:txBody>
          <a:bodyPr/>
          <a:lstStyle/>
          <a:p>
            <a:r>
              <a:rPr lang="en-US" sz="3000" b="1" dirty="0">
                <a:latin typeface="Candara" charset="0"/>
                <a:cs typeface="MS PGothic" charset="0"/>
              </a:rPr>
              <a:t>WHY IS BEARING FRUIT SO IMPORTANT </a:t>
            </a:r>
            <a:r>
              <a:rPr lang="en-US" sz="3000" b="1" dirty="0" smtClean="0">
                <a:latin typeface="Candara" charset="0"/>
                <a:cs typeface="MS PGothic" charset="0"/>
              </a:rPr>
              <a:t/>
            </a:r>
            <a:br>
              <a:rPr lang="en-US" sz="3000" b="1" dirty="0" smtClean="0">
                <a:latin typeface="Candara" charset="0"/>
                <a:cs typeface="MS PGothic" charset="0"/>
              </a:rPr>
            </a:br>
            <a:r>
              <a:rPr lang="en-US" sz="3000" b="1" dirty="0" smtClean="0">
                <a:latin typeface="Candara" charset="0"/>
                <a:cs typeface="MS PGothic" charset="0"/>
              </a:rPr>
              <a:t>FOR </a:t>
            </a:r>
            <a:r>
              <a:rPr lang="en-US" sz="3000" b="1" dirty="0">
                <a:latin typeface="Candara" charset="0"/>
                <a:cs typeface="MS PGothic" charset="0"/>
              </a:rPr>
              <a:t>A CHRIST-FOLLOWER/CHURCH?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4"/>
            <a:ext cx="11658600" cy="534987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300" i="1" dirty="0" smtClean="0">
                <a:latin typeface="Candara" charset="0"/>
                <a:cs typeface="MS PGothic" charset="0"/>
              </a:rPr>
              <a:t>“</a:t>
            </a:r>
            <a:r>
              <a:rPr lang="en-US" sz="2300" i="1" baseline="30000" dirty="0" smtClean="0">
                <a:latin typeface="Candara" charset="0"/>
                <a:cs typeface="MS PGothic" charset="0"/>
              </a:rPr>
              <a:t>5</a:t>
            </a:r>
            <a:r>
              <a:rPr lang="en-US" sz="2300" i="1" dirty="0" smtClean="0">
                <a:latin typeface="Candara" charset="0"/>
                <a:cs typeface="MS PGothic" charset="0"/>
              </a:rPr>
              <a:t> </a:t>
            </a:r>
            <a:r>
              <a:rPr lang="en-US" altLang="ja-JP" sz="2300" i="1" dirty="0" smtClean="0">
                <a:latin typeface="Candara" charset="0"/>
                <a:cs typeface="MS PGothic" charset="0"/>
              </a:rPr>
              <a:t>I am the vine; you are the branches. Whoever abides in me and </a:t>
            </a:r>
            <a:br>
              <a:rPr lang="en-US" altLang="ja-JP" sz="2300" i="1" dirty="0" smtClean="0">
                <a:latin typeface="Candara" charset="0"/>
                <a:cs typeface="MS PGothic" charset="0"/>
              </a:rPr>
            </a:br>
            <a:r>
              <a:rPr lang="en-US" altLang="ja-JP" sz="2300" i="1" dirty="0" smtClean="0">
                <a:latin typeface="Candara" charset="0"/>
                <a:cs typeface="MS PGothic" charset="0"/>
              </a:rPr>
              <a:t>I in him, he it is that bears much fruit... </a:t>
            </a:r>
            <a:r>
              <a:rPr lang="en-US" altLang="ja-JP" sz="2300" i="1" baseline="30000" dirty="0">
                <a:latin typeface="Candara" charset="0"/>
                <a:cs typeface="MS PGothic" charset="0"/>
              </a:rPr>
              <a:t>8</a:t>
            </a:r>
            <a:r>
              <a:rPr lang="en-US" altLang="ja-JP" sz="2300" i="1" dirty="0">
                <a:latin typeface="Candara" charset="0"/>
                <a:cs typeface="MS PGothic" charset="0"/>
              </a:rPr>
              <a:t> By this my </a:t>
            </a:r>
            <a:r>
              <a:rPr lang="en-US" altLang="ja-JP" sz="2300" i="1" dirty="0" smtClean="0">
                <a:latin typeface="Candara" charset="0"/>
                <a:cs typeface="MS PGothic" charset="0"/>
              </a:rPr>
              <a:t>Father </a:t>
            </a:r>
            <a:r>
              <a:rPr lang="en-US" altLang="ja-JP" sz="2300" i="1" dirty="0">
                <a:latin typeface="Candara" charset="0"/>
                <a:cs typeface="MS PGothic" charset="0"/>
              </a:rPr>
              <a:t>is glorified, </a:t>
            </a:r>
            <a:r>
              <a:rPr lang="en-US" altLang="ja-JP" sz="2300" i="1" dirty="0" smtClean="0">
                <a:latin typeface="Candara" charset="0"/>
                <a:cs typeface="MS PGothic" charset="0"/>
              </a:rPr>
              <a:t/>
            </a:r>
            <a:br>
              <a:rPr lang="en-US" altLang="ja-JP" sz="2300" i="1" dirty="0" smtClean="0">
                <a:latin typeface="Candara" charset="0"/>
                <a:cs typeface="MS PGothic" charset="0"/>
              </a:rPr>
            </a:br>
            <a:r>
              <a:rPr lang="en-US" altLang="ja-JP" sz="2300" i="1" dirty="0" smtClean="0">
                <a:latin typeface="Candara" charset="0"/>
                <a:cs typeface="MS PGothic" charset="0"/>
              </a:rPr>
              <a:t>that </a:t>
            </a:r>
            <a:r>
              <a:rPr lang="en-US" altLang="ja-JP" sz="2300" i="1" dirty="0">
                <a:latin typeface="Candara" charset="0"/>
                <a:cs typeface="MS PGothic" charset="0"/>
              </a:rPr>
              <a:t>you </a:t>
            </a:r>
            <a:r>
              <a:rPr lang="en-US" altLang="ja-JP" sz="2300" i="1" dirty="0" smtClean="0">
                <a:latin typeface="Candara" charset="0"/>
                <a:cs typeface="MS PGothic" charset="0"/>
              </a:rPr>
              <a:t>bear </a:t>
            </a:r>
            <a:r>
              <a:rPr lang="en-US" altLang="ja-JP" sz="2300" i="1" dirty="0">
                <a:latin typeface="Candara" charset="0"/>
                <a:cs typeface="MS PGothic" charset="0"/>
              </a:rPr>
              <a:t>much fruit and so prove </a:t>
            </a:r>
            <a:r>
              <a:rPr lang="en-US" altLang="ja-JP" sz="2300" i="1" dirty="0" smtClean="0">
                <a:latin typeface="Candara" charset="0"/>
                <a:cs typeface="MS PGothic" charset="0"/>
              </a:rPr>
              <a:t>to </a:t>
            </a:r>
            <a:r>
              <a:rPr lang="en-US" altLang="ja-JP" sz="2300" i="1" dirty="0">
                <a:latin typeface="Candara" charset="0"/>
                <a:cs typeface="MS PGothic" charset="0"/>
              </a:rPr>
              <a:t>be my disciples. </a:t>
            </a:r>
            <a:r>
              <a:rPr lang="en-US" sz="2300" i="1" dirty="0" smtClean="0">
                <a:latin typeface="Candara" charset="0"/>
                <a:cs typeface="MS PGothic" charset="0"/>
              </a:rPr>
              <a:t>”</a:t>
            </a:r>
            <a:r>
              <a:rPr lang="en-US" altLang="ja-JP" sz="2300" i="1" dirty="0" smtClean="0">
                <a:latin typeface="Candara" charset="0"/>
                <a:cs typeface="MS PGothic" charset="0"/>
              </a:rPr>
              <a:t> (vs. 5, 8)</a:t>
            </a:r>
            <a:endParaRPr lang="en-US" altLang="ja-JP" sz="2300" i="1" dirty="0">
              <a:latin typeface="Candara" charset="0"/>
              <a:cs typeface="MS PGothic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sz="1400" i="1" dirty="0">
              <a:latin typeface="Candara" charset="0"/>
              <a:cs typeface="MS PGothic" charset="0"/>
            </a:endParaRPr>
          </a:p>
          <a:p>
            <a:pPr marL="461963" indent="-461963">
              <a:spcBef>
                <a:spcPct val="0"/>
              </a:spcBef>
            </a:pPr>
            <a:r>
              <a:rPr lang="en-US" sz="2600" b="1" dirty="0">
                <a:latin typeface="Candara" charset="0"/>
                <a:cs typeface="MS PGothic" charset="0"/>
              </a:rPr>
              <a:t>It </a:t>
            </a:r>
            <a:r>
              <a:rPr lang="en-US" sz="2600" b="1" dirty="0" smtClean="0">
                <a:latin typeface="Candara" charset="0"/>
                <a:cs typeface="MS PGothic" charset="0"/>
              </a:rPr>
              <a:t>is a</a:t>
            </a:r>
            <a:r>
              <a:rPr lang="en-US" sz="26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PROOF of discipleship</a:t>
            </a:r>
            <a:r>
              <a:rPr lang="en-US" sz="2600" b="1" dirty="0">
                <a:latin typeface="Candara" charset="0"/>
                <a:cs typeface="MS PGothic" charset="0"/>
              </a:rPr>
              <a:t>—i.e., being a true Christ-follower (v. 8b).</a:t>
            </a:r>
          </a:p>
          <a:p>
            <a:pPr marL="461963" indent="-461963">
              <a:spcBef>
                <a:spcPct val="0"/>
              </a:spcBef>
            </a:pPr>
            <a:endParaRPr lang="en-US" sz="1400" b="1" dirty="0">
              <a:latin typeface="Candara" charset="0"/>
              <a:cs typeface="MS PGothic" charset="0"/>
            </a:endParaRPr>
          </a:p>
          <a:p>
            <a:pPr marL="461963" indent="-461963">
              <a:spcBef>
                <a:spcPct val="0"/>
              </a:spcBef>
            </a:pPr>
            <a:r>
              <a:rPr lang="en-US" sz="2600" b="1" dirty="0">
                <a:latin typeface="Candara" charset="0"/>
                <a:cs typeface="MS PGothic" charset="0"/>
              </a:rPr>
              <a:t>Without it, we are </a:t>
            </a:r>
            <a:r>
              <a:rPr lang="en-US" sz="26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TAKEN AWAY from Jesus</a:t>
            </a:r>
            <a:r>
              <a:rPr lang="en-US" sz="2600" b="1" dirty="0">
                <a:latin typeface="Candara" charset="0"/>
                <a:cs typeface="MS PGothic" charset="0"/>
              </a:rPr>
              <a:t>, the true vine (vs. 2a, 6). </a:t>
            </a:r>
          </a:p>
          <a:p>
            <a:pPr marL="461963" indent="-461963">
              <a:spcBef>
                <a:spcPct val="0"/>
              </a:spcBef>
            </a:pPr>
            <a:endParaRPr lang="en-US" sz="1400" b="1" dirty="0">
              <a:latin typeface="Candara" charset="0"/>
              <a:cs typeface="MS PGothic" charset="0"/>
            </a:endParaRPr>
          </a:p>
          <a:p>
            <a:pPr marL="461963" indent="-461963">
              <a:spcBef>
                <a:spcPct val="0"/>
              </a:spcBef>
            </a:pPr>
            <a:r>
              <a:rPr lang="en-US" sz="2600" b="1" dirty="0">
                <a:latin typeface="Candara" charset="0"/>
                <a:cs typeface="MS PGothic" charset="0"/>
              </a:rPr>
              <a:t>It is the </a:t>
            </a:r>
            <a:r>
              <a:rPr lang="en-US" sz="26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PURPOSE AND RESULT of our union with Christ</a:t>
            </a:r>
            <a:r>
              <a:rPr lang="en-US" sz="2600" b="1" dirty="0">
                <a:latin typeface="Candara" charset="0"/>
                <a:cs typeface="MS PGothic" charset="0"/>
              </a:rPr>
              <a:t>—i.e., abiding in Jesus and he in us (v. 5)</a:t>
            </a:r>
            <a:r>
              <a:rPr lang="en-US" sz="2600" b="1" dirty="0" smtClean="0">
                <a:latin typeface="Candara" charset="0"/>
                <a:cs typeface="MS PGothic" charset="0"/>
              </a:rPr>
              <a:t>.</a:t>
            </a:r>
          </a:p>
          <a:p>
            <a:pPr marL="461963" indent="-461963">
              <a:spcBef>
                <a:spcPct val="0"/>
              </a:spcBef>
            </a:pPr>
            <a:endParaRPr lang="en-US" sz="1400" b="1" dirty="0">
              <a:latin typeface="Candara" charset="0"/>
              <a:cs typeface="MS PGothic" charset="0"/>
            </a:endParaRPr>
          </a:p>
          <a:p>
            <a:pPr>
              <a:spcBef>
                <a:spcPct val="0"/>
              </a:spcBef>
            </a:pPr>
            <a:r>
              <a:rPr lang="en-US" sz="2600" b="1" dirty="0">
                <a:latin typeface="Candara" charset="0"/>
                <a:cs typeface="MS PGothic" charset="0"/>
              </a:rPr>
              <a:t> </a:t>
            </a:r>
            <a:r>
              <a:rPr lang="en-US" sz="2600" b="1" dirty="0" smtClean="0">
                <a:latin typeface="Candara" charset="0"/>
                <a:cs typeface="MS PGothic" charset="0"/>
              </a:rPr>
              <a:t>With </a:t>
            </a:r>
            <a:r>
              <a:rPr lang="en-US" sz="2600" b="1" dirty="0">
                <a:latin typeface="Candara" charset="0"/>
                <a:cs typeface="MS PGothic" charset="0"/>
              </a:rPr>
              <a:t>it, </a:t>
            </a:r>
            <a:r>
              <a:rPr lang="en-US" sz="26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GOD IS GLORIFIED in and through us</a:t>
            </a:r>
            <a:r>
              <a:rPr lang="en-US" sz="2600" b="1" dirty="0">
                <a:latin typeface="Candara" charset="0"/>
                <a:cs typeface="MS PGothic" charset="0"/>
              </a:rPr>
              <a:t>, which is our chief end in </a:t>
            </a:r>
            <a:r>
              <a:rPr lang="en-US" sz="2600" b="1" dirty="0" smtClean="0">
                <a:latin typeface="Candara" charset="0"/>
                <a:cs typeface="MS PGothic" charset="0"/>
              </a:rPr>
              <a:t>life</a:t>
            </a:r>
            <a:br>
              <a:rPr lang="en-US" sz="2600" b="1" dirty="0" smtClean="0">
                <a:latin typeface="Candara" charset="0"/>
                <a:cs typeface="MS PGothic" charset="0"/>
              </a:rPr>
            </a:br>
            <a:r>
              <a:rPr lang="en-US" sz="2600" b="1" dirty="0" smtClean="0">
                <a:latin typeface="Candara" charset="0"/>
                <a:cs typeface="MS PGothic" charset="0"/>
              </a:rPr>
              <a:t>(</a:t>
            </a:r>
            <a:r>
              <a:rPr lang="en-US" sz="2600" b="1" dirty="0">
                <a:latin typeface="Candara" charset="0"/>
                <a:cs typeface="MS PGothic" charset="0"/>
              </a:rPr>
              <a:t>v. 8a; 1 Cor. 10:31).</a:t>
            </a:r>
          </a:p>
        </p:txBody>
      </p:sp>
    </p:spTree>
    <p:extLst>
      <p:ext uri="{BB962C8B-B14F-4D97-AF65-F5344CB8AC3E}">
        <p14:creationId xmlns:p14="http://schemas.microsoft.com/office/powerpoint/2010/main" val="2343672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590800"/>
            <a:ext cx="11582400" cy="4114800"/>
          </a:xfrm>
        </p:spPr>
        <p:txBody>
          <a:bodyPr/>
          <a:lstStyle/>
          <a:p>
            <a:pPr marL="0" indent="0" algn="ctr">
              <a:spcBef>
                <a:spcPts val="120"/>
              </a:spcBef>
              <a:buFontTx/>
              <a:buNone/>
              <a:defRPr/>
            </a:pPr>
            <a:r>
              <a:rPr lang="en-US" sz="3000" b="1" dirty="0" smtClean="0">
                <a:latin typeface="Candara" charset="0"/>
                <a:ea typeface="MS PGothic" charset="0"/>
              </a:rPr>
              <a:t>CrossWay’s spiritual direction [vision] for 2016 is:</a:t>
            </a:r>
          </a:p>
          <a:p>
            <a:pPr algn="ctr">
              <a:spcBef>
                <a:spcPts val="120"/>
              </a:spcBef>
              <a:buFont typeface="Wingdings" charset="2"/>
              <a:buChar char="v"/>
              <a:defRPr/>
            </a:pPr>
            <a:endParaRPr lang="en-US" sz="800" b="1" dirty="0" smtClean="0">
              <a:latin typeface="Candara" charset="0"/>
              <a:ea typeface="MS PGothic" charset="0"/>
            </a:endParaRPr>
          </a:p>
          <a:p>
            <a:pPr marL="0" indent="0" algn="ctr">
              <a:spcBef>
                <a:spcPts val="120"/>
              </a:spcBef>
              <a:buNone/>
              <a:defRPr/>
            </a:pPr>
            <a:r>
              <a:rPr lang="en-US" sz="3000" b="1" i="1" dirty="0" smtClean="0">
                <a:solidFill>
                  <a:srgbClr val="FF0000"/>
                </a:solidFill>
                <a:latin typeface="Candara" charset="0"/>
                <a:ea typeface="MS PGothic" charset="0"/>
              </a:rPr>
              <a:t>“To </a:t>
            </a:r>
            <a:r>
              <a:rPr lang="en-US" sz="3000" b="1" i="1" dirty="0">
                <a:solidFill>
                  <a:srgbClr val="FF0000"/>
                </a:solidFill>
                <a:latin typeface="Candara" charset="0"/>
                <a:ea typeface="MS PGothic" charset="0"/>
              </a:rPr>
              <a:t>bear fruit in fullness of joy by abiding in Jesus</a:t>
            </a:r>
            <a:r>
              <a:rPr lang="en-US" sz="3000" b="1" i="1" dirty="0" smtClean="0">
                <a:solidFill>
                  <a:srgbClr val="FF0000"/>
                </a:solidFill>
                <a:latin typeface="Candara" charset="0"/>
                <a:ea typeface="MS PGothic" charset="0"/>
              </a:rPr>
              <a:t>.”</a:t>
            </a:r>
            <a:endParaRPr lang="en-US" sz="3000" b="1" i="1" dirty="0">
              <a:solidFill>
                <a:srgbClr val="FF0000"/>
              </a:solidFill>
              <a:latin typeface="Candara" charset="0"/>
              <a:ea typeface="MS P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85364" y="6419273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166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838200"/>
          </a:xfrm>
        </p:spPr>
        <p:txBody>
          <a:bodyPr/>
          <a:lstStyle/>
          <a:p>
            <a:r>
              <a:rPr lang="en-US" sz="3000" b="1" dirty="0">
                <a:latin typeface="Candara" charset="0"/>
                <a:cs typeface="MS PGothic" charset="0"/>
              </a:rPr>
              <a:t>WHAT ARE THE TELLTALE SIGNS </a:t>
            </a:r>
            <a:r>
              <a:rPr lang="en-US" sz="3000" b="1" dirty="0" smtClean="0">
                <a:latin typeface="Candara" charset="0"/>
                <a:cs typeface="MS PGothic" charset="0"/>
              </a:rPr>
              <a:t/>
            </a:r>
            <a:br>
              <a:rPr lang="en-US" sz="3000" b="1" dirty="0" smtClean="0">
                <a:latin typeface="Candara" charset="0"/>
                <a:cs typeface="MS PGothic" charset="0"/>
              </a:rPr>
            </a:br>
            <a:r>
              <a:rPr lang="en-US" sz="3000" b="1" dirty="0" smtClean="0">
                <a:latin typeface="Candara" charset="0"/>
                <a:cs typeface="MS PGothic" charset="0"/>
              </a:rPr>
              <a:t>OF ONE </a:t>
            </a:r>
            <a:r>
              <a:rPr lang="en-US" sz="3000" b="1" dirty="0">
                <a:latin typeface="Candara" charset="0"/>
                <a:cs typeface="MS PGothic" charset="0"/>
              </a:rPr>
              <a:t>WHO IS BEARING FRUIT?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00909"/>
            <a:ext cx="11658600" cy="529677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300" i="1" dirty="0" smtClean="0">
                <a:latin typeface="Candara" charset="0"/>
                <a:cs typeface="MS PGothic" charset="0"/>
              </a:rPr>
              <a:t>“</a:t>
            </a:r>
            <a:r>
              <a:rPr lang="en-US" altLang="ja-JP" sz="2300" i="1" baseline="30000" dirty="0" smtClean="0">
                <a:latin typeface="Candara" charset="0"/>
                <a:cs typeface="MS PGothic" charset="0"/>
              </a:rPr>
              <a:t>7</a:t>
            </a:r>
            <a:r>
              <a:rPr lang="en-US" altLang="ja-JP" sz="2300" i="1" baseline="30000" dirty="0">
                <a:latin typeface="Candara" charset="0"/>
                <a:cs typeface="MS PGothic" charset="0"/>
              </a:rPr>
              <a:t> </a:t>
            </a:r>
            <a:r>
              <a:rPr lang="en-US" altLang="ja-JP" sz="2300" i="1" dirty="0">
                <a:latin typeface="Candara" charset="0"/>
                <a:cs typeface="MS PGothic" charset="0"/>
              </a:rPr>
              <a:t>If you abide in me, and my words abide in you, ask whatever you wish</a:t>
            </a:r>
            <a:r>
              <a:rPr lang="en-US" altLang="ja-JP" sz="2300" i="1" dirty="0" smtClean="0">
                <a:latin typeface="Candara" charset="0"/>
                <a:cs typeface="MS PGothic" charset="0"/>
              </a:rPr>
              <a:t>,</a:t>
            </a:r>
            <a:r>
              <a:rPr lang="en-US" altLang="ja-JP" sz="2300" i="1" dirty="0">
                <a:latin typeface="Candara" charset="0"/>
                <a:cs typeface="MS PGothic" charset="0"/>
              </a:rPr>
              <a:t> </a:t>
            </a:r>
            <a:r>
              <a:rPr lang="en-US" altLang="ja-JP" sz="2300" i="1" dirty="0" smtClean="0">
                <a:latin typeface="Candara" charset="0"/>
                <a:cs typeface="MS PGothic" charset="0"/>
              </a:rPr>
              <a:t>and </a:t>
            </a:r>
            <a:r>
              <a:rPr lang="en-US" altLang="ja-JP" sz="2300" i="1" dirty="0">
                <a:latin typeface="Candara" charset="0"/>
                <a:cs typeface="MS PGothic" charset="0"/>
              </a:rPr>
              <a:t>it </a:t>
            </a:r>
            <a:r>
              <a:rPr lang="en-US" altLang="ja-JP" sz="2300" i="1" dirty="0" smtClean="0">
                <a:latin typeface="Candara" charset="0"/>
                <a:cs typeface="MS PGothic" charset="0"/>
              </a:rPr>
              <a:t>will</a:t>
            </a:r>
            <a:r>
              <a:rPr lang="en-US" altLang="ja-JP" sz="2300" i="1" dirty="0">
                <a:latin typeface="Candara" charset="0"/>
                <a:cs typeface="MS PGothic" charset="0"/>
              </a:rPr>
              <a:t> </a:t>
            </a:r>
            <a:r>
              <a:rPr lang="en-US" altLang="ja-JP" sz="2300" i="1" dirty="0" smtClean="0">
                <a:latin typeface="Candara" charset="0"/>
                <a:cs typeface="MS PGothic" charset="0"/>
              </a:rPr>
              <a:t>be done</a:t>
            </a:r>
            <a:br>
              <a:rPr lang="en-US" altLang="ja-JP" sz="2300" i="1" dirty="0" smtClean="0">
                <a:latin typeface="Candara" charset="0"/>
                <a:cs typeface="MS PGothic" charset="0"/>
              </a:rPr>
            </a:br>
            <a:r>
              <a:rPr lang="en-US" altLang="ja-JP" sz="2300" i="1" dirty="0" smtClean="0">
                <a:latin typeface="Candara" charset="0"/>
                <a:cs typeface="MS PGothic" charset="0"/>
              </a:rPr>
              <a:t> </a:t>
            </a:r>
            <a:r>
              <a:rPr lang="en-US" altLang="ja-JP" sz="2300" i="1" dirty="0">
                <a:latin typeface="Candara" charset="0"/>
                <a:cs typeface="MS PGothic" charset="0"/>
              </a:rPr>
              <a:t>for you</a:t>
            </a:r>
            <a:r>
              <a:rPr lang="en-US" altLang="ja-JP" sz="2300" i="1" dirty="0" smtClean="0">
                <a:latin typeface="Candara" charset="0"/>
                <a:cs typeface="MS PGothic" charset="0"/>
              </a:rPr>
              <a:t>...</a:t>
            </a:r>
            <a:r>
              <a:rPr lang="en-US" altLang="ja-JP" sz="2300" i="1" dirty="0">
                <a:latin typeface="Candara" charset="0"/>
                <a:cs typeface="MS PGothic" charset="0"/>
              </a:rPr>
              <a:t> </a:t>
            </a:r>
            <a:r>
              <a:rPr lang="en-US" altLang="ja-JP" sz="2300" i="1" baseline="30000" dirty="0">
                <a:latin typeface="Candara" charset="0"/>
                <a:cs typeface="MS PGothic" charset="0"/>
              </a:rPr>
              <a:t>9 </a:t>
            </a:r>
            <a:r>
              <a:rPr lang="en-US" altLang="ja-JP" sz="2300" i="1" dirty="0">
                <a:latin typeface="Candara" charset="0"/>
                <a:cs typeface="MS PGothic" charset="0"/>
              </a:rPr>
              <a:t>As the Father has loved me, so have I loved you. </a:t>
            </a:r>
            <a:r>
              <a:rPr lang="en-US" altLang="ja-JP" sz="2300" i="1" dirty="0" smtClean="0">
                <a:latin typeface="Candara" charset="0"/>
                <a:cs typeface="MS PGothic" charset="0"/>
              </a:rPr>
              <a:t>Abide </a:t>
            </a:r>
            <a:r>
              <a:rPr lang="en-US" altLang="ja-JP" sz="2300" i="1" dirty="0">
                <a:latin typeface="Candara" charset="0"/>
                <a:cs typeface="MS PGothic" charset="0"/>
              </a:rPr>
              <a:t>in </a:t>
            </a:r>
            <a:r>
              <a:rPr lang="en-US" altLang="ja-JP" sz="2300" i="1" dirty="0" smtClean="0">
                <a:latin typeface="Candara" charset="0"/>
                <a:cs typeface="MS PGothic" charset="0"/>
              </a:rPr>
              <a:t>my love...</a:t>
            </a:r>
            <a:r>
              <a:rPr lang="en-US" altLang="ja-JP" sz="2300" i="1" dirty="0">
                <a:latin typeface="Candara" charset="0"/>
                <a:cs typeface="MS PGothic" charset="0"/>
              </a:rPr>
              <a:t> </a:t>
            </a:r>
            <a:r>
              <a:rPr lang="en-US" altLang="ja-JP" sz="2300" i="1" baseline="30000" dirty="0">
                <a:latin typeface="Candara" charset="0"/>
                <a:cs typeface="MS PGothic" charset="0"/>
              </a:rPr>
              <a:t>11 </a:t>
            </a:r>
            <a:r>
              <a:rPr lang="en-US" altLang="ja-JP" sz="2300" i="1" dirty="0">
                <a:latin typeface="Candara" charset="0"/>
                <a:cs typeface="MS PGothic" charset="0"/>
              </a:rPr>
              <a:t>These things </a:t>
            </a:r>
            <a:r>
              <a:rPr lang="en-US" altLang="ja-JP" sz="2300" i="1" dirty="0" smtClean="0">
                <a:latin typeface="Candara" charset="0"/>
                <a:cs typeface="MS PGothic" charset="0"/>
              </a:rPr>
              <a:t/>
            </a:r>
            <a:br>
              <a:rPr lang="en-US" altLang="ja-JP" sz="2300" i="1" dirty="0" smtClean="0">
                <a:latin typeface="Candara" charset="0"/>
                <a:cs typeface="MS PGothic" charset="0"/>
              </a:rPr>
            </a:br>
            <a:r>
              <a:rPr lang="en-US" altLang="ja-JP" sz="2300" i="1" dirty="0" smtClean="0">
                <a:latin typeface="Candara" charset="0"/>
                <a:cs typeface="MS PGothic" charset="0"/>
              </a:rPr>
              <a:t>I </a:t>
            </a:r>
            <a:r>
              <a:rPr lang="en-US" altLang="ja-JP" sz="2300" i="1" dirty="0">
                <a:latin typeface="Candara" charset="0"/>
                <a:cs typeface="MS PGothic" charset="0"/>
              </a:rPr>
              <a:t>have spoken to you, that my joy </a:t>
            </a:r>
            <a:r>
              <a:rPr lang="en-US" altLang="ja-JP" sz="2300" i="1" dirty="0" smtClean="0">
                <a:latin typeface="Candara" charset="0"/>
                <a:cs typeface="MS PGothic" charset="0"/>
              </a:rPr>
              <a:t>may be </a:t>
            </a:r>
            <a:r>
              <a:rPr lang="en-US" altLang="ja-JP" sz="2300" i="1" dirty="0">
                <a:latin typeface="Candara" charset="0"/>
                <a:cs typeface="MS PGothic" charset="0"/>
              </a:rPr>
              <a:t>in you, and that your joy may be </a:t>
            </a:r>
            <a:r>
              <a:rPr lang="en-US" altLang="ja-JP" sz="2300" i="1" dirty="0" smtClean="0">
                <a:latin typeface="Candara" charset="0"/>
                <a:cs typeface="MS PGothic" charset="0"/>
              </a:rPr>
              <a:t>full.</a:t>
            </a:r>
            <a:r>
              <a:rPr lang="en-US" sz="2300" i="1" dirty="0" smtClean="0">
                <a:latin typeface="Candara" charset="0"/>
                <a:cs typeface="MS PGothic" charset="0"/>
              </a:rPr>
              <a:t>”</a:t>
            </a:r>
            <a:r>
              <a:rPr lang="en-US" altLang="ja-JP" sz="2300" i="1" dirty="0" smtClean="0">
                <a:latin typeface="Candara" charset="0"/>
                <a:cs typeface="MS PGothic" charset="0"/>
              </a:rPr>
              <a:t> (vs. 7, 9, 11)</a:t>
            </a:r>
            <a:endParaRPr lang="en-US" altLang="ja-JP" sz="2300" i="1" dirty="0">
              <a:latin typeface="Candara" charset="0"/>
              <a:cs typeface="MS PGothic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sz="1200" i="1" dirty="0">
              <a:latin typeface="Candara" charset="0"/>
              <a:cs typeface="MS PGothic" charset="0"/>
            </a:endParaRPr>
          </a:p>
          <a:p>
            <a:pPr marL="461963" indent="-461963">
              <a:spcBef>
                <a:spcPct val="0"/>
              </a:spcBef>
            </a:pPr>
            <a:r>
              <a:rPr lang="en-US" sz="2600" b="1" i="1" dirty="0">
                <a:latin typeface="Candara" charset="0"/>
                <a:cs typeface="MS PGothic" charset="0"/>
              </a:rPr>
              <a:t>What is “fruit”? </a:t>
            </a:r>
            <a:r>
              <a:rPr lang="en-US" sz="2600" b="1" dirty="0">
                <a:latin typeface="Candara" charset="0"/>
                <a:cs typeface="MS PGothic" charset="0"/>
              </a:rPr>
              <a:t>Because </a:t>
            </a:r>
            <a:r>
              <a:rPr lang="en-US" sz="26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fruit is a manifestation of Christ living in us</a:t>
            </a:r>
            <a:r>
              <a:rPr lang="en-US" sz="2600" b="1" dirty="0">
                <a:latin typeface="Candara" charset="0"/>
                <a:cs typeface="MS PGothic" charset="0"/>
              </a:rPr>
              <a:t>, a fruit-bearing person </a:t>
            </a:r>
            <a:r>
              <a:rPr lang="en-US" sz="26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shows CHRISTLIKENESS in his/her inner and </a:t>
            </a:r>
            <a:r>
              <a:rPr lang="en-US" sz="26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outer </a:t>
            </a:r>
            <a:r>
              <a:rPr lang="en-US" sz="26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life </a:t>
            </a:r>
            <a:r>
              <a:rPr lang="en-US" sz="2600" b="1" dirty="0">
                <a:latin typeface="Candara" charset="0"/>
                <a:cs typeface="MS PGothic" charset="0"/>
              </a:rPr>
              <a:t>(v. 5).</a:t>
            </a:r>
          </a:p>
          <a:p>
            <a:pPr marL="461963" indent="-461963">
              <a:spcBef>
                <a:spcPct val="0"/>
              </a:spcBef>
            </a:pPr>
            <a:endParaRPr lang="en-US" sz="1200" b="1" dirty="0">
              <a:latin typeface="Candara" charset="0"/>
              <a:cs typeface="MS PGothic" charset="0"/>
            </a:endParaRPr>
          </a:p>
          <a:p>
            <a:pPr marL="461963" indent="-461963">
              <a:spcBef>
                <a:spcPct val="0"/>
              </a:spcBef>
            </a:pPr>
            <a:r>
              <a:rPr lang="en-US" sz="2600" b="1" dirty="0">
                <a:latin typeface="Candara" charset="0"/>
                <a:cs typeface="MS PGothic" charset="0"/>
              </a:rPr>
              <a:t>Because bearing fruit is preceded by abiding in Christ through his Word and our obedience, a fruit-bearing person </a:t>
            </a:r>
            <a:r>
              <a:rPr lang="en-US" sz="26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experiences </a:t>
            </a:r>
            <a:r>
              <a:rPr lang="en-US" sz="26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ANSWERED PRAYERS </a:t>
            </a:r>
            <a:r>
              <a:rPr lang="en-US" sz="2600" b="1" spc="-20" dirty="0">
                <a:latin typeface="Candara" charset="0"/>
                <a:cs typeface="MS PGothic" charset="0"/>
              </a:rPr>
              <a:t>(v</a:t>
            </a:r>
            <a:r>
              <a:rPr lang="en-US" sz="2600" b="1" spc="-20" dirty="0" smtClean="0">
                <a:latin typeface="Candara" charset="0"/>
                <a:cs typeface="MS PGothic" charset="0"/>
              </a:rPr>
              <a:t>. 7</a:t>
            </a:r>
            <a:r>
              <a:rPr lang="en-US" sz="2600" b="1" spc="-20" dirty="0">
                <a:latin typeface="Candara" charset="0"/>
                <a:cs typeface="MS PGothic" charset="0"/>
              </a:rPr>
              <a:t>).</a:t>
            </a:r>
          </a:p>
          <a:p>
            <a:pPr marL="461963" indent="-461963">
              <a:spcBef>
                <a:spcPct val="0"/>
              </a:spcBef>
            </a:pPr>
            <a:endParaRPr lang="en-US" sz="1200" b="1" dirty="0">
              <a:latin typeface="Candara" charset="0"/>
              <a:cs typeface="MS PGothic" charset="0"/>
            </a:endParaRPr>
          </a:p>
          <a:p>
            <a:pPr marL="461963" indent="-461963">
              <a:spcBef>
                <a:spcPct val="0"/>
              </a:spcBef>
            </a:pPr>
            <a:r>
              <a:rPr lang="en-US" sz="2600" b="1" dirty="0">
                <a:latin typeface="Candara" charset="0"/>
                <a:cs typeface="MS PGothic" charset="0"/>
              </a:rPr>
              <a:t>Because bearing fruit requires abiding in Jesus’ love, a fruit-bearing person </a:t>
            </a:r>
            <a:r>
              <a:rPr lang="en-US" sz="26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knows JESUS’ LOVE EXPERIENTIALLY </a:t>
            </a:r>
            <a:r>
              <a:rPr lang="en-US" sz="2600" b="1" dirty="0">
                <a:latin typeface="Candara" charset="0"/>
                <a:cs typeface="MS PGothic" charset="0"/>
              </a:rPr>
              <a:t>in everyday life (vs. 9-10; John 14:21).</a:t>
            </a:r>
          </a:p>
          <a:p>
            <a:pPr marL="461963" indent="-461963">
              <a:spcBef>
                <a:spcPct val="0"/>
              </a:spcBef>
            </a:pPr>
            <a:endParaRPr lang="en-US" sz="1200" b="1" dirty="0">
              <a:latin typeface="Candara" charset="0"/>
              <a:cs typeface="MS PGothic" charset="0"/>
            </a:endParaRPr>
          </a:p>
          <a:p>
            <a:pPr marL="461963" indent="-461963">
              <a:spcBef>
                <a:spcPct val="0"/>
              </a:spcBef>
            </a:pPr>
            <a:r>
              <a:rPr lang="en-US" sz="2600" b="1" dirty="0">
                <a:latin typeface="Candara" charset="0"/>
                <a:cs typeface="MS PGothic" charset="0"/>
              </a:rPr>
              <a:t>Because bearing fruit brings Jesus’ joy in us a fruit-</a:t>
            </a:r>
            <a:r>
              <a:rPr lang="en-US" sz="2600" b="1" dirty="0" smtClean="0">
                <a:latin typeface="Candara" charset="0"/>
                <a:cs typeface="MS PGothic" charset="0"/>
              </a:rPr>
              <a:t>bearing person</a:t>
            </a:r>
            <a:r>
              <a:rPr lang="en-US" sz="26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grows to </a:t>
            </a:r>
            <a:r>
              <a:rPr lang="en-US" sz="26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have </a:t>
            </a:r>
            <a:r>
              <a:rPr lang="en-US" sz="26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FULLNESS OF JOY</a:t>
            </a:r>
            <a:r>
              <a:rPr lang="en-US" sz="2600" b="1" dirty="0">
                <a:latin typeface="Candara" charset="0"/>
                <a:cs typeface="MS PGothic" charset="0"/>
              </a:rPr>
              <a:t>—experiencing Jesus’ joy as our joy (v. 11).</a:t>
            </a:r>
          </a:p>
        </p:txBody>
      </p:sp>
    </p:spTree>
    <p:extLst>
      <p:ext uri="{BB962C8B-B14F-4D97-AF65-F5344CB8AC3E}">
        <p14:creationId xmlns:p14="http://schemas.microsoft.com/office/powerpoint/2010/main" val="3866780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431800"/>
            <a:ext cx="11547475" cy="8636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cs typeface="MS PGothic" charset="0"/>
              </a:rPr>
              <a:t>HOW CAN WE BEAR MUCH </a:t>
            </a:r>
            <a:r>
              <a:rPr lang="en-US" sz="2800" b="1" dirty="0" smtClean="0">
                <a:latin typeface="Candara" charset="0"/>
                <a:cs typeface="MS PGothic" charset="0"/>
              </a:rPr>
              <a:t>FRUIT </a:t>
            </a:r>
            <a:br>
              <a:rPr lang="en-US" sz="2800" b="1" dirty="0" smtClean="0">
                <a:latin typeface="Candara" charset="0"/>
                <a:cs typeface="MS PGothic" charset="0"/>
              </a:rPr>
            </a:br>
            <a:r>
              <a:rPr lang="en-US" sz="2800" b="1" dirty="0" smtClean="0">
                <a:latin typeface="Candara" charset="0"/>
                <a:cs typeface="MS PGothic" charset="0"/>
              </a:rPr>
              <a:t>INDIVIDUALLY AND CORPORATELY IN 2016?</a:t>
            </a:r>
            <a:endParaRPr lang="en-US" sz="2800" b="1" dirty="0">
              <a:latin typeface="Candara" charset="0"/>
              <a:cs typeface="MS PGothic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443038"/>
            <a:ext cx="11771312" cy="5414962"/>
          </a:xfrm>
        </p:spPr>
        <p:txBody>
          <a:bodyPr/>
          <a:lstStyle/>
          <a:p>
            <a:pPr marL="461963" lvl="0" indent="-461963">
              <a:buNone/>
            </a:pPr>
            <a:r>
              <a:rPr lang="en-US" sz="2600" b="1" dirty="0">
                <a:latin typeface="Candara" charset="0"/>
                <a:cs typeface="MS PGothic" charset="0"/>
              </a:rPr>
              <a:t>1)   We are to </a:t>
            </a:r>
            <a:r>
              <a:rPr lang="en-US" sz="26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expect </a:t>
            </a:r>
            <a:r>
              <a:rPr lang="en-US" sz="26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and SUBMIT TO “PRUNING” as a part of </a:t>
            </a:r>
            <a:r>
              <a:rPr lang="en-US" sz="26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healthy </a:t>
            </a:r>
            <a:r>
              <a:rPr lang="en-US" sz="26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fruit-bearing </a:t>
            </a:r>
            <a:r>
              <a:rPr lang="en-US" sz="26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process.</a:t>
            </a:r>
            <a:endParaRPr lang="en-US" sz="2600" i="1" dirty="0">
              <a:latin typeface="Candara" charset="0"/>
              <a:cs typeface="Candara" charset="0"/>
            </a:endParaRPr>
          </a:p>
          <a:p>
            <a:pPr marL="461963" indent="-461963" algn="ctr">
              <a:spcBef>
                <a:spcPct val="0"/>
              </a:spcBef>
              <a:buFontTx/>
              <a:buNone/>
            </a:pPr>
            <a:endParaRPr lang="en-US" sz="1400" i="1" dirty="0">
              <a:latin typeface="Candara" charset="0"/>
              <a:cs typeface="Candara" charset="0"/>
            </a:endParaRPr>
          </a:p>
          <a:p>
            <a:pPr marL="461963" indent="-461963" algn="ctr">
              <a:spcBef>
                <a:spcPct val="0"/>
              </a:spcBef>
              <a:buNone/>
            </a:pPr>
            <a:r>
              <a:rPr lang="en-US" sz="24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“</a:t>
            </a:r>
            <a:r>
              <a:rPr lang="en-US" sz="2400" i="1" baseline="300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2</a:t>
            </a:r>
            <a:r>
              <a:rPr lang="en-US" sz="2400" i="1" baseline="30000" dirty="0">
                <a:solidFill>
                  <a:srgbClr val="000000"/>
                </a:solidFill>
                <a:latin typeface="Candara" charset="0"/>
                <a:cs typeface="MS PGothic" charset="0"/>
              </a:rPr>
              <a:t> 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Every branch in me that does not bear fruit he takes away, and </a:t>
            </a:r>
            <a:r>
              <a:rPr lang="en-US" sz="24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/>
            </a:r>
            <a:br>
              <a:rPr lang="en-US" sz="24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4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every 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branch </a:t>
            </a:r>
            <a:r>
              <a:rPr lang="en-US" sz="24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that 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does bear fruit he prunes, that it may bear more fruit</a:t>
            </a:r>
            <a:r>
              <a:rPr lang="en-US" sz="24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.” (v. 2)</a:t>
            </a:r>
          </a:p>
          <a:p>
            <a:pPr marL="461963" indent="-461963" algn="ctr">
              <a:spcBef>
                <a:spcPct val="0"/>
              </a:spcBef>
              <a:buNone/>
            </a:pPr>
            <a:endParaRPr lang="en-US" sz="1400" i="1" dirty="0" smtClean="0">
              <a:solidFill>
                <a:srgbClr val="000000"/>
              </a:solidFill>
              <a:latin typeface="Candara" charset="0"/>
              <a:cs typeface="MS PGothic" charset="0"/>
            </a:endParaRPr>
          </a:p>
          <a:p>
            <a:pPr marL="461963" indent="-461963" algn="ctr">
              <a:spcBef>
                <a:spcPct val="0"/>
              </a:spcBef>
              <a:buNone/>
            </a:pPr>
            <a:r>
              <a:rPr lang="en-US" sz="24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“</a:t>
            </a:r>
            <a:r>
              <a:rPr lang="en-US" sz="2400" i="1" baseline="300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6</a:t>
            </a:r>
            <a:r>
              <a:rPr lang="en-US" sz="2400" i="1" baseline="30000" dirty="0">
                <a:solidFill>
                  <a:srgbClr val="000000"/>
                </a:solidFill>
                <a:latin typeface="Candara" charset="0"/>
                <a:cs typeface="MS PGothic" charset="0"/>
              </a:rPr>
              <a:t> 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If anyone does not abide in me he is thrown away like a branch and withers; </a:t>
            </a:r>
            <a:r>
              <a:rPr lang="en-US" sz="24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/>
            </a:r>
            <a:br>
              <a:rPr lang="en-US" sz="24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4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and 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the branches are gathered, thrown into the fire, and </a:t>
            </a:r>
            <a:r>
              <a:rPr lang="en-US" sz="24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burned.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” (v. </a:t>
            </a:r>
            <a:r>
              <a:rPr lang="en-US" sz="24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6)</a:t>
            </a:r>
            <a:endParaRPr lang="en-US" sz="2400" i="1" dirty="0">
              <a:solidFill>
                <a:srgbClr val="000000"/>
              </a:solidFill>
              <a:latin typeface="Candara" charset="0"/>
              <a:cs typeface="MS P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431800"/>
            <a:ext cx="11547475" cy="8636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cs typeface="MS PGothic" charset="0"/>
              </a:rPr>
              <a:t>HOW CAN WE BEAR MUCH </a:t>
            </a:r>
            <a:r>
              <a:rPr lang="en-US" sz="2800" b="1" dirty="0" smtClean="0">
                <a:latin typeface="Candara" charset="0"/>
                <a:cs typeface="MS PGothic" charset="0"/>
              </a:rPr>
              <a:t>FRUIT </a:t>
            </a:r>
            <a:br>
              <a:rPr lang="en-US" sz="2800" b="1" dirty="0" smtClean="0">
                <a:latin typeface="Candara" charset="0"/>
                <a:cs typeface="MS PGothic" charset="0"/>
              </a:rPr>
            </a:br>
            <a:r>
              <a:rPr lang="en-US" sz="2800" b="1" dirty="0" smtClean="0">
                <a:latin typeface="Candara" charset="0"/>
                <a:cs typeface="MS PGothic" charset="0"/>
              </a:rPr>
              <a:t>INDIVIDUALLY AND CORPORATELY IN 2016?</a:t>
            </a:r>
            <a:endParaRPr lang="en-US" sz="2800" b="1" dirty="0">
              <a:latin typeface="Candara" charset="0"/>
              <a:cs typeface="MS PGothic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443038"/>
            <a:ext cx="11767740" cy="5414962"/>
          </a:xfrm>
        </p:spPr>
        <p:txBody>
          <a:bodyPr/>
          <a:lstStyle/>
          <a:p>
            <a:pPr marL="461963" lvl="0" indent="-461963">
              <a:buNone/>
            </a:pPr>
            <a:r>
              <a:rPr lang="en-US" sz="2600" b="1" dirty="0">
                <a:latin typeface="Candara" charset="0"/>
                <a:cs typeface="MS PGothic" charset="0"/>
              </a:rPr>
              <a:t>1)   We are to </a:t>
            </a:r>
            <a:r>
              <a:rPr lang="en-US" sz="26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expect </a:t>
            </a:r>
            <a:r>
              <a:rPr lang="en-US" sz="26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and SUBMIT TO “PRUNING” as a part </a:t>
            </a:r>
            <a:r>
              <a:rPr lang="en-US" sz="26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of healthy </a:t>
            </a:r>
            <a:r>
              <a:rPr lang="en-US" sz="26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fruit-bearing </a:t>
            </a:r>
            <a:r>
              <a:rPr lang="en-US" sz="26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process.</a:t>
            </a:r>
            <a:endParaRPr lang="en-US" sz="2600" i="1" dirty="0">
              <a:latin typeface="Candara" charset="0"/>
              <a:cs typeface="Candara" charset="0"/>
            </a:endParaRPr>
          </a:p>
          <a:p>
            <a:pPr marL="461963" indent="-461963" algn="ctr">
              <a:spcBef>
                <a:spcPct val="0"/>
              </a:spcBef>
              <a:buFontTx/>
              <a:buNone/>
            </a:pPr>
            <a:endParaRPr lang="en-US" sz="1400" i="1" dirty="0">
              <a:latin typeface="Candara" charset="0"/>
              <a:cs typeface="Candara" charset="0"/>
            </a:endParaRPr>
          </a:p>
          <a:p>
            <a:pPr marL="461963" indent="-461963" algn="ctr">
              <a:spcBef>
                <a:spcPct val="0"/>
              </a:spcBef>
              <a:buNone/>
            </a:pPr>
            <a:r>
              <a:rPr lang="en-US" sz="24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“</a:t>
            </a:r>
            <a:r>
              <a:rPr lang="en-US" sz="2400" i="1" baseline="300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2</a:t>
            </a:r>
            <a:r>
              <a:rPr lang="en-US" sz="2400" i="1" baseline="30000" dirty="0">
                <a:solidFill>
                  <a:srgbClr val="000000"/>
                </a:solidFill>
                <a:latin typeface="Candara" charset="0"/>
                <a:cs typeface="MS PGothic" charset="0"/>
              </a:rPr>
              <a:t> 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Every branch in me that does not bear fruit he takes away, and </a:t>
            </a:r>
            <a:r>
              <a:rPr lang="en-US" sz="24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/>
            </a:r>
            <a:br>
              <a:rPr lang="en-US" sz="24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4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every 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branch </a:t>
            </a:r>
            <a:r>
              <a:rPr lang="en-US" sz="24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that 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does bear fruit he prunes, that it may bear more fruit</a:t>
            </a:r>
            <a:r>
              <a:rPr lang="en-US" sz="2400" i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.” (v. 2)</a:t>
            </a:r>
          </a:p>
          <a:p>
            <a:pPr marL="461963" indent="-461963" algn="ctr">
              <a:spcBef>
                <a:spcPct val="0"/>
              </a:spcBef>
              <a:buNone/>
            </a:pPr>
            <a:endParaRPr lang="en-US" sz="1400" i="1" dirty="0" smtClean="0">
              <a:solidFill>
                <a:srgbClr val="000000"/>
              </a:solidFill>
              <a:latin typeface="Candara" charset="0"/>
              <a:cs typeface="MS PGothic" charset="0"/>
            </a:endParaRPr>
          </a:p>
          <a:p>
            <a:pPr marL="912813" lvl="2" indent="-457200">
              <a:spcBef>
                <a:spcPct val="0"/>
              </a:spcBef>
              <a:buFont typeface="Wingdings" charset="0"/>
              <a:buChar char="Ø"/>
            </a:pPr>
            <a:r>
              <a:rPr lang="en-US" sz="2500" b="1" dirty="0" smtClean="0">
                <a:solidFill>
                  <a:srgbClr val="000000"/>
                </a:solidFill>
                <a:latin typeface="Candara" charset="0"/>
                <a:ea typeface="ＭＳ Ｐゴシック" charset="0"/>
              </a:rPr>
              <a:t>The Father as the vinedresser does two things: (1) taking away branches with no fruit [</a:t>
            </a:r>
            <a:r>
              <a:rPr lang="en-US" sz="2500" b="1" i="1" dirty="0" smtClean="0">
                <a:solidFill>
                  <a:srgbClr val="000000"/>
                </a:solidFill>
                <a:latin typeface="Candara" charset="0"/>
                <a:ea typeface="ＭＳ Ｐゴシック" charset="0"/>
              </a:rPr>
              <a:t>“judgment”</a:t>
            </a:r>
            <a:r>
              <a:rPr lang="en-US" sz="2500" b="1" dirty="0" smtClean="0">
                <a:solidFill>
                  <a:srgbClr val="000000"/>
                </a:solidFill>
                <a:latin typeface="Candara" charset="0"/>
                <a:ea typeface="ＭＳ Ｐゴシック" charset="0"/>
              </a:rPr>
              <a:t>] and (2) pruning fruit-bearing branches [</a:t>
            </a:r>
            <a:r>
              <a:rPr lang="en-US" sz="2500" b="1" i="1" dirty="0" smtClean="0">
                <a:solidFill>
                  <a:srgbClr val="000000"/>
                </a:solidFill>
                <a:latin typeface="Candara" charset="0"/>
                <a:ea typeface="ＭＳ Ｐゴシック" charset="0"/>
              </a:rPr>
              <a:t>“sanctification”</a:t>
            </a:r>
            <a:r>
              <a:rPr lang="en-US" sz="2500" b="1" dirty="0" smtClean="0">
                <a:solidFill>
                  <a:srgbClr val="000000"/>
                </a:solidFill>
                <a:latin typeface="Candara" charset="0"/>
                <a:ea typeface="ＭＳ Ｐゴシック" charset="0"/>
              </a:rPr>
              <a:t>]. </a:t>
            </a:r>
            <a:endParaRPr lang="en-US" sz="2500" b="1" dirty="0">
              <a:solidFill>
                <a:srgbClr val="000000"/>
              </a:solidFill>
              <a:latin typeface="Candara" charset="0"/>
              <a:ea typeface="ＭＳ Ｐゴシック" charset="0"/>
            </a:endParaRPr>
          </a:p>
          <a:p>
            <a:pPr marL="912813" lvl="2" indent="-457200">
              <a:spcBef>
                <a:spcPct val="0"/>
              </a:spcBef>
              <a:buFont typeface="Wingdings" charset="0"/>
              <a:buChar char="Ø"/>
            </a:pPr>
            <a:r>
              <a:rPr lang="en-US" sz="2500" b="1" dirty="0" smtClean="0">
                <a:solidFill>
                  <a:srgbClr val="000000"/>
                </a:solidFill>
                <a:latin typeface="Candara" charset="0"/>
                <a:ea typeface="ＭＳ Ｐゴシック" charset="0"/>
              </a:rPr>
              <a:t>Pruning is NOT punishment but </a:t>
            </a:r>
            <a:r>
              <a:rPr lang="en-US" sz="2500" b="1" i="1" dirty="0" smtClean="0">
                <a:solidFill>
                  <a:srgbClr val="000000"/>
                </a:solidFill>
                <a:latin typeface="Candara" charset="0"/>
                <a:ea typeface="ＭＳ Ｐゴシック" charset="0"/>
              </a:rPr>
              <a:t>loving cultivation </a:t>
            </a:r>
            <a:r>
              <a:rPr lang="en-US" sz="2500" b="1" dirty="0" smtClean="0">
                <a:solidFill>
                  <a:srgbClr val="000000"/>
                </a:solidFill>
                <a:latin typeface="Candara" charset="0"/>
                <a:ea typeface="ＭＳ Ｐゴシック" charset="0"/>
              </a:rPr>
              <a:t>to shape branches to bear more fruit—in other words, without it we do NOT become fully fruitful!</a:t>
            </a:r>
          </a:p>
          <a:p>
            <a:pPr marL="912813" lvl="2" indent="-457200">
              <a:spcBef>
                <a:spcPct val="0"/>
              </a:spcBef>
              <a:buFont typeface="Wingdings" charset="0"/>
              <a:buChar char="Ø"/>
            </a:pPr>
            <a:r>
              <a:rPr lang="en-US" sz="2500" b="1" dirty="0" smtClean="0">
                <a:solidFill>
                  <a:srgbClr val="000000"/>
                </a:solidFill>
                <a:latin typeface="Candara" charset="0"/>
                <a:ea typeface="ＭＳ Ｐゴシック" charset="0"/>
              </a:rPr>
              <a:t>The choice is ours: “Will I resent and resist the “pruning” I’m experiencing </a:t>
            </a:r>
            <a:br>
              <a:rPr lang="en-US" sz="2500" b="1" dirty="0" smtClean="0">
                <a:solidFill>
                  <a:srgbClr val="000000"/>
                </a:solidFill>
                <a:latin typeface="Candara" charset="0"/>
                <a:ea typeface="ＭＳ Ｐゴシック" charset="0"/>
              </a:rPr>
            </a:br>
            <a:r>
              <a:rPr lang="en-US" sz="2500" b="1" dirty="0" smtClean="0">
                <a:solidFill>
                  <a:srgbClr val="000000"/>
                </a:solidFill>
                <a:latin typeface="Candara" charset="0"/>
                <a:ea typeface="ＭＳ Ｐゴシック" charset="0"/>
              </a:rPr>
              <a:t>OR will I trust in God’s sovereign purpose and joyfully submit to the pruning?”</a:t>
            </a:r>
            <a:endParaRPr lang="en-US" sz="2500" dirty="0">
              <a:solidFill>
                <a:srgbClr val="000000"/>
              </a:solidFill>
              <a:latin typeface="Candara" charset="0"/>
              <a:ea typeface="ＭＳ Ｐゴシック" charset="0"/>
            </a:endParaRPr>
          </a:p>
          <a:p>
            <a:pPr marL="912813" lvl="2" indent="-457200">
              <a:spcBef>
                <a:spcPct val="0"/>
              </a:spcBef>
              <a:buFont typeface="Wingdings" charset="0"/>
              <a:buChar char="Ø"/>
            </a:pPr>
            <a:endParaRPr lang="en-US" sz="2500" dirty="0" smtClean="0">
              <a:solidFill>
                <a:srgbClr val="000000"/>
              </a:solidFill>
              <a:latin typeface="Candara" charset="0"/>
              <a:ea typeface="ＭＳ Ｐゴシック" charset="0"/>
            </a:endParaRPr>
          </a:p>
          <a:p>
            <a:pPr marL="461963" indent="-461963" algn="ctr">
              <a:spcBef>
                <a:spcPct val="0"/>
              </a:spcBef>
              <a:buFontTx/>
              <a:buNone/>
            </a:pPr>
            <a:endParaRPr lang="en-US" sz="2200" i="1" dirty="0">
              <a:solidFill>
                <a:srgbClr val="000000"/>
              </a:solidFill>
              <a:latin typeface="Candara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929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30796</TotalTime>
  <Words>461</Words>
  <Application>Microsoft Macintosh PowerPoint</Application>
  <PresentationFormat>Custom</PresentationFormat>
  <Paragraphs>91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2_Normal</vt:lpstr>
      <vt:lpstr>Office Theme</vt:lpstr>
      <vt:lpstr>2_Office Theme</vt:lpstr>
      <vt:lpstr>PowerPoint Presentation</vt:lpstr>
      <vt:lpstr>Bearing Much Fruit in Fullness of Joy</vt:lpstr>
      <vt:lpstr>John 15:1-11 [ESV]</vt:lpstr>
      <vt:lpstr>John 15:1-11 [ESV]</vt:lpstr>
      <vt:lpstr>WHY IS BEARING FRUIT SO IMPORTANT  FOR A CHRIST-FOLLOWER/CHURCH?</vt:lpstr>
      <vt:lpstr>PowerPoint Presentation</vt:lpstr>
      <vt:lpstr>WHAT ARE THE TELLTALE SIGNS  OF ONE WHO IS BEARING FRUIT? </vt:lpstr>
      <vt:lpstr>HOW CAN WE BEAR MUCH FRUIT  INDIVIDUALLY AND CORPORATELY IN 2016?</vt:lpstr>
      <vt:lpstr>HOW CAN WE BEAR MUCH FRUIT  INDIVIDUALLY AND CORPORATELY IN 2016?</vt:lpstr>
      <vt:lpstr>PowerPoint Presentation</vt:lpstr>
      <vt:lpstr>HOW CAN WE BEAR MUCH FRUIT  INDIVIDUALLY AND CORPORATELY IN 2016?</vt:lpstr>
      <vt:lpstr>HOW CAN WE BEAR MUCH FRUIT  INDIVIDUALLY AND CORPORATELY IN 2016?</vt:lpstr>
      <vt:lpstr>PowerPoint Presentation</vt:lpstr>
      <vt:lpstr>LET’S ENVISION TOGETHER A FRUITFUL YEAR IN/FOR CHRIST!</vt:lpstr>
      <vt:lpstr>THREE PRACTICAL QUESTIONS  FOR OUR EVERYDAY LIFE</vt:lpstr>
      <vt:lpstr>PowerPoint Presentation</vt:lpstr>
    </vt:vector>
  </TitlesOfParts>
  <Company>UFP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K. Kim</dc:creator>
  <cp:lastModifiedBy>Paul Kim</cp:lastModifiedBy>
  <cp:revision>2666</cp:revision>
  <dcterms:created xsi:type="dcterms:W3CDTF">2007-10-20T20:09:35Z</dcterms:created>
  <dcterms:modified xsi:type="dcterms:W3CDTF">2016-02-01T23:41:31Z</dcterms:modified>
</cp:coreProperties>
</file>