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35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39" r:id="rId27"/>
    <p:sldMasterId id="2147511063" r:id="rId28"/>
    <p:sldMasterId id="2147511075" r:id="rId29"/>
    <p:sldMasterId id="2147511087" r:id="rId30"/>
    <p:sldMasterId id="2147511099" r:id="rId31"/>
    <p:sldMasterId id="2147511111" r:id="rId32"/>
    <p:sldMasterId id="2147511123" r:id="rId33"/>
    <p:sldMasterId id="2147511159" r:id="rId34"/>
    <p:sldMasterId id="2147511196" r:id="rId35"/>
    <p:sldMasterId id="2147511220" r:id="rId36"/>
    <p:sldMasterId id="2147511232" r:id="rId37"/>
  </p:sldMasterIdLst>
  <p:notesMasterIdLst>
    <p:notesMasterId r:id="rId75"/>
  </p:notesMasterIdLst>
  <p:handoutMasterIdLst>
    <p:handoutMasterId r:id="rId76"/>
  </p:handoutMasterIdLst>
  <p:sldIdLst>
    <p:sldId id="1626" r:id="rId38"/>
    <p:sldId id="3225" r:id="rId39"/>
    <p:sldId id="3316" r:id="rId40"/>
    <p:sldId id="3319" r:id="rId41"/>
    <p:sldId id="3317" r:id="rId42"/>
    <p:sldId id="3281" r:id="rId43"/>
    <p:sldId id="3300" r:id="rId44"/>
    <p:sldId id="3327" r:id="rId45"/>
    <p:sldId id="3328" r:id="rId46"/>
    <p:sldId id="3329" r:id="rId47"/>
    <p:sldId id="3330" r:id="rId48"/>
    <p:sldId id="3331" r:id="rId49"/>
    <p:sldId id="3332" r:id="rId50"/>
    <p:sldId id="3334" r:id="rId51"/>
    <p:sldId id="3335" r:id="rId52"/>
    <p:sldId id="3336" r:id="rId53"/>
    <p:sldId id="3337" r:id="rId54"/>
    <p:sldId id="3338" r:id="rId55"/>
    <p:sldId id="3339" r:id="rId56"/>
    <p:sldId id="3340" r:id="rId57"/>
    <p:sldId id="3342" r:id="rId58"/>
    <p:sldId id="3301" r:id="rId59"/>
    <p:sldId id="3302" r:id="rId60"/>
    <p:sldId id="3289" r:id="rId61"/>
    <p:sldId id="3290" r:id="rId62"/>
    <p:sldId id="3291" r:id="rId63"/>
    <p:sldId id="3292" r:id="rId64"/>
    <p:sldId id="3299" r:id="rId65"/>
    <p:sldId id="3321" r:id="rId66"/>
    <p:sldId id="3322" r:id="rId67"/>
    <p:sldId id="3323" r:id="rId68"/>
    <p:sldId id="3324" r:id="rId69"/>
    <p:sldId id="3325" r:id="rId70"/>
    <p:sldId id="3326" r:id="rId71"/>
    <p:sldId id="3320" r:id="rId72"/>
    <p:sldId id="3344" r:id="rId73"/>
    <p:sldId id="1929" r:id="rId7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00000"/>
    <a:srgbClr val="6600FF"/>
    <a:srgbClr val="CC3300"/>
    <a:srgbClr val="FF5C97"/>
    <a:srgbClr val="FFFF00"/>
    <a:srgbClr val="006600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7" autoAdjust="0"/>
    <p:restoredTop sz="84656"/>
  </p:normalViewPr>
  <p:slideViewPr>
    <p:cSldViewPr>
      <p:cViewPr>
        <p:scale>
          <a:sx n="103" d="100"/>
          <a:sy n="103" d="100"/>
        </p:scale>
        <p:origin x="-1592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slide" Target="slides/slide26.xml"/><Relationship Id="rId64" Type="http://schemas.openxmlformats.org/officeDocument/2006/relationships/slide" Target="slides/slide27.xml"/><Relationship Id="rId65" Type="http://schemas.openxmlformats.org/officeDocument/2006/relationships/slide" Target="slides/slide28.xml"/><Relationship Id="rId66" Type="http://schemas.openxmlformats.org/officeDocument/2006/relationships/slide" Target="slides/slide29.xml"/><Relationship Id="rId67" Type="http://schemas.openxmlformats.org/officeDocument/2006/relationships/slide" Target="slides/slide30.xml"/><Relationship Id="rId68" Type="http://schemas.openxmlformats.org/officeDocument/2006/relationships/slide" Target="slides/slide31.xml"/><Relationship Id="rId69" Type="http://schemas.openxmlformats.org/officeDocument/2006/relationships/slide" Target="slides/slide32.xml"/><Relationship Id="rId50" Type="http://schemas.openxmlformats.org/officeDocument/2006/relationships/slide" Target="slides/slide13.xml"/><Relationship Id="rId51" Type="http://schemas.openxmlformats.org/officeDocument/2006/relationships/slide" Target="slides/slide14.xml"/><Relationship Id="rId52" Type="http://schemas.openxmlformats.org/officeDocument/2006/relationships/slide" Target="slides/slide15.xml"/><Relationship Id="rId53" Type="http://schemas.openxmlformats.org/officeDocument/2006/relationships/slide" Target="slides/slide16.xml"/><Relationship Id="rId54" Type="http://schemas.openxmlformats.org/officeDocument/2006/relationships/slide" Target="slides/slide17.xml"/><Relationship Id="rId55" Type="http://schemas.openxmlformats.org/officeDocument/2006/relationships/slide" Target="slides/slide18.xml"/><Relationship Id="rId56" Type="http://schemas.openxmlformats.org/officeDocument/2006/relationships/slide" Target="slides/slide19.xml"/><Relationship Id="rId57" Type="http://schemas.openxmlformats.org/officeDocument/2006/relationships/slide" Target="slides/slide20.xml"/><Relationship Id="rId58" Type="http://schemas.openxmlformats.org/officeDocument/2006/relationships/slide" Target="slides/slide21.xml"/><Relationship Id="rId59" Type="http://schemas.openxmlformats.org/officeDocument/2006/relationships/slide" Target="slides/slide22.xml"/><Relationship Id="rId40" Type="http://schemas.openxmlformats.org/officeDocument/2006/relationships/slide" Target="slides/slide3.xml"/><Relationship Id="rId41" Type="http://schemas.openxmlformats.org/officeDocument/2006/relationships/slide" Target="slides/slide4.xml"/><Relationship Id="rId42" Type="http://schemas.openxmlformats.org/officeDocument/2006/relationships/slide" Target="slides/slide5.xml"/><Relationship Id="rId43" Type="http://schemas.openxmlformats.org/officeDocument/2006/relationships/slide" Target="slides/slide6.xml"/><Relationship Id="rId44" Type="http://schemas.openxmlformats.org/officeDocument/2006/relationships/slide" Target="slides/slide7.xml"/><Relationship Id="rId45" Type="http://schemas.openxmlformats.org/officeDocument/2006/relationships/slide" Target="slides/slide8.xml"/><Relationship Id="rId46" Type="http://schemas.openxmlformats.org/officeDocument/2006/relationships/slide" Target="slides/slide9.xml"/><Relationship Id="rId47" Type="http://schemas.openxmlformats.org/officeDocument/2006/relationships/slide" Target="slides/slide10.xml"/><Relationship Id="rId48" Type="http://schemas.openxmlformats.org/officeDocument/2006/relationships/slide" Target="slides/slide11.xml"/><Relationship Id="rId4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" Target="slides/slide1.xml"/><Relationship Id="rId39" Type="http://schemas.openxmlformats.org/officeDocument/2006/relationships/slide" Target="slides/slide2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33.xml"/><Relationship Id="rId71" Type="http://schemas.openxmlformats.org/officeDocument/2006/relationships/slide" Target="slides/slide34.xml"/><Relationship Id="rId72" Type="http://schemas.openxmlformats.org/officeDocument/2006/relationships/slide" Target="slides/slide35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73" Type="http://schemas.openxmlformats.org/officeDocument/2006/relationships/slide" Target="slides/slide36.xml"/><Relationship Id="rId74" Type="http://schemas.openxmlformats.org/officeDocument/2006/relationships/slide" Target="slides/slide37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23.xml"/><Relationship Id="rId61" Type="http://schemas.openxmlformats.org/officeDocument/2006/relationships/slide" Target="slides/slide24.xml"/><Relationship Id="rId62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1/24/16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1/24/16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566C9-436E-5446-8C2F-A64C5671F7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1 Pet</a:t>
            </a:r>
            <a:r>
              <a:rPr lang="en-US" baseline="0" dirty="0" smtClean="0">
                <a:latin typeface="Calibri" charset="0"/>
              </a:rPr>
              <a:t> 3:15, 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dirty="0" smtClean="0">
                <a:uFill>
                  <a:solidFill/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We must intentionally go to where the lost are, engage them in conversation, accept their hospitality.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6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1 Pet</a:t>
            </a:r>
            <a:r>
              <a:rPr lang="en-US" baseline="0" dirty="0" smtClean="0">
                <a:latin typeface="Calibri" charset="0"/>
              </a:rPr>
              <a:t> 3:15, 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dirty="0" smtClean="0">
                <a:uFill>
                  <a:solidFill/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We must intentionally go to where the lost are, engage them in conversation, accept their hospitality.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6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1 Pet</a:t>
            </a:r>
            <a:r>
              <a:rPr lang="en-US" baseline="0" dirty="0" smtClean="0">
                <a:latin typeface="Calibri" charset="0"/>
              </a:rPr>
              <a:t> 3:15, 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dirty="0" smtClean="0">
                <a:uFill>
                  <a:solidFill/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We must intentionally go to where the lost are, engage them in conversation, accept their hospitality.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6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1 Pet</a:t>
            </a:r>
            <a:r>
              <a:rPr lang="en-US" baseline="0" dirty="0" smtClean="0">
                <a:latin typeface="Calibri" charset="0"/>
              </a:rPr>
              <a:t> 3:15, 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dirty="0" smtClean="0">
                <a:uFill>
                  <a:solidFill/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We must intentionally go to where the lost are, engage them in conversation, accept their hospitality.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6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1 Pet</a:t>
            </a:r>
            <a:r>
              <a:rPr lang="en-US" baseline="0" dirty="0" smtClean="0">
                <a:latin typeface="Calibri" charset="0"/>
              </a:rPr>
              <a:t> 3:15, 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dirty="0" smtClean="0">
                <a:uFill>
                  <a:solidFill/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We must intentionally go to where the lost are, engage them in conversation, accept their hospitality.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6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1 Pet</a:t>
            </a:r>
            <a:r>
              <a:rPr lang="en-US" baseline="0" dirty="0" smtClean="0">
                <a:latin typeface="Calibri" charset="0"/>
              </a:rPr>
              <a:t> 3:15, 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dirty="0" smtClean="0">
                <a:uFill>
                  <a:solidFill/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We must intentionally go to where the lost are, engage them in conversation, accept their hospitality.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6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1 Pet</a:t>
            </a:r>
            <a:r>
              <a:rPr lang="en-US" baseline="0" dirty="0" smtClean="0">
                <a:latin typeface="Calibri" charset="0"/>
              </a:rPr>
              <a:t> 3:15, 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dirty="0" smtClean="0">
                <a:uFill>
                  <a:solidFill/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We must intentionally go to where the lost are, engage them in conversation, accept their hospitality.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6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1 Pet</a:t>
            </a:r>
            <a:r>
              <a:rPr lang="en-US" baseline="0" dirty="0" smtClean="0">
                <a:latin typeface="Calibri" charset="0"/>
              </a:rPr>
              <a:t> 3:15, 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dirty="0" smtClean="0">
                <a:uFill>
                  <a:solidFill/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We must intentionally go to where the lost are, engage them in conversation, accept their hospitality.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6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1 Pet</a:t>
            </a:r>
            <a:r>
              <a:rPr lang="en-US" baseline="0" dirty="0" smtClean="0">
                <a:latin typeface="Calibri" charset="0"/>
              </a:rPr>
              <a:t> 3:15, 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dirty="0" smtClean="0">
                <a:uFill>
                  <a:solidFill/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We must intentionally go to where the lost are, engage them in conversation, accept their hospitality.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6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1 Pet</a:t>
            </a:r>
            <a:r>
              <a:rPr lang="en-US" baseline="0" dirty="0" smtClean="0">
                <a:latin typeface="Calibri" charset="0"/>
              </a:rPr>
              <a:t> 3:15, 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dirty="0" smtClean="0">
                <a:uFill>
                  <a:solidFill/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We must intentionally go to where the lost are, engage them in conversation, accept their hospitality.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0291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0CE3007F-C2E8-5749-8413-6F4987B94245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9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1 Pet</a:t>
            </a:r>
            <a:r>
              <a:rPr lang="en-US" baseline="0" dirty="0" smtClean="0">
                <a:latin typeface="Calibri" charset="0"/>
              </a:rPr>
              <a:t> 3:15, 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dirty="0" smtClean="0">
                <a:uFill>
                  <a:solidFill/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We must intentionally go to where the lost are, engage them in conversation, accept their hospitality.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6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1 Pet</a:t>
            </a:r>
            <a:r>
              <a:rPr lang="en-US" baseline="0" dirty="0" smtClean="0">
                <a:latin typeface="Calibri" charset="0"/>
              </a:rPr>
              <a:t> 3:15, 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dirty="0" smtClean="0">
                <a:uFill>
                  <a:solidFill/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We must intentionally go to where the lost are, engage them in conversation, accept their hospitality.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6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566C9-436E-5446-8C2F-A64C5671F75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28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23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501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40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040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549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888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2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2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US" sz="1200" dirty="0" smtClean="0">
                <a:solidFill>
                  <a:srgbClr val="000000"/>
                </a:solidFill>
                <a:sym typeface="Helvetica"/>
              </a:rPr>
              <a:t>My goal is to encourage, in China its very</a:t>
            </a:r>
            <a:r>
              <a:rPr lang="en-US" sz="1200" baseline="0" dirty="0" smtClean="0">
                <a:solidFill>
                  <a:srgbClr val="000000"/>
                </a:solidFill>
                <a:sym typeface="Helvetica"/>
              </a:rPr>
              <a:t> different.,   Xmas, Easter, how to get God’s blessing, don’t have to win a hearing (guy invited to hear friend presentation on why buy a certain brand of tampons.</a:t>
            </a:r>
            <a:endParaRPr lang="en-US" sz="1200" dirty="0" smtClean="0">
              <a:solidFill>
                <a:srgbClr val="000000"/>
              </a:solidFill>
              <a:sym typeface="Helvetica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1200" dirty="0" smtClean="0">
                <a:solidFill>
                  <a:srgbClr val="000000"/>
                </a:solidFill>
                <a:sym typeface="Helvetica"/>
              </a:rPr>
              <a:t>Often</a:t>
            </a:r>
            <a:r>
              <a:rPr lang="en-US" sz="1200" baseline="0" dirty="0" smtClean="0">
                <a:solidFill>
                  <a:srgbClr val="000000"/>
                </a:solidFill>
                <a:sym typeface="Helvetica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sym typeface="Helvetica"/>
              </a:rPr>
              <a:t>because they have the wrong goal.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sz="1200" dirty="0">
              <a:solidFill>
                <a:srgbClr val="000000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084418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500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566C9-436E-5446-8C2F-A64C5671F75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1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0" indent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2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Helvetica"/>
              </a:rPr>
              <a:t>In China we’d make a point to celebrate each time we shared</a:t>
            </a:r>
          </a:p>
          <a:p>
            <a:pPr marL="0" lvl="0" indent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2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Helvetica"/>
              </a:rPr>
              <a:t>Was led by the Holy Spirit in sharing with a JW this</a:t>
            </a:r>
            <a:endParaRPr lang="en-US" sz="1200" b="1" dirty="0" smtClean="0">
              <a:latin typeface="Candara" charset="0"/>
              <a:ea typeface="Candara" charset="0"/>
              <a:cs typeface="Candara" charset="0"/>
            </a:endParaRP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11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</a:rPr>
              <a:t>The Samaritans</a:t>
            </a:r>
            <a:r>
              <a:rPr lang="en-US" baseline="0" dirty="0" smtClean="0">
                <a:latin typeface="Calibri" charset="0"/>
              </a:rPr>
              <a:t> were hated as half-breeds. They had intermarried with the Gentile</a:t>
            </a: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people in the land and worshipped their idols.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Others</a:t>
            </a:r>
            <a:r>
              <a:rPr lang="en-US" b="1" baseline="0" dirty="0" smtClean="0">
                <a:latin typeface="Times New Roman"/>
                <a:ea typeface="Times New Roman"/>
                <a:cs typeface="Times New Roman"/>
                <a:sym typeface="Times New Roman"/>
              </a:rPr>
              <a:t> didn’t go there.</a:t>
            </a:r>
            <a:endParaRPr lang="en-US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68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1 Pet</a:t>
            </a:r>
            <a:r>
              <a:rPr lang="en-US" baseline="0" dirty="0" smtClean="0">
                <a:latin typeface="Calibri" charset="0"/>
              </a:rPr>
              <a:t> 3:15, 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dirty="0" smtClean="0">
                <a:uFill>
                  <a:solidFill/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We must intentionally go to where the lost are, engage them in conversation, accept their hospitality.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6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73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918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1 Pet</a:t>
            </a:r>
            <a:r>
              <a:rPr lang="en-US" baseline="0" dirty="0" smtClean="0">
                <a:latin typeface="Calibri" charset="0"/>
              </a:rPr>
              <a:t> 3:15, 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dirty="0" smtClean="0">
                <a:uFill>
                  <a:solidFill/>
                </a:uFill>
                <a:latin typeface="Times New Roman Bold"/>
                <a:ea typeface="Times New Roman Bold"/>
                <a:cs typeface="Times New Roman Bold"/>
                <a:sym typeface="Times New Roman Bold"/>
              </a:rPr>
              <a:t>We must intentionally go to where the lost are, engage them in conversation, accept their hospitality.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905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81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3892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772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40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64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46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882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96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772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7E17-A737-C44A-9D46-F44A8088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572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9773-DE23-354F-BD7E-B59E053E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558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D176-3AAB-AB41-9EF8-122C7103B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687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2F66-6E24-4441-811C-412EECCA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891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C5C8-4C98-9D4E-9398-974CC8D23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431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69AE-1AAE-0C45-BB49-0B865F1F1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198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F51C-7ABA-504E-A688-547339970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123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050E-770C-7B4B-8A4C-DBB81FAB1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228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0491-8CFE-A145-89D2-11756E778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4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07BB-003C-2E4B-93FF-8BF799C9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281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E4F61-A3D8-1F46-8A20-4FD03CA19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560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D96C-6E2F-064B-BBA1-B1509EDD1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536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EE85-3FAA-BE49-B471-0127BBE6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415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DB9DB-911E-044E-A7B8-0D406C470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251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F7D4-93F4-284F-8CEA-5A8FFA26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139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1AE8-E175-6040-AE31-236BBD75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724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3DF3-9F6B-5A4F-9E14-45134F4EF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14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1525-86D5-5C4A-B1C9-18938325D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334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9CB3-641A-DB4E-AA79-B8D61804D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1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589E-8E55-E947-AE54-2C263E60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775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4560-6056-E747-9B90-1F37B18C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520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1ADD-1D46-444B-8F19-8F62BAE9E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907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718A-027D-9646-A3BE-7C0C124F9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290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667E6-5E6F-934A-90E8-DD013E4E22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427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6993-8A7D-BE40-B2A0-02F87FAFB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991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2FAB-4DD2-E84D-8FE2-FCBB253CF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9435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6385-D970-4243-837B-9987D18FA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860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3E5-7A27-BB4B-A7C8-AA377B17A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805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BB78E-F8B5-B444-8753-D24E50D9B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76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1DD1-1251-6040-BCA6-92C934896F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804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996A-9510-C24C-BF86-C1D4A6F73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333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6DE9-BC5C-2448-8EE0-4C3F7450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645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7820-FDE8-7044-8FBB-8981F334C5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336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F46B-C909-184B-9D7D-A8624C9E5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101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9FBD-E720-E84A-8110-36EF73F20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131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D375-4B65-924D-B5FD-0853D260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79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465D-08F7-5D46-A81F-1550DCEE4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3126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B57D-8E2F-8C42-9341-D241A925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835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D6F5-3046-E747-B6F9-FF1DCF50A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0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36B1-78AD-E547-A9F5-F1194837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62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35A6-4659-024C-8DFF-CEA01F55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409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B0D0-378C-534B-8018-25A1A0916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709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D2FD-F9EF-6D49-86EC-9A94EA4B7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138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1DEF-D6D6-AB4C-8037-88180CB74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747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6549-C2F2-914E-8047-FE88B38BF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0206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9A30F-26F8-DA41-969B-9BF91E3B4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67897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AA423-06BA-7D42-A7FB-5435EE81C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8150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69DCA-AC79-6F47-901A-ECD6B3D8A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7394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5BB1-B6AE-D04D-AABC-4D7BEE0D2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43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F8B1-2447-4C43-AF7B-55DBB3E44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67399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9CAC1-8590-8A4D-B62A-3AB687271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3449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AFE1B-B8A3-F245-A1B7-31EE01599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5729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BE467-E687-2A49-B75E-2E14DA1DE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0108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6570E-83A0-1948-969C-B97CDC322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3898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14443-C4E8-5042-84EE-6439BC110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4515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6FD25-5494-6542-B765-A1EBF541FD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2092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D058-0ACD-8744-893A-9B76D39F59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811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13DC-8D35-E546-9976-829D16AFC5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966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1493A-8ED9-7642-8B7E-CE8278EDCE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92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4CCC0-50B5-9D47-A6B5-9B2FA33372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60391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13B21-CDFC-574E-8C6F-DC2B8F4F27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5769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5B753-6D68-8447-A458-D39EEBF9C5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76280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47085-79D8-7E43-B019-605D99D19A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89322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77A48-9DF0-6C40-B2DB-8E2E295A4E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2942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81F2E-FDFA-CA49-99F2-C6731EFD61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77105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57C53-A43A-E049-8CA9-60A4D36E6F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50429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2582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43359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48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50625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7108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568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4107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2429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6598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8226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60742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0"/>
            <a:ext cx="7358063" cy="3473648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25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332184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0" algn="ctr">
              <a:spcBef>
                <a:spcPts val="0"/>
              </a:spcBef>
              <a:buSzTx/>
              <a:buNone/>
              <a:defRPr sz="2250"/>
            </a:lvl2pPr>
            <a:lvl3pPr marL="0" indent="0" algn="ctr">
              <a:spcBef>
                <a:spcPts val="0"/>
              </a:spcBef>
              <a:buSzTx/>
              <a:buNone/>
              <a:defRPr sz="2250"/>
            </a:lvl3pPr>
            <a:lvl4pPr marL="0" indent="0" algn="ctr">
              <a:spcBef>
                <a:spcPts val="0"/>
              </a:spcBef>
              <a:buSzTx/>
              <a:buNone/>
              <a:defRPr sz="2250"/>
            </a:lvl4pPr>
            <a:lvl5pPr marL="0" indent="0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963720669"/>
      </p:ext>
    </p:extLst>
  </p:cSld>
  <p:clrMapOvr>
    <a:masterClrMapping/>
  </p:clrMapOvr>
  <p:transition xmlns:p14="http://schemas.microsoft.com/office/powerpoint/2010/main" spd="med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C285B-1D74-C34C-AA7A-B53C1B034C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4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ED124-C6A5-7846-956F-D79D6268B0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78094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B0CBA-9C47-0445-B0D7-25516528B4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28904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5BDAE-CF83-3E4A-9E26-6426265533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82922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3CBAF0-83F8-6B45-90B3-0EA33C988C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2413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A5191-734E-1D4F-BB87-A1B779A52B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81044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16409-1BAD-CE4D-9F2E-F8971B2342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267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87CAA-00C4-184C-93AA-338646B35D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0446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7FFC6-FC5D-4349-A813-7343BAAFD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9025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519E6-7A40-D74C-9019-83767C7522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49110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1DFA1-B8DC-154A-B7C3-C5845173BB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05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1.xml"/><Relationship Id="rId12" Type="http://schemas.openxmlformats.org/officeDocument/2006/relationships/theme" Target="../theme/theme3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2.xml"/><Relationship Id="rId12" Type="http://schemas.openxmlformats.org/officeDocument/2006/relationships/theme" Target="../theme/theme3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3.xml"/><Relationship Id="rId12" Type="http://schemas.openxmlformats.org/officeDocument/2006/relationships/theme" Target="../theme/theme3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49.xml"/><Relationship Id="rId8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2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4.xml"/><Relationship Id="rId12" Type="http://schemas.openxmlformats.org/officeDocument/2006/relationships/theme" Target="../theme/theme3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0.xml"/><Relationship Id="rId8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5.xml"/><Relationship Id="rId12" Type="http://schemas.openxmlformats.org/officeDocument/2006/relationships/theme" Target="../theme/theme3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1.xml"/><Relationship Id="rId8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4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6.xml"/><Relationship Id="rId12" Type="http://schemas.openxmlformats.org/officeDocument/2006/relationships/theme" Target="../theme/theme3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2.xml"/><Relationship Id="rId8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4.xml"/><Relationship Id="rId10" Type="http://schemas.openxmlformats.org/officeDocument/2006/relationships/slideLayout" Target="../slideLayouts/slideLayout385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7.xml"/><Relationship Id="rId12" Type="http://schemas.openxmlformats.org/officeDocument/2006/relationships/slideLayout" Target="../slideLayouts/slideLayout398.xml"/><Relationship Id="rId13" Type="http://schemas.openxmlformats.org/officeDocument/2006/relationships/theme" Target="../theme/theme36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387.xml"/><Relationship Id="rId2" Type="http://schemas.openxmlformats.org/officeDocument/2006/relationships/slideLayout" Target="../slideLayouts/slideLayout388.xml"/><Relationship Id="rId3" Type="http://schemas.openxmlformats.org/officeDocument/2006/relationships/slideLayout" Target="../slideLayouts/slideLayout389.xml"/><Relationship Id="rId4" Type="http://schemas.openxmlformats.org/officeDocument/2006/relationships/slideLayout" Target="../slideLayouts/slideLayout390.xml"/><Relationship Id="rId5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3.xml"/><Relationship Id="rId8" Type="http://schemas.openxmlformats.org/officeDocument/2006/relationships/slideLayout" Target="../slideLayouts/slideLayout394.xml"/><Relationship Id="rId9" Type="http://schemas.openxmlformats.org/officeDocument/2006/relationships/slideLayout" Target="../slideLayouts/slideLayout395.xml"/><Relationship Id="rId10" Type="http://schemas.openxmlformats.org/officeDocument/2006/relationships/slideLayout" Target="../slideLayouts/slideLayout396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9.xml"/><Relationship Id="rId12" Type="http://schemas.openxmlformats.org/officeDocument/2006/relationships/theme" Target="../theme/theme3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99.xml"/><Relationship Id="rId2" Type="http://schemas.openxmlformats.org/officeDocument/2006/relationships/slideLayout" Target="../slideLayouts/slideLayout400.xml"/><Relationship Id="rId3" Type="http://schemas.openxmlformats.org/officeDocument/2006/relationships/slideLayout" Target="../slideLayouts/slideLayout401.xml"/><Relationship Id="rId4" Type="http://schemas.openxmlformats.org/officeDocument/2006/relationships/slideLayout" Target="../slideLayouts/slideLayout402.xml"/><Relationship Id="rId5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405.xml"/><Relationship Id="rId8" Type="http://schemas.openxmlformats.org/officeDocument/2006/relationships/slideLayout" Target="../slideLayouts/slideLayout406.xml"/><Relationship Id="rId9" Type="http://schemas.openxmlformats.org/officeDocument/2006/relationships/slideLayout" Target="../slideLayouts/slideLayout407.xml"/><Relationship Id="rId10" Type="http://schemas.openxmlformats.org/officeDocument/2006/relationships/slideLayout" Target="../slideLayouts/slideLayout40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76" r:id="rId1"/>
    <p:sldLayoutId id="2147511077" r:id="rId2"/>
    <p:sldLayoutId id="2147511078" r:id="rId3"/>
    <p:sldLayoutId id="2147511079" r:id="rId4"/>
    <p:sldLayoutId id="2147511080" r:id="rId5"/>
    <p:sldLayoutId id="2147511081" r:id="rId6"/>
    <p:sldLayoutId id="2147511082" r:id="rId7"/>
    <p:sldLayoutId id="2147511083" r:id="rId8"/>
    <p:sldLayoutId id="2147511084" r:id="rId9"/>
    <p:sldLayoutId id="2147511085" r:id="rId10"/>
    <p:sldLayoutId id="2147511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716F8E90-25F5-804D-B97F-CF2A0FFC9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88" r:id="rId1"/>
    <p:sldLayoutId id="2147511089" r:id="rId2"/>
    <p:sldLayoutId id="2147511090" r:id="rId3"/>
    <p:sldLayoutId id="2147511091" r:id="rId4"/>
    <p:sldLayoutId id="2147511092" r:id="rId5"/>
    <p:sldLayoutId id="2147511093" r:id="rId6"/>
    <p:sldLayoutId id="2147511094" r:id="rId7"/>
    <p:sldLayoutId id="2147511095" r:id="rId8"/>
    <p:sldLayoutId id="2147511096" r:id="rId9"/>
    <p:sldLayoutId id="2147511097" r:id="rId10"/>
    <p:sldLayoutId id="2147511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2B09246-444E-CF4A-9226-F7B6327A4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00" r:id="rId1"/>
    <p:sldLayoutId id="2147511101" r:id="rId2"/>
    <p:sldLayoutId id="2147511102" r:id="rId3"/>
    <p:sldLayoutId id="2147511103" r:id="rId4"/>
    <p:sldLayoutId id="2147511104" r:id="rId5"/>
    <p:sldLayoutId id="2147511105" r:id="rId6"/>
    <p:sldLayoutId id="2147511106" r:id="rId7"/>
    <p:sldLayoutId id="2147511107" r:id="rId8"/>
    <p:sldLayoutId id="2147511108" r:id="rId9"/>
    <p:sldLayoutId id="2147511109" r:id="rId10"/>
    <p:sldLayoutId id="2147511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C07C5F23-A5C0-0647-8166-CF6490485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12" r:id="rId1"/>
    <p:sldLayoutId id="2147511113" r:id="rId2"/>
    <p:sldLayoutId id="2147511114" r:id="rId3"/>
    <p:sldLayoutId id="2147511115" r:id="rId4"/>
    <p:sldLayoutId id="2147511116" r:id="rId5"/>
    <p:sldLayoutId id="2147511117" r:id="rId6"/>
    <p:sldLayoutId id="2147511118" r:id="rId7"/>
    <p:sldLayoutId id="2147511119" r:id="rId8"/>
    <p:sldLayoutId id="2147511120" r:id="rId9"/>
    <p:sldLayoutId id="2147511121" r:id="rId10"/>
    <p:sldLayoutId id="2147511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6398F6E-A68F-DB4B-B414-379BBD23E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24" r:id="rId1"/>
    <p:sldLayoutId id="2147511125" r:id="rId2"/>
    <p:sldLayoutId id="2147511126" r:id="rId3"/>
    <p:sldLayoutId id="2147511127" r:id="rId4"/>
    <p:sldLayoutId id="2147511128" r:id="rId5"/>
    <p:sldLayoutId id="2147511129" r:id="rId6"/>
    <p:sldLayoutId id="2147511130" r:id="rId7"/>
    <p:sldLayoutId id="2147511131" r:id="rId8"/>
    <p:sldLayoutId id="2147511132" r:id="rId9"/>
    <p:sldLayoutId id="2147511133" r:id="rId10"/>
    <p:sldLayoutId id="2147511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6DC7CBDB-40B9-9943-AC0F-2CBAA7A39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2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60" r:id="rId1"/>
    <p:sldLayoutId id="2147511161" r:id="rId2"/>
    <p:sldLayoutId id="2147511162" r:id="rId3"/>
    <p:sldLayoutId id="2147511163" r:id="rId4"/>
    <p:sldLayoutId id="2147511164" r:id="rId5"/>
    <p:sldLayoutId id="2147511165" r:id="rId6"/>
    <p:sldLayoutId id="2147511166" r:id="rId7"/>
    <p:sldLayoutId id="2147511167" r:id="rId8"/>
    <p:sldLayoutId id="2147511168" r:id="rId9"/>
    <p:sldLayoutId id="2147511169" r:id="rId10"/>
    <p:sldLayoutId id="2147511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DF5B8D55-9131-7047-8078-DDE331E5FC40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2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97" r:id="rId1"/>
    <p:sldLayoutId id="2147511198" r:id="rId2"/>
    <p:sldLayoutId id="2147511199" r:id="rId3"/>
    <p:sldLayoutId id="2147511200" r:id="rId4"/>
    <p:sldLayoutId id="2147511201" r:id="rId5"/>
    <p:sldLayoutId id="2147511202" r:id="rId6"/>
    <p:sldLayoutId id="2147511203" r:id="rId7"/>
    <p:sldLayoutId id="2147511204" r:id="rId8"/>
    <p:sldLayoutId id="2147511205" r:id="rId9"/>
    <p:sldLayoutId id="2147511206" r:id="rId10"/>
    <p:sldLayoutId id="21475112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4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221" r:id="rId1"/>
    <p:sldLayoutId id="2147511222" r:id="rId2"/>
    <p:sldLayoutId id="2147511223" r:id="rId3"/>
    <p:sldLayoutId id="2147511224" r:id="rId4"/>
    <p:sldLayoutId id="2147511225" r:id="rId5"/>
    <p:sldLayoutId id="2147511226" r:id="rId6"/>
    <p:sldLayoutId id="2147511227" r:id="rId7"/>
    <p:sldLayoutId id="2147511228" r:id="rId8"/>
    <p:sldLayoutId id="2147511229" r:id="rId9"/>
    <p:sldLayoutId id="2147511230" r:id="rId10"/>
    <p:sldLayoutId id="2147511231" r:id="rId11"/>
    <p:sldLayoutId id="2147511244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en-US" smtClean="0"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en-US" smtClean="0"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4C8328B3-0E77-904C-A1DE-F695873C6477}" type="slidenum">
              <a:rPr lang="en-US" smtClean="0">
                <a:cs typeface="Arial" charset="0"/>
              </a:rPr>
              <a:pPr/>
              <a:t>‹#›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4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233" r:id="rId1"/>
    <p:sldLayoutId id="2147511234" r:id="rId2"/>
    <p:sldLayoutId id="2147511235" r:id="rId3"/>
    <p:sldLayoutId id="2147511236" r:id="rId4"/>
    <p:sldLayoutId id="2147511237" r:id="rId5"/>
    <p:sldLayoutId id="2147511238" r:id="rId6"/>
    <p:sldLayoutId id="2147511239" r:id="rId7"/>
    <p:sldLayoutId id="2147511240" r:id="rId8"/>
    <p:sldLayoutId id="2147511241" r:id="rId9"/>
    <p:sldLayoutId id="2147511242" r:id="rId10"/>
    <p:sldLayoutId id="21475112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8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079820" cy="6096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SHARING OUR 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FAITH—JESUS</a:t>
            </a: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’ WAY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867400"/>
          </a:xfrm>
        </p:spPr>
        <p:txBody>
          <a:bodyPr/>
          <a:lstStyle/>
          <a:p>
            <a:pPr marL="0" lvl="0" indent="0" algn="ctr" defTabSz="443484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2200" i="1" baseline="30000" dirty="0" smtClean="0">
                <a:latin typeface="Candara" charset="0"/>
                <a:ea typeface="Candara" charset="0"/>
                <a:cs typeface="Candara" charset="0"/>
              </a:rPr>
              <a:t>11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The 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woman said to him, “Sir, you have nothing to draw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water 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with, and the well is deep. Where do you get that living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water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? </a:t>
            </a:r>
            <a:r>
              <a:rPr lang="en-US" sz="2200" i="1" baseline="30000" dirty="0" smtClean="0">
                <a:latin typeface="Candara" charset="0"/>
                <a:ea typeface="Candara" charset="0"/>
                <a:cs typeface="Candara" charset="0"/>
              </a:rPr>
              <a:t>12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Are 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you greater than our father Jacob? He gave us the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well</a:t>
            </a:r>
            <a:b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and 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drank from it himself, as did his sons and his livestock.” </a:t>
            </a:r>
            <a:r>
              <a:rPr lang="en-US" sz="2200" i="1" baseline="30000" dirty="0" smtClean="0">
                <a:latin typeface="Candara" charset="0"/>
                <a:ea typeface="Candara" charset="0"/>
                <a:cs typeface="Candara" charset="0"/>
              </a:rPr>
              <a:t>13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Jesus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said</a:t>
            </a:r>
            <a:b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 to her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, “Everyone who drinks of this water will be thirsty again, </a:t>
            </a:r>
            <a:r>
              <a:rPr lang="en-US" sz="2200" i="1" baseline="30000" dirty="0" smtClean="0">
                <a:latin typeface="Candara" charset="0"/>
                <a:ea typeface="Candara" charset="0"/>
                <a:cs typeface="Candara" charset="0"/>
              </a:rPr>
              <a:t>14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but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whoever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drinks 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of the water that I will give him will never be thirsty again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.</a:t>
            </a:r>
            <a:b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The water 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that I will give him will become in him a spring of water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welling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200" i="1" dirty="0">
                <a:latin typeface="Candara" charset="0"/>
                <a:ea typeface="Candara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up 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to eternal life.” </a:t>
            </a:r>
            <a:r>
              <a:rPr lang="en-US" sz="2200" i="1" baseline="30000" dirty="0" smtClean="0">
                <a:latin typeface="Candara" charset="0"/>
                <a:ea typeface="Candara" charset="0"/>
                <a:cs typeface="Candara" charset="0"/>
              </a:rPr>
              <a:t>15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The 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woman said to him, “Sir, give me this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water,</a:t>
            </a:r>
            <a:b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so 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that I will not be thirsty or have to come here to draw water.”</a:t>
            </a:r>
          </a:p>
          <a:p>
            <a:pPr marL="0" indent="0">
              <a:buNone/>
            </a:pPr>
            <a:endParaRPr lang="en-US" sz="1200" i="1" dirty="0" smtClean="0">
              <a:latin typeface="Candara" charset="0"/>
              <a:ea typeface="Candara" charset="0"/>
              <a:cs typeface="Candara" charset="0"/>
            </a:endParaRPr>
          </a:p>
          <a:p>
            <a:pPr marL="400050" lvl="1" indent="0" defTabSz="420623">
              <a:buSzPct val="100000"/>
              <a:buNone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latin typeface="Candara" charset="0"/>
                <a:ea typeface="Candara" charset="0"/>
                <a:cs typeface="Candara" charset="0"/>
                <a:sym typeface="Times New Roman"/>
              </a:rPr>
              <a:t>* </a:t>
            </a:r>
            <a:r>
              <a:rPr lang="en-US" sz="2400" b="1" u="sng" dirty="0">
                <a:latin typeface="Candara" charset="0"/>
                <a:ea typeface="Candara" charset="0"/>
                <a:cs typeface="Candara" charset="0"/>
                <a:sym typeface="Times New Roman"/>
              </a:rPr>
              <a:t>Principle:</a:t>
            </a:r>
          </a:p>
          <a:p>
            <a:pPr marL="854075" lvl="1" indent="-454025">
              <a:buFont typeface="Wingdings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Share </a:t>
            </a:r>
            <a:r>
              <a:rPr lang="en-US" sz="24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about </a:t>
            </a:r>
            <a:r>
              <a:rPr lang="en-US" sz="2400" b="1" u="sng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THE BENEFITS</a:t>
            </a:r>
            <a:r>
              <a:rPr lang="en-US" sz="24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 of faith in Christ. </a:t>
            </a:r>
          </a:p>
          <a:p>
            <a:pPr marL="854075" lvl="1" indent="-454025">
              <a:buFont typeface="Wingdings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Use </a:t>
            </a:r>
            <a:r>
              <a:rPr lang="en-US" sz="2400" b="1" u="sng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STORIES</a:t>
            </a: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to make the Gospel clear to them</a:t>
            </a: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5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079820" cy="6096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SHARING OUR FAITH—JESUS’ WAY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867400"/>
          </a:xfrm>
        </p:spPr>
        <p:txBody>
          <a:bodyPr/>
          <a:lstStyle/>
          <a:p>
            <a:pPr marL="0" lvl="0" indent="0" algn="ctr" defTabSz="457200">
              <a:buNone/>
              <a:defRPr sz="1800">
                <a:solidFill>
                  <a:srgbClr val="000000"/>
                </a:solidFill>
              </a:defRPr>
            </a:pPr>
            <a:r>
              <a:rPr lang="en-US" sz="2300" i="1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16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Jesus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said to her, “Go, call your husband, a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nd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come here.”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</a:br>
            <a:r>
              <a:rPr lang="en-US" sz="2300" i="1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17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The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woman answered him,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“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I have no husband.” Jesus said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to her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, “You are right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in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saying, ‘I have no husband’; </a:t>
            </a:r>
            <a:r>
              <a:rPr lang="en-US" sz="2300" i="1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18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for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you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have had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five husbands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,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and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the one you now have is not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your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husband. What you have said is true.” </a:t>
            </a:r>
          </a:p>
          <a:p>
            <a:pPr marL="0" indent="0">
              <a:buNone/>
            </a:pPr>
            <a:endParaRPr lang="en-US" sz="1200" i="1" dirty="0" smtClean="0">
              <a:latin typeface="Candara" charset="0"/>
              <a:ea typeface="Candara" charset="0"/>
              <a:cs typeface="Candara" charset="0"/>
            </a:endParaRPr>
          </a:p>
          <a:p>
            <a:pPr marL="400050" lvl="1" indent="0" defTabSz="420623">
              <a:buSzPct val="100000"/>
              <a:buNone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latin typeface="Candara" charset="0"/>
                <a:ea typeface="Candara" charset="0"/>
                <a:cs typeface="Candara" charset="0"/>
                <a:sym typeface="Times New Roman"/>
              </a:rPr>
              <a:t>* </a:t>
            </a:r>
            <a:r>
              <a:rPr lang="en-US" sz="2400" b="1" u="sng" dirty="0">
                <a:latin typeface="Candara" charset="0"/>
                <a:ea typeface="Candara" charset="0"/>
                <a:cs typeface="Candara" charset="0"/>
                <a:sym typeface="Times New Roman"/>
              </a:rPr>
              <a:t>Principle:</a:t>
            </a:r>
          </a:p>
          <a:p>
            <a:pPr marL="854075" lvl="1" indent="-454025">
              <a:buFont typeface="Wingdings" charset="2"/>
              <a:buChar char="Ø"/>
            </a:pPr>
            <a:r>
              <a:rPr lang="en-US" sz="24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Don’t neglect to bring up </a:t>
            </a:r>
            <a:r>
              <a:rPr lang="en-US" sz="2400" b="1" u="sng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SIN</a:t>
            </a: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854075" lvl="1" indent="-454025">
              <a:buFont typeface="Wingdings" charset="2"/>
              <a:buChar char="Ø"/>
            </a:pPr>
            <a:endParaRPr lang="en-US" sz="2400" b="1" dirty="0">
              <a:solidFill>
                <a:srgbClr val="C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079820" cy="6096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SHARING OUR FAITH—JESUS’ WAY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867400"/>
          </a:xfrm>
        </p:spPr>
        <p:txBody>
          <a:bodyPr/>
          <a:lstStyle/>
          <a:p>
            <a:pPr marL="0" lvl="0" indent="0" algn="ctr" defTabSz="45720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2200" i="1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19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The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woman said to him, “Sir, I perceive that you are a prophet.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200" i="1" spc="50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20 </a:t>
            </a:r>
            <a:r>
              <a:rPr lang="en-US" sz="2200" i="1" spc="5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Our </a:t>
            </a:r>
            <a:r>
              <a:rPr lang="en-US" sz="2200" i="1" spc="5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fathers worshiped on this mountain, but you say that in </a:t>
            </a:r>
            <a:r>
              <a:rPr lang="en-US" sz="2200" i="1" spc="5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200" i="1" spc="5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Jerusalem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is the place where people ought to worship.” </a:t>
            </a:r>
            <a:r>
              <a:rPr lang="en-US" sz="2200" i="1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21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Jesus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said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to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her, “Woman, believe me, the hour is coming when neither on this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mountain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nor in Jerusalem will you worship the Father. </a:t>
            </a:r>
            <a:r>
              <a:rPr lang="en-US" sz="2200" i="1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22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You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worship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what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you do not know; we worship what we know, for salvation is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from</a:t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the Jews. </a:t>
            </a:r>
            <a:r>
              <a:rPr lang="en-US" sz="2200" i="1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23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But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the hour is coming, and is now here, when the true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worshipers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will worship the Father in spirit and truth, for the Father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is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seeking such people to worship him. </a:t>
            </a:r>
            <a:r>
              <a:rPr lang="en-US" sz="2200" i="1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24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God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is spirit, and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those</a:t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who worship him must worship in spirit and truth.”</a:t>
            </a:r>
          </a:p>
          <a:p>
            <a:pPr marL="0" indent="0">
              <a:buNone/>
            </a:pPr>
            <a:endParaRPr lang="en-US" sz="1200" i="1" dirty="0" smtClean="0">
              <a:latin typeface="Candara" charset="0"/>
              <a:ea typeface="Candara" charset="0"/>
              <a:cs typeface="Candara" charset="0"/>
            </a:endParaRPr>
          </a:p>
          <a:p>
            <a:pPr marL="400050" lvl="1" indent="0" defTabSz="420623">
              <a:buSzPct val="100000"/>
              <a:buNone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latin typeface="Candara" charset="0"/>
                <a:ea typeface="Candara" charset="0"/>
                <a:cs typeface="Candara" charset="0"/>
                <a:sym typeface="Times New Roman"/>
              </a:rPr>
              <a:t>* </a:t>
            </a:r>
            <a:r>
              <a:rPr lang="en-US" sz="2400" b="1" u="sng" dirty="0">
                <a:latin typeface="Candara" charset="0"/>
                <a:ea typeface="Candara" charset="0"/>
                <a:cs typeface="Candara" charset="0"/>
                <a:sym typeface="Times New Roman"/>
              </a:rPr>
              <a:t>Principle:</a:t>
            </a:r>
          </a:p>
          <a:p>
            <a:pPr marL="854075" lvl="1" indent="-454025">
              <a:buFont typeface="Wingdings" charset="2"/>
              <a:buChar char="Ø"/>
            </a:pPr>
            <a:r>
              <a:rPr lang="en-US" sz="24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Don’t </a:t>
            </a:r>
            <a:r>
              <a:rPr lang="en-US" sz="2400" b="1" u="sng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GET SIDETRACKED</a:t>
            </a: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 by </a:t>
            </a:r>
            <a:r>
              <a:rPr lang="en-US" sz="24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unimportant </a:t>
            </a: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arguments.</a:t>
            </a:r>
            <a:endParaRPr lang="en-US" sz="2400" b="1" dirty="0">
              <a:solidFill>
                <a:srgbClr val="C0000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854075" lvl="1" indent="-454025">
              <a:buFont typeface="Wingdings" charset="2"/>
              <a:buChar char="Ø"/>
            </a:pPr>
            <a:endParaRPr lang="en-US" sz="2400" b="1" dirty="0">
              <a:solidFill>
                <a:srgbClr val="C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6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079820" cy="6096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SHARING OUR FAITH—JESUS’ WAY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867400"/>
          </a:xfrm>
        </p:spPr>
        <p:txBody>
          <a:bodyPr/>
          <a:lstStyle/>
          <a:p>
            <a:pPr marL="0" lvl="0" indent="0" algn="ctr" defTabSz="45720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2300" i="1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25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The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woman said to him,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“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I know that Messiah is coming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he who is called Christ). When he comes,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he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will tell us all things.” </a:t>
            </a:r>
            <a:r>
              <a:rPr lang="en-US" sz="2300" i="1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26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Jesus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said to her,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“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I who speak to you am he.”</a:t>
            </a:r>
          </a:p>
          <a:p>
            <a:pPr marL="0" indent="0">
              <a:buNone/>
            </a:pPr>
            <a:endParaRPr lang="en-US" sz="1200" i="1" dirty="0" smtClean="0">
              <a:latin typeface="Candara" charset="0"/>
              <a:ea typeface="Candara" charset="0"/>
              <a:cs typeface="Candara" charset="0"/>
            </a:endParaRPr>
          </a:p>
          <a:p>
            <a:pPr marL="400050" lvl="1" indent="0" defTabSz="420623">
              <a:buSzPct val="100000"/>
              <a:buNone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latin typeface="Candara" charset="0"/>
                <a:ea typeface="Candara" charset="0"/>
                <a:cs typeface="Candara" charset="0"/>
                <a:sym typeface="Times New Roman"/>
              </a:rPr>
              <a:t>* </a:t>
            </a:r>
            <a:r>
              <a:rPr lang="en-US" sz="2400" b="1" u="sng" dirty="0">
                <a:latin typeface="Candara" charset="0"/>
                <a:ea typeface="Candara" charset="0"/>
                <a:cs typeface="Candara" charset="0"/>
                <a:sym typeface="Times New Roman"/>
              </a:rPr>
              <a:t>Principle:</a:t>
            </a:r>
          </a:p>
          <a:p>
            <a:pPr marL="854075" lvl="1" indent="-454025">
              <a:buFont typeface="Wingdings" charset="2"/>
              <a:buChar char="Ø"/>
            </a:pPr>
            <a:r>
              <a:rPr lang="en-US" sz="24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Point people to </a:t>
            </a:r>
            <a:r>
              <a:rPr lang="en-US" sz="2400" b="1" u="sng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JESUS</a:t>
            </a: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for </a:t>
            </a: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salvation.</a:t>
            </a:r>
            <a:endParaRPr lang="en-US" sz="2400" b="1" dirty="0">
              <a:solidFill>
                <a:srgbClr val="C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9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079820" cy="6096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SHARING OUR FAITH—JESUS’ WAY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867400"/>
          </a:xfrm>
        </p:spPr>
        <p:txBody>
          <a:bodyPr/>
          <a:lstStyle/>
          <a:p>
            <a:pPr marL="0" lvl="0" indent="0" algn="ctr" defTabSz="45720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2300" i="1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27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Just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then his disciples came back. They marveled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that</a:t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he was talking with a woman, but no one said, “What do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you </a:t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seek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?” or, “Why are you talking with her?” </a:t>
            </a:r>
            <a:r>
              <a:rPr lang="en-US" sz="2300" i="1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28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So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the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woman left her</a:t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water jar and went away into town and said to the people, </a:t>
            </a:r>
            <a:r>
              <a:rPr lang="en-US" sz="2300" i="1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29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“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Come,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see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a man who told me all that I ever did. Can this be the Christ?”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30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They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went out of the town and were coming to him.</a:t>
            </a:r>
          </a:p>
          <a:p>
            <a:pPr marL="0" indent="0">
              <a:buNone/>
            </a:pPr>
            <a:endParaRPr lang="en-US" sz="1200" i="1" dirty="0" smtClean="0">
              <a:latin typeface="Candara" charset="0"/>
              <a:ea typeface="Candara" charset="0"/>
              <a:cs typeface="Candara" charset="0"/>
            </a:endParaRPr>
          </a:p>
          <a:p>
            <a:pPr marL="400050" lvl="1" indent="0" defTabSz="420623">
              <a:buSzPct val="100000"/>
              <a:buNone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latin typeface="Candara" charset="0"/>
                <a:ea typeface="Candara" charset="0"/>
                <a:cs typeface="Candara" charset="0"/>
                <a:sym typeface="Times New Roman"/>
              </a:rPr>
              <a:t>* </a:t>
            </a:r>
            <a:r>
              <a:rPr lang="en-US" sz="2400" b="1" u="sng" dirty="0">
                <a:latin typeface="Candara" charset="0"/>
                <a:ea typeface="Candara" charset="0"/>
                <a:cs typeface="Candara" charset="0"/>
                <a:sym typeface="Times New Roman"/>
              </a:rPr>
              <a:t>Principle:</a:t>
            </a:r>
          </a:p>
          <a:p>
            <a:pPr marL="854075" lvl="1" indent="-454025">
              <a:buFont typeface="Wingdings" charset="2"/>
              <a:buChar char="Ø"/>
            </a:pPr>
            <a:r>
              <a:rPr lang="en-US" sz="24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Look for </a:t>
            </a:r>
            <a:r>
              <a:rPr lang="en-US" sz="2400" b="1" u="sng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SIGNS</a:t>
            </a: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that the person truly understands who Jesus is. </a:t>
            </a:r>
          </a:p>
          <a:p>
            <a:pPr marL="854075" lvl="1" indent="-454025">
              <a:buFont typeface="Wingdings" charset="2"/>
              <a:buChar char="Ø"/>
            </a:pPr>
            <a:r>
              <a:rPr lang="en-US" sz="24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Never forget the power of </a:t>
            </a:r>
            <a:r>
              <a:rPr lang="en-US" sz="2400" b="1" u="sng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A PERSONAL TESTIMONY</a:t>
            </a: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. </a:t>
            </a:r>
            <a:endParaRPr lang="en-US" sz="2400" b="1" dirty="0">
              <a:solidFill>
                <a:srgbClr val="C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0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079820" cy="6096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SHARING OUR FAITH—JESUS’ WAY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867400"/>
          </a:xfrm>
        </p:spPr>
        <p:txBody>
          <a:bodyPr/>
          <a:lstStyle/>
          <a:p>
            <a:pPr marL="0" lvl="0" indent="0" algn="ctr" defTabSz="45720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2300" i="1" baseline="300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31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Meanwhile the disciples were urging him, saying, </a:t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“Rabbi, eat.” </a:t>
            </a:r>
            <a:r>
              <a:rPr lang="en-US" sz="2300" i="1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32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But he said to them, “I have food to eat</a:t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that you do not know about.” </a:t>
            </a:r>
            <a:r>
              <a:rPr lang="en-US" sz="2300" i="1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33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So the disciples said to one </a:t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another, “Has anyone brought him something to eat?” </a:t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34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Jesus said to them, “My food is to do the will of him</a:t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who sent me and to accomplish his work.</a:t>
            </a:r>
          </a:p>
          <a:p>
            <a:pPr marL="0" indent="0">
              <a:buNone/>
            </a:pPr>
            <a:endParaRPr lang="en-US" sz="1200" i="1" dirty="0" smtClean="0">
              <a:latin typeface="Candara" charset="0"/>
              <a:ea typeface="Candara" charset="0"/>
              <a:cs typeface="Candara" charset="0"/>
            </a:endParaRPr>
          </a:p>
          <a:p>
            <a:pPr marL="400050" lvl="1" indent="0" defTabSz="420623">
              <a:buSzPct val="100000"/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latin typeface="Candara" charset="0"/>
                <a:ea typeface="Candara" charset="0"/>
                <a:cs typeface="Candara" charset="0"/>
                <a:sym typeface="Times New Roman"/>
              </a:rPr>
              <a:t>* </a:t>
            </a:r>
            <a:r>
              <a:rPr lang="en-US" sz="2400" b="1" u="sng" dirty="0" smtClean="0">
                <a:latin typeface="Candara" charset="0"/>
                <a:ea typeface="Candara" charset="0"/>
                <a:cs typeface="Candara" charset="0"/>
                <a:sym typeface="Times New Roman"/>
              </a:rPr>
              <a:t>Principle</a:t>
            </a:r>
            <a:r>
              <a:rPr lang="en-US" sz="2400" b="1" u="sng" dirty="0">
                <a:latin typeface="Candara" charset="0"/>
                <a:ea typeface="Candara" charset="0"/>
                <a:cs typeface="Candara" charset="0"/>
                <a:sym typeface="Times New Roman"/>
              </a:rPr>
              <a:t>:</a:t>
            </a:r>
          </a:p>
          <a:p>
            <a:pPr marL="854075" lvl="1" indent="-454025">
              <a:buFontTx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Like </a:t>
            </a:r>
            <a:r>
              <a:rPr lang="en-US" sz="24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Jesus we are nourished, energized, &amp; strengthened by </a:t>
            </a:r>
            <a:r>
              <a:rPr lang="en-US" sz="2400" b="1" u="sng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SHARING THE GOSPEL</a:t>
            </a: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 with </a:t>
            </a:r>
            <a:r>
              <a:rPr lang="en-US" sz="24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others</a:t>
            </a: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.</a:t>
            </a:r>
          </a:p>
          <a:p>
            <a:pPr marL="400050" lvl="1" indent="0">
              <a:buNone/>
            </a:pPr>
            <a:endParaRPr lang="en-US" sz="1400" b="1" dirty="0">
              <a:solidFill>
                <a:srgbClr val="C0000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lvl="0" indent="0" algn="ctr" defTabSz="457200">
              <a:spcBef>
                <a:spcPts val="0"/>
              </a:spcBef>
              <a:buSzPct val="100000"/>
              <a:buNone/>
              <a:defRPr sz="1800">
                <a:solidFill>
                  <a:srgbClr val="000000"/>
                </a:solidFill>
              </a:defRPr>
            </a:pPr>
            <a:r>
              <a:rPr lang="en-US" sz="2300" b="1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The </a:t>
            </a:r>
            <a:r>
              <a:rPr lang="en-US" sz="2300" b="1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happiest Christians I know are those </a:t>
            </a:r>
            <a:r>
              <a:rPr lang="en-US" sz="2300" b="1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/>
            </a:r>
            <a:br>
              <a:rPr lang="en-US" sz="2300" b="1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</a:br>
            <a:r>
              <a:rPr lang="en-US" sz="2300" b="1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that </a:t>
            </a:r>
            <a:r>
              <a:rPr lang="en-US" sz="2300" b="1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regularly share their faith</a:t>
            </a:r>
            <a:r>
              <a:rPr lang="en-US" sz="2300" b="1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!</a:t>
            </a:r>
            <a:r>
              <a:rPr lang="en-US" sz="2300" b="1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/>
            </a:r>
            <a:br>
              <a:rPr lang="en-US" sz="2300" b="1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</a:br>
            <a:r>
              <a:rPr lang="en-US" sz="2300" b="1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Ying </a:t>
            </a:r>
            <a:r>
              <a:rPr lang="en-US" sz="2300" b="1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Kai</a:t>
            </a:r>
            <a:endParaRPr lang="en-US" sz="2300" b="1" i="1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854075" lvl="1" indent="-454025">
              <a:buFont typeface="Wingdings" charset="2"/>
              <a:buChar char="Ø"/>
            </a:pPr>
            <a:endParaRPr lang="en-US" sz="2400" b="1" dirty="0">
              <a:solidFill>
                <a:srgbClr val="C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4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079820" cy="6096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SHARING OUR FAITH—JESUS’ WAY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867400"/>
          </a:xfrm>
        </p:spPr>
        <p:txBody>
          <a:bodyPr/>
          <a:lstStyle/>
          <a:p>
            <a:pPr marL="0" lvl="0" indent="0" algn="ctr" defTabSz="443484">
              <a:buNone/>
              <a:defRPr sz="1800">
                <a:solidFill>
                  <a:srgbClr val="000000"/>
                </a:solidFill>
              </a:defRPr>
            </a:pPr>
            <a:r>
              <a:rPr lang="en-US" sz="2200" i="1" baseline="30000" dirty="0" smtClean="0">
                <a:latin typeface="Candara" charset="0"/>
                <a:ea typeface="Candara" charset="0"/>
                <a:cs typeface="Candara" charset="0"/>
              </a:rPr>
              <a:t>35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Do 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you not say, ‘There are yet four months, then comes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the 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harvest’? Look, I tell you, lift up your eyes, and see that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the </a:t>
            </a:r>
            <a:b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fields 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are white for harvest. </a:t>
            </a:r>
            <a:r>
              <a:rPr lang="en-US" sz="2200" i="1" baseline="30000" dirty="0" smtClean="0">
                <a:latin typeface="Candara" charset="0"/>
                <a:ea typeface="Candara" charset="0"/>
                <a:cs typeface="Candara" charset="0"/>
              </a:rPr>
              <a:t>36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Already 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the one who reaps is receiving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wages 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and gathering fruit for eternal life, so that sower and reaper may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rejoice 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together. </a:t>
            </a:r>
            <a:r>
              <a:rPr lang="en-US" sz="2200" i="1" baseline="30000" dirty="0" smtClean="0">
                <a:latin typeface="Candara" charset="0"/>
                <a:ea typeface="Candara" charset="0"/>
                <a:cs typeface="Candara" charset="0"/>
              </a:rPr>
              <a:t>37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For 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here the saying holds true, ‘One sows and another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reaps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.’ </a:t>
            </a:r>
            <a:r>
              <a:rPr lang="en-US" sz="2200" i="1" baseline="30000" dirty="0" smtClean="0">
                <a:latin typeface="Candara" charset="0"/>
                <a:ea typeface="Candara" charset="0"/>
                <a:cs typeface="Candara" charset="0"/>
              </a:rPr>
              <a:t>38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I 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sent you to reap that for which you did not labor. Others have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labored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, and you have entered into their labor.”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[NIV] 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Others have 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done </a:t>
            </a:r>
            <a:b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the 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hard work, and you have reaped the benefits of their labor.”</a:t>
            </a:r>
          </a:p>
          <a:p>
            <a:pPr marL="0" indent="0">
              <a:buNone/>
            </a:pPr>
            <a:endParaRPr lang="en-US" sz="1200" i="1" dirty="0" smtClean="0">
              <a:latin typeface="Candara" charset="0"/>
              <a:ea typeface="Candara" charset="0"/>
              <a:cs typeface="Candara" charset="0"/>
            </a:endParaRPr>
          </a:p>
          <a:p>
            <a:pPr marL="400050" lvl="1" indent="0" defTabSz="420623">
              <a:buSzPct val="100000"/>
              <a:buNone/>
              <a:defRPr sz="1800">
                <a:solidFill>
                  <a:srgbClr val="000000"/>
                </a:solidFill>
              </a:defRPr>
            </a:pPr>
            <a:r>
              <a:rPr lang="en-US" sz="2000" b="1" dirty="0" smtClean="0">
                <a:latin typeface="Candara" charset="0"/>
                <a:ea typeface="Candara" charset="0"/>
                <a:cs typeface="Candara" charset="0"/>
                <a:sym typeface="Times New Roman"/>
              </a:rPr>
              <a:t>* </a:t>
            </a:r>
            <a:r>
              <a:rPr lang="en-US" sz="2400" b="1" u="sng" dirty="0">
                <a:latin typeface="Candara" charset="0"/>
                <a:ea typeface="Candara" charset="0"/>
                <a:cs typeface="Candara" charset="0"/>
                <a:sym typeface="Times New Roman"/>
              </a:rPr>
              <a:t>Principle:</a:t>
            </a:r>
          </a:p>
          <a:p>
            <a:pPr marL="854075" lvl="1" indent="-454025">
              <a:buFont typeface="Wingdings" charset="2"/>
              <a:buChar char="Ø"/>
            </a:pPr>
            <a:r>
              <a:rPr lang="en-US" sz="24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Don’t </a:t>
            </a:r>
            <a:r>
              <a:rPr lang="en-US" sz="2400" b="1" u="sng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SAY NO</a:t>
            </a: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 for </a:t>
            </a:r>
            <a:r>
              <a:rPr lang="en-US" sz="24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people, realize there are always people ready to believe.</a:t>
            </a:r>
          </a:p>
          <a:p>
            <a:pPr marL="854075" lvl="1" indent="-454025">
              <a:buFont typeface="Wingdings" charset="2"/>
              <a:buChar char="Ø"/>
            </a:pPr>
            <a:r>
              <a:rPr lang="en-US" sz="24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Celebrate that evangelism is </a:t>
            </a:r>
            <a:r>
              <a:rPr lang="en-US" sz="2400" b="1" u="sng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A TEAM SPORT</a:t>
            </a: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.  </a:t>
            </a:r>
            <a:endParaRPr lang="en-US" sz="2400" b="1" dirty="0">
              <a:solidFill>
                <a:srgbClr val="C0000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854075" lvl="1" indent="-454025">
              <a:buFont typeface="Wingdings" charset="2"/>
              <a:buChar char="Ø"/>
            </a:pPr>
            <a:r>
              <a:rPr lang="en-US" sz="24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Realize that </a:t>
            </a:r>
            <a:r>
              <a:rPr lang="en-US" sz="2400" b="1" u="sng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OTHERS HAVE GONE BEFORE YOU</a:t>
            </a: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in doing the hard work of sowing. </a:t>
            </a:r>
          </a:p>
        </p:txBody>
      </p:sp>
    </p:spTree>
    <p:extLst>
      <p:ext uri="{BB962C8B-B14F-4D97-AF65-F5344CB8AC3E}">
        <p14:creationId xmlns:p14="http://schemas.microsoft.com/office/powerpoint/2010/main" val="315401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079820" cy="6096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SHARING OUR FAITH—JESUS’ WAY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867400"/>
          </a:xfrm>
        </p:spPr>
        <p:txBody>
          <a:bodyPr/>
          <a:lstStyle/>
          <a:p>
            <a:pPr marL="0" lvl="0" indent="0" algn="ctr" defTabSz="443484">
              <a:buNone/>
              <a:defRPr sz="1800">
                <a:solidFill>
                  <a:srgbClr val="000000"/>
                </a:solidFill>
              </a:defRPr>
            </a:pPr>
            <a:r>
              <a:rPr lang="en-US" sz="2200" i="1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39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Many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Samaritans from that town believed in him because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of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the woman’s testimony, “He told me all that I ever did.” </a:t>
            </a:r>
            <a:r>
              <a:rPr lang="en-US" sz="2200" i="1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40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So </a:t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when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the Samaritans came to him, they asked him to stay with them,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and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he stayed there two days. </a:t>
            </a:r>
            <a:r>
              <a:rPr lang="en-US" sz="2200" i="1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41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And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many more believed because of his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word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. </a:t>
            </a:r>
            <a:r>
              <a:rPr lang="en-US" sz="2200" i="1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42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They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said to the woman, “It is no longer because of what you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said that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we believe, for we have heard for ourselves, and </a:t>
            </a: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we </a:t>
            </a:r>
            <a:b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know </a:t>
            </a:r>
            <a:r>
              <a:rPr lang="en-US" sz="22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that this is indeed the Savior of the world.”</a:t>
            </a:r>
          </a:p>
          <a:p>
            <a:pPr marL="0" indent="0">
              <a:buNone/>
            </a:pPr>
            <a:endParaRPr lang="en-US" sz="1200" i="1" dirty="0" smtClean="0">
              <a:latin typeface="Candara" charset="0"/>
              <a:ea typeface="Candara" charset="0"/>
              <a:cs typeface="Candara" charset="0"/>
            </a:endParaRPr>
          </a:p>
          <a:p>
            <a:pPr marL="400050" lvl="1" indent="0" defTabSz="420623">
              <a:buSzPct val="100000"/>
              <a:buNone/>
              <a:defRPr sz="1800">
                <a:solidFill>
                  <a:srgbClr val="000000"/>
                </a:solidFill>
              </a:defRPr>
            </a:pPr>
            <a:r>
              <a:rPr lang="en-US" sz="2000" b="1" dirty="0" smtClean="0">
                <a:latin typeface="Candara" charset="0"/>
                <a:ea typeface="Candara" charset="0"/>
                <a:cs typeface="Candara" charset="0"/>
                <a:sym typeface="Times New Roman"/>
              </a:rPr>
              <a:t>* </a:t>
            </a:r>
            <a:r>
              <a:rPr lang="en-US" sz="2400" b="1" u="sng" dirty="0">
                <a:latin typeface="Candara" charset="0"/>
                <a:ea typeface="Candara" charset="0"/>
                <a:cs typeface="Candara" charset="0"/>
                <a:sym typeface="Times New Roman"/>
              </a:rPr>
              <a:t>Principle:</a:t>
            </a:r>
          </a:p>
          <a:p>
            <a:pPr marL="854075" lvl="1" indent="-454025">
              <a:buFont typeface="Wingdings" charset="2"/>
              <a:buChar char="Ø"/>
            </a:pPr>
            <a:r>
              <a:rPr lang="en-US" sz="2400" b="1" u="sng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IMMEDIATE FOLLOW-UP</a:t>
            </a: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 after </a:t>
            </a:r>
            <a:r>
              <a:rPr lang="en-US" sz="24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a person believes is critical</a:t>
            </a: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.</a:t>
            </a:r>
          </a:p>
          <a:p>
            <a:pPr marL="854075" lvl="1" indent="-454025">
              <a:buFont typeface="Wingdings" charset="2"/>
              <a:buChar char="Ø"/>
            </a:pPr>
            <a:endParaRPr lang="en-US" sz="1400" b="1" dirty="0">
              <a:solidFill>
                <a:srgbClr val="C0000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54025" lvl="0" indent="-454025" defTabSz="457200">
              <a:buFont typeface="Arial"/>
              <a:buChar char="•"/>
            </a:pPr>
            <a:r>
              <a:rPr lang="en-US" sz="2400" b="1" kern="1200" dirty="0">
                <a:solidFill>
                  <a:prstClr val="black"/>
                </a:solidFill>
                <a:latin typeface="Candara" charset="0"/>
                <a:ea typeface="Candara" charset="0"/>
                <a:cs typeface="Candara" charset="0"/>
              </a:rPr>
              <a:t>Statistics on those making decisions at Billy Graham crusades</a:t>
            </a:r>
          </a:p>
          <a:p>
            <a:pPr marL="800100" lvl="1" indent="-342900" defTabSz="457200">
              <a:buFont typeface="Wingdings" charset="2"/>
              <a:buChar char="ü"/>
            </a:pPr>
            <a:r>
              <a:rPr lang="en-US" sz="2200" kern="1200" dirty="0">
                <a:solidFill>
                  <a:prstClr val="black"/>
                </a:solidFill>
                <a:latin typeface="Candara" charset="0"/>
                <a:ea typeface="Candara" charset="0"/>
                <a:cs typeface="Candara" charset="0"/>
              </a:rPr>
              <a:t>Those followed up 7 days later, 50% were Christians a year </a:t>
            </a:r>
            <a:r>
              <a:rPr lang="en-US" sz="2200" kern="1200" dirty="0" smtClean="0">
                <a:solidFill>
                  <a:prstClr val="black"/>
                </a:solidFill>
                <a:latin typeface="Candara" charset="0"/>
                <a:ea typeface="Candara" charset="0"/>
                <a:cs typeface="Candara" charset="0"/>
              </a:rPr>
              <a:t>later.</a:t>
            </a:r>
            <a:endParaRPr lang="en-US" sz="2200" kern="1200" dirty="0">
              <a:solidFill>
                <a:prstClr val="black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800100" lvl="1" indent="-342900" defTabSz="457200">
              <a:buFont typeface="Wingdings" charset="2"/>
              <a:buChar char="ü"/>
            </a:pPr>
            <a:r>
              <a:rPr lang="en-US" sz="2200" kern="1200" dirty="0">
                <a:solidFill>
                  <a:prstClr val="black"/>
                </a:solidFill>
                <a:latin typeface="Candara" charset="0"/>
                <a:ea typeface="Candara" charset="0"/>
                <a:cs typeface="Candara" charset="0"/>
              </a:rPr>
              <a:t>Those followed up 4 days later, 70% were Christians a year </a:t>
            </a:r>
            <a:r>
              <a:rPr lang="en-US" sz="2200" kern="1200" dirty="0" smtClean="0">
                <a:solidFill>
                  <a:prstClr val="black"/>
                </a:solidFill>
                <a:latin typeface="Candara" charset="0"/>
                <a:ea typeface="Candara" charset="0"/>
                <a:cs typeface="Candara" charset="0"/>
              </a:rPr>
              <a:t>later. </a:t>
            </a:r>
            <a:endParaRPr lang="en-US" sz="2200" kern="1200" dirty="0">
              <a:solidFill>
                <a:prstClr val="black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800100" lvl="1" indent="-342900" defTabSz="457200">
              <a:buFont typeface="Wingdings" charset="2"/>
              <a:buChar char="ü"/>
            </a:pPr>
            <a:r>
              <a:rPr lang="en-US" sz="2200" kern="1200" dirty="0">
                <a:solidFill>
                  <a:prstClr val="black"/>
                </a:solidFill>
                <a:latin typeface="Candara" charset="0"/>
                <a:ea typeface="Candara" charset="0"/>
                <a:cs typeface="Candara" charset="0"/>
              </a:rPr>
              <a:t>Those followed up within 24 </a:t>
            </a:r>
            <a:r>
              <a:rPr lang="en-US" sz="2200" kern="1200" dirty="0" err="1">
                <a:solidFill>
                  <a:prstClr val="black"/>
                </a:solidFill>
                <a:latin typeface="Candara" charset="0"/>
                <a:ea typeface="Candara" charset="0"/>
                <a:cs typeface="Candara" charset="0"/>
              </a:rPr>
              <a:t>hrs</a:t>
            </a:r>
            <a:r>
              <a:rPr lang="en-US" sz="2200" kern="1200" dirty="0">
                <a:solidFill>
                  <a:prstClr val="black"/>
                </a:solidFill>
                <a:latin typeface="Candara" charset="0"/>
                <a:ea typeface="Candara" charset="0"/>
                <a:cs typeface="Candara" charset="0"/>
              </a:rPr>
              <a:t>, 92% were Christians a year </a:t>
            </a:r>
            <a:r>
              <a:rPr lang="en-US" sz="2200" kern="1200" dirty="0" smtClean="0">
                <a:solidFill>
                  <a:prstClr val="black"/>
                </a:solidFill>
                <a:latin typeface="Candara" charset="0"/>
                <a:ea typeface="Candara" charset="0"/>
                <a:cs typeface="Candara" charset="0"/>
              </a:rPr>
              <a:t>later.</a:t>
            </a:r>
            <a:endParaRPr lang="en-US" sz="2200" kern="1200" dirty="0">
              <a:solidFill>
                <a:prstClr val="black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854075" lvl="1" indent="-454025">
              <a:buFont typeface="Wingdings" charset="2"/>
              <a:buChar char="Ø"/>
            </a:pPr>
            <a:endParaRPr lang="en-US" sz="2400" b="1" dirty="0">
              <a:solidFill>
                <a:srgbClr val="C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3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079820" cy="6096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SHARING OUR FAITH—JESUS’ WAY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867400"/>
          </a:xfrm>
        </p:spPr>
        <p:txBody>
          <a:bodyPr/>
          <a:lstStyle/>
          <a:p>
            <a:pPr marL="0" lvl="0" indent="0" defTabSz="457200"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* Principles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we learn from the way Jesus’ shared:</a:t>
            </a:r>
          </a:p>
          <a:p>
            <a:pPr lvl="0">
              <a:spcBef>
                <a:spcPts val="500"/>
              </a:spcBef>
            </a:pPr>
            <a:r>
              <a:rPr lang="en-US" sz="23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We need to be led by God and have his compassion for people. </a:t>
            </a:r>
          </a:p>
          <a:p>
            <a:pPr lvl="0">
              <a:spcBef>
                <a:spcPts val="500"/>
              </a:spcBef>
            </a:pPr>
            <a:r>
              <a:rPr lang="en-US" sz="23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If you want to share truth about God you must open your mouth. </a:t>
            </a:r>
          </a:p>
          <a:p>
            <a:pPr lvl="0">
              <a:spcBef>
                <a:spcPts val="500"/>
              </a:spcBef>
            </a:pPr>
            <a:r>
              <a:rPr lang="en-US" sz="23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Treat those you speak to with respect. </a:t>
            </a:r>
          </a:p>
          <a:p>
            <a:pPr lvl="0">
              <a:spcBef>
                <a:spcPts val="500"/>
              </a:spcBef>
            </a:pPr>
            <a:r>
              <a:rPr lang="en-US" sz="23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Throw out some “bait” and attempt to turn the conversation toward spiritual things. </a:t>
            </a:r>
          </a:p>
          <a:p>
            <a:pPr lvl="0">
              <a:spcBef>
                <a:spcPts val="500"/>
              </a:spcBef>
            </a:pPr>
            <a:r>
              <a:rPr lang="en-US" sz="23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Share about the benefits of faith in Christ. </a:t>
            </a:r>
          </a:p>
          <a:p>
            <a:pPr lvl="0">
              <a:spcBef>
                <a:spcPts val="500"/>
              </a:spcBef>
            </a:pPr>
            <a:r>
              <a:rPr lang="en-US" sz="23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Use stories to make the Gospel clear to them.</a:t>
            </a:r>
          </a:p>
          <a:p>
            <a:pPr lvl="0">
              <a:spcBef>
                <a:spcPts val="500"/>
              </a:spcBef>
            </a:pPr>
            <a:r>
              <a:rPr lang="en-US" sz="23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Don’t neglect to bring up sin. </a:t>
            </a:r>
          </a:p>
          <a:p>
            <a:pPr lvl="0">
              <a:spcBef>
                <a:spcPts val="500"/>
              </a:spcBef>
            </a:pPr>
            <a:r>
              <a:rPr lang="en-US" sz="23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Don’t get sidetracked my unimportant arguments. </a:t>
            </a:r>
          </a:p>
          <a:p>
            <a:pPr lvl="0">
              <a:spcBef>
                <a:spcPts val="500"/>
              </a:spcBef>
            </a:pPr>
            <a:r>
              <a:rPr lang="en-US" sz="23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Point people to Jesus for salvation. </a:t>
            </a:r>
          </a:p>
        </p:txBody>
      </p:sp>
    </p:spTree>
    <p:extLst>
      <p:ext uri="{BB962C8B-B14F-4D97-AF65-F5344CB8AC3E}">
        <p14:creationId xmlns:p14="http://schemas.microsoft.com/office/powerpoint/2010/main" val="165511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079820" cy="6096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SHARING OUR FAITH—JESUS’ WAY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867400"/>
          </a:xfrm>
        </p:spPr>
        <p:txBody>
          <a:bodyPr/>
          <a:lstStyle/>
          <a:p>
            <a:pPr marL="0" lvl="0" indent="0" defTabSz="457200"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* Principles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we learn from the way Jesus’ shared:</a:t>
            </a:r>
          </a:p>
          <a:p>
            <a:pPr>
              <a:spcBef>
                <a:spcPts val="500"/>
              </a:spcBef>
            </a:pPr>
            <a:r>
              <a:rPr lang="en-US" sz="2300" dirty="0">
                <a:latin typeface="Candara" charset="0"/>
                <a:ea typeface="Candara" charset="0"/>
                <a:cs typeface="Candara" charset="0"/>
              </a:rPr>
              <a:t>Look for signs that the person truly understands who Jesus is.</a:t>
            </a:r>
          </a:p>
          <a:p>
            <a:pPr>
              <a:spcBef>
                <a:spcPts val="500"/>
              </a:spcBef>
            </a:pPr>
            <a:r>
              <a:rPr lang="en-US" sz="2300" dirty="0">
                <a:latin typeface="Candara" charset="0"/>
                <a:ea typeface="Candara" charset="0"/>
                <a:cs typeface="Candara" charset="0"/>
              </a:rPr>
              <a:t>Never forget the power of a personal testimony. </a:t>
            </a:r>
          </a:p>
          <a:p>
            <a:pPr>
              <a:spcBef>
                <a:spcPts val="500"/>
              </a:spcBef>
            </a:pPr>
            <a:r>
              <a:rPr lang="en-US" sz="2300" dirty="0">
                <a:latin typeface="Candara" charset="0"/>
                <a:ea typeface="Candara" charset="0"/>
                <a:cs typeface="Candara" charset="0"/>
              </a:rPr>
              <a:t>Like Jesus, we are nourished, energized, strengthened by sharing the gospel with others. </a:t>
            </a:r>
          </a:p>
          <a:p>
            <a:pPr>
              <a:spcBef>
                <a:spcPts val="500"/>
              </a:spcBef>
            </a:pPr>
            <a:r>
              <a:rPr lang="en-US" sz="2300" dirty="0">
                <a:latin typeface="Candara" charset="0"/>
                <a:ea typeface="Candara" charset="0"/>
                <a:cs typeface="Candara" charset="0"/>
              </a:rPr>
              <a:t>Don’t say no for people, realize there are always people ready to believe. </a:t>
            </a:r>
          </a:p>
          <a:p>
            <a:pPr>
              <a:spcBef>
                <a:spcPts val="500"/>
              </a:spcBef>
            </a:pPr>
            <a:r>
              <a:rPr lang="en-US" sz="2300" dirty="0">
                <a:latin typeface="Candara" charset="0"/>
                <a:ea typeface="Candara" charset="0"/>
                <a:cs typeface="Candara" charset="0"/>
              </a:rPr>
              <a:t>Celebrate that evangelism is a team sport. </a:t>
            </a:r>
          </a:p>
          <a:p>
            <a:pPr>
              <a:spcBef>
                <a:spcPts val="500"/>
              </a:spcBef>
            </a:pPr>
            <a:r>
              <a:rPr lang="en-US" sz="2300" dirty="0">
                <a:latin typeface="Candara" charset="0"/>
                <a:ea typeface="Candara" charset="0"/>
                <a:cs typeface="Candara" charset="0"/>
              </a:rPr>
              <a:t>Realize that others have gone before you in doing the hard work of sowing. </a:t>
            </a:r>
          </a:p>
          <a:p>
            <a:pPr>
              <a:spcBef>
                <a:spcPts val="500"/>
              </a:spcBef>
            </a:pPr>
            <a:r>
              <a:rPr lang="en-US" sz="2300" dirty="0">
                <a:latin typeface="Candara" charset="0"/>
                <a:ea typeface="Candara" charset="0"/>
                <a:cs typeface="Candara" charset="0"/>
              </a:rPr>
              <a:t>Immediate follow-up after a person believes is critical</a:t>
            </a:r>
            <a:r>
              <a:rPr lang="en-US" sz="2300" dirty="0" smtClean="0">
                <a:latin typeface="Candara" charset="0"/>
                <a:ea typeface="Candara" charset="0"/>
                <a:cs typeface="Candara" charset="0"/>
              </a:rPr>
              <a:t>.</a:t>
            </a:r>
            <a:endParaRPr lang="en-US" sz="2300" kern="1200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0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845" y="2286000"/>
            <a:ext cx="9144000" cy="8382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Sharing</a:t>
            </a:r>
            <a:r>
              <a:rPr lang="en-US" sz="4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4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Our Faith—Jesus’ Way</a:t>
            </a:r>
            <a:endParaRPr lang="en-US" sz="40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200400"/>
            <a:ext cx="7924800" cy="2133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 Special Message</a:t>
            </a:r>
          </a:p>
          <a:p>
            <a:pPr algn="ctr" eaLnBrk="1" hangingPunct="1"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John 4:4-42</a:t>
            </a:r>
            <a:endParaRPr lang="en-US" sz="2600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sz="2800" b="1" dirty="0">
                <a:latin typeface="Candara"/>
                <a:cs typeface="Candara"/>
              </a:rPr>
              <a:t>©</a:t>
            </a:r>
            <a:r>
              <a:rPr lang="en-US" sz="2800" dirty="0"/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January 24, 2016</a:t>
            </a:r>
            <a:endParaRPr lang="en-US" sz="2800" b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Wade Harlan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2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079820" cy="6096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SHARING OUR FAITH—JESUS’ WAY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867400"/>
          </a:xfrm>
        </p:spPr>
        <p:txBody>
          <a:bodyPr/>
          <a:lstStyle/>
          <a:p>
            <a:pPr marL="0" lvl="0" indent="0" defTabSz="457200"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* Other Helpful Resources on Evangelism</a:t>
            </a:r>
          </a:p>
          <a:p>
            <a:pPr defTabSz="457200">
              <a:defRPr sz="1800"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“Fishing Evangelism” article by Ruth Siemens </a:t>
            </a:r>
            <a:r>
              <a:rPr lang="en-US" sz="22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on </a:t>
            </a:r>
            <a:r>
              <a:rPr lang="en-US" sz="22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the </a:t>
            </a:r>
            <a:r>
              <a:rPr lang="en-US" sz="22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CrossWay website </a:t>
            </a:r>
            <a:r>
              <a:rPr lang="en-US" sz="22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under </a:t>
            </a:r>
            <a:r>
              <a:rPr lang="en-US" sz="22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Resources for CW Members </a:t>
            </a:r>
            <a:r>
              <a:rPr lang="en-US" sz="22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(password needed</a:t>
            </a:r>
            <a:r>
              <a:rPr lang="en-US" sz="22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)</a:t>
            </a:r>
          </a:p>
          <a:p>
            <a:pPr defTabSz="457200"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“How to Share the Gospel Conversationally” PPT presentation </a:t>
            </a:r>
            <a:r>
              <a:rPr lang="en-US" sz="22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on the </a:t>
            </a:r>
            <a:r>
              <a:rPr lang="en-US" sz="22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CW website </a:t>
            </a:r>
            <a:r>
              <a:rPr lang="en-US" sz="22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under </a:t>
            </a:r>
            <a:r>
              <a:rPr lang="en-US" sz="22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Resources for CW Members </a:t>
            </a:r>
            <a:r>
              <a:rPr lang="en-US" sz="22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(password needed</a:t>
            </a:r>
            <a:r>
              <a:rPr lang="en-US" sz="22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)</a:t>
            </a:r>
            <a:endParaRPr lang="en-US" sz="220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  <a:sym typeface="Times New Roman"/>
            </a:endParaRPr>
          </a:p>
          <a:p>
            <a:pPr defTabSz="457200">
              <a:defRPr sz="1800">
                <a:solidFill>
                  <a:srgbClr val="000000"/>
                </a:solidFill>
              </a:defRPr>
            </a:pPr>
            <a:r>
              <a:rPr lang="en-US" sz="2200" i="1" u="sng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Out of the Salt Shaker and Into the </a:t>
            </a:r>
            <a:r>
              <a:rPr lang="en-US" sz="2200" i="1" u="sng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World</a:t>
            </a:r>
            <a:r>
              <a:rPr lang="en-US" sz="22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 by </a:t>
            </a:r>
            <a:r>
              <a:rPr lang="en-US" sz="22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Rebecca Manley Pippert.</a:t>
            </a:r>
          </a:p>
          <a:p>
            <a:pPr marL="0" lvl="0" indent="0" defTabSz="457200">
              <a:buNone/>
              <a:defRPr sz="1800">
                <a:solidFill>
                  <a:srgbClr val="000000"/>
                </a:solidFill>
              </a:defRPr>
            </a:pPr>
            <a:endParaRPr lang="en-US" sz="1800" b="1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  <a:sym typeface="Times New Roman"/>
            </a:endParaRPr>
          </a:p>
          <a:p>
            <a:pPr marL="455613" lvl="0" indent="-455613" defTabSz="457200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300" b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Success is giving witness to God and what He’s done in our lives - not whether or not the person gets saved</a:t>
            </a:r>
          </a:p>
          <a:p>
            <a:pPr marL="455613" lvl="0" indent="-455613" defTabSz="457200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300" b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Best method is by throwing out bait and carefully listen and lovingly engage those who respond.</a:t>
            </a:r>
            <a:endParaRPr lang="en-US" sz="2300" b="1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23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079820" cy="6096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SHARING OUR FAITH—JESUS’ WAY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867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Times New Roman"/>
              </a:rPr>
              <a:t>* </a:t>
            </a:r>
            <a:r>
              <a:rPr lang="en-US" sz="2400" b="1" dirty="0" smtClean="0">
                <a:latin typeface="Candara" charset="0"/>
                <a:ea typeface="Candara" charset="0"/>
                <a:cs typeface="Candara" charset="0"/>
              </a:rPr>
              <a:t>Many </a:t>
            </a: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struggle with evangelism because they: </a:t>
            </a:r>
            <a:endParaRPr lang="en-US" sz="2400" b="1" dirty="0" smtClean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endParaRPr lang="en-US" sz="800" b="1" dirty="0"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Don’t have </a:t>
            </a:r>
            <a:r>
              <a:rPr lang="en-US" sz="2400" b="1" u="sng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confidence</a:t>
            </a: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 to share: </a:t>
            </a:r>
          </a:p>
          <a:p>
            <a:pPr marL="801688" lvl="1" indent="-457200">
              <a:buFont typeface="Wingdings" charset="2"/>
              <a:buChar char="Ø"/>
            </a:pPr>
            <a:r>
              <a:rPr lang="en-US" sz="2300" b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Solution: </a:t>
            </a:r>
            <a:r>
              <a:rPr lang="en-US" sz="2300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Get very comfortable with at least one simple gospel presentation</a:t>
            </a:r>
            <a:r>
              <a:rPr lang="en-US" sz="2300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.</a:t>
            </a:r>
          </a:p>
          <a:p>
            <a:pPr marL="801688" lvl="1" indent="-457200">
              <a:buFont typeface="Wingdings" charset="2"/>
              <a:buChar char="Ø"/>
            </a:pPr>
            <a:endParaRPr lang="en-US" sz="1200" dirty="0">
              <a:solidFill>
                <a:srgbClr val="C00000"/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Don’t know </a:t>
            </a:r>
            <a:r>
              <a:rPr lang="en-US" sz="2400" b="1" u="sng" dirty="0">
                <a:latin typeface="Candara" charset="0"/>
                <a:ea typeface="Candara" charset="0"/>
                <a:cs typeface="Candara" charset="0"/>
              </a:rPr>
              <a:t>who to share with</a:t>
            </a: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. </a:t>
            </a:r>
            <a:endParaRPr lang="en-US" sz="2400" b="1" dirty="0" smtClean="0">
              <a:latin typeface="Candara" charset="0"/>
              <a:ea typeface="Candara" charset="0"/>
              <a:cs typeface="Candara" charset="0"/>
            </a:endParaRPr>
          </a:p>
          <a:p>
            <a:pPr marL="801688" lvl="1" indent="-457200">
              <a:buFont typeface="Wingdings" charset="2"/>
              <a:buChar char="Ø"/>
            </a:pPr>
            <a:r>
              <a:rPr lang="en-US" sz="23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Solution: </a:t>
            </a:r>
            <a:r>
              <a:rPr lang="en-US" sz="2300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start praying for 3-5 unbelievers you want to see saved. Ask someone to join you in praying for these.)</a:t>
            </a:r>
          </a:p>
          <a:p>
            <a:endParaRPr lang="en-US" sz="2400" b="1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4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 rot="1260000">
            <a:off x="1144587" y="1523999"/>
            <a:ext cx="165101" cy="4360864"/>
          </a:xfrm>
          <a:prstGeom prst="rect">
            <a:avLst/>
          </a:prstGeom>
          <a:solidFill>
            <a:srgbClr val="FF2600"/>
          </a:solidFill>
          <a:ln w="12700" cap="sq">
            <a:solidFill>
              <a:srgbClr val="000000"/>
            </a:solidFill>
          </a:ln>
          <a:effectLst>
            <a:outerShdw blurRad="88900" dist="101600" dir="2700000" rotWithShape="0">
              <a:srgbClr val="929292">
                <a:alpha val="75013"/>
              </a:srgbClr>
            </a:outerShdw>
          </a:effectLst>
        </p:spPr>
        <p:txBody>
          <a:bodyPr lIns="35719" tIns="35719" rIns="35719" bIns="35719" anchor="ctr"/>
          <a:lstStyle/>
          <a:p>
            <a:pPr marR="28573" defTabSz="321457">
              <a:def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36" name="Shape 136"/>
          <p:cNvSpPr/>
          <p:nvPr/>
        </p:nvSpPr>
        <p:spPr>
          <a:xfrm rot="20700000">
            <a:off x="2665412" y="1600199"/>
            <a:ext cx="165101" cy="4291015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000000"/>
            </a:solidFill>
          </a:ln>
          <a:effectLst>
            <a:outerShdw blurRad="88900" dist="101600" dir="2700000" rotWithShape="0">
              <a:srgbClr val="929292">
                <a:alpha val="75013"/>
              </a:srgbClr>
            </a:outerShdw>
          </a:effectLst>
        </p:spPr>
        <p:txBody>
          <a:bodyPr lIns="35719" tIns="35719" rIns="35719" bIns="35719" anchor="ctr"/>
          <a:lstStyle/>
          <a:p>
            <a:pPr marR="28573" defTabSz="321457">
              <a:def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37" name="Shape 137"/>
          <p:cNvSpPr/>
          <p:nvPr/>
        </p:nvSpPr>
        <p:spPr>
          <a:xfrm>
            <a:off x="1295400" y="3886200"/>
            <a:ext cx="1422401" cy="139701"/>
          </a:xfrm>
          <a:prstGeom prst="leftRightArrow">
            <a:avLst>
              <a:gd name="adj1" fmla="val 34861"/>
              <a:gd name="adj2" fmla="val 93333"/>
            </a:avLst>
          </a:prstGeom>
          <a:solidFill>
            <a:srgbClr val="0433FF"/>
          </a:solidFill>
          <a:ln w="12700" cap="sq">
            <a:solidFill>
              <a:srgbClr val="000000"/>
            </a:solidFill>
          </a:ln>
          <a:effectLst>
            <a:outerShdw blurRad="88900" dist="101600" dir="2700000" rotWithShape="0">
              <a:srgbClr val="929292">
                <a:alpha val="75013"/>
              </a:srgbClr>
            </a:outerShdw>
          </a:effectLst>
        </p:spPr>
        <p:txBody>
          <a:bodyPr lIns="35719" tIns="35719" rIns="35719" bIns="35719" anchor="ctr"/>
          <a:lstStyle/>
          <a:p>
            <a:pPr marR="28573" defTabSz="321457">
              <a:def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38" name="Shape 138"/>
          <p:cNvSpPr/>
          <p:nvPr/>
        </p:nvSpPr>
        <p:spPr>
          <a:xfrm>
            <a:off x="1142999" y="4419600"/>
            <a:ext cx="1816102" cy="986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>
            <a:spAutoFit/>
          </a:bodyPr>
          <a:lstStyle>
            <a:lvl1pPr marR="59" indent="59" defTabSz="457200">
              <a:spcBef>
                <a:spcPts val="1000"/>
              </a:spcBef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>
              <a:defRPr sz="1800">
                <a:uFillTx/>
              </a:defRPr>
            </a:pPr>
            <a:r>
              <a:rPr sz="1969" dirty="0"/>
              <a:t>Your Sins   Separate You             from God</a:t>
            </a:r>
          </a:p>
        </p:txBody>
      </p:sp>
      <p:sp>
        <p:nvSpPr>
          <p:cNvPr id="139" name="Shape 139"/>
          <p:cNvSpPr/>
          <p:nvPr/>
        </p:nvSpPr>
        <p:spPr>
          <a:xfrm>
            <a:off x="1066799" y="761999"/>
            <a:ext cx="2336801" cy="61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>
            <a:spAutoFit/>
          </a:bodyPr>
          <a:lstStyle/>
          <a:p>
            <a:pPr marR="41" indent="41" defTabSz="321457">
              <a:spcBef>
                <a:spcPts val="703"/>
              </a:spcBef>
              <a:tabLst>
                <a:tab pos="910796" algn="l"/>
                <a:tab pos="1821591" algn="l"/>
                <a:tab pos="2741317" algn="l"/>
                <a:tab pos="3652112" algn="l"/>
                <a:tab pos="4571837" algn="l"/>
                <a:tab pos="5482633" algn="l"/>
                <a:tab pos="6393429" algn="l"/>
                <a:tab pos="7313154" algn="l"/>
                <a:tab pos="8223950" algn="l"/>
                <a:tab pos="9143675" algn="l"/>
                <a:tab pos="10054471" algn="l"/>
              </a:tabLst>
              <a:defRPr sz="1800">
                <a:solidFill>
                  <a:srgbClr val="000000"/>
                </a:solidFill>
              </a:defRPr>
            </a:pPr>
            <a:r>
              <a:rPr sz="3516" b="1" u="sng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sz="2391" dirty="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rPr>
              <a:t>dmit that ...</a:t>
            </a:r>
          </a:p>
        </p:txBody>
      </p:sp>
      <p:sp>
        <p:nvSpPr>
          <p:cNvPr id="140" name="Shape 140"/>
          <p:cNvSpPr/>
          <p:nvPr/>
        </p:nvSpPr>
        <p:spPr>
          <a:xfrm>
            <a:off x="253999" y="2355849"/>
            <a:ext cx="939802" cy="909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457200"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>
              <a:defRPr sz="1800">
                <a:uFillTx/>
              </a:defRPr>
            </a:pPr>
            <a:r>
              <a:rPr sz="1969" dirty="0"/>
              <a:t>God is Holy &amp; Sinless</a:t>
            </a:r>
          </a:p>
        </p:txBody>
      </p:sp>
      <p:sp>
        <p:nvSpPr>
          <p:cNvPr id="141" name="Shape 141"/>
          <p:cNvSpPr/>
          <p:nvPr/>
        </p:nvSpPr>
        <p:spPr>
          <a:xfrm>
            <a:off x="3886200" y="761999"/>
            <a:ext cx="2286001" cy="61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>
            <a:spAutoFit/>
          </a:bodyPr>
          <a:lstStyle/>
          <a:p>
            <a:pPr marR="41" indent="41" defTabSz="321457">
              <a:spcBef>
                <a:spcPts val="703"/>
              </a:spcBef>
              <a:tabLst>
                <a:tab pos="910796" algn="l"/>
                <a:tab pos="1821591" algn="l"/>
                <a:tab pos="2741317" algn="l"/>
                <a:tab pos="3652112" algn="l"/>
                <a:tab pos="4571837" algn="l"/>
                <a:tab pos="5482633" algn="l"/>
                <a:tab pos="6393429" algn="l"/>
                <a:tab pos="7313154" algn="l"/>
                <a:tab pos="8223950" algn="l"/>
                <a:tab pos="9143675" algn="l"/>
                <a:tab pos="10054471" algn="l"/>
              </a:tabLst>
              <a:defRPr sz="1800">
                <a:solidFill>
                  <a:srgbClr val="000000"/>
                </a:solidFill>
              </a:defRPr>
            </a:pPr>
            <a:r>
              <a:rPr sz="3516" b="1" u="sng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sz="2391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elieve that ...</a:t>
            </a:r>
          </a:p>
        </p:txBody>
      </p:sp>
      <p:sp>
        <p:nvSpPr>
          <p:cNvPr id="142" name="Shape 142"/>
          <p:cNvSpPr/>
          <p:nvPr/>
        </p:nvSpPr>
        <p:spPr>
          <a:xfrm rot="5400000">
            <a:off x="4313261" y="3917926"/>
            <a:ext cx="2311392" cy="1790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9" h="20208" extrusionOk="0">
                <a:moveTo>
                  <a:pt x="1161" y="19913"/>
                </a:moveTo>
                <a:cubicBezTo>
                  <a:pt x="260" y="11478"/>
                  <a:pt x="3646" y="3427"/>
                  <a:pt x="8723" y="1931"/>
                </a:cubicBezTo>
                <a:cubicBezTo>
                  <a:pt x="13800" y="435"/>
                  <a:pt x="18646" y="6060"/>
                  <a:pt x="19547" y="14495"/>
                </a:cubicBezTo>
                <a:cubicBezTo>
                  <a:pt x="19738" y="16287"/>
                  <a:pt x="19738" y="18121"/>
                  <a:pt x="19547" y="19913"/>
                </a:cubicBezTo>
                <a:lnTo>
                  <a:pt x="20548" y="20208"/>
                </a:lnTo>
                <a:cubicBezTo>
                  <a:pt x="21547" y="10854"/>
                  <a:pt x="17792" y="1926"/>
                  <a:pt x="12162" y="267"/>
                </a:cubicBezTo>
                <a:cubicBezTo>
                  <a:pt x="6532" y="-1392"/>
                  <a:pt x="1158" y="4846"/>
                  <a:pt x="159" y="14200"/>
                </a:cubicBezTo>
                <a:cubicBezTo>
                  <a:pt x="-53" y="16187"/>
                  <a:pt x="-53" y="18221"/>
                  <a:pt x="159" y="20208"/>
                </a:cubicBezTo>
                <a:lnTo>
                  <a:pt x="1161" y="19913"/>
                </a:lnTo>
                <a:close/>
              </a:path>
            </a:pathLst>
          </a:custGeom>
          <a:solidFill>
            <a:srgbClr val="0433FF"/>
          </a:solidFill>
          <a:ln w="12700">
            <a:solidFill>
              <a:srgbClr val="000000"/>
            </a:solidFill>
          </a:ln>
        </p:spPr>
        <p:txBody>
          <a:bodyPr lIns="35719" tIns="35719" rIns="35719" bIns="35719" anchor="ctr"/>
          <a:lstStyle/>
          <a:p>
            <a:pPr marR="28573" defTabSz="321457">
              <a:def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43" name="Shape 143"/>
          <p:cNvSpPr/>
          <p:nvPr/>
        </p:nvSpPr>
        <p:spPr>
          <a:xfrm>
            <a:off x="4081463" y="1685924"/>
            <a:ext cx="177801" cy="4362452"/>
          </a:xfrm>
          <a:prstGeom prst="rect">
            <a:avLst/>
          </a:prstGeom>
          <a:solidFill>
            <a:srgbClr val="FF2600"/>
          </a:solidFill>
          <a:ln w="12700" cap="sq">
            <a:solidFill>
              <a:srgbClr val="000000"/>
            </a:solidFill>
          </a:ln>
          <a:effectLst>
            <a:outerShdw blurRad="88900" dist="101600" dir="2700000" rotWithShape="0">
              <a:srgbClr val="929292">
                <a:alpha val="75013"/>
              </a:srgbClr>
            </a:outerShdw>
          </a:effectLst>
        </p:spPr>
        <p:txBody>
          <a:bodyPr lIns="35719" tIns="35719" rIns="35719" bIns="35719" anchor="ctr"/>
          <a:lstStyle/>
          <a:p>
            <a:pPr marR="28573" defTabSz="321457">
              <a:def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44" name="Shape 144"/>
          <p:cNvSpPr/>
          <p:nvPr/>
        </p:nvSpPr>
        <p:spPr>
          <a:xfrm>
            <a:off x="4279900" y="2992042"/>
            <a:ext cx="228601" cy="30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183"/>
                </a:moveTo>
                <a:lnTo>
                  <a:pt x="5400" y="16183"/>
                </a:lnTo>
                <a:lnTo>
                  <a:pt x="5400" y="0"/>
                </a:lnTo>
                <a:lnTo>
                  <a:pt x="16200" y="0"/>
                </a:lnTo>
                <a:lnTo>
                  <a:pt x="16200" y="16183"/>
                </a:lnTo>
                <a:lnTo>
                  <a:pt x="21600" y="16183"/>
                </a:lnTo>
                <a:lnTo>
                  <a:pt x="10800" y="21600"/>
                </a:lnTo>
                <a:lnTo>
                  <a:pt x="0" y="16183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35719" tIns="35719" rIns="35719" bIns="35719" anchor="ctr"/>
          <a:lstStyle/>
          <a:p>
            <a:pPr marR="28573" defTabSz="321457">
              <a:def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45" name="Shape 145"/>
          <p:cNvSpPr/>
          <p:nvPr/>
        </p:nvSpPr>
        <p:spPr>
          <a:xfrm>
            <a:off x="4292600" y="2558058"/>
            <a:ext cx="203201" cy="242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183"/>
                </a:moveTo>
                <a:lnTo>
                  <a:pt x="5400" y="16183"/>
                </a:lnTo>
                <a:lnTo>
                  <a:pt x="5400" y="0"/>
                </a:lnTo>
                <a:lnTo>
                  <a:pt x="16200" y="0"/>
                </a:lnTo>
                <a:lnTo>
                  <a:pt x="16200" y="16183"/>
                </a:lnTo>
                <a:lnTo>
                  <a:pt x="21600" y="16183"/>
                </a:lnTo>
                <a:lnTo>
                  <a:pt x="10800" y="21600"/>
                </a:lnTo>
                <a:lnTo>
                  <a:pt x="0" y="16183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35719" tIns="35719" rIns="35719" bIns="35719" anchor="ctr"/>
          <a:lstStyle/>
          <a:p>
            <a:pPr marR="28573" defTabSz="321457">
              <a:def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46" name="Shape 146"/>
          <p:cNvSpPr/>
          <p:nvPr/>
        </p:nvSpPr>
        <p:spPr>
          <a:xfrm>
            <a:off x="4292600" y="2082800"/>
            <a:ext cx="203201" cy="284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183"/>
                </a:moveTo>
                <a:lnTo>
                  <a:pt x="5400" y="16183"/>
                </a:lnTo>
                <a:lnTo>
                  <a:pt x="5400" y="0"/>
                </a:lnTo>
                <a:lnTo>
                  <a:pt x="16200" y="0"/>
                </a:lnTo>
                <a:lnTo>
                  <a:pt x="16200" y="16183"/>
                </a:lnTo>
                <a:lnTo>
                  <a:pt x="21600" y="16183"/>
                </a:lnTo>
                <a:lnTo>
                  <a:pt x="10800" y="21600"/>
                </a:lnTo>
                <a:lnTo>
                  <a:pt x="0" y="16183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35719" tIns="35719" rIns="35719" bIns="35719" anchor="ctr"/>
          <a:lstStyle/>
          <a:p>
            <a:pPr marR="28573" defTabSz="321457">
              <a:def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47" name="Shape 147"/>
          <p:cNvSpPr/>
          <p:nvPr/>
        </p:nvSpPr>
        <p:spPr>
          <a:xfrm>
            <a:off x="3587686" y="6032513"/>
            <a:ext cx="670572" cy="431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1" h="21082" extrusionOk="0">
                <a:moveTo>
                  <a:pt x="15658" y="522"/>
                </a:moveTo>
                <a:cubicBezTo>
                  <a:pt x="15793" y="5725"/>
                  <a:pt x="13665" y="10150"/>
                  <a:pt x="10905" y="10405"/>
                </a:cubicBezTo>
                <a:cubicBezTo>
                  <a:pt x="8145" y="10660"/>
                  <a:pt x="5798" y="6648"/>
                  <a:pt x="5663" y="1445"/>
                </a:cubicBezTo>
                <a:cubicBezTo>
                  <a:pt x="5655" y="1137"/>
                  <a:pt x="5655" y="829"/>
                  <a:pt x="5663" y="522"/>
                </a:cubicBezTo>
                <a:lnTo>
                  <a:pt x="13" y="0"/>
                </a:lnTo>
                <a:cubicBezTo>
                  <a:pt x="-275" y="11086"/>
                  <a:pt x="4259" y="20514"/>
                  <a:pt x="10139" y="21057"/>
                </a:cubicBezTo>
                <a:cubicBezTo>
                  <a:pt x="16019" y="21600"/>
                  <a:pt x="21020" y="13053"/>
                  <a:pt x="21308" y="1967"/>
                </a:cubicBezTo>
                <a:cubicBezTo>
                  <a:pt x="21325" y="1311"/>
                  <a:pt x="21325" y="655"/>
                  <a:pt x="21308" y="0"/>
                </a:cubicBezTo>
                <a:lnTo>
                  <a:pt x="15658" y="522"/>
                </a:lnTo>
                <a:close/>
              </a:path>
            </a:pathLst>
          </a:custGeom>
          <a:solidFill>
            <a:srgbClr val="FF2600"/>
          </a:solidFill>
          <a:ln w="12700">
            <a:solidFill>
              <a:srgbClr val="000000"/>
            </a:solidFill>
          </a:ln>
          <a:effectLst>
            <a:outerShdw blurRad="88900" dist="101600" dir="2700000" rotWithShape="0">
              <a:srgbClr val="929292">
                <a:alpha val="75013"/>
              </a:srgbClr>
            </a:outerShdw>
          </a:effectLst>
        </p:spPr>
        <p:txBody>
          <a:bodyPr lIns="35719" tIns="35719" rIns="35719" bIns="35719" anchor="ctr"/>
          <a:lstStyle/>
          <a:p>
            <a:pPr marR="28573" defTabSz="321457">
              <a:def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48" name="Shape 148"/>
          <p:cNvSpPr/>
          <p:nvPr/>
        </p:nvSpPr>
        <p:spPr>
          <a:xfrm>
            <a:off x="3385765" y="3406479"/>
            <a:ext cx="867166" cy="242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>
              <a:defRPr sz="1800">
                <a:uFillTx/>
              </a:defRPr>
            </a:pPr>
            <a:r>
              <a:rPr sz="1969" dirty="0"/>
              <a:t>God sent His only son Jesus to earth </a:t>
            </a:r>
          </a:p>
        </p:txBody>
      </p:sp>
      <p:sp>
        <p:nvSpPr>
          <p:cNvPr id="149" name="Shape 149"/>
          <p:cNvSpPr/>
          <p:nvPr/>
        </p:nvSpPr>
        <p:spPr>
          <a:xfrm>
            <a:off x="4502178" y="1923979"/>
            <a:ext cx="1231902" cy="1818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457200"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>
              <a:defRPr sz="1800">
                <a:uFillTx/>
              </a:defRPr>
            </a:pPr>
            <a:r>
              <a:rPr sz="1969" dirty="0"/>
              <a:t>To die on      the cross to pay the penalty for your sins </a:t>
            </a:r>
          </a:p>
        </p:txBody>
      </p:sp>
      <p:sp>
        <p:nvSpPr>
          <p:cNvPr id="150" name="Shape 150"/>
          <p:cNvSpPr/>
          <p:nvPr/>
        </p:nvSpPr>
        <p:spPr>
          <a:xfrm>
            <a:off x="4343400" y="3969039"/>
            <a:ext cx="1241097" cy="1818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>
              <a:defRPr sz="1800">
                <a:uFillTx/>
              </a:defRPr>
            </a:pPr>
            <a:r>
              <a:rPr sz="1969" dirty="0"/>
              <a:t>On the 3rd day Jesus rose from the                        dead</a:t>
            </a:r>
          </a:p>
        </p:txBody>
      </p:sp>
      <p:sp>
        <p:nvSpPr>
          <p:cNvPr id="151" name="Shape 151"/>
          <p:cNvSpPr/>
          <p:nvPr/>
        </p:nvSpPr>
        <p:spPr>
          <a:xfrm>
            <a:off x="6400799" y="761999"/>
            <a:ext cx="2273302" cy="61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>
            <a:spAutoFit/>
          </a:bodyPr>
          <a:lstStyle/>
          <a:p>
            <a:pPr marR="41" indent="41" defTabSz="321457">
              <a:spcBef>
                <a:spcPts val="703"/>
              </a:spcBef>
              <a:tabLst>
                <a:tab pos="910796" algn="l"/>
                <a:tab pos="1821591" algn="l"/>
                <a:tab pos="2741317" algn="l"/>
                <a:tab pos="3652112" algn="l"/>
                <a:tab pos="4571837" algn="l"/>
                <a:tab pos="5482633" algn="l"/>
                <a:tab pos="6393429" algn="l"/>
                <a:tab pos="7313154" algn="l"/>
                <a:tab pos="8223950" algn="l"/>
                <a:tab pos="9143675" algn="l"/>
                <a:tab pos="10054471" algn="l"/>
              </a:tabLst>
              <a:defRPr sz="1800">
                <a:solidFill>
                  <a:srgbClr val="000000"/>
                </a:solidFill>
              </a:defRPr>
            </a:pPr>
            <a:r>
              <a:rPr sz="3516" b="1" u="sng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sz="2391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ommit to ...</a:t>
            </a:r>
          </a:p>
        </p:txBody>
      </p:sp>
      <p:sp>
        <p:nvSpPr>
          <p:cNvPr id="152" name="Shape 152"/>
          <p:cNvSpPr/>
          <p:nvPr/>
        </p:nvSpPr>
        <p:spPr>
          <a:xfrm>
            <a:off x="6477000" y="1371599"/>
            <a:ext cx="2349501" cy="303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>
              <a:defRPr sz="1800">
                <a:uFillTx/>
              </a:defRPr>
            </a:pPr>
            <a:r>
              <a:rPr sz="1969" dirty="0"/>
              <a:t>Turn from your sins</a:t>
            </a:r>
          </a:p>
        </p:txBody>
      </p:sp>
      <p:sp>
        <p:nvSpPr>
          <p:cNvPr id="153" name="Shape 153"/>
          <p:cNvSpPr/>
          <p:nvPr/>
        </p:nvSpPr>
        <p:spPr>
          <a:xfrm>
            <a:off x="6382044" y="6034682"/>
            <a:ext cx="2857501" cy="606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321457">
              <a:tabLst>
                <a:tab pos="910796" algn="l"/>
                <a:tab pos="1821591" algn="l"/>
                <a:tab pos="2741317" algn="l"/>
                <a:tab pos="3652112" algn="l"/>
                <a:tab pos="4571837" algn="l"/>
                <a:tab pos="5482633" algn="l"/>
                <a:tab pos="6393429" algn="l"/>
                <a:tab pos="7313154" algn="l"/>
                <a:tab pos="8223950" algn="l"/>
                <a:tab pos="9143675" algn="l"/>
                <a:tab pos="10054471" algn="l"/>
              </a:tabLst>
              <a:defRPr sz="1800">
                <a:solidFill>
                  <a:srgbClr val="000000"/>
                </a:solidFill>
              </a:defRPr>
            </a:pPr>
            <a:r>
              <a:rPr sz="1969">
                <a:uFill>
                  <a:solidFill>
                    <a:srgbClr val="000000"/>
                  </a:solidFill>
                </a:u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Follow &amp; Trust </a:t>
            </a:r>
          </a:p>
          <a:p>
            <a:pPr defTabSz="321457">
              <a:tabLst>
                <a:tab pos="910796" algn="l"/>
                <a:tab pos="1821591" algn="l"/>
                <a:tab pos="2741317" algn="l"/>
                <a:tab pos="3652112" algn="l"/>
                <a:tab pos="4571837" algn="l"/>
                <a:tab pos="5482633" algn="l"/>
                <a:tab pos="6393429" algn="l"/>
                <a:tab pos="7313154" algn="l"/>
                <a:tab pos="8223950" algn="l"/>
                <a:tab pos="9143675" algn="l"/>
                <a:tab pos="10054471" algn="l"/>
              </a:tabLst>
              <a:defRPr sz="1800">
                <a:solidFill>
                  <a:srgbClr val="000000"/>
                </a:solidFill>
              </a:defRPr>
            </a:pPr>
            <a:r>
              <a:rPr sz="1969">
                <a:uFill>
                  <a:solidFill>
                    <a:srgbClr val="000000"/>
                  </a:solidFill>
                </a:u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only in Jesus</a:t>
            </a:r>
          </a:p>
        </p:txBody>
      </p:sp>
      <p:sp>
        <p:nvSpPr>
          <p:cNvPr id="154" name="Shape 154"/>
          <p:cNvSpPr/>
          <p:nvPr/>
        </p:nvSpPr>
        <p:spPr>
          <a:xfrm>
            <a:off x="4158760" y="3203426"/>
            <a:ext cx="542318" cy="907939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8099" tIns="38099" rIns="38099" bIns="38099">
            <a:spAutoFit/>
          </a:bodyPr>
          <a:lstStyle>
            <a:lvl1pPr marR="59" indent="59" algn="l" defTabSz="457200"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7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r>
              <a:rPr sz="5400" dirty="0" smtClean="0">
                <a:solidFill>
                  <a:schemeClr val="tx1"/>
                </a:solidFill>
                <a:latin typeface="+mn-lt"/>
              </a:rPr>
              <a:t>†</a:t>
            </a:r>
            <a:endParaRPr sz="5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5" name="Shape 155"/>
          <p:cNvSpPr/>
          <p:nvPr/>
        </p:nvSpPr>
        <p:spPr>
          <a:xfrm rot="5400000">
            <a:off x="4319608" y="1949131"/>
            <a:ext cx="2082793" cy="1574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9" h="20208" extrusionOk="0">
                <a:moveTo>
                  <a:pt x="1161" y="19913"/>
                </a:moveTo>
                <a:cubicBezTo>
                  <a:pt x="260" y="11478"/>
                  <a:pt x="3646" y="3427"/>
                  <a:pt x="8723" y="1931"/>
                </a:cubicBezTo>
                <a:cubicBezTo>
                  <a:pt x="13800" y="435"/>
                  <a:pt x="18646" y="6060"/>
                  <a:pt x="19547" y="14495"/>
                </a:cubicBezTo>
                <a:cubicBezTo>
                  <a:pt x="19738" y="16287"/>
                  <a:pt x="19738" y="18121"/>
                  <a:pt x="19547" y="19913"/>
                </a:cubicBezTo>
                <a:lnTo>
                  <a:pt x="20548" y="20208"/>
                </a:lnTo>
                <a:cubicBezTo>
                  <a:pt x="21547" y="10854"/>
                  <a:pt x="17792" y="1926"/>
                  <a:pt x="12162" y="267"/>
                </a:cubicBezTo>
                <a:cubicBezTo>
                  <a:pt x="6532" y="-1392"/>
                  <a:pt x="1158" y="4846"/>
                  <a:pt x="159" y="14200"/>
                </a:cubicBezTo>
                <a:cubicBezTo>
                  <a:pt x="-53" y="16187"/>
                  <a:pt x="-53" y="18221"/>
                  <a:pt x="159" y="20208"/>
                </a:cubicBezTo>
                <a:lnTo>
                  <a:pt x="1161" y="19913"/>
                </a:lnTo>
                <a:close/>
              </a:path>
            </a:pathLst>
          </a:custGeom>
          <a:solidFill>
            <a:srgbClr val="0433FF"/>
          </a:solidFill>
          <a:ln w="12700">
            <a:solidFill>
              <a:srgbClr val="000000"/>
            </a:solidFill>
          </a:ln>
        </p:spPr>
        <p:txBody>
          <a:bodyPr lIns="35719" tIns="35719" rIns="35719" bIns="35719" anchor="ctr"/>
          <a:lstStyle/>
          <a:p>
            <a:pPr marR="28573" defTabSz="321457"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984"/>
          </a:p>
        </p:txBody>
      </p:sp>
      <p:sp>
        <p:nvSpPr>
          <p:cNvPr id="156" name="Shape 156"/>
          <p:cNvSpPr/>
          <p:nvPr/>
        </p:nvSpPr>
        <p:spPr>
          <a:xfrm>
            <a:off x="6865685" y="2742049"/>
            <a:ext cx="258152" cy="2118056"/>
          </a:xfrm>
          <a:prstGeom prst="rect">
            <a:avLst/>
          </a:prstGeom>
          <a:solidFill>
            <a:srgbClr val="FF2600"/>
          </a:solidFill>
          <a:ln w="12700" cap="sq">
            <a:solidFill>
              <a:srgbClr val="000000"/>
            </a:solidFill>
          </a:ln>
        </p:spPr>
        <p:txBody>
          <a:bodyPr lIns="35719" tIns="35719" rIns="35719" bIns="35719" anchor="ctr"/>
          <a:lstStyle/>
          <a:p>
            <a:pPr marR="28573" defTabSz="321457">
              <a:def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7" name="Shape 157"/>
          <p:cNvSpPr/>
          <p:nvPr/>
        </p:nvSpPr>
        <p:spPr>
          <a:xfrm>
            <a:off x="990600" y="228600"/>
            <a:ext cx="6890056" cy="533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9" tIns="50799" rIns="50799" bIns="50799">
            <a:spAutoFit/>
          </a:bodyPr>
          <a:lstStyle/>
          <a:p>
            <a:pPr marR="27561" indent="27561" defTabSz="321457">
              <a:tabLst>
                <a:tab pos="35717" algn="l"/>
                <a:tab pos="946513" algn="l"/>
                <a:tab pos="1866238" algn="l"/>
                <a:tab pos="2777034" algn="l"/>
                <a:tab pos="3687830" algn="l"/>
                <a:tab pos="4607555" algn="l"/>
                <a:tab pos="5518351" algn="l"/>
                <a:tab pos="6438076" algn="l"/>
                <a:tab pos="7348872" algn="l"/>
                <a:tab pos="8259667" algn="l"/>
                <a:tab pos="9179392" algn="l"/>
                <a:tab pos="10090188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C0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26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rPr>
              <a:t>ABC</a:t>
            </a:r>
            <a:r>
              <a:rPr sz="2800" dirty="0">
                <a:solidFill>
                  <a:srgbClr val="C0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rPr>
              <a:t>s for Having A Relationship With God</a:t>
            </a:r>
          </a:p>
        </p:txBody>
      </p:sp>
      <p:sp>
        <p:nvSpPr>
          <p:cNvPr id="158" name="Shape 158"/>
          <p:cNvSpPr/>
          <p:nvPr/>
        </p:nvSpPr>
        <p:spPr>
          <a:xfrm>
            <a:off x="2743198" y="2286000"/>
            <a:ext cx="939803" cy="909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457200"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>
              <a:defRPr sz="1800">
                <a:uFillTx/>
              </a:defRPr>
            </a:pPr>
            <a:r>
              <a:rPr sz="1969" dirty="0"/>
              <a:t>You Are A Sinner</a:t>
            </a:r>
          </a:p>
        </p:txBody>
      </p:sp>
      <p:sp>
        <p:nvSpPr>
          <p:cNvPr id="159" name="Shape 159"/>
          <p:cNvSpPr/>
          <p:nvPr/>
        </p:nvSpPr>
        <p:spPr>
          <a:xfrm>
            <a:off x="4296211" y="1685924"/>
            <a:ext cx="203201" cy="284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183"/>
                </a:moveTo>
                <a:lnTo>
                  <a:pt x="5400" y="16183"/>
                </a:lnTo>
                <a:lnTo>
                  <a:pt x="5400" y="0"/>
                </a:lnTo>
                <a:lnTo>
                  <a:pt x="16200" y="0"/>
                </a:lnTo>
                <a:lnTo>
                  <a:pt x="16200" y="16183"/>
                </a:lnTo>
                <a:lnTo>
                  <a:pt x="21600" y="16183"/>
                </a:lnTo>
                <a:lnTo>
                  <a:pt x="10800" y="21600"/>
                </a:lnTo>
                <a:lnTo>
                  <a:pt x="0" y="16183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35719" tIns="35719" rIns="35719" bIns="35719" anchor="ctr"/>
          <a:lstStyle/>
          <a:p>
            <a:pPr marR="28573" defTabSz="321457">
              <a:def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grpSp>
        <p:nvGrpSpPr>
          <p:cNvPr id="163" name="Group 163"/>
          <p:cNvGrpSpPr/>
          <p:nvPr/>
        </p:nvGrpSpPr>
        <p:grpSpPr>
          <a:xfrm>
            <a:off x="6851977" y="1707745"/>
            <a:ext cx="1917636" cy="1097617"/>
            <a:chOff x="0" y="0"/>
            <a:chExt cx="2727303" cy="1561054"/>
          </a:xfrm>
        </p:grpSpPr>
        <p:sp>
          <p:nvSpPr>
            <p:cNvPr id="160" name="Shape 160"/>
            <p:cNvSpPr/>
            <p:nvPr/>
          </p:nvSpPr>
          <p:spPr>
            <a:xfrm rot="10740000" flipH="1">
              <a:off x="13062" y="23456"/>
              <a:ext cx="2701256" cy="151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1929"/>
                    <a:pt x="3827" y="21600"/>
                    <a:pt x="8548" y="21600"/>
                  </a:cubicBezTo>
                  <a:lnTo>
                    <a:pt x="11445" y="21600"/>
                  </a:lnTo>
                  <a:cubicBezTo>
                    <a:pt x="15085" y="21599"/>
                    <a:pt x="18326" y="15773"/>
                    <a:pt x="19520" y="7083"/>
                  </a:cubicBezTo>
                  <a:lnTo>
                    <a:pt x="21600" y="7083"/>
                  </a:lnTo>
                  <a:lnTo>
                    <a:pt x="18545" y="0"/>
                  </a:lnTo>
                  <a:lnTo>
                    <a:pt x="14542" y="7083"/>
                  </a:lnTo>
                  <a:lnTo>
                    <a:pt x="16623" y="7083"/>
                  </a:lnTo>
                  <a:cubicBezTo>
                    <a:pt x="15602" y="14514"/>
                    <a:pt x="13064" y="19955"/>
                    <a:pt x="9996" y="21288"/>
                  </a:cubicBezTo>
                  <a:cubicBezTo>
                    <a:pt x="5895" y="19505"/>
                    <a:pt x="2897" y="10517"/>
                    <a:pt x="289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26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marR="28573" defTabSz="321457">
                <a:defRPr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sp>
          <p:nvSpPr>
            <p:cNvPr id="161" name="Shape 161"/>
            <p:cNvSpPr/>
            <p:nvPr/>
          </p:nvSpPr>
          <p:spPr>
            <a:xfrm rot="10740000" flipH="1">
              <a:off x="13062" y="39226"/>
              <a:ext cx="1430607" cy="150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0" y="0"/>
                  </a:moveTo>
                  <a:cubicBezTo>
                    <a:pt x="0" y="11929"/>
                    <a:pt x="7222" y="21599"/>
                    <a:pt x="16132" y="21599"/>
                  </a:cubicBezTo>
                  <a:cubicBezTo>
                    <a:pt x="16132" y="21599"/>
                    <a:pt x="16132" y="21599"/>
                    <a:pt x="16133" y="21599"/>
                  </a:cubicBezTo>
                  <a:lnTo>
                    <a:pt x="21600" y="21599"/>
                  </a:lnTo>
                  <a:cubicBezTo>
                    <a:pt x="12691" y="21600"/>
                    <a:pt x="5468" y="11930"/>
                    <a:pt x="5468" y="1"/>
                  </a:cubicBezTo>
                  <a:lnTo>
                    <a:pt x="5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241D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marR="28573" defTabSz="321457">
                <a:defRPr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sp>
          <p:nvSpPr>
            <p:cNvPr id="162" name="Shape 162"/>
            <p:cNvSpPr/>
            <p:nvPr/>
          </p:nvSpPr>
          <p:spPr>
            <a:xfrm rot="10740000" flipH="1">
              <a:off x="1256676" y="45984"/>
              <a:ext cx="177983" cy="22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21595"/>
                  </a:moveTo>
                  <a:cubicBezTo>
                    <a:pt x="14361" y="21600"/>
                    <a:pt x="7135" y="14376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marR="28573" defTabSz="321457">
                <a:defRPr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</p:grpSp>
      <p:grpSp>
        <p:nvGrpSpPr>
          <p:cNvPr id="167" name="Group 167"/>
          <p:cNvGrpSpPr/>
          <p:nvPr/>
        </p:nvGrpSpPr>
        <p:grpSpPr>
          <a:xfrm rot="10800000" flipH="1">
            <a:off x="6851977" y="4849286"/>
            <a:ext cx="1917636" cy="1097618"/>
            <a:chOff x="0" y="0"/>
            <a:chExt cx="2727303" cy="1561054"/>
          </a:xfrm>
        </p:grpSpPr>
        <p:sp>
          <p:nvSpPr>
            <p:cNvPr id="164" name="Shape 164"/>
            <p:cNvSpPr/>
            <p:nvPr/>
          </p:nvSpPr>
          <p:spPr>
            <a:xfrm rot="10740000" flipH="1">
              <a:off x="13062" y="23456"/>
              <a:ext cx="2701256" cy="151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1929"/>
                    <a:pt x="3827" y="21600"/>
                    <a:pt x="8548" y="21600"/>
                  </a:cubicBezTo>
                  <a:lnTo>
                    <a:pt x="11445" y="21600"/>
                  </a:lnTo>
                  <a:cubicBezTo>
                    <a:pt x="15085" y="21599"/>
                    <a:pt x="18326" y="15773"/>
                    <a:pt x="19520" y="7083"/>
                  </a:cubicBezTo>
                  <a:lnTo>
                    <a:pt x="21600" y="7083"/>
                  </a:lnTo>
                  <a:lnTo>
                    <a:pt x="18545" y="0"/>
                  </a:lnTo>
                  <a:lnTo>
                    <a:pt x="14542" y="7083"/>
                  </a:lnTo>
                  <a:lnTo>
                    <a:pt x="16623" y="7083"/>
                  </a:lnTo>
                  <a:cubicBezTo>
                    <a:pt x="15602" y="14514"/>
                    <a:pt x="13064" y="19955"/>
                    <a:pt x="9996" y="21288"/>
                  </a:cubicBezTo>
                  <a:cubicBezTo>
                    <a:pt x="5895" y="19505"/>
                    <a:pt x="2897" y="10517"/>
                    <a:pt x="289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marR="28573" defTabSz="321457">
                <a:defRPr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sp>
          <p:nvSpPr>
            <p:cNvPr id="165" name="Shape 165"/>
            <p:cNvSpPr/>
            <p:nvPr/>
          </p:nvSpPr>
          <p:spPr>
            <a:xfrm rot="10740000" flipH="1">
              <a:off x="13062" y="39226"/>
              <a:ext cx="1430607" cy="150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0" y="0"/>
                  </a:moveTo>
                  <a:cubicBezTo>
                    <a:pt x="0" y="11929"/>
                    <a:pt x="7222" y="21599"/>
                    <a:pt x="16132" y="21599"/>
                  </a:cubicBezTo>
                  <a:cubicBezTo>
                    <a:pt x="16132" y="21599"/>
                    <a:pt x="16132" y="21599"/>
                    <a:pt x="16133" y="21599"/>
                  </a:cubicBezTo>
                  <a:lnTo>
                    <a:pt x="21600" y="21599"/>
                  </a:lnTo>
                  <a:cubicBezTo>
                    <a:pt x="12691" y="21600"/>
                    <a:pt x="5468" y="11930"/>
                    <a:pt x="5468" y="1"/>
                  </a:cubicBezTo>
                  <a:lnTo>
                    <a:pt x="5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marR="28573" defTabSz="321457">
                <a:defRPr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sp>
          <p:nvSpPr>
            <p:cNvPr id="166" name="Shape 166"/>
            <p:cNvSpPr/>
            <p:nvPr/>
          </p:nvSpPr>
          <p:spPr>
            <a:xfrm rot="10740000" flipH="1">
              <a:off x="1256676" y="45984"/>
              <a:ext cx="177983" cy="22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21595"/>
                  </a:moveTo>
                  <a:cubicBezTo>
                    <a:pt x="14361" y="21600"/>
                    <a:pt x="7135" y="14376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marR="28573" defTabSz="321457">
                <a:defRPr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</p:grpSp>
      <p:sp>
        <p:nvSpPr>
          <p:cNvPr id="168" name="Shape 168"/>
          <p:cNvSpPr/>
          <p:nvPr/>
        </p:nvSpPr>
        <p:spPr>
          <a:xfrm>
            <a:off x="4087794" y="5984660"/>
            <a:ext cx="165137" cy="66480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406"/>
          </a:p>
        </p:txBody>
      </p:sp>
      <p:sp>
        <p:nvSpPr>
          <p:cNvPr id="169" name="Shape 169"/>
          <p:cNvSpPr/>
          <p:nvPr/>
        </p:nvSpPr>
        <p:spPr>
          <a:xfrm>
            <a:off x="6867544" y="2774524"/>
            <a:ext cx="254434" cy="66480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406"/>
          </a:p>
        </p:txBody>
      </p:sp>
      <p:sp>
        <p:nvSpPr>
          <p:cNvPr id="170" name="Shape 170"/>
          <p:cNvSpPr/>
          <p:nvPr/>
        </p:nvSpPr>
        <p:spPr>
          <a:xfrm>
            <a:off x="4904590" y="3648406"/>
            <a:ext cx="332624" cy="112049"/>
          </a:xfrm>
          <a:prstGeom prst="rect">
            <a:avLst/>
          </a:prstGeom>
          <a:solidFill>
            <a:srgbClr val="0433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</p:spTree>
    <p:extLst>
      <p:ext uri="{BB962C8B-B14F-4D97-AF65-F5344CB8AC3E}">
        <p14:creationId xmlns:p14="http://schemas.microsoft.com/office/powerpoint/2010/main" val="5496100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/>
      <p:bldP spid="155" grpId="0" animBg="1"/>
      <p:bldP spid="156" grpId="0" animBg="1"/>
      <p:bldP spid="158" grpId="0" animBg="1"/>
      <p:bldP spid="159" grpId="0" animBg="1"/>
      <p:bldP spid="168" grpId="0" animBg="1"/>
      <p:bldP spid="169" grpId="0" animBg="1"/>
      <p:bldP spid="1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 rot="1260000">
            <a:off x="1144587" y="1523999"/>
            <a:ext cx="165101" cy="4360864"/>
          </a:xfrm>
          <a:prstGeom prst="rect">
            <a:avLst/>
          </a:prstGeom>
          <a:solidFill>
            <a:srgbClr val="FF2600"/>
          </a:solidFill>
          <a:ln w="12700" cap="sq">
            <a:solidFill>
              <a:srgbClr val="000000"/>
            </a:solidFill>
          </a:ln>
        </p:spPr>
        <p:txBody>
          <a:bodyPr lIns="35719" tIns="35719" rIns="35719" bIns="35719" anchor="ctr"/>
          <a:lstStyle/>
          <a:p>
            <a:pPr marR="28573" defTabSz="321457">
              <a:def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73" name="Shape 173"/>
          <p:cNvSpPr/>
          <p:nvPr/>
        </p:nvSpPr>
        <p:spPr>
          <a:xfrm rot="20700000">
            <a:off x="2665412" y="1600199"/>
            <a:ext cx="165101" cy="4291015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000000"/>
            </a:solidFill>
          </a:ln>
        </p:spPr>
        <p:txBody>
          <a:bodyPr lIns="35719" tIns="35719" rIns="35719" bIns="35719" anchor="ctr"/>
          <a:lstStyle/>
          <a:p>
            <a:pPr marR="28573" defTabSz="321457">
              <a:def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74" name="Shape 174"/>
          <p:cNvSpPr/>
          <p:nvPr/>
        </p:nvSpPr>
        <p:spPr>
          <a:xfrm>
            <a:off x="1295400" y="3886200"/>
            <a:ext cx="1422401" cy="139701"/>
          </a:xfrm>
          <a:prstGeom prst="leftRightArrow">
            <a:avLst>
              <a:gd name="adj1" fmla="val 34861"/>
              <a:gd name="adj2" fmla="val 93333"/>
            </a:avLst>
          </a:prstGeom>
          <a:solidFill>
            <a:srgbClr val="0433FF"/>
          </a:solidFill>
          <a:ln w="12700" cap="sq">
            <a:solidFill>
              <a:srgbClr val="000000"/>
            </a:solidFill>
          </a:ln>
        </p:spPr>
        <p:txBody>
          <a:bodyPr lIns="35719" tIns="35719" rIns="35719" bIns="35719" anchor="ctr"/>
          <a:lstStyle/>
          <a:p>
            <a:pPr marR="28573" defTabSz="321457">
              <a:def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75" name="Shape 175"/>
          <p:cNvSpPr/>
          <p:nvPr/>
        </p:nvSpPr>
        <p:spPr>
          <a:xfrm>
            <a:off x="1066799" y="761999"/>
            <a:ext cx="2336801" cy="61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>
            <a:spAutoFit/>
          </a:bodyPr>
          <a:lstStyle>
            <a:lvl1pPr marR="59" indent="59" algn="l" defTabSz="457200">
              <a:spcBef>
                <a:spcPts val="1000"/>
              </a:spcBef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5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 b="0">
                <a:uFillTx/>
              </a:defRPr>
            </a:pPr>
            <a:r>
              <a:rPr sz="3516" dirty="0"/>
              <a:t>A____</a:t>
            </a:r>
          </a:p>
        </p:txBody>
      </p:sp>
      <p:sp>
        <p:nvSpPr>
          <p:cNvPr id="176" name="Shape 176"/>
          <p:cNvSpPr/>
          <p:nvPr/>
        </p:nvSpPr>
        <p:spPr>
          <a:xfrm>
            <a:off x="3886200" y="761999"/>
            <a:ext cx="2286001" cy="61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>
            <a:spAutoFit/>
          </a:bodyPr>
          <a:lstStyle/>
          <a:p>
            <a:pPr marR="41" indent="41" defTabSz="321457">
              <a:spcBef>
                <a:spcPts val="703"/>
              </a:spcBef>
              <a:tabLst>
                <a:tab pos="910796" algn="l"/>
                <a:tab pos="1821591" algn="l"/>
                <a:tab pos="2741317" algn="l"/>
                <a:tab pos="3652112" algn="l"/>
                <a:tab pos="4571837" algn="l"/>
                <a:tab pos="5482633" algn="l"/>
                <a:tab pos="6393429" algn="l"/>
                <a:tab pos="7313154" algn="l"/>
                <a:tab pos="8223950" algn="l"/>
                <a:tab pos="9143675" algn="l"/>
                <a:tab pos="10054471" algn="l"/>
              </a:tabLst>
              <a:defRPr sz="1800">
                <a:solidFill>
                  <a:srgbClr val="000000"/>
                </a:solidFill>
              </a:defRPr>
            </a:pPr>
            <a:r>
              <a:rPr sz="3516" b="1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sz="2391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______</a:t>
            </a:r>
          </a:p>
        </p:txBody>
      </p:sp>
      <p:sp>
        <p:nvSpPr>
          <p:cNvPr id="177" name="Shape 177"/>
          <p:cNvSpPr/>
          <p:nvPr/>
        </p:nvSpPr>
        <p:spPr>
          <a:xfrm rot="5400000">
            <a:off x="4376760" y="3914750"/>
            <a:ext cx="2311392" cy="1790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9" h="20208" extrusionOk="0">
                <a:moveTo>
                  <a:pt x="1161" y="19913"/>
                </a:moveTo>
                <a:cubicBezTo>
                  <a:pt x="260" y="11478"/>
                  <a:pt x="3646" y="3427"/>
                  <a:pt x="8723" y="1931"/>
                </a:cubicBezTo>
                <a:cubicBezTo>
                  <a:pt x="13800" y="435"/>
                  <a:pt x="18646" y="6060"/>
                  <a:pt x="19547" y="14495"/>
                </a:cubicBezTo>
                <a:cubicBezTo>
                  <a:pt x="19738" y="16287"/>
                  <a:pt x="19738" y="18121"/>
                  <a:pt x="19547" y="19913"/>
                </a:cubicBezTo>
                <a:lnTo>
                  <a:pt x="20548" y="20208"/>
                </a:lnTo>
                <a:cubicBezTo>
                  <a:pt x="21547" y="10854"/>
                  <a:pt x="17792" y="1926"/>
                  <a:pt x="12162" y="267"/>
                </a:cubicBezTo>
                <a:cubicBezTo>
                  <a:pt x="6532" y="-1392"/>
                  <a:pt x="1158" y="4846"/>
                  <a:pt x="159" y="14200"/>
                </a:cubicBezTo>
                <a:cubicBezTo>
                  <a:pt x="-53" y="16187"/>
                  <a:pt x="-53" y="18221"/>
                  <a:pt x="159" y="20208"/>
                </a:cubicBezTo>
                <a:lnTo>
                  <a:pt x="1161" y="19913"/>
                </a:lnTo>
                <a:close/>
              </a:path>
            </a:pathLst>
          </a:custGeom>
          <a:solidFill>
            <a:srgbClr val="0433FF"/>
          </a:solidFill>
          <a:ln w="12700">
            <a:solidFill>
              <a:srgbClr val="000000"/>
            </a:solidFill>
          </a:ln>
        </p:spPr>
        <p:txBody>
          <a:bodyPr lIns="35719" tIns="35719" rIns="35719" bIns="35719" anchor="ctr"/>
          <a:lstStyle/>
          <a:p>
            <a:pPr marR="28573" defTabSz="321457">
              <a:def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78" name="Shape 178"/>
          <p:cNvSpPr/>
          <p:nvPr/>
        </p:nvSpPr>
        <p:spPr>
          <a:xfrm>
            <a:off x="4081463" y="1685924"/>
            <a:ext cx="177801" cy="4362452"/>
          </a:xfrm>
          <a:prstGeom prst="rect">
            <a:avLst/>
          </a:prstGeom>
          <a:solidFill>
            <a:srgbClr val="FF2600"/>
          </a:solidFill>
          <a:ln w="12700" cap="sq">
            <a:solidFill>
              <a:srgbClr val="000000"/>
            </a:solidFill>
          </a:ln>
        </p:spPr>
        <p:txBody>
          <a:bodyPr lIns="35719" tIns="35719" rIns="35719" bIns="35719" anchor="ctr"/>
          <a:lstStyle/>
          <a:p>
            <a:pPr marR="28573" defTabSz="321457">
              <a:def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79" name="Shape 179"/>
          <p:cNvSpPr/>
          <p:nvPr/>
        </p:nvSpPr>
        <p:spPr>
          <a:xfrm>
            <a:off x="4280676" y="3066753"/>
            <a:ext cx="2286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183"/>
                </a:moveTo>
                <a:lnTo>
                  <a:pt x="5400" y="16183"/>
                </a:lnTo>
                <a:lnTo>
                  <a:pt x="5400" y="0"/>
                </a:lnTo>
                <a:lnTo>
                  <a:pt x="16200" y="0"/>
                </a:lnTo>
                <a:lnTo>
                  <a:pt x="16200" y="16183"/>
                </a:lnTo>
                <a:lnTo>
                  <a:pt x="21600" y="16183"/>
                </a:lnTo>
                <a:lnTo>
                  <a:pt x="10800" y="21600"/>
                </a:lnTo>
                <a:lnTo>
                  <a:pt x="0" y="16183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35719" tIns="35719" rIns="35719" bIns="35719" anchor="ctr"/>
          <a:lstStyle/>
          <a:p>
            <a:pPr marR="28573" defTabSz="321457">
              <a:def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80" name="Shape 180"/>
          <p:cNvSpPr/>
          <p:nvPr/>
        </p:nvSpPr>
        <p:spPr>
          <a:xfrm>
            <a:off x="4293377" y="2595413"/>
            <a:ext cx="203201" cy="242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183"/>
                </a:moveTo>
                <a:lnTo>
                  <a:pt x="5400" y="16183"/>
                </a:lnTo>
                <a:lnTo>
                  <a:pt x="5400" y="0"/>
                </a:lnTo>
                <a:lnTo>
                  <a:pt x="16200" y="0"/>
                </a:lnTo>
                <a:lnTo>
                  <a:pt x="16200" y="16183"/>
                </a:lnTo>
                <a:lnTo>
                  <a:pt x="21600" y="16183"/>
                </a:lnTo>
                <a:lnTo>
                  <a:pt x="10800" y="21600"/>
                </a:lnTo>
                <a:lnTo>
                  <a:pt x="0" y="16183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35719" tIns="35719" rIns="35719" bIns="35719" anchor="ctr"/>
          <a:lstStyle/>
          <a:p>
            <a:pPr marR="28573" defTabSz="321457">
              <a:def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81" name="Shape 181"/>
          <p:cNvSpPr/>
          <p:nvPr/>
        </p:nvSpPr>
        <p:spPr>
          <a:xfrm>
            <a:off x="4293377" y="2127968"/>
            <a:ext cx="203201" cy="284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183"/>
                </a:moveTo>
                <a:lnTo>
                  <a:pt x="5400" y="16183"/>
                </a:lnTo>
                <a:lnTo>
                  <a:pt x="5400" y="0"/>
                </a:lnTo>
                <a:lnTo>
                  <a:pt x="16200" y="0"/>
                </a:lnTo>
                <a:lnTo>
                  <a:pt x="16200" y="16183"/>
                </a:lnTo>
                <a:lnTo>
                  <a:pt x="21600" y="16183"/>
                </a:lnTo>
                <a:lnTo>
                  <a:pt x="10800" y="21600"/>
                </a:lnTo>
                <a:lnTo>
                  <a:pt x="0" y="16183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35719" tIns="35719" rIns="35719" bIns="35719" anchor="ctr"/>
          <a:lstStyle/>
          <a:p>
            <a:pPr marR="28573" defTabSz="321457">
              <a:def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82" name="Shape 182"/>
          <p:cNvSpPr/>
          <p:nvPr/>
        </p:nvSpPr>
        <p:spPr>
          <a:xfrm>
            <a:off x="4292600" y="1701799"/>
            <a:ext cx="203201" cy="242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183"/>
                </a:moveTo>
                <a:lnTo>
                  <a:pt x="5400" y="16183"/>
                </a:lnTo>
                <a:lnTo>
                  <a:pt x="5400" y="0"/>
                </a:lnTo>
                <a:lnTo>
                  <a:pt x="16200" y="0"/>
                </a:lnTo>
                <a:lnTo>
                  <a:pt x="16200" y="16183"/>
                </a:lnTo>
                <a:lnTo>
                  <a:pt x="21600" y="16183"/>
                </a:lnTo>
                <a:lnTo>
                  <a:pt x="10800" y="21600"/>
                </a:lnTo>
                <a:lnTo>
                  <a:pt x="0" y="16183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35719" tIns="35719" rIns="35719" bIns="35719" anchor="ctr"/>
          <a:lstStyle/>
          <a:p>
            <a:pPr marR="28573" defTabSz="321457">
              <a:def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83" name="Shape 183"/>
          <p:cNvSpPr/>
          <p:nvPr/>
        </p:nvSpPr>
        <p:spPr>
          <a:xfrm>
            <a:off x="3600473" y="6031327"/>
            <a:ext cx="654164" cy="444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1" h="21082" extrusionOk="0">
                <a:moveTo>
                  <a:pt x="15658" y="522"/>
                </a:moveTo>
                <a:cubicBezTo>
                  <a:pt x="15793" y="5725"/>
                  <a:pt x="13665" y="10150"/>
                  <a:pt x="10905" y="10405"/>
                </a:cubicBezTo>
                <a:cubicBezTo>
                  <a:pt x="8145" y="10660"/>
                  <a:pt x="5798" y="6648"/>
                  <a:pt x="5663" y="1445"/>
                </a:cubicBezTo>
                <a:cubicBezTo>
                  <a:pt x="5655" y="1137"/>
                  <a:pt x="5655" y="829"/>
                  <a:pt x="5663" y="522"/>
                </a:cubicBezTo>
                <a:lnTo>
                  <a:pt x="13" y="0"/>
                </a:lnTo>
                <a:cubicBezTo>
                  <a:pt x="-275" y="11086"/>
                  <a:pt x="4259" y="20514"/>
                  <a:pt x="10139" y="21057"/>
                </a:cubicBezTo>
                <a:cubicBezTo>
                  <a:pt x="16019" y="21600"/>
                  <a:pt x="21020" y="13053"/>
                  <a:pt x="21308" y="1967"/>
                </a:cubicBezTo>
                <a:cubicBezTo>
                  <a:pt x="21325" y="1311"/>
                  <a:pt x="21325" y="655"/>
                  <a:pt x="21308" y="0"/>
                </a:cubicBezTo>
                <a:lnTo>
                  <a:pt x="15658" y="522"/>
                </a:lnTo>
                <a:close/>
              </a:path>
            </a:pathLst>
          </a:custGeom>
          <a:solidFill>
            <a:srgbClr val="FF2600"/>
          </a:solidFill>
          <a:ln w="12700">
            <a:solidFill>
              <a:srgbClr val="000000"/>
            </a:solidFill>
          </a:ln>
        </p:spPr>
        <p:txBody>
          <a:bodyPr lIns="35719" tIns="35719" rIns="35719" bIns="35719" anchor="ctr"/>
          <a:lstStyle/>
          <a:p>
            <a:pPr marR="28573" defTabSz="321457">
              <a:def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84" name="Shape 184"/>
          <p:cNvSpPr/>
          <p:nvPr/>
        </p:nvSpPr>
        <p:spPr>
          <a:xfrm>
            <a:off x="6400799" y="761999"/>
            <a:ext cx="2273302" cy="61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>
            <a:spAutoFit/>
          </a:bodyPr>
          <a:lstStyle/>
          <a:p>
            <a:pPr marR="41" indent="41" defTabSz="321457">
              <a:spcBef>
                <a:spcPts val="703"/>
              </a:spcBef>
              <a:tabLst>
                <a:tab pos="910796" algn="l"/>
                <a:tab pos="1821591" algn="l"/>
                <a:tab pos="2741317" algn="l"/>
                <a:tab pos="3652112" algn="l"/>
                <a:tab pos="4571837" algn="l"/>
                <a:tab pos="5482633" algn="l"/>
                <a:tab pos="6393429" algn="l"/>
                <a:tab pos="7313154" algn="l"/>
                <a:tab pos="8223950" algn="l"/>
                <a:tab pos="9143675" algn="l"/>
                <a:tab pos="10054471" algn="l"/>
              </a:tabLst>
              <a:defRPr sz="1800">
                <a:solidFill>
                  <a:srgbClr val="000000"/>
                </a:solidFill>
              </a:defRPr>
            </a:pPr>
            <a:r>
              <a:rPr sz="3516" b="1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sz="2391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_____</a:t>
            </a:r>
          </a:p>
        </p:txBody>
      </p:sp>
      <p:sp>
        <p:nvSpPr>
          <p:cNvPr id="185" name="Shape 185"/>
          <p:cNvSpPr/>
          <p:nvPr/>
        </p:nvSpPr>
        <p:spPr>
          <a:xfrm>
            <a:off x="4123815" y="3268960"/>
            <a:ext cx="542325" cy="899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>
            <a:spAutoFit/>
          </a:bodyPr>
          <a:lstStyle>
            <a:lvl1pPr marR="59" indent="59" algn="l" defTabSz="457200"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7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Webdings"/>
                <a:ea typeface="Webdings"/>
                <a:cs typeface="Webdings"/>
                <a:sym typeface="Webdings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sz="5344" dirty="0"/>
              <a:t>†</a:t>
            </a:r>
          </a:p>
        </p:txBody>
      </p:sp>
      <p:sp>
        <p:nvSpPr>
          <p:cNvPr id="186" name="Shape 186"/>
          <p:cNvSpPr/>
          <p:nvPr/>
        </p:nvSpPr>
        <p:spPr>
          <a:xfrm rot="5400000">
            <a:off x="4408508" y="1930378"/>
            <a:ext cx="2082793" cy="1574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9" h="20208" extrusionOk="0">
                <a:moveTo>
                  <a:pt x="1161" y="19913"/>
                </a:moveTo>
                <a:cubicBezTo>
                  <a:pt x="260" y="11478"/>
                  <a:pt x="3646" y="3427"/>
                  <a:pt x="8723" y="1931"/>
                </a:cubicBezTo>
                <a:cubicBezTo>
                  <a:pt x="13800" y="435"/>
                  <a:pt x="18646" y="6060"/>
                  <a:pt x="19547" y="14495"/>
                </a:cubicBezTo>
                <a:cubicBezTo>
                  <a:pt x="19738" y="16287"/>
                  <a:pt x="19738" y="18121"/>
                  <a:pt x="19547" y="19913"/>
                </a:cubicBezTo>
                <a:lnTo>
                  <a:pt x="20548" y="20208"/>
                </a:lnTo>
                <a:cubicBezTo>
                  <a:pt x="21547" y="10854"/>
                  <a:pt x="17792" y="1926"/>
                  <a:pt x="12162" y="267"/>
                </a:cubicBezTo>
                <a:cubicBezTo>
                  <a:pt x="6532" y="-1392"/>
                  <a:pt x="1158" y="4846"/>
                  <a:pt x="159" y="14200"/>
                </a:cubicBezTo>
                <a:cubicBezTo>
                  <a:pt x="-53" y="16187"/>
                  <a:pt x="-53" y="18221"/>
                  <a:pt x="159" y="20208"/>
                </a:cubicBezTo>
                <a:lnTo>
                  <a:pt x="1161" y="19913"/>
                </a:lnTo>
                <a:close/>
              </a:path>
            </a:pathLst>
          </a:custGeom>
          <a:solidFill>
            <a:srgbClr val="0433FF"/>
          </a:solidFill>
          <a:ln w="12700">
            <a:solidFill>
              <a:srgbClr val="000000"/>
            </a:solidFill>
          </a:ln>
        </p:spPr>
        <p:txBody>
          <a:bodyPr lIns="35719" tIns="35719" rIns="35719" bIns="35719" anchor="ctr"/>
          <a:lstStyle/>
          <a:p>
            <a:pPr marR="28573" defTabSz="321457">
              <a:def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grpSp>
        <p:nvGrpSpPr>
          <p:cNvPr id="190" name="Group 190"/>
          <p:cNvGrpSpPr/>
          <p:nvPr/>
        </p:nvGrpSpPr>
        <p:grpSpPr>
          <a:xfrm>
            <a:off x="6848794" y="1659871"/>
            <a:ext cx="1985297" cy="1136345"/>
            <a:chOff x="0" y="0"/>
            <a:chExt cx="2823532" cy="1616133"/>
          </a:xfrm>
        </p:grpSpPr>
        <p:sp>
          <p:nvSpPr>
            <p:cNvPr id="187" name="Shape 187"/>
            <p:cNvSpPr/>
            <p:nvPr/>
          </p:nvSpPr>
          <p:spPr>
            <a:xfrm rot="10740000" flipH="1">
              <a:off x="13523" y="24284"/>
              <a:ext cx="2796566" cy="1565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1929"/>
                    <a:pt x="3827" y="21600"/>
                    <a:pt x="8548" y="21600"/>
                  </a:cubicBezTo>
                  <a:lnTo>
                    <a:pt x="11445" y="21600"/>
                  </a:lnTo>
                  <a:cubicBezTo>
                    <a:pt x="15085" y="21599"/>
                    <a:pt x="18326" y="15773"/>
                    <a:pt x="19520" y="7083"/>
                  </a:cubicBezTo>
                  <a:lnTo>
                    <a:pt x="21600" y="7083"/>
                  </a:lnTo>
                  <a:lnTo>
                    <a:pt x="18545" y="0"/>
                  </a:lnTo>
                  <a:lnTo>
                    <a:pt x="14542" y="7083"/>
                  </a:lnTo>
                  <a:lnTo>
                    <a:pt x="16623" y="7083"/>
                  </a:lnTo>
                  <a:cubicBezTo>
                    <a:pt x="15602" y="14514"/>
                    <a:pt x="13064" y="19955"/>
                    <a:pt x="9996" y="21288"/>
                  </a:cubicBezTo>
                  <a:cubicBezTo>
                    <a:pt x="5895" y="19505"/>
                    <a:pt x="2897" y="10517"/>
                    <a:pt x="289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260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marR="28573" defTabSz="321457">
                <a:defRPr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sp>
          <p:nvSpPr>
            <p:cNvPr id="188" name="Shape 188"/>
            <p:cNvSpPr/>
            <p:nvPr/>
          </p:nvSpPr>
          <p:spPr>
            <a:xfrm rot="10740000" flipH="1">
              <a:off x="13523" y="40610"/>
              <a:ext cx="1481084" cy="1562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0" y="0"/>
                  </a:moveTo>
                  <a:cubicBezTo>
                    <a:pt x="0" y="11929"/>
                    <a:pt x="7222" y="21599"/>
                    <a:pt x="16132" y="21599"/>
                  </a:cubicBezTo>
                  <a:cubicBezTo>
                    <a:pt x="16132" y="21599"/>
                    <a:pt x="16132" y="21599"/>
                    <a:pt x="16133" y="21599"/>
                  </a:cubicBezTo>
                  <a:lnTo>
                    <a:pt x="21600" y="21599"/>
                  </a:lnTo>
                  <a:cubicBezTo>
                    <a:pt x="12691" y="21600"/>
                    <a:pt x="5468" y="11930"/>
                    <a:pt x="5468" y="1"/>
                  </a:cubicBezTo>
                  <a:lnTo>
                    <a:pt x="5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260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marR="28573" defTabSz="321457">
                <a:defRPr sz="1600">
                  <a:solidFill>
                    <a:srgbClr val="FF3F87"/>
                  </a:solidFill>
                  <a:uFill>
                    <a:solidFill>
                      <a:srgbClr val="FFFFFF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sp>
          <p:nvSpPr>
            <p:cNvPr id="189" name="Shape 189"/>
            <p:cNvSpPr/>
            <p:nvPr/>
          </p:nvSpPr>
          <p:spPr>
            <a:xfrm rot="10740000" flipH="1">
              <a:off x="1301016" y="47607"/>
              <a:ext cx="184263" cy="2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21595"/>
                  </a:moveTo>
                  <a:cubicBezTo>
                    <a:pt x="14361" y="21600"/>
                    <a:pt x="7135" y="14376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marR="28573" defTabSz="321457">
                <a:defRPr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</p:grpSp>
      <p:sp>
        <p:nvSpPr>
          <p:cNvPr id="191" name="Shape 191"/>
          <p:cNvSpPr/>
          <p:nvPr/>
        </p:nvSpPr>
        <p:spPr>
          <a:xfrm>
            <a:off x="6868166" y="2704310"/>
            <a:ext cx="260594" cy="2082793"/>
          </a:xfrm>
          <a:prstGeom prst="rect">
            <a:avLst/>
          </a:prstGeom>
          <a:solidFill>
            <a:srgbClr val="FF2600"/>
          </a:solidFill>
          <a:ln w="12700" cap="sq">
            <a:solidFill>
              <a:srgbClr val="000000"/>
            </a:solidFill>
          </a:ln>
        </p:spPr>
        <p:txBody>
          <a:bodyPr lIns="35719" tIns="35719" rIns="35719" bIns="35719" anchor="ctr"/>
          <a:lstStyle/>
          <a:p>
            <a:pPr marR="28573" defTabSz="321457">
              <a:def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92" name="Shape 192"/>
          <p:cNvSpPr/>
          <p:nvPr/>
        </p:nvSpPr>
        <p:spPr>
          <a:xfrm>
            <a:off x="1066800" y="228600"/>
            <a:ext cx="6850256" cy="533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9" tIns="50799" rIns="50799" bIns="50799">
            <a:spAutoFit/>
          </a:bodyPr>
          <a:lstStyle/>
          <a:p>
            <a:pPr marR="27561" indent="27561" defTabSz="321457">
              <a:tabLst>
                <a:tab pos="35717" algn="l"/>
                <a:tab pos="946513" algn="l"/>
                <a:tab pos="1866238" algn="l"/>
                <a:tab pos="2777034" algn="l"/>
                <a:tab pos="3687830" algn="l"/>
                <a:tab pos="4607555" algn="l"/>
                <a:tab pos="5518351" algn="l"/>
                <a:tab pos="6438076" algn="l"/>
                <a:tab pos="7348872" algn="l"/>
                <a:tab pos="8259667" algn="l"/>
                <a:tab pos="9179392" algn="l"/>
                <a:tab pos="10090188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rPr>
              <a:t>ABC</a:t>
            </a:r>
            <a:r>
              <a:rPr sz="28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rPr>
              <a:t>s for Having a Relationship With God</a:t>
            </a:r>
          </a:p>
        </p:txBody>
      </p:sp>
      <p:sp>
        <p:nvSpPr>
          <p:cNvPr id="193" name="Shape 193"/>
          <p:cNvSpPr/>
          <p:nvPr/>
        </p:nvSpPr>
        <p:spPr>
          <a:xfrm>
            <a:off x="113630" y="6384925"/>
            <a:ext cx="2268889" cy="456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9" tIns="50799" rIns="50799" bIns="50799">
            <a:spAutoFit/>
          </a:bodyPr>
          <a:lstStyle/>
          <a:p>
            <a:pPr marR="27561" indent="27561" defTabSz="321457">
              <a:spcBef>
                <a:spcPts val="422"/>
              </a:spcBef>
              <a:tabLst>
                <a:tab pos="35717" algn="l"/>
                <a:tab pos="946513" algn="l"/>
                <a:tab pos="1866238" algn="l"/>
                <a:tab pos="2777034" algn="l"/>
                <a:tab pos="3687830" algn="l"/>
                <a:tab pos="4607555" algn="l"/>
                <a:tab pos="5518351" algn="l"/>
                <a:tab pos="6438076" algn="l"/>
                <a:tab pos="7348872" algn="l"/>
                <a:tab pos="8259667" algn="l"/>
                <a:tab pos="9179392" algn="l"/>
                <a:tab pos="10090188" algn="l"/>
              </a:tabLst>
              <a:defRPr sz="1800">
                <a:solidFill>
                  <a:srgbClr val="000000"/>
                </a:solidFill>
              </a:defRPr>
            </a:pPr>
            <a:r>
              <a:rPr sz="984" dirty="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rPr>
              <a:t>Suggestions/Improvements?  Send to</a:t>
            </a:r>
          </a:p>
          <a:p>
            <a:pPr marR="27561" indent="27561" defTabSz="321457">
              <a:spcBef>
                <a:spcPts val="422"/>
              </a:spcBef>
              <a:tabLst>
                <a:tab pos="35717" algn="l"/>
                <a:tab pos="946513" algn="l"/>
                <a:tab pos="1866238" algn="l"/>
                <a:tab pos="2777034" algn="l"/>
                <a:tab pos="3687830" algn="l"/>
                <a:tab pos="4607555" algn="l"/>
                <a:tab pos="5518351" algn="l"/>
                <a:tab pos="6438076" algn="l"/>
                <a:tab pos="7348872" algn="l"/>
                <a:tab pos="8259667" algn="l"/>
                <a:tab pos="9179392" algn="l"/>
                <a:tab pos="10090188" algn="l"/>
              </a:tabLst>
              <a:defRPr sz="1800">
                <a:solidFill>
                  <a:srgbClr val="000000"/>
                </a:solidFill>
              </a:defRPr>
            </a:pPr>
            <a:r>
              <a:rPr sz="984" dirty="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rPr>
              <a:t>Wade Har</a:t>
            </a:r>
            <a:r>
              <a:rPr lang="en-US" sz="984" dirty="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rPr>
              <a:t>l</a:t>
            </a:r>
            <a:r>
              <a:rPr sz="984" dirty="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rPr>
              <a:t>an &lt;oppty@mail.com&gt;</a:t>
            </a:r>
          </a:p>
        </p:txBody>
      </p:sp>
      <p:grpSp>
        <p:nvGrpSpPr>
          <p:cNvPr id="197" name="Group 197"/>
          <p:cNvGrpSpPr/>
          <p:nvPr/>
        </p:nvGrpSpPr>
        <p:grpSpPr>
          <a:xfrm rot="10800000" flipH="1">
            <a:off x="6848794" y="4832886"/>
            <a:ext cx="1921770" cy="1099984"/>
            <a:chOff x="0" y="0"/>
            <a:chExt cx="2733182" cy="1564419"/>
          </a:xfrm>
        </p:grpSpPr>
        <p:sp>
          <p:nvSpPr>
            <p:cNvPr id="194" name="Shape 194"/>
            <p:cNvSpPr/>
            <p:nvPr/>
          </p:nvSpPr>
          <p:spPr>
            <a:xfrm rot="10740000" flipH="1">
              <a:off x="13090" y="23507"/>
              <a:ext cx="2707079" cy="151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1929"/>
                    <a:pt x="3827" y="21600"/>
                    <a:pt x="8548" y="21600"/>
                  </a:cubicBezTo>
                  <a:lnTo>
                    <a:pt x="11445" y="21600"/>
                  </a:lnTo>
                  <a:cubicBezTo>
                    <a:pt x="15085" y="21599"/>
                    <a:pt x="18326" y="15773"/>
                    <a:pt x="19520" y="7083"/>
                  </a:cubicBezTo>
                  <a:lnTo>
                    <a:pt x="21600" y="7083"/>
                  </a:lnTo>
                  <a:lnTo>
                    <a:pt x="18545" y="0"/>
                  </a:lnTo>
                  <a:lnTo>
                    <a:pt x="14542" y="7083"/>
                  </a:lnTo>
                  <a:lnTo>
                    <a:pt x="16623" y="7083"/>
                  </a:lnTo>
                  <a:cubicBezTo>
                    <a:pt x="15602" y="14514"/>
                    <a:pt x="13064" y="19955"/>
                    <a:pt x="9996" y="21288"/>
                  </a:cubicBezTo>
                  <a:cubicBezTo>
                    <a:pt x="5895" y="19505"/>
                    <a:pt x="2897" y="10517"/>
                    <a:pt x="289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marR="28573" defTabSz="321457">
                <a:defRPr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sp>
          <p:nvSpPr>
            <p:cNvPr id="195" name="Shape 195"/>
            <p:cNvSpPr/>
            <p:nvPr/>
          </p:nvSpPr>
          <p:spPr>
            <a:xfrm rot="10740000" flipH="1">
              <a:off x="13090" y="39310"/>
              <a:ext cx="1433692" cy="1512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0" y="0"/>
                  </a:moveTo>
                  <a:cubicBezTo>
                    <a:pt x="0" y="11929"/>
                    <a:pt x="7222" y="21599"/>
                    <a:pt x="16132" y="21599"/>
                  </a:cubicBezTo>
                  <a:cubicBezTo>
                    <a:pt x="16132" y="21599"/>
                    <a:pt x="16132" y="21599"/>
                    <a:pt x="16133" y="21599"/>
                  </a:cubicBezTo>
                  <a:lnTo>
                    <a:pt x="21600" y="21599"/>
                  </a:lnTo>
                  <a:cubicBezTo>
                    <a:pt x="12691" y="21600"/>
                    <a:pt x="5468" y="11930"/>
                    <a:pt x="5468" y="1"/>
                  </a:cubicBezTo>
                  <a:lnTo>
                    <a:pt x="5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marR="28573" defTabSz="321457">
                <a:defRPr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sp>
          <p:nvSpPr>
            <p:cNvPr id="196" name="Shape 196"/>
            <p:cNvSpPr/>
            <p:nvPr/>
          </p:nvSpPr>
          <p:spPr>
            <a:xfrm rot="10740000" flipH="1">
              <a:off x="1259385" y="46084"/>
              <a:ext cx="178367" cy="2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21595"/>
                  </a:moveTo>
                  <a:cubicBezTo>
                    <a:pt x="14361" y="21600"/>
                    <a:pt x="7135" y="14376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marR="28573" defTabSz="321457">
                <a:defRPr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</p:grpSp>
      <p:sp>
        <p:nvSpPr>
          <p:cNvPr id="198" name="Shape 198"/>
          <p:cNvSpPr/>
          <p:nvPr/>
        </p:nvSpPr>
        <p:spPr>
          <a:xfrm>
            <a:off x="4091157" y="6022595"/>
            <a:ext cx="158411" cy="40852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406"/>
          </a:p>
        </p:txBody>
      </p:sp>
      <p:sp>
        <p:nvSpPr>
          <p:cNvPr id="199" name="Shape 199"/>
          <p:cNvSpPr/>
          <p:nvPr/>
        </p:nvSpPr>
        <p:spPr>
          <a:xfrm>
            <a:off x="6875583" y="2669922"/>
            <a:ext cx="256638" cy="93871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406"/>
          </a:p>
        </p:txBody>
      </p:sp>
    </p:spTree>
    <p:extLst>
      <p:ext uri="{BB962C8B-B14F-4D97-AF65-F5344CB8AC3E}">
        <p14:creationId xmlns:p14="http://schemas.microsoft.com/office/powerpoint/2010/main" val="9690118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6" grpId="0" animBg="1"/>
      <p:bldP spid="191" grpId="0" animBg="1"/>
      <p:bldP spid="198" grpId="0" animBg="1"/>
      <p:bldP spid="1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22196" y="0"/>
            <a:ext cx="9017593" cy="6809660"/>
          </a:xfrm>
          <a:prstGeom prst="rect">
            <a:avLst/>
          </a:prstGeom>
        </p:spPr>
        <p:txBody>
          <a:bodyPr anchor="t"/>
          <a:lstStyle/>
          <a:p>
            <a:pPr defTabSz="321457">
              <a:defRPr sz="1800">
                <a:solidFill>
                  <a:srgbClr val="000000"/>
                </a:solidFill>
              </a:defRPr>
            </a:pPr>
            <a:r>
              <a:rPr lang="en-US"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sz="2953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Bridge Illustration</a:t>
            </a:r>
          </a:p>
          <a:p>
            <a:pPr defTabSz="321457">
              <a:defRPr sz="1800">
                <a:solidFill>
                  <a:srgbClr val="000000"/>
                </a:solidFill>
              </a:defRPr>
            </a:pPr>
            <a:endParaRPr sz="2953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321457">
              <a:defRPr sz="1800">
                <a:solidFill>
                  <a:srgbClr val="000000"/>
                </a:solidFill>
              </a:defRPr>
            </a:pPr>
            <a:endParaRPr sz="2953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321457">
              <a:defRPr sz="1800">
                <a:solidFill>
                  <a:srgbClr val="000000"/>
                </a:solidFill>
              </a:defRPr>
            </a:pPr>
            <a:endParaRPr sz="2953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321457">
              <a:defRPr sz="1800">
                <a:solidFill>
                  <a:srgbClr val="000000"/>
                </a:solidFill>
              </a:defRPr>
            </a:pPr>
            <a:endParaRPr sz="2953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321457">
              <a:defRPr sz="1800">
                <a:solidFill>
                  <a:srgbClr val="000000"/>
                </a:solidFill>
              </a:defRPr>
            </a:pPr>
            <a:r>
              <a:rPr sz="2953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Man                                                                             </a:t>
            </a:r>
            <a:r>
              <a:rPr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God</a:t>
            </a:r>
            <a:endParaRPr sz="2953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1066800" y="2869547"/>
            <a:ext cx="69283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80" name="Shape 80"/>
          <p:cNvSpPr/>
          <p:nvPr/>
        </p:nvSpPr>
        <p:spPr>
          <a:xfrm flipV="1">
            <a:off x="1277316" y="3073336"/>
            <a:ext cx="6928386" cy="3823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81" name="Shape 81"/>
          <p:cNvSpPr/>
          <p:nvPr/>
        </p:nvSpPr>
        <p:spPr>
          <a:xfrm>
            <a:off x="7995186" y="2869546"/>
            <a:ext cx="210516" cy="210515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82" name="Shape 82"/>
          <p:cNvSpPr/>
          <p:nvPr/>
        </p:nvSpPr>
        <p:spPr>
          <a:xfrm>
            <a:off x="1066800" y="2862822"/>
            <a:ext cx="210516" cy="210515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</p:spTree>
    <p:extLst>
      <p:ext uri="{BB962C8B-B14F-4D97-AF65-F5344CB8AC3E}">
        <p14:creationId xmlns:p14="http://schemas.microsoft.com/office/powerpoint/2010/main" val="9316182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7471" y="24170"/>
            <a:ext cx="9017593" cy="680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anchor="t"/>
          <a:lstStyle/>
          <a:p>
            <a:pPr defTabSz="321457">
              <a:defRPr sz="1800">
                <a:solidFill>
                  <a:srgbClr val="000000"/>
                </a:solidFill>
              </a:defRPr>
            </a:pPr>
            <a:r>
              <a:rPr lang="en-US"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sz="2953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Bridge Illustration</a:t>
            </a:r>
          </a:p>
          <a:p>
            <a:pPr defTabSz="321457">
              <a:defRPr sz="1800">
                <a:solidFill>
                  <a:srgbClr val="000000"/>
                </a:solidFill>
              </a:defRPr>
            </a:pPr>
            <a:endParaRPr sz="2953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321457">
              <a:defRPr sz="1800">
                <a:solidFill>
                  <a:srgbClr val="000000"/>
                </a:solidFill>
              </a:defRPr>
            </a:pPr>
            <a:endParaRPr sz="2953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321457">
              <a:defRPr sz="1800">
                <a:solidFill>
                  <a:srgbClr val="000000"/>
                </a:solidFill>
              </a:defRPr>
            </a:pPr>
            <a:endParaRPr sz="2953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321457">
              <a:defRPr sz="1800">
                <a:solidFill>
                  <a:srgbClr val="000000"/>
                </a:solidFill>
              </a:defRPr>
            </a:pPr>
            <a:r>
              <a:rPr sz="2953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                                                                             God</a:t>
            </a:r>
            <a:r>
              <a:rPr lang="en-US"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53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53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</a:t>
            </a:r>
            <a:r>
              <a:rPr lang="en-US" sz="2953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53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</a:t>
            </a:r>
            <a:br>
              <a:rPr lang="en-US"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DEATH</a:t>
            </a:r>
            <a:r>
              <a:rPr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               </a:t>
            </a:r>
            <a:endParaRPr sz="239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1199554" y="2905125"/>
            <a:ext cx="221260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86" name="Shape 86"/>
          <p:cNvSpPr/>
          <p:nvPr/>
        </p:nvSpPr>
        <p:spPr>
          <a:xfrm flipV="1">
            <a:off x="3405187" y="2909484"/>
            <a:ext cx="1" cy="3598684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87" name="Shape 87"/>
          <p:cNvSpPr/>
          <p:nvPr/>
        </p:nvSpPr>
        <p:spPr>
          <a:xfrm flipV="1">
            <a:off x="5680954" y="2905125"/>
            <a:ext cx="2270069" cy="1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88" name="Shape 88"/>
          <p:cNvSpPr/>
          <p:nvPr/>
        </p:nvSpPr>
        <p:spPr>
          <a:xfrm flipV="1">
            <a:off x="5680955" y="2909290"/>
            <a:ext cx="1" cy="3626856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89" name="Shape 89"/>
          <p:cNvSpPr/>
          <p:nvPr/>
        </p:nvSpPr>
        <p:spPr>
          <a:xfrm>
            <a:off x="3528715" y="3974713"/>
            <a:ext cx="1912720" cy="526555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457200">
              <a:defRPr sz="4200" b="1">
                <a:solidFill>
                  <a:srgbClr val="F6102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endParaRPr sz="2953" dirty="0">
              <a:solidFill>
                <a:schemeClr val="tx1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7830745" y="2791653"/>
            <a:ext cx="110997" cy="110997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91" name="Shape 91"/>
          <p:cNvSpPr/>
          <p:nvPr/>
        </p:nvSpPr>
        <p:spPr>
          <a:xfrm>
            <a:off x="1087933" y="2792349"/>
            <a:ext cx="221260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92" name="Shape 92"/>
          <p:cNvSpPr/>
          <p:nvPr/>
        </p:nvSpPr>
        <p:spPr>
          <a:xfrm>
            <a:off x="5554664" y="2788982"/>
            <a:ext cx="118759" cy="118759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93" name="Shape 93"/>
          <p:cNvSpPr/>
          <p:nvPr/>
        </p:nvSpPr>
        <p:spPr>
          <a:xfrm flipV="1">
            <a:off x="5561892" y="2785013"/>
            <a:ext cx="2270069" cy="1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94" name="Shape 94"/>
          <p:cNvSpPr/>
          <p:nvPr/>
        </p:nvSpPr>
        <p:spPr>
          <a:xfrm flipV="1">
            <a:off x="5557428" y="2774519"/>
            <a:ext cx="1" cy="3626856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95" name="Shape 95"/>
          <p:cNvSpPr/>
          <p:nvPr/>
        </p:nvSpPr>
        <p:spPr>
          <a:xfrm>
            <a:off x="3290808" y="2791653"/>
            <a:ext cx="110997" cy="110997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96" name="Shape 96"/>
          <p:cNvSpPr/>
          <p:nvPr/>
        </p:nvSpPr>
        <p:spPr>
          <a:xfrm>
            <a:off x="1098242" y="2793238"/>
            <a:ext cx="110997" cy="110997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97" name="Shape 97"/>
          <p:cNvSpPr/>
          <p:nvPr/>
        </p:nvSpPr>
        <p:spPr>
          <a:xfrm>
            <a:off x="5555982" y="6387753"/>
            <a:ext cx="124631" cy="124630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6" name="Shape 95"/>
          <p:cNvSpPr/>
          <p:nvPr/>
        </p:nvSpPr>
        <p:spPr>
          <a:xfrm>
            <a:off x="5558047" y="2788982"/>
            <a:ext cx="110997" cy="110997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</p:spTree>
    <p:extLst>
      <p:ext uri="{BB962C8B-B14F-4D97-AF65-F5344CB8AC3E}">
        <p14:creationId xmlns:p14="http://schemas.microsoft.com/office/powerpoint/2010/main" val="4039683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67471" y="24170"/>
            <a:ext cx="9017593" cy="6809660"/>
          </a:xfrm>
          <a:prstGeom prst="rect">
            <a:avLst/>
          </a:prstGeom>
          <a:noFill/>
          <a:ln>
            <a:noFill/>
          </a:ln>
        </p:spPr>
        <p:txBody>
          <a:bodyPr anchor="t"/>
          <a:lstStyle/>
          <a:p>
            <a:pPr defTabSz="321457">
              <a:defRPr sz="1800">
                <a:solidFill>
                  <a:srgbClr val="000000"/>
                </a:solidFill>
              </a:defRPr>
            </a:pPr>
            <a:r>
              <a:rPr lang="en-US"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sz="2953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Bridge Illustration</a:t>
            </a:r>
          </a:p>
          <a:p>
            <a:pPr defTabSz="321457">
              <a:defRPr sz="1800">
                <a:solidFill>
                  <a:srgbClr val="000000"/>
                </a:solidFill>
              </a:defRPr>
            </a:pPr>
            <a:endParaRPr sz="2953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321457">
              <a:defRPr sz="1800">
                <a:solidFill>
                  <a:srgbClr val="000000"/>
                </a:solidFill>
              </a:defRPr>
            </a:pPr>
            <a:endParaRPr sz="2953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321457">
              <a:defRPr sz="1800">
                <a:solidFill>
                  <a:srgbClr val="000000"/>
                </a:solidFill>
              </a:defRPr>
            </a:pPr>
            <a:endParaRPr sz="2953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321457">
              <a:defRPr sz="1800">
                <a:solidFill>
                  <a:srgbClr val="000000"/>
                </a:solidFill>
              </a:defRPr>
            </a:pPr>
            <a:endParaRPr sz="2953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321457">
              <a:defRPr sz="1800">
                <a:solidFill>
                  <a:srgbClr val="000000"/>
                </a:solidFill>
              </a:defRPr>
            </a:pPr>
            <a:r>
              <a:rPr sz="2953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Man                                                                             God                                                                                                                                         </a:t>
            </a:r>
            <a:endParaRPr sz="239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321457">
              <a:defRPr sz="1800">
                <a:solidFill>
                  <a:srgbClr val="000000"/>
                </a:solidFill>
              </a:defRPr>
            </a:pPr>
            <a:r>
              <a:rPr sz="239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				  </a:t>
            </a:r>
          </a:p>
          <a:p>
            <a:pPr algn="l" defTabSz="321457">
              <a:defRPr sz="1800">
                <a:solidFill>
                  <a:srgbClr val="000000"/>
                </a:solidFill>
              </a:defRPr>
            </a:pPr>
            <a:endParaRPr sz="239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321457">
              <a:defRPr sz="1800">
                <a:solidFill>
                  <a:srgbClr val="000000"/>
                </a:solidFill>
              </a:defRPr>
            </a:pPr>
            <a:r>
              <a:rPr sz="239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				 </a:t>
            </a:r>
          </a:p>
        </p:txBody>
      </p:sp>
      <p:sp>
        <p:nvSpPr>
          <p:cNvPr id="100" name="Shape 100"/>
          <p:cNvSpPr/>
          <p:nvPr/>
        </p:nvSpPr>
        <p:spPr>
          <a:xfrm>
            <a:off x="1394109" y="2905125"/>
            <a:ext cx="1999525" cy="6359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01" name="Shape 101"/>
          <p:cNvSpPr/>
          <p:nvPr/>
        </p:nvSpPr>
        <p:spPr>
          <a:xfrm flipV="1">
            <a:off x="3405187" y="2905124"/>
            <a:ext cx="1407" cy="3603043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02" name="Shape 102"/>
          <p:cNvSpPr/>
          <p:nvPr/>
        </p:nvSpPr>
        <p:spPr>
          <a:xfrm flipV="1">
            <a:off x="5680954" y="2905125"/>
            <a:ext cx="2270069" cy="1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03" name="Shape 103"/>
          <p:cNvSpPr/>
          <p:nvPr/>
        </p:nvSpPr>
        <p:spPr>
          <a:xfrm flipV="1">
            <a:off x="5680955" y="2909290"/>
            <a:ext cx="1" cy="3626856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04" name="Shape 104"/>
          <p:cNvSpPr/>
          <p:nvPr/>
        </p:nvSpPr>
        <p:spPr>
          <a:xfrm flipV="1">
            <a:off x="3383005" y="2898413"/>
            <a:ext cx="1696950" cy="354"/>
          </a:xfrm>
          <a:prstGeom prst="line">
            <a:avLst/>
          </a:prstGeom>
          <a:ln w="25400">
            <a:solidFill>
              <a:srgbClr val="971817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05" name="Shape 105"/>
          <p:cNvSpPr/>
          <p:nvPr/>
        </p:nvSpPr>
        <p:spPr>
          <a:xfrm>
            <a:off x="3425057" y="3258870"/>
            <a:ext cx="1661212" cy="1"/>
          </a:xfrm>
          <a:prstGeom prst="line">
            <a:avLst/>
          </a:prstGeom>
          <a:ln w="25400">
            <a:solidFill>
              <a:srgbClr val="971817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06" name="Shape 106"/>
          <p:cNvSpPr/>
          <p:nvPr/>
        </p:nvSpPr>
        <p:spPr>
          <a:xfrm>
            <a:off x="3432385" y="2811937"/>
            <a:ext cx="1522841" cy="440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 defTabSz="457200">
              <a:defRPr sz="3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391" dirty="0"/>
              <a:t>good works</a:t>
            </a:r>
          </a:p>
        </p:txBody>
      </p:sp>
      <p:sp>
        <p:nvSpPr>
          <p:cNvPr id="107" name="Shape 107"/>
          <p:cNvSpPr/>
          <p:nvPr/>
        </p:nvSpPr>
        <p:spPr>
          <a:xfrm>
            <a:off x="5072405" y="2882503"/>
            <a:ext cx="469" cy="397942"/>
          </a:xfrm>
          <a:prstGeom prst="line">
            <a:avLst/>
          </a:prstGeom>
          <a:ln w="25400">
            <a:solidFill>
              <a:srgbClr val="F60E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08" name="Shape 108"/>
          <p:cNvSpPr/>
          <p:nvPr/>
        </p:nvSpPr>
        <p:spPr>
          <a:xfrm>
            <a:off x="3272949" y="2782655"/>
            <a:ext cx="110997" cy="110996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09" name="Shape 109"/>
          <p:cNvSpPr/>
          <p:nvPr/>
        </p:nvSpPr>
        <p:spPr>
          <a:xfrm>
            <a:off x="1226343" y="2762989"/>
            <a:ext cx="221260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10" name="Shape 110"/>
          <p:cNvSpPr/>
          <p:nvPr/>
        </p:nvSpPr>
        <p:spPr>
          <a:xfrm>
            <a:off x="4961196" y="2763743"/>
            <a:ext cx="118759" cy="118759"/>
          </a:xfrm>
          <a:prstGeom prst="line">
            <a:avLst/>
          </a:prstGeom>
          <a:ln w="25400">
            <a:solidFill>
              <a:srgbClr val="F60E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11" name="Shape 111"/>
          <p:cNvSpPr/>
          <p:nvPr/>
        </p:nvSpPr>
        <p:spPr>
          <a:xfrm>
            <a:off x="5505813" y="2762989"/>
            <a:ext cx="2385679" cy="1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12" name="Shape 112"/>
          <p:cNvSpPr/>
          <p:nvPr/>
        </p:nvSpPr>
        <p:spPr>
          <a:xfrm flipV="1">
            <a:off x="5496408" y="2758982"/>
            <a:ext cx="24501" cy="3573044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13" name="Shape 113"/>
          <p:cNvSpPr/>
          <p:nvPr/>
        </p:nvSpPr>
        <p:spPr>
          <a:xfrm flipV="1">
            <a:off x="3232090" y="2758982"/>
            <a:ext cx="1729105" cy="4008"/>
          </a:xfrm>
          <a:prstGeom prst="line">
            <a:avLst/>
          </a:prstGeom>
          <a:ln w="25400">
            <a:solidFill>
              <a:srgbClr val="C00000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14" name="Shape 114"/>
          <p:cNvSpPr/>
          <p:nvPr/>
        </p:nvSpPr>
        <p:spPr>
          <a:xfrm>
            <a:off x="5516893" y="2746868"/>
            <a:ext cx="152509" cy="152509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15" name="Shape 115"/>
          <p:cNvSpPr/>
          <p:nvPr/>
        </p:nvSpPr>
        <p:spPr>
          <a:xfrm>
            <a:off x="3468369" y="4571518"/>
            <a:ext cx="1170193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457200">
              <a:defRPr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531"/>
              <a:t>morality</a:t>
            </a:r>
          </a:p>
        </p:txBody>
      </p:sp>
      <p:sp>
        <p:nvSpPr>
          <p:cNvPr id="116" name="Shape 116"/>
          <p:cNvSpPr/>
          <p:nvPr/>
        </p:nvSpPr>
        <p:spPr>
          <a:xfrm>
            <a:off x="3416741" y="3692298"/>
            <a:ext cx="1184673" cy="1294"/>
          </a:xfrm>
          <a:prstGeom prst="line">
            <a:avLst/>
          </a:prstGeom>
          <a:ln w="25400">
            <a:solidFill>
              <a:srgbClr val="971817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17" name="Shape 117"/>
          <p:cNvSpPr/>
          <p:nvPr/>
        </p:nvSpPr>
        <p:spPr>
          <a:xfrm>
            <a:off x="3510691" y="3602529"/>
            <a:ext cx="1245855" cy="440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 defTabSz="457200">
              <a:defRPr sz="3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391" dirty="0"/>
              <a:t>religion</a:t>
            </a:r>
          </a:p>
        </p:txBody>
      </p:sp>
      <p:sp>
        <p:nvSpPr>
          <p:cNvPr id="118" name="Shape 118"/>
          <p:cNvSpPr/>
          <p:nvPr/>
        </p:nvSpPr>
        <p:spPr>
          <a:xfrm>
            <a:off x="4584947" y="3699084"/>
            <a:ext cx="1" cy="417350"/>
          </a:xfrm>
          <a:prstGeom prst="line">
            <a:avLst/>
          </a:prstGeom>
          <a:ln w="25400">
            <a:solidFill>
              <a:srgbClr val="F60E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19" name="Shape 119"/>
          <p:cNvSpPr/>
          <p:nvPr/>
        </p:nvSpPr>
        <p:spPr>
          <a:xfrm>
            <a:off x="4483692" y="3549391"/>
            <a:ext cx="101255" cy="139858"/>
          </a:xfrm>
          <a:prstGeom prst="line">
            <a:avLst/>
          </a:prstGeom>
          <a:ln w="25400">
            <a:solidFill>
              <a:srgbClr val="F60E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20" name="Shape 120"/>
          <p:cNvSpPr/>
          <p:nvPr/>
        </p:nvSpPr>
        <p:spPr>
          <a:xfrm flipV="1">
            <a:off x="3416741" y="3557813"/>
            <a:ext cx="1081199" cy="3053"/>
          </a:xfrm>
          <a:prstGeom prst="line">
            <a:avLst/>
          </a:prstGeom>
          <a:ln w="25400">
            <a:solidFill>
              <a:srgbClr val="971817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21" name="Shape 121"/>
          <p:cNvSpPr/>
          <p:nvPr/>
        </p:nvSpPr>
        <p:spPr>
          <a:xfrm flipV="1">
            <a:off x="3409622" y="4101362"/>
            <a:ext cx="1163774" cy="2902"/>
          </a:xfrm>
          <a:prstGeom prst="line">
            <a:avLst/>
          </a:prstGeom>
          <a:ln w="25400">
            <a:solidFill>
              <a:srgbClr val="971817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22" name="Shape 122"/>
          <p:cNvSpPr/>
          <p:nvPr/>
        </p:nvSpPr>
        <p:spPr>
          <a:xfrm>
            <a:off x="4754382" y="4615096"/>
            <a:ext cx="2163" cy="415877"/>
          </a:xfrm>
          <a:prstGeom prst="line">
            <a:avLst/>
          </a:prstGeom>
          <a:ln w="25400">
            <a:solidFill>
              <a:srgbClr val="F60E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23" name="Shape 123"/>
          <p:cNvSpPr/>
          <p:nvPr/>
        </p:nvSpPr>
        <p:spPr>
          <a:xfrm>
            <a:off x="4639101" y="4489905"/>
            <a:ext cx="118759" cy="118759"/>
          </a:xfrm>
          <a:prstGeom prst="line">
            <a:avLst/>
          </a:prstGeom>
          <a:ln w="25400">
            <a:solidFill>
              <a:srgbClr val="F60E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24" name="Shape 124"/>
          <p:cNvSpPr/>
          <p:nvPr/>
        </p:nvSpPr>
        <p:spPr>
          <a:xfrm>
            <a:off x="3416741" y="4494252"/>
            <a:ext cx="1232345" cy="0"/>
          </a:xfrm>
          <a:prstGeom prst="line">
            <a:avLst/>
          </a:prstGeom>
          <a:ln w="25400">
            <a:solidFill>
              <a:srgbClr val="971817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25" name="Shape 125"/>
          <p:cNvSpPr/>
          <p:nvPr/>
        </p:nvSpPr>
        <p:spPr>
          <a:xfrm flipV="1">
            <a:off x="3416741" y="4618145"/>
            <a:ext cx="1337642" cy="1368"/>
          </a:xfrm>
          <a:prstGeom prst="line">
            <a:avLst/>
          </a:prstGeom>
          <a:ln w="25400">
            <a:solidFill>
              <a:srgbClr val="971817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26" name="Shape 126"/>
          <p:cNvSpPr/>
          <p:nvPr/>
        </p:nvSpPr>
        <p:spPr>
          <a:xfrm>
            <a:off x="3425057" y="5025768"/>
            <a:ext cx="1331490" cy="2156"/>
          </a:xfrm>
          <a:prstGeom prst="line">
            <a:avLst/>
          </a:prstGeom>
          <a:ln w="25400">
            <a:solidFill>
              <a:srgbClr val="971817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27" name="Shape 127"/>
          <p:cNvSpPr/>
          <p:nvPr/>
        </p:nvSpPr>
        <p:spPr>
          <a:xfrm>
            <a:off x="3468368" y="5395084"/>
            <a:ext cx="1276625" cy="389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 defTabSz="457200">
              <a:defRPr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531"/>
              <a:t>sacrifices</a:t>
            </a:r>
          </a:p>
        </p:txBody>
      </p:sp>
      <p:sp>
        <p:nvSpPr>
          <p:cNvPr id="128" name="Shape 128"/>
          <p:cNvSpPr/>
          <p:nvPr/>
        </p:nvSpPr>
        <p:spPr>
          <a:xfrm>
            <a:off x="4756546" y="5417391"/>
            <a:ext cx="1" cy="419261"/>
          </a:xfrm>
          <a:prstGeom prst="line">
            <a:avLst/>
          </a:prstGeom>
          <a:ln w="25400">
            <a:solidFill>
              <a:srgbClr val="F60E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29" name="Shape 129"/>
          <p:cNvSpPr/>
          <p:nvPr/>
        </p:nvSpPr>
        <p:spPr>
          <a:xfrm>
            <a:off x="4640816" y="5294981"/>
            <a:ext cx="118759" cy="118759"/>
          </a:xfrm>
          <a:prstGeom prst="line">
            <a:avLst/>
          </a:prstGeom>
          <a:ln w="25400">
            <a:solidFill>
              <a:srgbClr val="F60E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30" name="Shape 130"/>
          <p:cNvSpPr/>
          <p:nvPr/>
        </p:nvSpPr>
        <p:spPr>
          <a:xfrm flipV="1">
            <a:off x="3409622" y="5301366"/>
            <a:ext cx="1239464" cy="1613"/>
          </a:xfrm>
          <a:prstGeom prst="line">
            <a:avLst/>
          </a:prstGeom>
          <a:ln w="25400">
            <a:solidFill>
              <a:srgbClr val="971817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31" name="Shape 131"/>
          <p:cNvSpPr/>
          <p:nvPr/>
        </p:nvSpPr>
        <p:spPr>
          <a:xfrm flipV="1">
            <a:off x="3416741" y="5417390"/>
            <a:ext cx="1342917" cy="2734"/>
          </a:xfrm>
          <a:prstGeom prst="line">
            <a:avLst/>
          </a:prstGeom>
          <a:ln w="25400">
            <a:solidFill>
              <a:srgbClr val="971817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32" name="Shape 132"/>
          <p:cNvSpPr/>
          <p:nvPr/>
        </p:nvSpPr>
        <p:spPr>
          <a:xfrm>
            <a:off x="3416741" y="5836650"/>
            <a:ext cx="1341202" cy="3051"/>
          </a:xfrm>
          <a:prstGeom prst="line">
            <a:avLst/>
          </a:prstGeom>
          <a:ln w="25400">
            <a:solidFill>
              <a:srgbClr val="971817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36" name="Shape 114"/>
          <p:cNvSpPr/>
          <p:nvPr/>
        </p:nvSpPr>
        <p:spPr>
          <a:xfrm>
            <a:off x="3226342" y="2761126"/>
            <a:ext cx="178845" cy="150358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</p:spTree>
    <p:extLst>
      <p:ext uri="{BB962C8B-B14F-4D97-AF65-F5344CB8AC3E}">
        <p14:creationId xmlns:p14="http://schemas.microsoft.com/office/powerpoint/2010/main" val="13008553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32664" cy="6529030"/>
          </a:xfrm>
          <a:prstGeom prst="rect">
            <a:avLst/>
          </a:prstGeom>
          <a:noFill/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Bridge Illustration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1" dirty="0"/>
              <a:t>“Whoever hears my word and believes him who sent me </a:t>
            </a:r>
            <a:br>
              <a:rPr lang="en-US" sz="2400" b="0" i="1" dirty="0"/>
            </a:br>
            <a:r>
              <a:rPr lang="en-US" sz="2400" b="0" i="1" dirty="0"/>
              <a:t>has eternal life and will not be condemned; </a:t>
            </a:r>
            <a:br>
              <a:rPr lang="en-US" sz="2400" b="0" i="1" dirty="0"/>
            </a:br>
            <a:r>
              <a:rPr lang="en-US" sz="2400" b="0" i="1" dirty="0"/>
              <a:t>he has crossed over from death to life. </a:t>
            </a:r>
            <a:r>
              <a:rPr lang="en-US" sz="2400" b="0" i="1" dirty="0" err="1"/>
              <a:t>Jn</a:t>
            </a:r>
            <a:r>
              <a:rPr lang="en-US" sz="2400" b="0" i="1" dirty="0"/>
              <a:t> 5:24</a:t>
            </a:r>
            <a:r>
              <a:rPr lang="en-US" sz="2400" b="0" i="1" dirty="0" smtClean="0"/>
              <a:t>)</a:t>
            </a:r>
            <a:endParaRPr sz="2953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321457">
              <a:defRPr sz="1800">
                <a:solidFill>
                  <a:srgbClr val="000000"/>
                </a:solidFill>
              </a:defRPr>
            </a:pPr>
            <a:endParaRPr sz="2953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321457">
              <a:tabLst>
                <a:tab pos="279400" algn="l"/>
              </a:tabLst>
              <a:defRPr sz="1800">
                <a:solidFill>
                  <a:srgbClr val="000000"/>
                </a:solidFill>
              </a:defRPr>
            </a:pPr>
            <a:r>
              <a:rPr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Man                                                                             God</a:t>
            </a:r>
            <a:r>
              <a:rPr lang="en-US"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         </a:t>
            </a:r>
            <a:r>
              <a:rPr lang="en-US" sz="2953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</a:t>
            </a:r>
            <a:r>
              <a:rPr lang="en-US" sz="239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		                  Death                                                    Life</a:t>
            </a:r>
            <a:endParaRPr sz="239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321457">
              <a:defRPr sz="1800">
                <a:solidFill>
                  <a:srgbClr val="000000"/>
                </a:solidFill>
              </a:defRPr>
            </a:pPr>
            <a:endParaRPr sz="239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321457">
              <a:defRPr sz="1800">
                <a:solidFill>
                  <a:srgbClr val="000000"/>
                </a:solidFill>
              </a:defRPr>
            </a:pPr>
            <a:r>
              <a:rPr sz="239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				 </a:t>
            </a:r>
            <a:endParaRPr sz="239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Shape 135"/>
          <p:cNvSpPr/>
          <p:nvPr/>
        </p:nvSpPr>
        <p:spPr>
          <a:xfrm flipV="1">
            <a:off x="1394109" y="2903882"/>
            <a:ext cx="1988896" cy="1243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36" name="Shape 136"/>
          <p:cNvSpPr/>
          <p:nvPr/>
        </p:nvSpPr>
        <p:spPr>
          <a:xfrm flipH="1" flipV="1">
            <a:off x="3402468" y="2908820"/>
            <a:ext cx="2719" cy="3599348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37" name="Shape 137"/>
          <p:cNvSpPr/>
          <p:nvPr/>
        </p:nvSpPr>
        <p:spPr>
          <a:xfrm flipV="1">
            <a:off x="5680954" y="2905125"/>
            <a:ext cx="2270069" cy="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38" name="Shape 138"/>
          <p:cNvSpPr/>
          <p:nvPr/>
        </p:nvSpPr>
        <p:spPr>
          <a:xfrm flipV="1">
            <a:off x="5680955" y="2909290"/>
            <a:ext cx="1" cy="3626856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39" name="Shape 139"/>
          <p:cNvSpPr/>
          <p:nvPr/>
        </p:nvSpPr>
        <p:spPr>
          <a:xfrm>
            <a:off x="3383005" y="2898766"/>
            <a:ext cx="769138" cy="1"/>
          </a:xfrm>
          <a:prstGeom prst="line">
            <a:avLst/>
          </a:prstGeom>
          <a:ln w="25400">
            <a:solidFill>
              <a:srgbClr val="971817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40" name="Shape 140"/>
          <p:cNvSpPr/>
          <p:nvPr/>
        </p:nvSpPr>
        <p:spPr>
          <a:xfrm>
            <a:off x="3987848" y="2849780"/>
            <a:ext cx="1012011" cy="59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 defTabSz="457200">
              <a:defRPr sz="4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75" dirty="0"/>
              <a:t>Jesus</a:t>
            </a:r>
          </a:p>
        </p:txBody>
      </p:sp>
      <p:sp>
        <p:nvSpPr>
          <p:cNvPr id="141" name="Shape 141"/>
          <p:cNvSpPr/>
          <p:nvPr/>
        </p:nvSpPr>
        <p:spPr>
          <a:xfrm>
            <a:off x="3976489" y="1917422"/>
            <a:ext cx="279" cy="854497"/>
          </a:xfrm>
          <a:prstGeom prst="line">
            <a:avLst/>
          </a:prstGeom>
          <a:ln w="25400">
            <a:solidFill>
              <a:srgbClr val="F60E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42" name="Shape 142"/>
          <p:cNvSpPr/>
          <p:nvPr/>
        </p:nvSpPr>
        <p:spPr>
          <a:xfrm>
            <a:off x="3272949" y="2782655"/>
            <a:ext cx="110997" cy="110996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43" name="Shape 143"/>
          <p:cNvSpPr/>
          <p:nvPr/>
        </p:nvSpPr>
        <p:spPr>
          <a:xfrm flipV="1">
            <a:off x="1226343" y="2769348"/>
            <a:ext cx="2005748" cy="13307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44" name="Shape 144"/>
          <p:cNvSpPr/>
          <p:nvPr/>
        </p:nvSpPr>
        <p:spPr>
          <a:xfrm>
            <a:off x="5512960" y="2760052"/>
            <a:ext cx="2378532" cy="2939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45" name="Shape 145"/>
          <p:cNvSpPr/>
          <p:nvPr/>
        </p:nvSpPr>
        <p:spPr>
          <a:xfrm flipV="1">
            <a:off x="5472596" y="3523124"/>
            <a:ext cx="1" cy="278106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46" name="Shape 146"/>
          <p:cNvSpPr/>
          <p:nvPr/>
        </p:nvSpPr>
        <p:spPr>
          <a:xfrm>
            <a:off x="3231550" y="2765653"/>
            <a:ext cx="753607" cy="1"/>
          </a:xfrm>
          <a:prstGeom prst="line">
            <a:avLst/>
          </a:prstGeom>
          <a:ln w="25400">
            <a:solidFill>
              <a:srgbClr val="971817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48" name="Shape 148"/>
          <p:cNvSpPr/>
          <p:nvPr/>
        </p:nvSpPr>
        <p:spPr>
          <a:xfrm flipH="1">
            <a:off x="4147145" y="3453721"/>
            <a:ext cx="0" cy="1809671"/>
          </a:xfrm>
          <a:prstGeom prst="line">
            <a:avLst/>
          </a:prstGeom>
          <a:ln w="25400">
            <a:solidFill>
              <a:srgbClr val="F60E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49" name="Shape 149"/>
          <p:cNvSpPr/>
          <p:nvPr/>
        </p:nvSpPr>
        <p:spPr>
          <a:xfrm flipV="1">
            <a:off x="4146866" y="5257800"/>
            <a:ext cx="690151" cy="0"/>
          </a:xfrm>
          <a:prstGeom prst="line">
            <a:avLst/>
          </a:prstGeom>
          <a:ln w="25400">
            <a:solidFill>
              <a:srgbClr val="971817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50" name="Shape 150"/>
          <p:cNvSpPr/>
          <p:nvPr/>
        </p:nvSpPr>
        <p:spPr>
          <a:xfrm flipH="1">
            <a:off x="4146866" y="2045486"/>
            <a:ext cx="279" cy="869135"/>
          </a:xfrm>
          <a:prstGeom prst="line">
            <a:avLst/>
          </a:prstGeom>
          <a:ln w="25400">
            <a:solidFill>
              <a:srgbClr val="F60E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51" name="Shape 151"/>
          <p:cNvSpPr/>
          <p:nvPr/>
        </p:nvSpPr>
        <p:spPr>
          <a:xfrm>
            <a:off x="4822430" y="2918389"/>
            <a:ext cx="873899" cy="1"/>
          </a:xfrm>
          <a:prstGeom prst="line">
            <a:avLst/>
          </a:prstGeom>
          <a:ln w="25400">
            <a:solidFill>
              <a:srgbClr val="971817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52" name="Shape 152"/>
          <p:cNvSpPr/>
          <p:nvPr/>
        </p:nvSpPr>
        <p:spPr>
          <a:xfrm flipV="1">
            <a:off x="4822430" y="2760052"/>
            <a:ext cx="682444" cy="2937"/>
          </a:xfrm>
          <a:prstGeom prst="line">
            <a:avLst/>
          </a:prstGeom>
          <a:ln w="25400">
            <a:solidFill>
              <a:srgbClr val="971817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53" name="Shape 153"/>
          <p:cNvSpPr/>
          <p:nvPr/>
        </p:nvSpPr>
        <p:spPr>
          <a:xfrm flipH="1">
            <a:off x="4831361" y="2045486"/>
            <a:ext cx="285" cy="869135"/>
          </a:xfrm>
          <a:prstGeom prst="line">
            <a:avLst/>
          </a:prstGeom>
          <a:ln w="25400">
            <a:solidFill>
              <a:srgbClr val="F60E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54" name="Shape 154"/>
          <p:cNvSpPr/>
          <p:nvPr/>
        </p:nvSpPr>
        <p:spPr>
          <a:xfrm>
            <a:off x="3974152" y="2769348"/>
            <a:ext cx="175609" cy="130636"/>
          </a:xfrm>
          <a:prstGeom prst="line">
            <a:avLst/>
          </a:prstGeom>
          <a:ln w="25400">
            <a:solidFill>
              <a:srgbClr val="F60E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55" name="Shape 155"/>
          <p:cNvSpPr/>
          <p:nvPr/>
        </p:nvSpPr>
        <p:spPr>
          <a:xfrm>
            <a:off x="4831360" y="3452866"/>
            <a:ext cx="1" cy="1810526"/>
          </a:xfrm>
          <a:prstGeom prst="line">
            <a:avLst/>
          </a:prstGeom>
          <a:ln w="25400">
            <a:solidFill>
              <a:srgbClr val="F60E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56" name="Shape 156"/>
          <p:cNvSpPr/>
          <p:nvPr/>
        </p:nvSpPr>
        <p:spPr>
          <a:xfrm>
            <a:off x="4827083" y="3461231"/>
            <a:ext cx="836660" cy="1"/>
          </a:xfrm>
          <a:prstGeom prst="line">
            <a:avLst/>
          </a:prstGeom>
          <a:ln w="25400">
            <a:solidFill>
              <a:srgbClr val="971817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57" name="Shape 157"/>
          <p:cNvSpPr/>
          <p:nvPr/>
        </p:nvSpPr>
        <p:spPr>
          <a:xfrm flipV="1">
            <a:off x="3391590" y="3460080"/>
            <a:ext cx="755555" cy="1151"/>
          </a:xfrm>
          <a:prstGeom prst="line">
            <a:avLst/>
          </a:prstGeom>
          <a:ln w="25400">
            <a:solidFill>
              <a:srgbClr val="971817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58" name="Shape 158"/>
          <p:cNvSpPr/>
          <p:nvPr/>
        </p:nvSpPr>
        <p:spPr>
          <a:xfrm>
            <a:off x="4130866" y="2054415"/>
            <a:ext cx="699853" cy="1"/>
          </a:xfrm>
          <a:prstGeom prst="line">
            <a:avLst/>
          </a:prstGeom>
          <a:ln w="25400">
            <a:solidFill>
              <a:srgbClr val="F60E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59" name="Shape 159"/>
          <p:cNvSpPr/>
          <p:nvPr/>
        </p:nvSpPr>
        <p:spPr>
          <a:xfrm>
            <a:off x="3974153" y="1927567"/>
            <a:ext cx="688185" cy="2998"/>
          </a:xfrm>
          <a:prstGeom prst="line">
            <a:avLst/>
          </a:prstGeom>
          <a:ln w="25400">
            <a:solidFill>
              <a:srgbClr val="F60E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60" name="Shape 160"/>
          <p:cNvSpPr/>
          <p:nvPr/>
        </p:nvSpPr>
        <p:spPr>
          <a:xfrm>
            <a:off x="3974152" y="1920180"/>
            <a:ext cx="175609" cy="147184"/>
          </a:xfrm>
          <a:prstGeom prst="line">
            <a:avLst/>
          </a:prstGeom>
          <a:ln w="25400">
            <a:solidFill>
              <a:srgbClr val="F60E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61" name="Shape 161"/>
          <p:cNvSpPr/>
          <p:nvPr/>
        </p:nvSpPr>
        <p:spPr>
          <a:xfrm>
            <a:off x="4663148" y="1930566"/>
            <a:ext cx="167403" cy="123849"/>
          </a:xfrm>
          <a:prstGeom prst="line">
            <a:avLst/>
          </a:prstGeom>
          <a:ln w="25400">
            <a:solidFill>
              <a:srgbClr val="F60E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62" name="Shape 162"/>
          <p:cNvSpPr/>
          <p:nvPr/>
        </p:nvSpPr>
        <p:spPr>
          <a:xfrm flipH="1">
            <a:off x="3890647" y="3454306"/>
            <a:ext cx="931" cy="1574895"/>
          </a:xfrm>
          <a:prstGeom prst="line">
            <a:avLst/>
          </a:prstGeom>
          <a:ln w="25400">
            <a:solidFill>
              <a:srgbClr val="F60E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163" name="Shape 163"/>
          <p:cNvSpPr/>
          <p:nvPr/>
        </p:nvSpPr>
        <p:spPr>
          <a:xfrm>
            <a:off x="3891113" y="5029201"/>
            <a:ext cx="264808" cy="234191"/>
          </a:xfrm>
          <a:prstGeom prst="line">
            <a:avLst/>
          </a:prstGeom>
          <a:ln w="25400">
            <a:solidFill>
              <a:srgbClr val="F60E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pic>
        <p:nvPicPr>
          <p:cNvPr id="164" name="Screen Shot 2015-03-29 at 4.32.58 PM.png"/>
          <p:cNvPicPr/>
          <p:nvPr/>
        </p:nvPicPr>
        <p:blipFill>
          <a:blip r:embed="rId2">
            <a:alphaModFix amt="25000"/>
            <a:extLst/>
          </a:blip>
          <a:stretch>
            <a:fillRect/>
          </a:stretch>
        </p:blipFill>
        <p:spPr>
          <a:xfrm>
            <a:off x="5317118" y="1267369"/>
            <a:ext cx="970253" cy="1435975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-23877" y="558793"/>
            <a:ext cx="9108941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9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endParaRPr lang="en-US" sz="28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Shape 163"/>
          <p:cNvSpPr/>
          <p:nvPr/>
        </p:nvSpPr>
        <p:spPr>
          <a:xfrm>
            <a:off x="3219531" y="2769348"/>
            <a:ext cx="182937" cy="135778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35" name="Shape 163"/>
          <p:cNvSpPr/>
          <p:nvPr/>
        </p:nvSpPr>
        <p:spPr>
          <a:xfrm>
            <a:off x="5505801" y="2754806"/>
            <a:ext cx="169072" cy="159815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36" name="Shape 144"/>
          <p:cNvSpPr/>
          <p:nvPr/>
        </p:nvSpPr>
        <p:spPr>
          <a:xfrm>
            <a:off x="5658213" y="2915389"/>
            <a:ext cx="2385679" cy="1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2" name="Circular Arrow 1"/>
          <p:cNvSpPr/>
          <p:nvPr/>
        </p:nvSpPr>
        <p:spPr>
          <a:xfrm>
            <a:off x="2057400" y="762000"/>
            <a:ext cx="4953000" cy="2561446"/>
          </a:xfrm>
          <a:prstGeom prst="circularArrow">
            <a:avLst>
              <a:gd name="adj1" fmla="val 3156"/>
              <a:gd name="adj2" fmla="val 695066"/>
              <a:gd name="adj3" fmla="val 20784674"/>
              <a:gd name="adj4" fmla="val 10735019"/>
              <a:gd name="adj5" fmla="val 11827"/>
            </a:avLst>
          </a:prstGeom>
          <a:solidFill>
            <a:srgbClr val="7030A0">
              <a:alpha val="20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888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304800"/>
            <a:ext cx="8686801" cy="533400"/>
          </a:xfrm>
        </p:spPr>
        <p:txBody>
          <a:bodyPr/>
          <a:lstStyle/>
          <a:p>
            <a:r>
              <a:rPr lang="en-US" sz="2800" b="1" dirty="0" smtClean="0">
                <a:latin typeface="Candara"/>
                <a:cs typeface="Candara"/>
              </a:rPr>
              <a:t>"Give </a:t>
            </a:r>
            <a:r>
              <a:rPr lang="en-US" sz="2800" b="1" dirty="0">
                <a:latin typeface="Candara"/>
                <a:cs typeface="Candara"/>
              </a:rPr>
              <a:t>Me Your Eyes” by Brandon </a:t>
            </a:r>
            <a:r>
              <a:rPr lang="en-US" sz="2800" b="1" dirty="0" smtClean="0">
                <a:latin typeface="Candara"/>
                <a:cs typeface="Candara"/>
              </a:rPr>
              <a:t>Heath</a:t>
            </a:r>
            <a:endParaRPr lang="en-US" sz="2800" dirty="0">
              <a:solidFill>
                <a:srgbClr val="C00000"/>
              </a:solidFill>
              <a:latin typeface="Candara"/>
              <a:cs typeface="Candara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1066800"/>
            <a:ext cx="8686801" cy="6324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Looked down from a broken sky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Traced out by the city lights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My world from a mile high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Best seat in the house tonight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Touched down on the cold black top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Hold on for the sudden stop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Breathe in the familiar shock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Of confusion. And chaos</a:t>
            </a:r>
          </a:p>
          <a:p>
            <a:pPr marL="0" indent="0">
              <a:buNone/>
            </a:pPr>
            <a:endParaRPr lang="en-US" sz="2400" b="1" dirty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All those people </a:t>
            </a:r>
            <a:r>
              <a:rPr lang="en-US" sz="2400" b="1" dirty="0" err="1">
                <a:latin typeface="Candara" charset="0"/>
                <a:ea typeface="Candara" charset="0"/>
                <a:cs typeface="Candara" charset="0"/>
              </a:rPr>
              <a:t>goin</a:t>
            </a: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' somewhere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Why have I never cared?</a:t>
            </a:r>
          </a:p>
        </p:txBody>
      </p:sp>
    </p:spTree>
    <p:extLst>
      <p:ext uri="{BB962C8B-B14F-4D97-AF65-F5344CB8AC3E}">
        <p14:creationId xmlns:p14="http://schemas.microsoft.com/office/powerpoint/2010/main" val="40960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304800"/>
            <a:ext cx="8686801" cy="533400"/>
          </a:xfrm>
        </p:spPr>
        <p:txBody>
          <a:bodyPr/>
          <a:lstStyle/>
          <a:p>
            <a:r>
              <a:rPr lang="en-US" sz="2800" b="1" dirty="0" smtClean="0">
                <a:latin typeface="Candara"/>
                <a:cs typeface="Candara"/>
              </a:rPr>
              <a:t>"Give </a:t>
            </a:r>
            <a:r>
              <a:rPr lang="en-US" sz="2800" b="1" dirty="0">
                <a:latin typeface="Candara"/>
                <a:cs typeface="Candara"/>
              </a:rPr>
              <a:t>Me Your Eyes” by Brandon </a:t>
            </a:r>
            <a:r>
              <a:rPr lang="en-US" sz="2800" b="1" dirty="0" smtClean="0">
                <a:latin typeface="Candara"/>
                <a:cs typeface="Candara"/>
              </a:rPr>
              <a:t>Heath</a:t>
            </a:r>
            <a:endParaRPr lang="en-US" sz="2800" dirty="0">
              <a:solidFill>
                <a:srgbClr val="C00000"/>
              </a:solidFill>
              <a:latin typeface="Candara"/>
              <a:cs typeface="Candara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1066800"/>
            <a:ext cx="8686801" cy="6324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Give me Your eyes for just one second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Give me Your eyes so I can see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Everything that I keep missing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Give me Your love for humanity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Give me Your arms for the broken-hearted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The ones that are far beyond my reach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Give me Your heart for the ones forgotten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Give me Your eyes so I can see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Yeah </a:t>
            </a:r>
            <a:endParaRPr lang="en-US" sz="2400" b="1" dirty="0" smtClean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andara" charset="0"/>
                <a:ea typeface="Candara" charset="0"/>
                <a:cs typeface="Candara" charset="0"/>
              </a:rPr>
              <a:t>Yeah</a:t>
            </a:r>
          </a:p>
          <a:p>
            <a:pPr marL="0" indent="0">
              <a:buNone/>
            </a:pPr>
            <a:r>
              <a:rPr lang="en-US" sz="2400" b="1" dirty="0" smtClean="0">
                <a:latin typeface="Candara" charset="0"/>
                <a:ea typeface="Candara" charset="0"/>
                <a:cs typeface="Candara" charset="0"/>
              </a:rPr>
              <a:t>Yeah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Yeah</a:t>
            </a:r>
          </a:p>
        </p:txBody>
      </p:sp>
    </p:spTree>
    <p:extLst>
      <p:ext uri="{BB962C8B-B14F-4D97-AF65-F5344CB8AC3E}">
        <p14:creationId xmlns:p14="http://schemas.microsoft.com/office/powerpoint/2010/main" val="100398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SHARING OUR FAITH—JESUS’ WAY</a:t>
            </a:r>
            <a:endParaRPr lang="en-US" sz="3000" i="0" dirty="0">
              <a:solidFill>
                <a:srgbClr val="8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15350" cy="5638800"/>
          </a:xfrm>
        </p:spPr>
        <p:txBody>
          <a:bodyPr/>
          <a:lstStyle/>
          <a:p>
            <a:pPr marL="454025" indent="-454025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Helvetica"/>
              </a:rPr>
              <a:t>“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Mention the word “Evangelism” and many people feel a lot of 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guilt.</a:t>
            </a:r>
          </a:p>
          <a:p>
            <a:pPr marL="454025" indent="-454025">
              <a:buFont typeface="Arial"/>
              <a:buChar char="•"/>
            </a:pPr>
            <a:endParaRPr lang="en-US" sz="1400" dirty="0">
              <a:latin typeface="Candara" charset="0"/>
              <a:ea typeface="Candara" charset="0"/>
              <a:cs typeface="Candara" charset="0"/>
            </a:endParaRPr>
          </a:p>
          <a:p>
            <a:pPr marL="454025" indent="-454025">
              <a:buFont typeface="Arial"/>
              <a:buChar char="•"/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Christians also have real fears of failure in evangelism =  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being rejected, offending 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the other party, and of being embarrassed by not 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having a good 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answer.</a:t>
            </a:r>
            <a:endParaRPr lang="en-US" dirty="0">
              <a:latin typeface="Candara" charset="0"/>
              <a:ea typeface="Candara" charset="0"/>
              <a:cs typeface="Candara" charset="0"/>
            </a:endParaRPr>
          </a:p>
          <a:p>
            <a:endParaRPr lang="en-US" b="0" dirty="0">
              <a:latin typeface="Candara" charset="0"/>
              <a:ea typeface="Candara" charset="0"/>
              <a:cs typeface="Candara" charset="0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endParaRPr lang="en-US" b="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  <a:sym typeface="Helvetic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2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304800"/>
            <a:ext cx="8686801" cy="533400"/>
          </a:xfrm>
        </p:spPr>
        <p:txBody>
          <a:bodyPr/>
          <a:lstStyle/>
          <a:p>
            <a:r>
              <a:rPr lang="en-US" sz="2800" b="1" dirty="0" smtClean="0">
                <a:latin typeface="Candara"/>
                <a:cs typeface="Candara"/>
              </a:rPr>
              <a:t>"Give </a:t>
            </a:r>
            <a:r>
              <a:rPr lang="en-US" sz="2800" b="1" dirty="0">
                <a:latin typeface="Candara"/>
                <a:cs typeface="Candara"/>
              </a:rPr>
              <a:t>Me Your Eyes” by Brandon </a:t>
            </a:r>
            <a:r>
              <a:rPr lang="en-US" sz="2800" b="1" dirty="0" smtClean="0">
                <a:latin typeface="Candara"/>
                <a:cs typeface="Candara"/>
              </a:rPr>
              <a:t>Heath</a:t>
            </a:r>
            <a:endParaRPr lang="en-US" sz="2800" dirty="0">
              <a:solidFill>
                <a:srgbClr val="C00000"/>
              </a:solidFill>
              <a:latin typeface="Candara"/>
              <a:cs typeface="Candara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1066800"/>
            <a:ext cx="8686801" cy="6324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Step out on a busy street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See a girl and our eyes meet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Does her best to smile at me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To hide what's underneath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There's a man just to her right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Black suit and a bright red tie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Too ashamed to tell his wife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He's out of work, he's </a:t>
            </a:r>
            <a:r>
              <a:rPr lang="en-US" sz="2400" b="1" dirty="0" err="1">
                <a:latin typeface="Candara" charset="0"/>
                <a:ea typeface="Candara" charset="0"/>
                <a:cs typeface="Candara" charset="0"/>
              </a:rPr>
              <a:t>buyin</a:t>
            </a: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' time</a:t>
            </a:r>
          </a:p>
          <a:p>
            <a:pPr marL="0" indent="0">
              <a:buNone/>
            </a:pPr>
            <a:endParaRPr lang="en-US" sz="2400" b="1" dirty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All those people </a:t>
            </a:r>
            <a:r>
              <a:rPr lang="en-US" sz="2400" b="1" dirty="0" err="1">
                <a:latin typeface="Candara" charset="0"/>
                <a:ea typeface="Candara" charset="0"/>
                <a:cs typeface="Candara" charset="0"/>
              </a:rPr>
              <a:t>goin</a:t>
            </a: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' somewhere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Why have I never cared?</a:t>
            </a:r>
          </a:p>
        </p:txBody>
      </p:sp>
    </p:spTree>
    <p:extLst>
      <p:ext uri="{BB962C8B-B14F-4D97-AF65-F5344CB8AC3E}">
        <p14:creationId xmlns:p14="http://schemas.microsoft.com/office/powerpoint/2010/main" val="112512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304800"/>
            <a:ext cx="8686801" cy="533400"/>
          </a:xfrm>
        </p:spPr>
        <p:txBody>
          <a:bodyPr/>
          <a:lstStyle/>
          <a:p>
            <a:r>
              <a:rPr lang="en-US" sz="2800" b="1" dirty="0" smtClean="0">
                <a:latin typeface="Candara"/>
                <a:cs typeface="Candara"/>
              </a:rPr>
              <a:t>"Give </a:t>
            </a:r>
            <a:r>
              <a:rPr lang="en-US" sz="2800" b="1" dirty="0">
                <a:latin typeface="Candara"/>
                <a:cs typeface="Candara"/>
              </a:rPr>
              <a:t>Me Your Eyes” by Brandon </a:t>
            </a:r>
            <a:r>
              <a:rPr lang="en-US" sz="2800" b="1" dirty="0" smtClean="0">
                <a:latin typeface="Candara"/>
                <a:cs typeface="Candara"/>
              </a:rPr>
              <a:t>Heath</a:t>
            </a:r>
            <a:endParaRPr lang="en-US" sz="2800" dirty="0">
              <a:solidFill>
                <a:srgbClr val="C00000"/>
              </a:solidFill>
              <a:latin typeface="Candara"/>
              <a:cs typeface="Candara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1066800"/>
            <a:ext cx="8686801" cy="6324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Give me Your eyes for just one second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Give me Your eyes so I can see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Everything that I keep missing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Give me Your love for humanity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Give me Your arms for the broken-hearted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The ones that are far beyond my reach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Give me Your heart for the ones forgotten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Give me Your eyes so I can see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Yeah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Yeah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Yeah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Yeah</a:t>
            </a:r>
          </a:p>
        </p:txBody>
      </p:sp>
    </p:spTree>
    <p:extLst>
      <p:ext uri="{BB962C8B-B14F-4D97-AF65-F5344CB8AC3E}">
        <p14:creationId xmlns:p14="http://schemas.microsoft.com/office/powerpoint/2010/main" val="566758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304800"/>
            <a:ext cx="8686801" cy="533400"/>
          </a:xfrm>
        </p:spPr>
        <p:txBody>
          <a:bodyPr/>
          <a:lstStyle/>
          <a:p>
            <a:r>
              <a:rPr lang="en-US" sz="2800" b="1" dirty="0" smtClean="0">
                <a:latin typeface="Candara"/>
                <a:cs typeface="Candara"/>
              </a:rPr>
              <a:t>"Give </a:t>
            </a:r>
            <a:r>
              <a:rPr lang="en-US" sz="2800" b="1" dirty="0">
                <a:latin typeface="Candara"/>
                <a:cs typeface="Candara"/>
              </a:rPr>
              <a:t>Me Your Eyes” by Brandon </a:t>
            </a:r>
            <a:r>
              <a:rPr lang="en-US" sz="2800" b="1" dirty="0" smtClean="0">
                <a:latin typeface="Candara"/>
                <a:cs typeface="Candara"/>
              </a:rPr>
              <a:t>Heath</a:t>
            </a:r>
            <a:endParaRPr lang="en-US" sz="2800" dirty="0">
              <a:solidFill>
                <a:srgbClr val="C00000"/>
              </a:solidFill>
              <a:latin typeface="Candara"/>
              <a:cs typeface="Candara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1066800"/>
            <a:ext cx="8686801" cy="6324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I've been there a million times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A couple of million eyes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Just move and pass me by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I swear I never thought that I was wrong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Well I want a second glance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So give me a second chance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To see the way You've seen the people all along</a:t>
            </a:r>
          </a:p>
        </p:txBody>
      </p:sp>
    </p:spTree>
    <p:extLst>
      <p:ext uri="{BB962C8B-B14F-4D97-AF65-F5344CB8AC3E}">
        <p14:creationId xmlns:p14="http://schemas.microsoft.com/office/powerpoint/2010/main" val="10102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304800"/>
            <a:ext cx="8686801" cy="533400"/>
          </a:xfrm>
        </p:spPr>
        <p:txBody>
          <a:bodyPr/>
          <a:lstStyle/>
          <a:p>
            <a:r>
              <a:rPr lang="en-US" sz="2800" b="1" dirty="0" smtClean="0">
                <a:latin typeface="Candara"/>
                <a:cs typeface="Candara"/>
              </a:rPr>
              <a:t>"Give </a:t>
            </a:r>
            <a:r>
              <a:rPr lang="en-US" sz="2800" b="1" dirty="0">
                <a:latin typeface="Candara"/>
                <a:cs typeface="Candara"/>
              </a:rPr>
              <a:t>Me Your Eyes” by Brandon </a:t>
            </a:r>
            <a:r>
              <a:rPr lang="en-US" sz="2800" b="1" dirty="0" smtClean="0">
                <a:latin typeface="Candara"/>
                <a:cs typeface="Candara"/>
              </a:rPr>
              <a:t>Heath</a:t>
            </a:r>
            <a:endParaRPr lang="en-US" sz="2800" dirty="0">
              <a:solidFill>
                <a:srgbClr val="C00000"/>
              </a:solidFill>
              <a:latin typeface="Candara"/>
              <a:cs typeface="Candara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1066800"/>
            <a:ext cx="8686801" cy="6324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Give me Your eyes for just one second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Give me Your eyes so I can see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Everything that I keep missing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Give me Your love for humanity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Give me Your arms for the broken-hearted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The ones that are far beyond my reach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Give me Your heart for the ones forgotten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Give me Your eyes so I can see</a:t>
            </a:r>
          </a:p>
        </p:txBody>
      </p:sp>
    </p:spTree>
    <p:extLst>
      <p:ext uri="{BB962C8B-B14F-4D97-AF65-F5344CB8AC3E}">
        <p14:creationId xmlns:p14="http://schemas.microsoft.com/office/powerpoint/2010/main" val="48930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304800"/>
            <a:ext cx="8686801" cy="533400"/>
          </a:xfrm>
        </p:spPr>
        <p:txBody>
          <a:bodyPr/>
          <a:lstStyle/>
          <a:p>
            <a:r>
              <a:rPr lang="en-US" sz="2800" b="1" dirty="0" smtClean="0">
                <a:latin typeface="Candara"/>
                <a:cs typeface="Candara"/>
              </a:rPr>
              <a:t>"Give </a:t>
            </a:r>
            <a:r>
              <a:rPr lang="en-US" sz="2800" b="1" dirty="0">
                <a:latin typeface="Candara"/>
                <a:cs typeface="Candara"/>
              </a:rPr>
              <a:t>Me Your Eyes” by Brandon </a:t>
            </a:r>
            <a:r>
              <a:rPr lang="en-US" sz="2800" b="1" dirty="0" smtClean="0">
                <a:latin typeface="Candara"/>
                <a:cs typeface="Candara"/>
              </a:rPr>
              <a:t>Heath</a:t>
            </a:r>
            <a:endParaRPr lang="en-US" sz="2800" dirty="0">
              <a:solidFill>
                <a:srgbClr val="C00000"/>
              </a:solidFill>
              <a:latin typeface="Candara"/>
              <a:cs typeface="Candara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1066800"/>
            <a:ext cx="8686801" cy="6324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Candara" charset="0"/>
                <a:ea typeface="Candara" charset="0"/>
                <a:cs typeface="Candara" charset="0"/>
              </a:rPr>
              <a:t>Give </a:t>
            </a: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me Your Eyes (Give me Your eyes for just one second)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Lord, give me Your eyes (Give me Your eyes so I can see)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Everything (Everything that I keep missing)</a:t>
            </a:r>
          </a:p>
          <a:p>
            <a:pPr marL="0" indent="0">
              <a:buNone/>
            </a:pPr>
            <a:r>
              <a:rPr lang="en-US" sz="2400" b="1" dirty="0" smtClean="0">
                <a:latin typeface="Candara" charset="0"/>
                <a:ea typeface="Candara" charset="0"/>
                <a:cs typeface="Candara" charset="0"/>
              </a:rPr>
              <a:t>That I keep missin</a:t>
            </a: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g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Give me Your heart (Give me Your arms for the broken-hearted)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For the broken hearted (The ones that are far beyond my reach)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Give me Your heart (Give me Your heart for the ones forgotten)</a:t>
            </a: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Lord, give me Your eyes (Give me Your eyes so I can see)</a:t>
            </a:r>
          </a:p>
          <a:p>
            <a:pPr marL="0" indent="0">
              <a:buNone/>
            </a:pPr>
            <a:r>
              <a:rPr lang="en-US" sz="2400" b="1" dirty="0" smtClean="0">
                <a:latin typeface="Candara" charset="0"/>
                <a:ea typeface="Candara" charset="0"/>
                <a:cs typeface="Candara" charset="0"/>
              </a:rPr>
              <a:t>Yeah</a:t>
            </a:r>
            <a:r>
              <a:rPr lang="is-IS" sz="2400" b="1" dirty="0" smtClean="0">
                <a:latin typeface="Candara" charset="0"/>
                <a:ea typeface="Candara" charset="0"/>
                <a:cs typeface="Candara" charset="0"/>
              </a:rPr>
              <a:t>…</a:t>
            </a:r>
            <a:r>
              <a:rPr lang="en-US" sz="2400" b="1" dirty="0" smtClean="0">
                <a:latin typeface="Candara" charset="0"/>
                <a:ea typeface="Candara" charset="0"/>
                <a:cs typeface="Candara" charset="0"/>
              </a:rPr>
              <a:t>Yeah</a:t>
            </a:r>
            <a:r>
              <a:rPr lang="is-IS" sz="2400" b="1" dirty="0" smtClean="0">
                <a:latin typeface="Candara" charset="0"/>
                <a:ea typeface="Candara" charset="0"/>
                <a:cs typeface="Candara" charset="0"/>
              </a:rPr>
              <a:t>…</a:t>
            </a:r>
            <a:r>
              <a:rPr lang="en-US" sz="2400" b="1" dirty="0" smtClean="0">
                <a:latin typeface="Candara" charset="0"/>
                <a:ea typeface="Candara" charset="0"/>
                <a:cs typeface="Candara" charset="0"/>
              </a:rPr>
              <a:t>Yeah</a:t>
            </a:r>
            <a:r>
              <a:rPr lang="is-IS" sz="2400" b="1" dirty="0" smtClean="0">
                <a:latin typeface="Candara" charset="0"/>
                <a:ea typeface="Candara" charset="0"/>
                <a:cs typeface="Candara" charset="0"/>
              </a:rPr>
              <a:t>…</a:t>
            </a:r>
            <a:r>
              <a:rPr lang="en-US" sz="2400" b="1" dirty="0" smtClean="0">
                <a:latin typeface="Candara" charset="0"/>
                <a:ea typeface="Candara" charset="0"/>
                <a:cs typeface="Candara" charset="0"/>
              </a:rPr>
              <a:t>Yeah</a:t>
            </a:r>
            <a:endParaRPr lang="en-US" sz="2400" b="1" dirty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Yeah</a:t>
            </a:r>
            <a:r>
              <a:rPr lang="is-IS" sz="2400" b="1" dirty="0">
                <a:latin typeface="Candara" charset="0"/>
                <a:ea typeface="Candara" charset="0"/>
                <a:cs typeface="Candara" charset="0"/>
              </a:rPr>
              <a:t>…</a:t>
            </a: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Yeah</a:t>
            </a:r>
            <a:r>
              <a:rPr lang="is-IS" sz="2400" b="1" dirty="0">
                <a:latin typeface="Candara" charset="0"/>
                <a:ea typeface="Candara" charset="0"/>
                <a:cs typeface="Candara" charset="0"/>
              </a:rPr>
              <a:t>…</a:t>
            </a: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Yeah</a:t>
            </a:r>
            <a:r>
              <a:rPr lang="is-IS" sz="2400" b="1" dirty="0">
                <a:latin typeface="Candara" charset="0"/>
                <a:ea typeface="Candara" charset="0"/>
                <a:cs typeface="Candara" charset="0"/>
              </a:rPr>
              <a:t>…</a:t>
            </a:r>
            <a:r>
              <a:rPr lang="en-US" sz="2400" b="1" dirty="0">
                <a:latin typeface="Candara" charset="0"/>
                <a:ea typeface="Candara" charset="0"/>
                <a:cs typeface="Candara" charset="0"/>
              </a:rPr>
              <a:t>Yeah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4703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304800"/>
            <a:ext cx="8686801" cy="5334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SHARING OUR FAITH—JESUS’ WAY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8" y="914400"/>
            <a:ext cx="8686801" cy="5562600"/>
          </a:xfrm>
        </p:spPr>
        <p:txBody>
          <a:bodyPr/>
          <a:lstStyle/>
          <a:p>
            <a:pPr marL="0" lvl="0" indent="0" defTabSz="45720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latin typeface="Candara" charset="0"/>
                <a:ea typeface="Candara" charset="0"/>
                <a:cs typeface="Candara" charset="0"/>
                <a:sym typeface="Times New Roman"/>
              </a:rPr>
              <a:t>Possible Applications:</a:t>
            </a:r>
            <a:endParaRPr lang="en-US" sz="2400" b="1" dirty="0">
              <a:latin typeface="Candara" charset="0"/>
              <a:ea typeface="Candara" charset="0"/>
              <a:cs typeface="Candara" charset="0"/>
              <a:sym typeface="Times New Roman"/>
            </a:endParaRPr>
          </a:p>
          <a:p>
            <a:pPr marL="514350" indent="-514350" defTabSz="457200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latin typeface="Candara" charset="0"/>
                <a:ea typeface="Candara" charset="0"/>
                <a:cs typeface="Candara" charset="0"/>
                <a:sym typeface="Times New Roman"/>
              </a:rPr>
              <a:t>Practice until you’re </a:t>
            </a:r>
            <a:r>
              <a:rPr lang="en-US" sz="2400" dirty="0">
                <a:latin typeface="Candara" charset="0"/>
                <a:ea typeface="Candara" charset="0"/>
                <a:cs typeface="Candara" charset="0"/>
                <a:sym typeface="Times New Roman"/>
              </a:rPr>
              <a:t>confident at giving a gospel </a:t>
            </a:r>
            <a:r>
              <a:rPr lang="en-US" sz="2400" dirty="0" smtClean="0">
                <a:latin typeface="Candara" charset="0"/>
                <a:ea typeface="Candara" charset="0"/>
                <a:cs typeface="Candara" charset="0"/>
                <a:sym typeface="Times New Roman"/>
              </a:rPr>
              <a:t>presentation.</a:t>
            </a:r>
          </a:p>
          <a:p>
            <a:pPr marL="514350" lvl="0" indent="-514350" defTabSz="457200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Candara" charset="0"/>
                <a:ea typeface="Candara" charset="0"/>
                <a:cs typeface="Candara" charset="0"/>
                <a:sym typeface="Times New Roman"/>
              </a:rPr>
              <a:t>Practice sharing your testimony</a:t>
            </a:r>
            <a:r>
              <a:rPr lang="en-US" sz="2400" dirty="0" smtClean="0">
                <a:latin typeface="Candara" charset="0"/>
                <a:ea typeface="Candara" charset="0"/>
                <a:cs typeface="Candara" charset="0"/>
                <a:sym typeface="Times New Roman"/>
              </a:rPr>
              <a:t>.</a:t>
            </a:r>
          </a:p>
          <a:p>
            <a:pPr marL="514350" lvl="0" indent="-514350" defTabSz="457200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Candara" charset="0"/>
                <a:ea typeface="Candara" charset="0"/>
                <a:cs typeface="Candara" charset="0"/>
                <a:sym typeface="Times New Roman"/>
              </a:rPr>
              <a:t>List and start praying for 3-5 people that you really want to see come to faith</a:t>
            </a:r>
            <a:r>
              <a:rPr lang="en-US" sz="2400" dirty="0" smtClean="0">
                <a:latin typeface="Candara" charset="0"/>
                <a:ea typeface="Candara" charset="0"/>
                <a:cs typeface="Candara" charset="0"/>
                <a:sym typeface="Times New Roman"/>
              </a:rPr>
              <a:t>. Pray for more compassion for people.</a:t>
            </a:r>
          </a:p>
          <a:p>
            <a:pPr marL="514350" indent="-514350" defTabSz="457200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Candara" charset="0"/>
                <a:ea typeface="Candara" charset="0"/>
                <a:cs typeface="Candara" charset="0"/>
                <a:sym typeface="Times New Roman"/>
              </a:rPr>
              <a:t>Have your men’s/women’s accountability group or community group design an activity especially for connecting with one of your non-Christian </a:t>
            </a:r>
            <a:r>
              <a:rPr lang="en-US" sz="2400" dirty="0" smtClean="0">
                <a:latin typeface="Candara" charset="0"/>
                <a:ea typeface="Candara" charset="0"/>
                <a:cs typeface="Candara" charset="0"/>
                <a:sym typeface="Times New Roman"/>
              </a:rPr>
              <a:t>friends</a:t>
            </a:r>
            <a:endParaRPr lang="en-US" sz="2400" dirty="0">
              <a:latin typeface="Candara" charset="0"/>
              <a:ea typeface="Candara" charset="0"/>
              <a:cs typeface="Candara" charset="0"/>
              <a:sym typeface="Times New Roman"/>
            </a:endParaRPr>
          </a:p>
          <a:p>
            <a:pPr marL="514350" lvl="0" indent="-514350" defTabSz="457200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latin typeface="Candara" charset="0"/>
                <a:ea typeface="Candara" charset="0"/>
                <a:cs typeface="Candara" charset="0"/>
                <a:sym typeface="Times New Roman"/>
              </a:rPr>
              <a:t>Study &amp; practice throwing </a:t>
            </a:r>
            <a:r>
              <a:rPr lang="en-US" sz="2400" dirty="0">
                <a:latin typeface="Candara" charset="0"/>
                <a:ea typeface="Candara" charset="0"/>
                <a:cs typeface="Candara" charset="0"/>
                <a:sym typeface="Times New Roman"/>
              </a:rPr>
              <a:t>out bait.</a:t>
            </a:r>
          </a:p>
          <a:p>
            <a:pPr marL="514350" lvl="0" indent="-514350" defTabSz="457200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latin typeface="Candara" charset="0"/>
                <a:ea typeface="Candara" charset="0"/>
                <a:cs typeface="Candara" charset="0"/>
                <a:sym typeface="Times New Roman"/>
              </a:rPr>
              <a:t>Pray about how to be more intentional in </a:t>
            </a:r>
            <a:r>
              <a:rPr lang="en-US" sz="2400" dirty="0">
                <a:latin typeface="Candara" charset="0"/>
                <a:ea typeface="Candara" charset="0"/>
                <a:cs typeface="Candara" charset="0"/>
                <a:sym typeface="Times New Roman"/>
              </a:rPr>
              <a:t>building some new friendships with non-Christians</a:t>
            </a:r>
            <a:r>
              <a:rPr lang="en-US" sz="2400" dirty="0" smtClean="0">
                <a:latin typeface="Candara" charset="0"/>
                <a:ea typeface="Candara" charset="0"/>
                <a:cs typeface="Candara" charset="0"/>
                <a:sym typeface="Times New Roman"/>
              </a:rPr>
              <a:t>.</a:t>
            </a:r>
          </a:p>
          <a:p>
            <a:pPr marL="514350" lvl="0" indent="-514350" defTabSz="457200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latin typeface="Candara" charset="0"/>
                <a:ea typeface="Candara" charset="0"/>
                <a:cs typeface="Candara" charset="0"/>
                <a:sym typeface="Times New Roman"/>
              </a:rPr>
              <a:t>Invite </a:t>
            </a:r>
            <a:r>
              <a:rPr lang="en-US" sz="2400" dirty="0">
                <a:latin typeface="Candara" charset="0"/>
                <a:ea typeface="Candara" charset="0"/>
                <a:cs typeface="Candara" charset="0"/>
                <a:sym typeface="Times New Roman"/>
              </a:rPr>
              <a:t>a non-Christian friend </a:t>
            </a:r>
            <a:r>
              <a:rPr lang="en-US" sz="2400" dirty="0" smtClean="0">
                <a:latin typeface="Candara" charset="0"/>
                <a:ea typeface="Candara" charset="0"/>
                <a:cs typeface="Candara" charset="0"/>
                <a:sym typeface="Times New Roman"/>
              </a:rPr>
              <a:t>to our church picnic, Harvest crusade, of a church service. </a:t>
            </a:r>
          </a:p>
          <a:p>
            <a:pPr marL="514350" lvl="0" indent="-514350" defTabSz="457200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latin typeface="Candara" charset="0"/>
                <a:ea typeface="Candara" charset="0"/>
                <a:cs typeface="Candara" charset="0"/>
                <a:sym typeface="Times New Roman"/>
              </a:rPr>
              <a:t>Invite a non-Christian friend to study the book of Matthew.</a:t>
            </a:r>
          </a:p>
        </p:txBody>
      </p:sp>
    </p:spTree>
    <p:extLst>
      <p:ext uri="{BB962C8B-B14F-4D97-AF65-F5344CB8AC3E}">
        <p14:creationId xmlns:p14="http://schemas.microsoft.com/office/powerpoint/2010/main" val="10240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  <a:cs typeface="MS PGothic" charset="0"/>
              </a:rPr>
              <a:t>THREE 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304799" y="1524000"/>
            <a:ext cx="8674847" cy="51816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What about today’s message was most helpful to me?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do I feel led to do differently or to work on when it comes to sharing your faith.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Why is it that I don’t share my faith more frequently and what would the Lord have me do about this?</a:t>
            </a:r>
          </a:p>
        </p:txBody>
      </p:sp>
    </p:spTree>
    <p:extLst>
      <p:ext uri="{BB962C8B-B14F-4D97-AF65-F5344CB8AC3E}">
        <p14:creationId xmlns:p14="http://schemas.microsoft.com/office/powerpoint/2010/main" val="853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286" y="1143000"/>
            <a:ext cx="8919534" cy="57150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Helvetica"/>
              </a:rPr>
              <a:t>“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Helvetica"/>
              </a:rPr>
              <a:t>Success in evangelism is sharing </a:t>
            </a:r>
          </a:p>
          <a:p>
            <a:pPr marL="0" lvl="0" indent="0" algn="ctr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Helvetica"/>
              </a:rPr>
              <a:t>the Gospel by the leading of the Holy Spirit </a:t>
            </a:r>
          </a:p>
          <a:p>
            <a:pPr marL="0" lvl="0" indent="0" algn="ctr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Helvetica"/>
              </a:rPr>
              <a:t>and leaving the results to God.”</a:t>
            </a:r>
          </a:p>
          <a:p>
            <a:pPr marL="0" lvl="0" indent="0" algn="ctr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Helvetica"/>
              </a:rPr>
              <a:t>(Bill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Helvetica"/>
              </a:rPr>
              <a:t>Bright, founder of 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Helvetica"/>
              </a:rPr>
              <a:t>Cru)</a:t>
            </a:r>
            <a:endParaRPr lang="en-US" sz="2400" b="1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  <a:sym typeface="Helvetica"/>
            </a:endParaRPr>
          </a:p>
          <a:p>
            <a:pPr marL="0" lvl="0" indent="0" algn="ctr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endParaRPr lang="en-US" sz="2400" b="1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  <a:sym typeface="Helvetica"/>
            </a:endParaRPr>
          </a:p>
          <a:p>
            <a:pPr marL="0" lvl="0" indent="0" algn="ctr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endParaRPr lang="en-US" sz="800" b="1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  <a:sym typeface="Helvetica"/>
            </a:endParaRPr>
          </a:p>
          <a:p>
            <a:pPr marL="0" lvl="0" indent="0" algn="ctr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Helvetica"/>
              </a:rPr>
              <a:t>“Success in evangelism is sharing truth </a:t>
            </a:r>
            <a:endParaRPr lang="en-US" sz="2400" b="1" dirty="0" smtClean="0">
              <a:solidFill>
                <a:srgbClr val="000000"/>
              </a:solidFill>
              <a:latin typeface="Candara" charset="0"/>
              <a:ea typeface="Candara" charset="0"/>
              <a:cs typeface="Candara" charset="0"/>
              <a:sym typeface="Helvetica"/>
            </a:endParaRPr>
          </a:p>
          <a:p>
            <a:pPr marL="0" lvl="0" indent="0" algn="ctr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Helvetica"/>
              </a:rPr>
              <a:t>about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Helvetica"/>
              </a:rPr>
              <a:t>God by the leading and power of the</a:t>
            </a:r>
          </a:p>
          <a:p>
            <a:pPr marL="0" lvl="0" indent="0" algn="ctr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Helvetica"/>
              </a:rPr>
              <a:t>Holy Spirit and leaving the results to God.”</a:t>
            </a:r>
          </a:p>
          <a:p>
            <a:pPr marL="0" indent="0" defTabSz="420623">
              <a:buSzPct val="100000"/>
              <a:buNone/>
              <a:defRPr sz="1800">
                <a:solidFill>
                  <a:srgbClr val="000000"/>
                </a:solidFill>
              </a:defRPr>
            </a:pPr>
            <a:endParaRPr lang="en-US" sz="2400" i="1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10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SHARING OUR </a:t>
            </a:r>
            <a:r>
              <a:rPr lang="en-US" sz="3000" b="1" i="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FAITH—JESUS</a:t>
            </a:r>
            <a:r>
              <a:rPr lang="en-US" sz="3000" b="1" i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’ WAY</a:t>
            </a:r>
            <a:endParaRPr lang="en-US" sz="3000" i="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2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143000"/>
            <a:ext cx="8762999" cy="5715000"/>
          </a:xfrm>
        </p:spPr>
        <p:txBody>
          <a:bodyPr/>
          <a:lstStyle/>
          <a:p>
            <a:pPr marL="454025" indent="-454025"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Let’s learn from greatest evangelist ever. </a:t>
            </a:r>
          </a:p>
          <a:p>
            <a:pPr marL="454025" indent="-454025"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Jesus’ encounter with the Samaritan woman.</a:t>
            </a:r>
          </a:p>
          <a:p>
            <a:pPr marL="0" indent="0">
              <a:buNone/>
              <a:defRPr/>
            </a:pPr>
            <a:endParaRPr lang="en-US" sz="1200" dirty="0" smtClean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buNone/>
              <a:defRPr/>
            </a:pPr>
            <a:r>
              <a:rPr lang="en-US" sz="2300" i="1" dirty="0" smtClean="0">
                <a:latin typeface="Candara"/>
                <a:ea typeface="Candara" charset="0"/>
                <a:cs typeface="Candara"/>
              </a:rPr>
              <a:t>And </a:t>
            </a:r>
            <a:r>
              <a:rPr lang="en-US" sz="2300" i="1" dirty="0">
                <a:latin typeface="Candara"/>
                <a:ea typeface="Candara" charset="0"/>
                <a:cs typeface="Candara"/>
              </a:rPr>
              <a:t>he had to pass through </a:t>
            </a:r>
            <a:r>
              <a:rPr lang="en-US" sz="2300" i="1" dirty="0" smtClean="0">
                <a:latin typeface="Candara"/>
                <a:ea typeface="Candara" charset="0"/>
                <a:cs typeface="Candara"/>
              </a:rPr>
              <a:t>Samaria.</a:t>
            </a:r>
            <a:br>
              <a:rPr lang="en-US" sz="2300" i="1" dirty="0" smtClean="0">
                <a:latin typeface="Candara"/>
                <a:ea typeface="Candara" charset="0"/>
                <a:cs typeface="Candara"/>
              </a:rPr>
            </a:br>
            <a:r>
              <a:rPr lang="en-US" sz="2300" i="1" dirty="0" smtClean="0">
                <a:latin typeface="Candara"/>
                <a:ea typeface="Candara" charset="0"/>
                <a:cs typeface="Candara"/>
                <a:sym typeface="Times New Roman"/>
              </a:rPr>
              <a:t>John </a:t>
            </a:r>
            <a:r>
              <a:rPr lang="en-US" sz="2300" i="1" dirty="0" smtClean="0">
                <a:latin typeface="Candara"/>
                <a:ea typeface="Times New Roman"/>
                <a:cs typeface="Candara"/>
                <a:sym typeface="Times New Roman"/>
              </a:rPr>
              <a:t>4:4</a:t>
            </a:r>
            <a:endParaRPr lang="en-US" sz="2300" i="1" dirty="0">
              <a:latin typeface="Candara"/>
              <a:ea typeface="Times New Roman"/>
              <a:cs typeface="Candara"/>
              <a:sym typeface="Times New Roman"/>
            </a:endParaRPr>
          </a:p>
          <a:p>
            <a:pPr marL="0" lvl="0" indent="0" defTabSz="420623">
              <a:buNone/>
              <a:defRPr sz="1800">
                <a:solidFill>
                  <a:srgbClr val="000000"/>
                </a:solidFill>
              </a:defRPr>
            </a:pPr>
            <a:endParaRPr lang="en-US"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lvl="1" indent="0" defTabSz="420623">
              <a:buSzPct val="100000"/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latin typeface="Candara" charset="0"/>
                <a:ea typeface="Candara" charset="0"/>
                <a:cs typeface="Candara" charset="0"/>
                <a:sym typeface="Times New Roman"/>
              </a:rPr>
              <a:t>* </a:t>
            </a:r>
            <a:r>
              <a:rPr lang="en-US" sz="2400" b="1" u="sng" dirty="0" smtClean="0">
                <a:latin typeface="Candara" charset="0"/>
                <a:ea typeface="Candara" charset="0"/>
                <a:cs typeface="Candara" charset="0"/>
                <a:sym typeface="Times New Roman"/>
              </a:rPr>
              <a:t>Principle:</a:t>
            </a:r>
          </a:p>
          <a:p>
            <a:pPr marL="854075" lvl="1" indent="-454025" defTabSz="420623">
              <a:buSzPct val="10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We need to be </a:t>
            </a:r>
            <a:r>
              <a:rPr lang="en-US" sz="2400" b="1" u="sng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LED BY GOD </a:t>
            </a: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and have </a:t>
            </a:r>
            <a:r>
              <a:rPr lang="en-US" sz="2400" b="1" u="sng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HIS COMPASSION</a:t>
            </a: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 for people. (John 4:4)</a:t>
            </a:r>
          </a:p>
          <a:p>
            <a:pPr marL="0" lvl="0" indent="0" defTabSz="420623">
              <a:buSzPct val="100000"/>
              <a:buNone/>
              <a:defRPr sz="1800">
                <a:solidFill>
                  <a:srgbClr val="000000"/>
                </a:solidFill>
              </a:defRPr>
            </a:pPr>
            <a:endParaRPr lang="en-US" sz="1800" b="1" dirty="0"/>
          </a:p>
          <a:p>
            <a:pPr marL="0" lvl="0" indent="0" defTabSz="420623">
              <a:buSzPct val="100000"/>
              <a:buNone/>
              <a:defRPr sz="1800">
                <a:solidFill>
                  <a:srgbClr val="000000"/>
                </a:solidFill>
              </a:defRPr>
            </a:pPr>
            <a:endParaRPr lang="en-US" i="1" dirty="0">
              <a:latin typeface="Candara"/>
              <a:cs typeface="Canda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10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SHARING OUR </a:t>
            </a:r>
            <a:r>
              <a:rPr lang="en-US" sz="3000" b="1" i="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FAITH—JESUS</a:t>
            </a:r>
            <a:r>
              <a:rPr lang="en-US" sz="3000" b="1" i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’ WAY</a:t>
            </a:r>
            <a:endParaRPr lang="en-US" sz="3000" i="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079820" cy="6096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SHARING OUR 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FAITH</a:t>
            </a: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—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JESUS</a:t>
            </a: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’ WAY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867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300" i="1" baseline="30000" dirty="0" smtClean="0">
                <a:latin typeface="Candara" charset="0"/>
                <a:ea typeface="Candara" charset="0"/>
                <a:cs typeface="Candara" charset="0"/>
              </a:rPr>
              <a:t>5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So 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he came to a town of Samaria called </a:t>
            </a:r>
            <a:r>
              <a:rPr lang="en-US" sz="2300" i="1" dirty="0" err="1">
                <a:latin typeface="Candara" charset="0"/>
                <a:ea typeface="Candara" charset="0"/>
                <a:cs typeface="Candara" charset="0"/>
              </a:rPr>
              <a:t>Sychar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,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near 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t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he field that 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Jacob had given to his son Joseph.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baseline="30000" dirty="0" smtClean="0">
                <a:latin typeface="Candara" charset="0"/>
                <a:ea typeface="Candara" charset="0"/>
                <a:cs typeface="Candara" charset="0"/>
              </a:rPr>
              <a:t>6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Jacob’s well 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was there;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so 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Jesus, wearied as he was from his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journey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,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was sitting beside 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the well. It was about the sixth hour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. </a:t>
            </a:r>
            <a:b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baseline="30000" dirty="0" smtClean="0">
                <a:latin typeface="Candara" charset="0"/>
                <a:ea typeface="Candara" charset="0"/>
                <a:cs typeface="Candara" charset="0"/>
              </a:rPr>
              <a:t>7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A 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woman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from 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Samaria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came to 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draw water. Jesus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said</a:t>
            </a:r>
            <a:b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to her,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“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Give me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a 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drink.” </a:t>
            </a:r>
            <a:r>
              <a:rPr lang="en-US" sz="2300" i="1" baseline="30000" dirty="0" smtClean="0">
                <a:latin typeface="Candara" charset="0"/>
                <a:ea typeface="Candara" charset="0"/>
                <a:cs typeface="Candara" charset="0"/>
              </a:rPr>
              <a:t>8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For his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disciples 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had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gone 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away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into 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the city to buy 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food</a:t>
            </a:r>
            <a:r>
              <a:rPr lang="en-US" sz="2200" i="1" dirty="0" smtClean="0">
                <a:latin typeface="Candara" charset="0"/>
                <a:ea typeface="Candara" charset="0"/>
                <a:cs typeface="Candara" charset="0"/>
              </a:rPr>
              <a:t>.)</a:t>
            </a:r>
            <a:r>
              <a:rPr lang="en-US" sz="2200" i="1" dirty="0">
                <a:latin typeface="Candara" charset="0"/>
                <a:ea typeface="Candara" charset="0"/>
                <a:cs typeface="Candara" charset="0"/>
              </a:rPr>
              <a:t> </a:t>
            </a:r>
            <a:endParaRPr lang="en-US" sz="2200" i="1" dirty="0" smtClean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endParaRPr lang="en-US" sz="1200" i="1" dirty="0" smtClean="0">
              <a:latin typeface="Candara" charset="0"/>
              <a:ea typeface="Candara" charset="0"/>
              <a:cs typeface="Candara" charset="0"/>
            </a:endParaRPr>
          </a:p>
          <a:p>
            <a:pPr marL="400050" lvl="1" indent="0" defTabSz="420623">
              <a:buSzPct val="100000"/>
              <a:buNone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latin typeface="Candara" charset="0"/>
                <a:ea typeface="Candara" charset="0"/>
                <a:cs typeface="Candara" charset="0"/>
                <a:sym typeface="Times New Roman"/>
              </a:rPr>
              <a:t>* </a:t>
            </a:r>
            <a:r>
              <a:rPr lang="en-US" sz="2400" b="1" u="sng" dirty="0">
                <a:latin typeface="Candara" charset="0"/>
                <a:ea typeface="Candara" charset="0"/>
                <a:cs typeface="Candara" charset="0"/>
                <a:sym typeface="Times New Roman"/>
              </a:rPr>
              <a:t>Principle:</a:t>
            </a:r>
          </a:p>
          <a:p>
            <a:pPr marL="854075" lvl="1" indent="-454025">
              <a:buFont typeface="Wingdings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If </a:t>
            </a:r>
            <a:r>
              <a:rPr lang="en-US" sz="24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you want to share truth about </a:t>
            </a: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God, </a:t>
            </a:r>
            <a:r>
              <a:rPr lang="en-US" sz="24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you must </a:t>
            </a:r>
            <a:r>
              <a:rPr lang="en-US" sz="2400" b="1" u="sng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OPEN YOUR MOUTH</a:t>
            </a: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. </a:t>
            </a:r>
          </a:p>
          <a:p>
            <a:pPr marL="854075" lvl="1" indent="-454025">
              <a:buFont typeface="Wingdings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Treat </a:t>
            </a:r>
            <a:r>
              <a:rPr lang="en-US" sz="24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those you speak to </a:t>
            </a:r>
            <a:r>
              <a:rPr lang="en-US" sz="2400" b="1" u="sng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WITH RESPECT</a:t>
            </a:r>
            <a:r>
              <a:rPr lang="en-US" sz="2400" b="1" dirty="0" smtClean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. </a:t>
            </a:r>
            <a:endParaRPr lang="en-US" sz="2400" b="1" dirty="0">
              <a:solidFill>
                <a:srgbClr val="C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7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286" y="1143000"/>
            <a:ext cx="8919534" cy="5715000"/>
          </a:xfrm>
        </p:spPr>
        <p:txBody>
          <a:bodyPr/>
          <a:lstStyle/>
          <a:p>
            <a:pPr marL="454025" indent="-454025"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 Common Process of Making Disciples</a:t>
            </a:r>
          </a:p>
          <a:p>
            <a:pPr marL="0" indent="0">
              <a:buNone/>
              <a:defRPr/>
            </a:pPr>
            <a:endParaRPr lang="en-US" sz="1000" b="1" i="1" dirty="0" smtClean="0">
              <a:latin typeface="Candara" charset="0"/>
              <a:ea typeface="MS PGothic" charset="0"/>
              <a:cs typeface="Arial" charset="0"/>
            </a:endParaRPr>
          </a:p>
          <a:p>
            <a:pPr marL="400050" lvl="1" indent="0">
              <a:buNone/>
              <a:defRPr/>
            </a:pPr>
            <a:r>
              <a:rPr lang="en-US" sz="2400" b="1" i="1" dirty="0" smtClean="0">
                <a:latin typeface="Candara" charset="0"/>
                <a:ea typeface="MS PGothic" charset="0"/>
                <a:cs typeface="Arial" charset="0"/>
              </a:rPr>
              <a:t> strangers    </a:t>
            </a:r>
            <a:r>
              <a:rPr lang="en-US" sz="2000" b="1" i="1" dirty="0" smtClean="0">
                <a:latin typeface="Candara" charset="0"/>
                <a:ea typeface="MS PGothic" charset="0"/>
                <a:cs typeface="Arial" charset="0"/>
              </a:rPr>
              <a:t>    </a:t>
            </a:r>
          </a:p>
          <a:p>
            <a:pPr marL="0" indent="0">
              <a:buNone/>
              <a:defRPr/>
            </a:pPr>
            <a:r>
              <a:rPr lang="en-US" sz="2400" b="1" i="1" dirty="0" smtClean="0">
                <a:latin typeface="Candara" charset="0"/>
                <a:ea typeface="MS PGothic" charset="0"/>
                <a:cs typeface="Arial" charset="0"/>
              </a:rPr>
              <a:t>	</a:t>
            </a:r>
            <a:r>
              <a:rPr lang="en-US" sz="2000" b="1" i="1" dirty="0" smtClean="0">
                <a:latin typeface="Candara" charset="0"/>
                <a:ea typeface="MS PGothic" charset="0"/>
                <a:cs typeface="Arial" charset="0"/>
              </a:rPr>
              <a:t>	</a:t>
            </a:r>
            <a:r>
              <a:rPr lang="en-US" sz="2400" b="1" i="1" dirty="0" smtClean="0">
                <a:latin typeface="Candara" charset="0"/>
                <a:ea typeface="MS PGothic" charset="0"/>
                <a:cs typeface="Arial" charset="0"/>
              </a:rPr>
              <a:t> </a:t>
            </a:r>
            <a:endParaRPr lang="en-US" sz="2000" b="1" i="1" dirty="0" smtClean="0">
              <a:latin typeface="Candara" charset="0"/>
              <a:ea typeface="MS PGothic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sz="2400" b="1" i="1" dirty="0" smtClean="0">
                <a:latin typeface="Candara" charset="0"/>
                <a:ea typeface="MS PGothic" charset="0"/>
                <a:cs typeface="Arial" charset="0"/>
              </a:rPr>
              <a:t>	       	 acquaintances        </a:t>
            </a:r>
          </a:p>
          <a:p>
            <a:pPr marL="0" indent="0">
              <a:buNone/>
              <a:defRPr/>
            </a:pPr>
            <a:r>
              <a:rPr lang="en-US" sz="2400" b="1" i="1" dirty="0">
                <a:latin typeface="Candara" charset="0"/>
                <a:ea typeface="MS PGothic" charset="0"/>
                <a:cs typeface="Arial" charset="0"/>
              </a:rPr>
              <a:t>	</a:t>
            </a:r>
            <a:r>
              <a:rPr lang="en-US" sz="2400" b="1" i="1" dirty="0" smtClean="0">
                <a:latin typeface="Candara" charset="0"/>
                <a:ea typeface="MS PGothic" charset="0"/>
                <a:cs typeface="Arial" charset="0"/>
              </a:rPr>
              <a:t>			            </a:t>
            </a:r>
          </a:p>
          <a:p>
            <a:pPr marL="0" indent="0">
              <a:buNone/>
              <a:defRPr/>
            </a:pPr>
            <a:r>
              <a:rPr lang="en-US" sz="2400" b="1" i="1" dirty="0">
                <a:latin typeface="Candara" charset="0"/>
                <a:ea typeface="MS PGothic" charset="0"/>
                <a:cs typeface="Arial" charset="0"/>
              </a:rPr>
              <a:t>	</a:t>
            </a:r>
            <a:r>
              <a:rPr lang="en-US" sz="2400" b="1" i="1" dirty="0" smtClean="0">
                <a:latin typeface="Candara" charset="0"/>
                <a:ea typeface="MS PGothic" charset="0"/>
                <a:cs typeface="Arial" charset="0"/>
              </a:rPr>
              <a:t>	</a:t>
            </a:r>
            <a:r>
              <a:rPr lang="en-US" sz="2400" b="1" i="1" dirty="0">
                <a:latin typeface="Candara" charset="0"/>
                <a:ea typeface="MS PGothic" charset="0"/>
                <a:cs typeface="Arial" charset="0"/>
              </a:rPr>
              <a:t>	</a:t>
            </a:r>
            <a:r>
              <a:rPr lang="en-US" sz="2400" b="1" i="1" dirty="0" smtClean="0">
                <a:latin typeface="Candara" charset="0"/>
                <a:ea typeface="MS PGothic" charset="0"/>
                <a:cs typeface="Arial" charset="0"/>
              </a:rPr>
              <a:t>	friends</a:t>
            </a:r>
          </a:p>
          <a:p>
            <a:pPr marL="0" indent="0">
              <a:buNone/>
              <a:defRPr/>
            </a:pPr>
            <a:r>
              <a:rPr lang="en-US" sz="2400" b="1" i="1" dirty="0" smtClean="0">
                <a:latin typeface="Candara" charset="0"/>
                <a:ea typeface="MS PGothic" charset="0"/>
                <a:cs typeface="Arial" charset="0"/>
              </a:rPr>
              <a:t>								           </a:t>
            </a:r>
            <a:r>
              <a:rPr lang="en-US" sz="2000" b="1" i="1" dirty="0">
                <a:latin typeface="Candara" charset="0"/>
                <a:ea typeface="MS PGothic" charset="0"/>
                <a:cs typeface="Arial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400" b="1" i="1" dirty="0">
                <a:latin typeface="Candara" charset="0"/>
                <a:ea typeface="MS PGothic" charset="0"/>
                <a:cs typeface="Arial" charset="0"/>
              </a:rPr>
              <a:t>					     </a:t>
            </a:r>
            <a:r>
              <a:rPr lang="en-US" sz="2400" b="1" i="1" dirty="0" smtClean="0">
                <a:latin typeface="Candara" charset="0"/>
                <a:ea typeface="MS PGothic" charset="0"/>
                <a:cs typeface="Arial" charset="0"/>
              </a:rPr>
              <a:t>  </a:t>
            </a:r>
            <a:r>
              <a:rPr lang="en-US" sz="2400" b="1" i="1" dirty="0">
                <a:latin typeface="Candara" charset="0"/>
                <a:ea typeface="MS PGothic" charset="0"/>
                <a:cs typeface="Arial" charset="0"/>
              </a:rPr>
              <a:t>believers         </a:t>
            </a:r>
            <a:endParaRPr lang="en-US" sz="2400" b="1" i="1" dirty="0" smtClean="0">
              <a:latin typeface="Candara" charset="0"/>
              <a:ea typeface="MS PGothic" charset="0"/>
              <a:cs typeface="Arial" charset="0"/>
            </a:endParaRPr>
          </a:p>
          <a:p>
            <a:pPr marL="0" indent="0">
              <a:buNone/>
              <a:defRPr/>
            </a:pPr>
            <a:endParaRPr lang="en-US" sz="2400" b="1" i="1" dirty="0">
              <a:latin typeface="Candara" charset="0"/>
              <a:ea typeface="MS PGothic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sz="2400" b="1" i="1" dirty="0" smtClean="0">
                <a:latin typeface="Candara" charset="0"/>
                <a:ea typeface="MS PGothic" charset="0"/>
                <a:cs typeface="Arial" charset="0"/>
              </a:rPr>
              <a:t>							   disciples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2" name="Right Arrow 1"/>
          <p:cNvSpPr/>
          <p:nvPr/>
        </p:nvSpPr>
        <p:spPr bwMode="auto">
          <a:xfrm rot="1447839" flipV="1">
            <a:off x="1507396" y="2338242"/>
            <a:ext cx="915500" cy="283956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 Medium ITC" pitchFamily="34" charset="0"/>
              <a:cs typeface="Arial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079820" cy="6096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SHARING OUR 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FAITH</a:t>
            </a: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—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JESUS</a:t>
            </a: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’ WAY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447839" flipV="1">
            <a:off x="3062782" y="3237987"/>
            <a:ext cx="990146" cy="283956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 Medium ITC" pitchFamily="34" charset="0"/>
              <a:cs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447839" flipV="1">
            <a:off x="4714779" y="4106289"/>
            <a:ext cx="915500" cy="283956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 Medium ITC" pitchFamily="34" charset="0"/>
              <a:cs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447839" flipV="1">
            <a:off x="6263265" y="4941309"/>
            <a:ext cx="915500" cy="283956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 Medium IT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09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b="1" i="1" baseline="30000" dirty="0">
                <a:latin typeface="Candara" charset="0"/>
                <a:ea typeface="MS PGothic" charset="0"/>
                <a:cs typeface="Candara" charset="0"/>
              </a:rPr>
              <a:t> 15</a:t>
            </a: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…but in your hearts honor Christ the Lord </a:t>
            </a:r>
            <a:r>
              <a:rPr lang="en-US" sz="2400" b="1" i="1" dirty="0" smtClean="0">
                <a:latin typeface="Candara" charset="0"/>
                <a:ea typeface="MS PGothic" charset="0"/>
                <a:cs typeface="Candara" charset="0"/>
              </a:rPr>
              <a:t/>
            </a:r>
            <a:br>
              <a:rPr lang="en-US" sz="2400" b="1" i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400" b="1" i="1" dirty="0" smtClean="0">
                <a:latin typeface="Candara" charset="0"/>
                <a:ea typeface="MS PGothic" charset="0"/>
                <a:cs typeface="Candara" charset="0"/>
              </a:rPr>
              <a:t>as </a:t>
            </a: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holy, </a:t>
            </a:r>
            <a:r>
              <a:rPr lang="en-US" sz="2400" b="1" i="1" dirty="0" smtClean="0">
                <a:latin typeface="Candara" charset="0"/>
                <a:ea typeface="MS PGothic" charset="0"/>
                <a:cs typeface="Candara" charset="0"/>
              </a:rPr>
              <a:t>always </a:t>
            </a: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being prepared to make a defense </a:t>
            </a:r>
            <a:r>
              <a:rPr lang="en-US" sz="2400" b="1" i="1" dirty="0" smtClean="0">
                <a:latin typeface="Candara" charset="0"/>
                <a:ea typeface="MS PGothic" charset="0"/>
                <a:cs typeface="Candara" charset="0"/>
              </a:rPr>
              <a:t/>
            </a:r>
            <a:br>
              <a:rPr lang="en-US" sz="2400" b="1" i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400" b="1" i="1" dirty="0" smtClean="0">
                <a:latin typeface="Candara" charset="0"/>
                <a:ea typeface="MS PGothic" charset="0"/>
                <a:cs typeface="Candara" charset="0"/>
              </a:rPr>
              <a:t>to </a:t>
            </a: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anyone who asks you for a reason for the </a:t>
            </a:r>
            <a:r>
              <a:rPr lang="en-US" sz="2400" b="1" i="1" dirty="0" smtClean="0">
                <a:latin typeface="Candara" charset="0"/>
                <a:ea typeface="MS PGothic" charset="0"/>
                <a:cs typeface="Candara" charset="0"/>
              </a:rPr>
              <a:t>hope that</a:t>
            </a:r>
            <a:br>
              <a:rPr lang="en-US" sz="2400" b="1" i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400" b="1" i="1" dirty="0" smtClean="0">
                <a:latin typeface="Candara" charset="0"/>
                <a:ea typeface="MS PGothic" charset="0"/>
                <a:cs typeface="Candara" charset="0"/>
              </a:rPr>
              <a:t> </a:t>
            </a: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is in you; yet do it with gentleness and respect, </a:t>
            </a:r>
            <a:r>
              <a:rPr lang="en-US" sz="2400" b="1" i="1" dirty="0" smtClean="0">
                <a:latin typeface="Candara" charset="0"/>
                <a:ea typeface="MS PGothic" charset="0"/>
                <a:cs typeface="Candara" charset="0"/>
              </a:rPr>
              <a:t/>
            </a:r>
            <a:br>
              <a:rPr lang="en-US" sz="2400" b="1" i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400" b="1" i="1" baseline="30000" dirty="0" smtClean="0">
                <a:latin typeface="Candara" charset="0"/>
                <a:ea typeface="MS PGothic" charset="0"/>
                <a:cs typeface="Candara" charset="0"/>
              </a:rPr>
              <a:t>16</a:t>
            </a:r>
            <a:r>
              <a:rPr lang="en-US" sz="2400" b="1" i="1" dirty="0" smtClean="0">
                <a:latin typeface="Candara" charset="0"/>
                <a:ea typeface="MS PGothic" charset="0"/>
                <a:cs typeface="Candara" charset="0"/>
              </a:rPr>
              <a:t> having </a:t>
            </a: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a good conscience, so that, when you </a:t>
            </a:r>
            <a:r>
              <a:rPr lang="en-US" sz="2400" b="1" i="1" dirty="0" smtClean="0">
                <a:latin typeface="Candara" charset="0"/>
                <a:ea typeface="MS PGothic" charset="0"/>
                <a:cs typeface="Candara" charset="0"/>
              </a:rPr>
              <a:t/>
            </a:r>
            <a:br>
              <a:rPr lang="en-US" sz="2400" b="1" i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400" b="1" i="1" dirty="0" smtClean="0">
                <a:latin typeface="Candara" charset="0"/>
                <a:ea typeface="MS PGothic" charset="0"/>
                <a:cs typeface="Candara" charset="0"/>
              </a:rPr>
              <a:t>are </a:t>
            </a: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slandered, those who revile your good </a:t>
            </a:r>
            <a:r>
              <a:rPr lang="en-US" sz="2400" b="1" i="1" dirty="0" smtClean="0">
                <a:latin typeface="Candara" charset="0"/>
                <a:ea typeface="MS PGothic" charset="0"/>
                <a:cs typeface="Candara" charset="0"/>
              </a:rPr>
              <a:t/>
            </a:r>
            <a:br>
              <a:rPr lang="en-US" sz="2400" b="1" i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400" b="1" i="1" dirty="0" smtClean="0">
                <a:latin typeface="Candara" charset="0"/>
                <a:ea typeface="MS PGothic" charset="0"/>
                <a:cs typeface="Candara" charset="0"/>
              </a:rPr>
              <a:t>behavior </a:t>
            </a: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in Christ may be put to </a:t>
            </a:r>
            <a:r>
              <a:rPr lang="en-US" sz="2400" b="1" i="1" dirty="0" smtClean="0">
                <a:latin typeface="Candara" charset="0"/>
                <a:ea typeface="MS PGothic" charset="0"/>
                <a:cs typeface="Candara" charset="0"/>
              </a:rPr>
              <a:t>shame.</a:t>
            </a:r>
            <a:br>
              <a:rPr lang="en-US" sz="2400" b="1" i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400" b="1" i="1" dirty="0" smtClean="0">
                <a:latin typeface="Candara" charset="0"/>
                <a:ea typeface="MS PGothic" charset="0"/>
                <a:cs typeface="Candara" charset="0"/>
              </a:rPr>
              <a:t>1 </a:t>
            </a:r>
            <a:r>
              <a:rPr lang="en-US" sz="2400" b="1" i="1" dirty="0" smtClean="0">
                <a:latin typeface="Candara" charset="0"/>
                <a:ea typeface="MS PGothic" charset="0"/>
                <a:cs typeface="Candara" charset="0"/>
              </a:rPr>
              <a:t>Peter </a:t>
            </a:r>
            <a:r>
              <a:rPr lang="en-US" sz="2400" b="1" i="1" dirty="0" smtClean="0">
                <a:latin typeface="Candara" charset="0"/>
                <a:ea typeface="MS PGothic" charset="0"/>
                <a:cs typeface="Candara" charset="0"/>
              </a:rPr>
              <a:t>3:15-16</a:t>
            </a:r>
            <a:endParaRPr lang="en-US" sz="2400" b="1" i="1" dirty="0">
              <a:latin typeface="Candara" charset="0"/>
              <a:ea typeface="MS PGothic" charset="0"/>
              <a:cs typeface="Candara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079820" cy="6096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SHARING OUR 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FAITH</a:t>
            </a: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—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JESUS</a:t>
            </a: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’ WAY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5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079820" cy="6096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SHARING OUR 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FAITH</a:t>
            </a: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—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JESUS</a:t>
            </a: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’ WAY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867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300" i="1" baseline="30000" dirty="0">
                <a:latin typeface="Candara" charset="0"/>
                <a:ea typeface="Candara" charset="0"/>
                <a:cs typeface="Candara" charset="0"/>
              </a:rPr>
              <a:t>9 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The Samaritan woman said to him,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“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How is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it</a:t>
            </a:r>
            <a:b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that you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,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a 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Jew, ask for a drink from me, a woman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of 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Samaria?” (For Jews have no dealings with Samaritans.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)</a:t>
            </a:r>
            <a:b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300" i="1" baseline="30000" dirty="0">
                <a:latin typeface="Candara" charset="0"/>
                <a:ea typeface="Candara" charset="0"/>
                <a:cs typeface="Candara" charset="0"/>
              </a:rPr>
              <a:t>10 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Jesus answered her, “If you knew the gift of God, and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who 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it is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that 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is saying to you, ‘Give me a drink,’ you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would 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have asked </a:t>
            </a: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300" i="1" dirty="0" smtClean="0">
                <a:latin typeface="Candara" charset="0"/>
                <a:ea typeface="Candara" charset="0"/>
                <a:cs typeface="Candara" charset="0"/>
              </a:rPr>
              <a:t>him</a:t>
            </a:r>
            <a:r>
              <a:rPr lang="en-US" sz="2300" i="1" dirty="0">
                <a:latin typeface="Candara" charset="0"/>
                <a:ea typeface="Candara" charset="0"/>
                <a:cs typeface="Candara" charset="0"/>
              </a:rPr>
              <a:t>, and he would have given you living water.” </a:t>
            </a:r>
          </a:p>
          <a:p>
            <a:pPr marL="0" indent="0">
              <a:buNone/>
            </a:pPr>
            <a:endParaRPr lang="en-US" sz="1200" i="1" dirty="0" smtClean="0">
              <a:latin typeface="Candara" charset="0"/>
              <a:ea typeface="Candara" charset="0"/>
              <a:cs typeface="Candara" charset="0"/>
            </a:endParaRPr>
          </a:p>
          <a:p>
            <a:pPr marL="400050" lvl="1" indent="0" defTabSz="420623">
              <a:buSzPct val="100000"/>
              <a:buNone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latin typeface="Candara" charset="0"/>
                <a:ea typeface="Candara" charset="0"/>
                <a:cs typeface="Candara" charset="0"/>
                <a:sym typeface="Times New Roman"/>
              </a:rPr>
              <a:t>* </a:t>
            </a:r>
            <a:r>
              <a:rPr lang="en-US" sz="2400" b="1" u="sng" dirty="0">
                <a:latin typeface="Candara" charset="0"/>
                <a:ea typeface="Candara" charset="0"/>
                <a:cs typeface="Candara" charset="0"/>
                <a:sym typeface="Times New Roman"/>
              </a:rPr>
              <a:t>Principle:</a:t>
            </a:r>
          </a:p>
          <a:p>
            <a:pPr marL="854075" lvl="1" indent="-454025">
              <a:buFont typeface="Wingdings" charset="2"/>
              <a:buChar char="Ø"/>
            </a:pPr>
            <a:r>
              <a:rPr lang="en-US" sz="24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Throw out some </a:t>
            </a:r>
            <a:r>
              <a:rPr lang="en-US" sz="2400" b="1" u="sng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“BAIT”</a:t>
            </a:r>
            <a:r>
              <a:rPr lang="en-US" sz="2400" b="1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 and attempt to turn the conversation toward spiritual things.</a:t>
            </a:r>
          </a:p>
        </p:txBody>
      </p:sp>
    </p:spTree>
    <p:extLst>
      <p:ext uri="{BB962C8B-B14F-4D97-AF65-F5344CB8AC3E}">
        <p14:creationId xmlns:p14="http://schemas.microsoft.com/office/powerpoint/2010/main" val="50400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3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84159</TotalTime>
  <Words>2089</Words>
  <Application>Microsoft Macintosh PowerPoint</Application>
  <PresentationFormat>On-screen Show (4:3)</PresentationFormat>
  <Paragraphs>323</Paragraphs>
  <Slides>37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37</vt:i4>
      </vt:variant>
      <vt:variant>
        <vt:lpstr>Slide Titles</vt:lpstr>
      </vt:variant>
      <vt:variant>
        <vt:i4>37</vt:i4>
      </vt:variant>
    </vt:vector>
  </HeadingPairs>
  <TitlesOfParts>
    <vt:vector size="74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33_Default Design</vt:lpstr>
      <vt:lpstr>35_Default Design</vt:lpstr>
      <vt:lpstr>2_Normal</vt:lpstr>
      <vt:lpstr>32_Default Design</vt:lpstr>
      <vt:lpstr>PowerPoint Presentation</vt:lpstr>
      <vt:lpstr>Sharing Our Faith—Jesus’ Way</vt:lpstr>
      <vt:lpstr>PowerPoint Presentation</vt:lpstr>
      <vt:lpstr>PowerPoint Presentation</vt:lpstr>
      <vt:lpstr>PowerPoint Presentation</vt:lpstr>
      <vt:lpstr>SHARING OUR FAITH—JESUS’ WAY</vt:lpstr>
      <vt:lpstr>SHARING OUR FAITH—JESUS’ WAY</vt:lpstr>
      <vt:lpstr>SHARING OUR FAITH—JESUS’ WAY</vt:lpstr>
      <vt:lpstr>SHARING OUR FAITH—JESUS’ WAY</vt:lpstr>
      <vt:lpstr>SHARING OUR FAITH—JESUS’ WAY</vt:lpstr>
      <vt:lpstr>SHARING OUR FAITH—JESUS’ WAY</vt:lpstr>
      <vt:lpstr>SHARING OUR FAITH—JESUS’ WAY</vt:lpstr>
      <vt:lpstr>SHARING OUR FAITH—JESUS’ WAY</vt:lpstr>
      <vt:lpstr>SHARING OUR FAITH—JESUS’ WAY</vt:lpstr>
      <vt:lpstr>SHARING OUR FAITH—JESUS’ WAY</vt:lpstr>
      <vt:lpstr>SHARING OUR FAITH—JESUS’ WAY</vt:lpstr>
      <vt:lpstr>SHARING OUR FAITH—JESUS’ WAY</vt:lpstr>
      <vt:lpstr>SHARING OUR FAITH—JESUS’ WAY</vt:lpstr>
      <vt:lpstr>SHARING OUR FAITH—JESUS’ WAY</vt:lpstr>
      <vt:lpstr>SHARING OUR FAITH—JESUS’ WAY</vt:lpstr>
      <vt:lpstr>SHARING OUR FAITH—JESUS’ WAY</vt:lpstr>
      <vt:lpstr>PowerPoint Presentation</vt:lpstr>
      <vt:lpstr>PowerPoint Presentation</vt:lpstr>
      <vt:lpstr> The Bridge Illustration      Man                                                                             God</vt:lpstr>
      <vt:lpstr> The Bridge Illustration     Man                                                                             God   SIN &amp; DEATH                                                                                                                                        </vt:lpstr>
      <vt:lpstr> The Bridge Illustration      Man                                                                             God                                                                                                                                                                   </vt:lpstr>
      <vt:lpstr>The Bridge Illustration “Whoever hears my word and believes him who sent me  has eternal life and will not be condemned;  he has crossed over from death to life. Jn 5:24)   Man                                                                             God                                                                                                                                                                              Death                                                    Life             </vt:lpstr>
      <vt:lpstr>"Give Me Your Eyes” by Brandon Heath</vt:lpstr>
      <vt:lpstr>"Give Me Your Eyes” by Brandon Heath</vt:lpstr>
      <vt:lpstr>"Give Me Your Eyes” by Brandon Heath</vt:lpstr>
      <vt:lpstr>"Give Me Your Eyes” by Brandon Heath</vt:lpstr>
      <vt:lpstr>"Give Me Your Eyes” by Brandon Heath</vt:lpstr>
      <vt:lpstr>"Give Me Your Eyes” by Brandon Heath</vt:lpstr>
      <vt:lpstr>"Give Me Your Eyes” by Brandon Heath</vt:lpstr>
      <vt:lpstr>SHARING OUR FAITH—JESUS’ WAY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3662</cp:revision>
  <cp:lastPrinted>2015-12-27T15:48:34Z</cp:lastPrinted>
  <dcterms:created xsi:type="dcterms:W3CDTF">2007-10-20T20:09:35Z</dcterms:created>
  <dcterms:modified xsi:type="dcterms:W3CDTF">2016-01-25T05:08:22Z</dcterms:modified>
</cp:coreProperties>
</file>