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  <p:sldMasterId id="2147511208" r:id="rId37"/>
  </p:sldMasterIdLst>
  <p:notesMasterIdLst>
    <p:notesMasterId r:id="rId59"/>
  </p:notesMasterIdLst>
  <p:handoutMasterIdLst>
    <p:handoutMasterId r:id="rId60"/>
  </p:handoutMasterIdLst>
  <p:sldIdLst>
    <p:sldId id="1626" r:id="rId38"/>
    <p:sldId id="3075" r:id="rId39"/>
    <p:sldId id="3109" r:id="rId40"/>
    <p:sldId id="3146" r:id="rId41"/>
    <p:sldId id="3168" r:id="rId42"/>
    <p:sldId id="3145" r:id="rId43"/>
    <p:sldId id="3169" r:id="rId44"/>
    <p:sldId id="3171" r:id="rId45"/>
    <p:sldId id="3170" r:id="rId46"/>
    <p:sldId id="3172" r:id="rId47"/>
    <p:sldId id="3173" r:id="rId48"/>
    <p:sldId id="3102" r:id="rId49"/>
    <p:sldId id="3164" r:id="rId50"/>
    <p:sldId id="3165" r:id="rId51"/>
    <p:sldId id="3166" r:id="rId52"/>
    <p:sldId id="3117" r:id="rId53"/>
    <p:sldId id="3174" r:id="rId54"/>
    <p:sldId id="3175" r:id="rId55"/>
    <p:sldId id="3160" r:id="rId56"/>
    <p:sldId id="3089" r:id="rId57"/>
    <p:sldId id="1929" r:id="rId5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108" d="100"/>
          <a:sy n="108" d="100"/>
        </p:scale>
        <p:origin x="-77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slide" Target="slides/slide17.xml"/><Relationship Id="rId55" Type="http://schemas.openxmlformats.org/officeDocument/2006/relationships/slide" Target="slides/slide18.xml"/><Relationship Id="rId56" Type="http://schemas.openxmlformats.org/officeDocument/2006/relationships/slide" Target="slides/slide19.xml"/><Relationship Id="rId57" Type="http://schemas.openxmlformats.org/officeDocument/2006/relationships/slide" Target="slides/slide20.xml"/><Relationship Id="rId58" Type="http://schemas.openxmlformats.org/officeDocument/2006/relationships/slide" Target="slides/slide21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8773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0416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117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0700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8437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228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666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8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674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4063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90460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09" r:id="rId1"/>
    <p:sldLayoutId id="2147511210" r:id="rId2"/>
    <p:sldLayoutId id="2147511211" r:id="rId3"/>
    <p:sldLayoutId id="2147511212" r:id="rId4"/>
    <p:sldLayoutId id="2147511213" r:id="rId5"/>
    <p:sldLayoutId id="2147511214" r:id="rId6"/>
    <p:sldLayoutId id="2147511215" r:id="rId7"/>
    <p:sldLayoutId id="2147511216" r:id="rId8"/>
    <p:sldLayoutId id="2147511217" r:id="rId9"/>
    <p:sldLayoutId id="2147511218" r:id="rId10"/>
    <p:sldLayoutId id="2147511219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peacemaker embraces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sacrificial cost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peace-making/reconciliation (Col. 1:21-22; 2 Cor. 7:2; Matt.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5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&amp; 18; Matt. 5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:10).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baseline="30000" dirty="0" smtClean="0">
                <a:latin typeface="Candara"/>
                <a:cs typeface="Candara"/>
              </a:rPr>
              <a:t>21</a:t>
            </a:r>
            <a:r>
              <a:rPr lang="en-US" sz="2100" i="1" dirty="0">
                <a:latin typeface="Candara"/>
                <a:cs typeface="Candara"/>
              </a:rPr>
              <a:t> And you, who once were alienated and hostile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in mind, doing evil deeds, </a:t>
            </a:r>
            <a:r>
              <a:rPr lang="en-US" sz="2100" i="1" baseline="30000" dirty="0">
                <a:latin typeface="Candara"/>
                <a:cs typeface="Candara"/>
              </a:rPr>
              <a:t>22</a:t>
            </a:r>
            <a:r>
              <a:rPr lang="en-US" sz="2100" i="1" dirty="0">
                <a:latin typeface="Candara"/>
                <a:cs typeface="Candara"/>
              </a:rPr>
              <a:t> he [Christ] has now reconciled in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his body of flesh by his death, in order to present you holy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and blameless and above reproach before him,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Colossians 1:</a:t>
            </a:r>
            <a:r>
              <a:rPr lang="en-US" sz="2100" i="1" dirty="0" smtClean="0">
                <a:latin typeface="Candara"/>
                <a:cs typeface="Candara"/>
              </a:rPr>
              <a:t>21</a:t>
            </a: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6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peacemaker embraces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sacrificial cost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peace-making/reconciliation (Col. 1:21-22; 2 Cor. 7: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2-3;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Matt.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5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&amp; 18; Matt. 5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:10).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i="1" baseline="30000" dirty="0" smtClean="0">
                <a:latin typeface="Candara"/>
                <a:cs typeface="Candara"/>
              </a:rPr>
              <a:t>2</a:t>
            </a:r>
            <a:r>
              <a:rPr lang="en-US" sz="2100" b="1" i="1" baseline="30000" dirty="0">
                <a:latin typeface="Candara"/>
                <a:cs typeface="Candara"/>
              </a:rPr>
              <a:t> </a:t>
            </a:r>
            <a:r>
              <a:rPr lang="en-US" sz="2100" i="1" dirty="0">
                <a:latin typeface="Candara"/>
                <a:cs typeface="Candara"/>
              </a:rPr>
              <a:t>Make room in your hearts for us. We have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 wronged no one, we have corrupted no one,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we have taken advantage of no one. </a:t>
            </a:r>
            <a:r>
              <a:rPr lang="en-US" sz="2100" b="1" i="1" baseline="30000" dirty="0">
                <a:latin typeface="Candara"/>
                <a:cs typeface="Candara"/>
              </a:rPr>
              <a:t>3 </a:t>
            </a:r>
            <a:r>
              <a:rPr lang="en-US" sz="2100" i="1" dirty="0">
                <a:latin typeface="Candara"/>
                <a:cs typeface="Candara"/>
              </a:rPr>
              <a:t>I do not say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this to condemn you, for I said before that you are in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our hearts, to die together and to live together. 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>
                <a:latin typeface="Candara"/>
                <a:cs typeface="Candara"/>
              </a:rPr>
              <a:t>2 Corinthians 7:</a:t>
            </a:r>
            <a:r>
              <a:rPr lang="en-US" sz="2100" i="1" dirty="0" smtClean="0">
                <a:latin typeface="Candara"/>
                <a:cs typeface="Candara"/>
              </a:rPr>
              <a:t>2-3</a:t>
            </a:r>
            <a:endParaRPr lang="en-US" sz="21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i="1" dirty="0">
                <a:latin typeface="Candara"/>
                <a:cs typeface="Candara"/>
              </a:rPr>
              <a:t> </a:t>
            </a:r>
            <a:r>
              <a:rPr lang="en-US" sz="2100" b="1" i="1" baseline="30000" dirty="0" smtClean="0">
                <a:latin typeface="Candara"/>
                <a:cs typeface="Candara"/>
              </a:rPr>
              <a:t>10</a:t>
            </a:r>
            <a:r>
              <a:rPr lang="en-US" sz="2100" b="1" i="1" baseline="30000" dirty="0">
                <a:latin typeface="Candara"/>
                <a:cs typeface="Candara"/>
              </a:rPr>
              <a:t> </a:t>
            </a:r>
            <a:r>
              <a:rPr lang="en-US" sz="2100" i="1" dirty="0">
                <a:latin typeface="Candara"/>
                <a:cs typeface="Candara"/>
              </a:rPr>
              <a:t>“Blessed are those who </a:t>
            </a:r>
            <a:r>
              <a:rPr lang="en-US" sz="2100" i="1" dirty="0" smtClean="0">
                <a:latin typeface="Candara"/>
                <a:cs typeface="Candara"/>
              </a:rPr>
              <a:t>are</a:t>
            </a:r>
            <a:br>
              <a:rPr lang="en-US" sz="2100" i="1" dirty="0" smtClean="0">
                <a:latin typeface="Candara"/>
                <a:cs typeface="Candara"/>
              </a:rPr>
            </a:br>
            <a:r>
              <a:rPr lang="en-US" sz="2100" i="1" dirty="0" smtClean="0">
                <a:latin typeface="Candara"/>
                <a:cs typeface="Candara"/>
              </a:rPr>
              <a:t> </a:t>
            </a:r>
            <a:r>
              <a:rPr lang="en-US" sz="2100" i="1" dirty="0">
                <a:latin typeface="Candara"/>
                <a:cs typeface="Candara"/>
              </a:rPr>
              <a:t>persecuted </a:t>
            </a:r>
            <a:r>
              <a:rPr lang="en-US" sz="2100" i="1" dirty="0" smtClean="0">
                <a:latin typeface="Candara"/>
                <a:cs typeface="Candara"/>
              </a:rPr>
              <a:t>for </a:t>
            </a:r>
            <a:r>
              <a:rPr lang="en-US" sz="2100" i="1" dirty="0">
                <a:latin typeface="Candara"/>
                <a:cs typeface="Candara"/>
              </a:rPr>
              <a:t>righteousness' sake, </a:t>
            </a:r>
            <a:br>
              <a:rPr lang="en-US" sz="2100" i="1" dirty="0">
                <a:latin typeface="Candara"/>
                <a:cs typeface="Candara"/>
              </a:rPr>
            </a:br>
            <a:r>
              <a:rPr lang="en-US" sz="2100" i="1" dirty="0" smtClean="0">
                <a:latin typeface="Candara"/>
                <a:cs typeface="Candara"/>
              </a:rPr>
              <a:t>for</a:t>
            </a:r>
            <a:r>
              <a:rPr lang="en-US" sz="2100" i="1" dirty="0">
                <a:latin typeface="Candara"/>
                <a:cs typeface="Candara"/>
              </a:rPr>
              <a:t> theirs is the kingdom of </a:t>
            </a:r>
            <a:r>
              <a:rPr lang="en-US" sz="2100" i="1" dirty="0" smtClean="0">
                <a:latin typeface="Candara"/>
                <a:cs typeface="Candara"/>
              </a:rPr>
              <a:t>heaven.”</a:t>
            </a:r>
            <a:br>
              <a:rPr lang="en-US" sz="2100" i="1" dirty="0" smtClean="0">
                <a:latin typeface="Candara"/>
                <a:cs typeface="Candara"/>
              </a:rPr>
            </a:br>
            <a:r>
              <a:rPr lang="en-US" sz="2100" i="1" dirty="0" smtClean="0">
                <a:latin typeface="Candara"/>
                <a:cs typeface="Candara"/>
              </a:rPr>
              <a:t>Matthew </a:t>
            </a:r>
            <a:r>
              <a:rPr lang="en-US" sz="2100" i="1" dirty="0">
                <a:latin typeface="Candara"/>
                <a:cs typeface="Candara"/>
              </a:rPr>
              <a:t>5:10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100" dirty="0" smtClean="0">
              <a:latin typeface="Candara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BLESSING FOR THE PEACEMAKERS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God.” (v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has a stronger meaning than “children” of God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Its implication is more about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character-likeness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father-son filial relationship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When we are actively making peace, we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resemble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Father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who is God of peace and reconciliation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Hence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peacemakers are Christlike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—the Son who reconciled us to the Father through his atoning sacrifice, offering us peace with God by his grace.</a:t>
            </a:r>
          </a:p>
        </p:txBody>
      </p:sp>
    </p:spTree>
    <p:extLst>
      <p:ext uri="{BB962C8B-B14F-4D97-AF65-F5344CB8AC3E}">
        <p14:creationId xmlns:p14="http://schemas.microsoft.com/office/powerpoint/2010/main" val="73986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PATHWAY TO BECOMING A PEACEMAKER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63000" cy="5486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peacemaker...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poor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spirit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(confessing his helpless state for righteousness).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mourns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over sin</a:t>
            </a:r>
            <a:r>
              <a:rPr lang="en-US" sz="2400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(being contrite for his sin before God)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meek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(being humbly broken toward God and toward others)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hungers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and thirsts for righteousness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(longing for God’s will)</a:t>
            </a:r>
            <a:r>
              <a:rPr lang="en-US" sz="2400" b="1" i="1" dirty="0" smtClean="0">
                <a:latin typeface="Candara" charset="0"/>
                <a:ea typeface="MS PGothic" charset="0"/>
                <a:cs typeface="Arial" charset="0"/>
              </a:rPr>
              <a:t>. </a:t>
            </a: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merciful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(reflecting God’s mercy to others).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pure in heart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(being cleansed and utterly sincere in heart). 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actively pursues God’s shalom</a:t>
            </a:r>
            <a:r>
              <a:rPr lang="en-US" sz="2400" b="1" spc="-6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i="1" spc="-8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(vertical &amp; horizontal reconciliation).</a:t>
            </a:r>
            <a:endParaRPr lang="en-US" sz="2400" i="1" spc="-8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persecuted for righteousness’ sake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(being willing to pay the sacrificial cost of peacemaking). </a:t>
            </a:r>
            <a:endParaRPr lang="en-US" sz="24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4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188998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021762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BECOMING A PEACEMAKER IN EVERYDAY LIFE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143000"/>
            <a:ext cx="8799162" cy="5715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First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seek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MEEKNESS by surrendering your stubborn self humbly to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5:5; Ps. 37:8-9).</a:t>
            </a: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4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5</a:t>
            </a:r>
            <a:r>
              <a:rPr lang="en-US" sz="2200" i="1" dirty="0">
                <a:latin typeface="Candara" charset="0"/>
                <a:cs typeface="Times New Roman" charset="0"/>
              </a:rPr>
              <a:t> “Blessed are the meek, for they shall inherit the earth.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Matthew 5: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5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14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8</a:t>
            </a:r>
            <a:r>
              <a:rPr lang="en-US" sz="2200" i="1" dirty="0">
                <a:latin typeface="Candara" charset="0"/>
                <a:cs typeface="Times New Roman" charset="0"/>
              </a:rPr>
              <a:t> Refrain from anger, and forsake wrath!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   Fret not yourself; it tends only to evil.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baseline="30000" dirty="0">
                <a:latin typeface="Candara" charset="0"/>
                <a:cs typeface="Times New Roman" charset="0"/>
              </a:rPr>
              <a:t>9</a:t>
            </a:r>
            <a:r>
              <a:rPr lang="en-US" sz="2200" i="1" dirty="0">
                <a:latin typeface="Candara" charset="0"/>
                <a:cs typeface="Times New Roman" charset="0"/>
              </a:rPr>
              <a:t> For the evildoers shall be cut off,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but those who wait for the Lord shall inherit the land.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Psalm 37:8-9</a:t>
            </a:r>
          </a:p>
        </p:txBody>
      </p:sp>
    </p:spTree>
    <p:extLst>
      <p:ext uri="{BB962C8B-B14F-4D97-AF65-F5344CB8AC3E}">
        <p14:creationId xmlns:p14="http://schemas.microsoft.com/office/powerpoint/2010/main" val="4930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BECOMING A PEACEMAKER IN EVERYDAY LIFE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143000"/>
            <a:ext cx="8799162" cy="5715000"/>
          </a:xfrm>
        </p:spPr>
        <p:txBody>
          <a:bodyPr/>
          <a:lstStyle/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First, seek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MEEKNESS by surrendering your stubborn self humbly to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5:5; Ps. 37:8-9)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Be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willing to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pay the SACRIFICIAL COST of making peace with others (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Jas. 3:18; Rom 12:18: Phil. 2:3-4)</a:t>
            </a: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4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18</a:t>
            </a:r>
            <a:r>
              <a:rPr lang="en-US" sz="2200" i="1" dirty="0">
                <a:latin typeface="Candara" charset="0"/>
                <a:cs typeface="Times New Roman" charset="0"/>
              </a:rPr>
              <a:t> And a harvest of righteousness is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sown in peace by those who make peace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James 3: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18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14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3</a:t>
            </a:r>
            <a:r>
              <a:rPr lang="en-US" sz="2200" i="1" dirty="0">
                <a:latin typeface="Candara" charset="0"/>
                <a:cs typeface="Times New Roman" charset="0"/>
              </a:rPr>
              <a:t> Do nothing from selfish ambition or conceit, but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in humility count others more significant than yourselves.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 4 Let each of you look not only to his own interests,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but also to the interests of others.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   Philippians 2:3-4 </a:t>
            </a:r>
          </a:p>
        </p:txBody>
      </p:sp>
    </p:spTree>
    <p:extLst>
      <p:ext uri="{BB962C8B-B14F-4D97-AF65-F5344CB8AC3E}">
        <p14:creationId xmlns:p14="http://schemas.microsoft.com/office/powerpoint/2010/main" val="182656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BECOMING A PEACEMAKER IN EVERYDAY LIFE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439" y="1143000"/>
            <a:ext cx="8799162" cy="5715000"/>
          </a:xfrm>
        </p:spPr>
        <p:txBody>
          <a:bodyPr/>
          <a:lstStyle/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First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seek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MEEKNESS by surrendering your stubborn self humbly to God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5:5; Ps. 37:8-9)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1000" b="1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2)   Be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willing to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pay the SACRIFICIAL COST of making peace with others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(Jas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3:18; Rom 12:18: Phil. 2:3-4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</a:p>
          <a:p>
            <a:pPr marL="398463" indent="-398463">
              <a:spcBef>
                <a:spcPts val="0"/>
              </a:spcBef>
              <a:buNone/>
              <a:defRPr/>
            </a:pPr>
            <a:endParaRPr lang="en-US" sz="10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 Then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seek to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 used by God as an instrument of peace wherever you are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(Eph. 6:15; 2 Cor. 5:18-19; Rom. 12:18).</a:t>
            </a:r>
          </a:p>
          <a:p>
            <a:pPr marL="398463" lvl="0" indent="-398463">
              <a:spcBef>
                <a:spcPts val="0"/>
              </a:spcBef>
              <a:buNone/>
              <a:defRPr/>
            </a:pPr>
            <a:endParaRPr lang="en-US" sz="5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100" i="1" baseline="30000" dirty="0" smtClean="0">
                <a:latin typeface="Candara" charset="0"/>
                <a:cs typeface="Times New Roman" charset="0"/>
              </a:rPr>
              <a:t>15</a:t>
            </a:r>
            <a:r>
              <a:rPr lang="en-US" sz="2100" i="1" dirty="0">
                <a:latin typeface="Candara" charset="0"/>
                <a:cs typeface="Times New Roman" charset="0"/>
              </a:rPr>
              <a:t> and, as shoes for your feet, having put 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on the readiness given by the gospel of peace.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Ephesians 6:</a:t>
            </a:r>
            <a:r>
              <a:rPr lang="en-US" sz="2100" i="1" dirty="0" smtClean="0">
                <a:latin typeface="Candara" charset="0"/>
                <a:cs typeface="Times New Roman" charset="0"/>
              </a:rPr>
              <a:t>15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5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100" i="1" baseline="30000" dirty="0">
                <a:latin typeface="Candara" charset="0"/>
                <a:cs typeface="Times New Roman" charset="0"/>
              </a:rPr>
              <a:t>18</a:t>
            </a:r>
            <a:r>
              <a:rPr lang="en-US" sz="2100" i="1" dirty="0">
                <a:latin typeface="Candara" charset="0"/>
                <a:cs typeface="Times New Roman" charset="0"/>
              </a:rPr>
              <a:t> All this is from God, who through Christ 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reconciled us to himself and gave us the ministry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 of reconciliation; </a:t>
            </a:r>
            <a:r>
              <a:rPr lang="en-US" sz="2100" i="1" baseline="30000" dirty="0">
                <a:latin typeface="Candara" charset="0"/>
                <a:cs typeface="Times New Roman" charset="0"/>
              </a:rPr>
              <a:t>19</a:t>
            </a:r>
            <a:r>
              <a:rPr lang="en-US" sz="2100" i="1" dirty="0">
                <a:latin typeface="Candara" charset="0"/>
                <a:cs typeface="Times New Roman" charset="0"/>
              </a:rPr>
              <a:t> that is, in Christ God was reconciling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 the world to himself, not counting their trespasses against </a:t>
            </a:r>
            <a:br>
              <a:rPr lang="en-US" sz="2100" i="1" dirty="0">
                <a:latin typeface="Candara" charset="0"/>
                <a:cs typeface="Times New Roman" charset="0"/>
              </a:rPr>
            </a:br>
            <a:r>
              <a:rPr lang="en-US" sz="2100" i="1" dirty="0">
                <a:latin typeface="Candara" charset="0"/>
                <a:cs typeface="Times New Roman" charset="0"/>
              </a:rPr>
              <a:t>them, and entrusting to us the message of reconciliation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100" i="1" dirty="0">
                <a:latin typeface="Candara" charset="0"/>
                <a:cs typeface="Times New Roman" charset="0"/>
              </a:rPr>
              <a:t>2 Corinthians 5:18-19</a:t>
            </a:r>
          </a:p>
        </p:txBody>
      </p:sp>
    </p:spTree>
    <p:extLst>
      <p:ext uri="{BB962C8B-B14F-4D97-AF65-F5344CB8AC3E}">
        <p14:creationId xmlns:p14="http://schemas.microsoft.com/office/powerpoint/2010/main" val="387210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305800" cy="632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800000"/>
                </a:solidFill>
                <a:latin typeface="Candara" charset="0"/>
                <a:ea typeface="MS PGothic" charset="0"/>
                <a:cs typeface="Candara" charset="0"/>
              </a:rPr>
              <a:t>Peace Prayer of St. Francis of Assisi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4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Lord</a:t>
            </a: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, make me an instrument of Thy peace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hatred, let me sow love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injury, pardon,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doubt, faith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despair, hope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darkness, light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Where there is sadness, </a:t>
            </a: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joy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2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O Divine Master, grant that I may not so much seek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To be consoled as to console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To be understood as to understand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To be loved as to </a:t>
            </a: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love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200" b="1" dirty="0">
              <a:latin typeface="Candara" charset="0"/>
              <a:ea typeface="MS PGothic" charset="0"/>
              <a:cs typeface="Candara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andara" charset="0"/>
                <a:ea typeface="MS PGothic" charset="0"/>
                <a:cs typeface="Candara" charset="0"/>
              </a:rPr>
              <a:t>For </a:t>
            </a: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it is in giving that we receive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It is in pardoning that we are pardoned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andara" charset="0"/>
                <a:ea typeface="MS PGothic" charset="0"/>
                <a:cs typeface="Candara" charset="0"/>
              </a:rPr>
              <a:t>It is in dying that we are born to eternal life. Amen.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2400" b="1" dirty="0">
              <a:latin typeface="Candara" charset="0"/>
              <a:ea typeface="MS PGothic" charset="0"/>
              <a:cs typeface="Candara" charset="0"/>
            </a:endParaRPr>
          </a:p>
        </p:txBody>
      </p:sp>
      <p:cxnSp>
        <p:nvCxnSpPr>
          <p:cNvPr id="178178" name="Straight Arrow Connector 19"/>
          <p:cNvCxnSpPr>
            <a:cxnSpLocks noChangeShapeType="1"/>
          </p:cNvCxnSpPr>
          <p:nvPr/>
        </p:nvCxnSpPr>
        <p:spPr bwMode="auto">
          <a:xfrm>
            <a:off x="7315200" y="9906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</p:spTree>
    <p:extLst>
      <p:ext uri="{BB962C8B-B14F-4D97-AF65-F5344CB8AC3E}">
        <p14:creationId xmlns:p14="http://schemas.microsoft.com/office/powerpoint/2010/main" val="166400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Blessed Are the Peacemakers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124200"/>
            <a:ext cx="7813019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[8]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9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November 15,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being a peacemaker as Christ-follower?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be willing to pay the sacrificial cost of peacemaking?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one practical way for you to be used by God as an instrument of peace this week?</a:t>
            </a:r>
          </a:p>
        </p:txBody>
      </p:sp>
    </p:spTree>
    <p:extLst>
      <p:ext uri="{BB962C8B-B14F-4D97-AF65-F5344CB8AC3E}">
        <p14:creationId xmlns:p14="http://schemas.microsoft.com/office/powerpoint/2010/main" val="4257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WILL THERE EVER BE PEACE IN THE WORLD?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714999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World in Trouble: 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war, cold war, terrorism,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&amp; violence.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Albert Einstein: “The release of atomic energy has not created a new problem. It has merely made more urgent the necessity of solving an existing one.” 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Syrian civil war, North Korea’s crazy threats, ongoing Middle East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crisis after Iraq war.</a:t>
            </a:r>
            <a:endParaRPr lang="en-US" sz="2300" dirty="0">
              <a:latin typeface="Candara" charset="0"/>
              <a:ea typeface="MS PGothic" charset="0"/>
              <a:cs typeface="Arial" charset="0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Terrorism of Islamic extremist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groups such as 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ISIS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Al-</a:t>
            </a:r>
            <a:r>
              <a:rPr lang="en-US" sz="2300" i="1" dirty="0" err="1">
                <a:latin typeface="Candara" charset="0"/>
                <a:ea typeface="MS PGothic" charset="0"/>
                <a:cs typeface="Arial" charset="0"/>
              </a:rPr>
              <a:t>Shabaab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[killing 147 students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at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Kenyan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u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niversity], </a:t>
            </a:r>
            <a:r>
              <a:rPr lang="en-US" sz="2300" i="1" dirty="0" err="1" smtClean="0">
                <a:latin typeface="Candara" charset="0"/>
                <a:ea typeface="MS PGothic" charset="0"/>
                <a:cs typeface="Arial" charset="0"/>
              </a:rPr>
              <a:t>Boko</a:t>
            </a:r>
            <a:r>
              <a:rPr lang="en-US" sz="2300" i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Haram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[kidnapping of 276 schoolgirls from </a:t>
            </a:r>
            <a:r>
              <a:rPr lang="en-US" sz="2300" dirty="0" err="1">
                <a:latin typeface="Candara" charset="0"/>
                <a:ea typeface="MS PGothic" charset="0"/>
                <a:cs typeface="Arial" charset="0"/>
              </a:rPr>
              <a:t>Chibok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, Nigeria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], and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Al-Qaeda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 [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911 attack].</a:t>
            </a:r>
            <a:endParaRPr lang="en-US" sz="2300" dirty="0">
              <a:latin typeface="Candara" charset="0"/>
              <a:ea typeface="MS PGothic" charset="0"/>
              <a:cs typeface="Arial" charset="0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Within USA, we face racial tension &amp; violence, gang violence, and school shootings,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In this week alone: horrific terrorist attack in 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Beirut </a:t>
            </a:r>
            <a:r>
              <a:rPr lang="en-US" sz="2300" dirty="0">
                <a:latin typeface="Candara" charset="0"/>
                <a:ea typeface="MS PGothic" charset="0"/>
                <a:cs typeface="Arial" charset="0"/>
              </a:rPr>
              <a:t>and</a:t>
            </a:r>
            <a:r>
              <a:rPr lang="en-US" sz="2300" i="1" dirty="0">
                <a:latin typeface="Candara" charset="0"/>
                <a:ea typeface="MS PGothic" charset="0"/>
                <a:cs typeface="Arial" charset="0"/>
              </a:rPr>
              <a:t> Paris </a:t>
            </a:r>
            <a:r>
              <a:rPr lang="en-US" sz="2300" dirty="0" smtClean="0">
                <a:latin typeface="Candara" charset="0"/>
                <a:ea typeface="MS PGothic" charset="0"/>
                <a:cs typeface="Arial" charset="0"/>
              </a:rPr>
              <a:t>[ISIS killing 129 people including a 23-yr old student of Cal State University in Long Beach].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9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IS TRUE PEACE?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199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Peace </a:t>
            </a:r>
            <a:r>
              <a:rPr lang="en-US" sz="24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[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Heb. “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shalom”</a:t>
            </a:r>
            <a:r>
              <a:rPr lang="en-US" sz="24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]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means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much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more than absence of war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(or trouble &amp; conflict)—it means wholeness, well-being,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relational harmony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True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peace is a result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righteousness,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gentleness, and purity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James 3:17; Psalm 85:10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True peace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appeasement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but reconciliation of hearts becoming one. (Jer. 6:13-14; Romans 5:1)</a:t>
            </a:r>
          </a:p>
          <a:p>
            <a:pPr marL="0" indent="0" algn="ctr">
              <a:buNone/>
            </a:pPr>
            <a:r>
              <a:rPr lang="en-US" sz="800" dirty="0">
                <a:solidFill>
                  <a:srgbClr val="000000"/>
                </a:solidFill>
              </a:rPr>
              <a:t> </a:t>
            </a:r>
            <a:endParaRPr lang="en-US" sz="8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i="1" baseline="30000" dirty="0">
                <a:solidFill>
                  <a:srgbClr val="000000"/>
                </a:solidFill>
                <a:latin typeface="Candara"/>
                <a:cs typeface="Candara"/>
              </a:rPr>
              <a:t>13 </a:t>
            </a: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“For from the least to the greatest of them,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 everyone is greedy for unjust gain;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and from prophet to priest,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 everyone deals falsely.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b="1" i="1" baseline="30000" dirty="0">
                <a:solidFill>
                  <a:srgbClr val="000000"/>
                </a:solidFill>
                <a:latin typeface="Candara"/>
                <a:cs typeface="Candara"/>
              </a:rPr>
              <a:t>14 </a:t>
            </a: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They have healed the wound of my people lightly,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 saying, ‘Peace, peace,’</a:t>
            </a:r>
            <a:b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 when there is no peace</a:t>
            </a:r>
            <a:r>
              <a:rPr lang="en-US" sz="2100" dirty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br>
              <a:rPr lang="en-US" sz="2100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100" i="1" dirty="0">
                <a:solidFill>
                  <a:srgbClr val="000000"/>
                </a:solidFill>
                <a:latin typeface="Candara"/>
                <a:cs typeface="Candara"/>
              </a:rPr>
              <a:t>Jeremiah 6:13-14</a:t>
            </a:r>
            <a:endParaRPr lang="en-US" sz="21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2200" b="1" dirty="0">
              <a:latin typeface="Candara"/>
              <a:ea typeface="MS PGothic" charset="0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3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IS TRUE PEACE?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199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Peace </a:t>
            </a:r>
            <a:r>
              <a:rPr lang="en-US" sz="24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[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Heb. “shalom”</a:t>
            </a:r>
            <a:r>
              <a:rPr lang="en-US" sz="24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]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means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much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more than absence of war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(or trouble &amp; conflict)—it means wholeness, well-being, and relational harmony.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True peace is a result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righteousness, gentleness, and purity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(James 3:17; Psalm 85:10).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True peace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appeasement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but reconciliation of hearts becoming one. (Jer. 6:13-14; Romans 5:1)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/>
                <a:ea typeface="MS PGothic" charset="0"/>
                <a:cs typeface="Candara"/>
              </a:rPr>
              <a:t>True peace is possible only when we </a:t>
            </a:r>
            <a:r>
              <a:rPr lang="en-US" sz="2400" b="1" dirty="0">
                <a:solidFill>
                  <a:srgbClr val="FF0000"/>
                </a:solidFill>
                <a:latin typeface="Candara"/>
                <a:ea typeface="MS PGothic" charset="0"/>
                <a:cs typeface="Candara"/>
              </a:rPr>
              <a:t>deal with </a:t>
            </a:r>
            <a:r>
              <a:rPr lang="en-US" sz="2400" b="1" dirty="0" smtClean="0">
                <a:solidFill>
                  <a:srgbClr val="FF0000"/>
                </a:solidFill>
                <a:latin typeface="Candara"/>
                <a:ea typeface="MS PGothic" charset="0"/>
                <a:cs typeface="Candara"/>
              </a:rPr>
              <a:t>sin </a:t>
            </a:r>
            <a:r>
              <a:rPr lang="en-US" sz="2400" b="1" spc="-40" dirty="0">
                <a:latin typeface="Candara"/>
                <a:ea typeface="MS PGothic" charset="0"/>
                <a:cs typeface="Candara"/>
              </a:rPr>
              <a:t>(</a:t>
            </a:r>
            <a:r>
              <a:rPr lang="en-US" sz="2400" b="1" spc="-40" dirty="0" smtClean="0">
                <a:latin typeface="Candara"/>
                <a:ea typeface="MS PGothic" charset="0"/>
                <a:cs typeface="Candara"/>
              </a:rPr>
              <a:t>Matt. </a:t>
            </a:r>
            <a:r>
              <a:rPr lang="en-US" sz="2400" b="1" spc="-40" dirty="0">
                <a:latin typeface="Candara"/>
                <a:ea typeface="MS PGothic" charset="0"/>
                <a:cs typeface="Candara"/>
              </a:rPr>
              <a:t>5:3-8</a:t>
            </a:r>
            <a:r>
              <a:rPr lang="en-US" sz="2400" b="1" spc="-40" dirty="0" smtClean="0">
                <a:latin typeface="Candara"/>
                <a:ea typeface="MS PGothic" charset="0"/>
                <a:cs typeface="Candara"/>
              </a:rPr>
              <a:t>).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spc="-40" dirty="0">
              <a:latin typeface="Candara"/>
              <a:ea typeface="MS PGothic" charset="0"/>
              <a:cs typeface="Candara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/>
                <a:ea typeface="MS PGothic" charset="0"/>
                <a:cs typeface="Candara"/>
              </a:rPr>
              <a:t>True peace involves </a:t>
            </a:r>
            <a:r>
              <a:rPr lang="en-US" sz="2400" b="1" dirty="0">
                <a:solidFill>
                  <a:srgbClr val="FF0000"/>
                </a:solidFill>
                <a:latin typeface="Candara"/>
                <a:ea typeface="MS PGothic" charset="0"/>
                <a:cs typeface="Candara"/>
              </a:rPr>
              <a:t>four </a:t>
            </a:r>
            <a:r>
              <a:rPr lang="en-US" sz="2400" b="1" dirty="0" smtClean="0">
                <a:solidFill>
                  <a:srgbClr val="FF0000"/>
                </a:solidFill>
                <a:latin typeface="Candara"/>
                <a:ea typeface="MS PGothic" charset="0"/>
                <a:cs typeface="Candara"/>
              </a:rPr>
              <a:t>arenas</a:t>
            </a:r>
            <a:r>
              <a:rPr lang="en-US" sz="2400" b="1" dirty="0" smtClean="0">
                <a:latin typeface="Candara"/>
                <a:ea typeface="MS PGothic" charset="0"/>
                <a:cs typeface="Candara"/>
              </a:rPr>
              <a:t>: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>
                <a:latin typeface="Candara"/>
                <a:ea typeface="MS PGothic" charset="0"/>
                <a:cs typeface="Candara"/>
              </a:rPr>
              <a:t>Peace with God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>
                <a:latin typeface="Candara"/>
                <a:ea typeface="MS PGothic" charset="0"/>
                <a:cs typeface="Candara"/>
              </a:rPr>
              <a:t>Peace with self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>
                <a:latin typeface="Candara"/>
                <a:ea typeface="MS PGothic" charset="0"/>
                <a:cs typeface="Candara"/>
              </a:rPr>
              <a:t>Peace with others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>
                <a:latin typeface="Candara"/>
                <a:ea typeface="MS PGothic" charset="0"/>
                <a:cs typeface="Candara"/>
              </a:rPr>
              <a:t>Peace in the world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2400" b="1" dirty="0">
              <a:latin typeface="Candara"/>
              <a:ea typeface="MS PGothic" charset="0"/>
              <a:cs typeface="Candara"/>
            </a:endParaRPr>
          </a:p>
          <a:p>
            <a:pPr marL="458788" lvl="0" indent="-458788">
              <a:spcBef>
                <a:spcPts val="0"/>
              </a:spcBef>
              <a:defRPr/>
            </a:pPr>
            <a:endParaRPr lang="en-US" sz="2200" b="1" dirty="0">
              <a:latin typeface="Candara"/>
              <a:ea typeface="MS PGothic" charset="0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peacemaker is a person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committed to actively making peace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—peace never happens by chance.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Peacemakers are NOT peace-wishers, peace-hopers or peace-dreamers.</a:t>
            </a: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Furthermore, 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peacemakers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are NOT appeasers, peace-fakers, truce-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makers,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or mood-makers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peacemaker is a person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committed to actively making peace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—peace never happens by chance.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2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peacemaker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meek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[humble/broken] and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pure in heart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[sincere/single-minded] (Matt 5:5, 8)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 peacemaker pursues both 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vertical &amp; horizontal </a:t>
            </a:r>
            <a:r>
              <a:rPr lang="en-US" sz="2400" b="1" spc="-3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reconciliation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6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peacemaker pursues both 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vertical &amp; horizontal </a:t>
            </a:r>
            <a:r>
              <a:rPr lang="en-US" sz="2400" b="1" spc="-3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reconciliation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spc="-3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b="1" dirty="0">
                <a:latin typeface="Candara" charset="0"/>
                <a:ea typeface="MS PGothic" charset="0"/>
                <a:cs typeface="Arial" charset="0"/>
              </a:rPr>
              <a:t>Vertical: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reconciliation with God (2 Cor. 5:20-21; Rom. 5:10)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spc="-3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20</a:t>
            </a:r>
            <a:r>
              <a:rPr lang="en-US" sz="2200" i="1" dirty="0">
                <a:latin typeface="Candara"/>
                <a:cs typeface="Candara"/>
              </a:rPr>
              <a:t> Therefore, we are ambassadors for Christ,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God making his appeal through us. We implore you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on behalf of Christ, be reconciled to God. </a:t>
            </a:r>
            <a:r>
              <a:rPr lang="en-US" sz="2200" i="1" baseline="30000" dirty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For our sake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he made him to be sin who knew no sin, so that in him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might become the righteousness of God.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2 Corinthians 5:20-</a:t>
            </a:r>
            <a:r>
              <a:rPr lang="en-US" sz="2200" i="1" dirty="0" smtClean="0">
                <a:latin typeface="Candara"/>
                <a:cs typeface="Candara"/>
              </a:rPr>
              <a:t>21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Horizontal:</a:t>
            </a:r>
            <a:r>
              <a:rPr lang="en-US" sz="22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reconciliation with others (Rom. 12:18; Eph. 2:14-16; Matt. 5:44-45; Prov. 16:7)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baseline="30000" dirty="0">
                <a:latin typeface="Candara"/>
                <a:cs typeface="Candara"/>
              </a:rPr>
              <a:t>7</a:t>
            </a:r>
            <a:r>
              <a:rPr lang="en-US" sz="2200" i="1" dirty="0">
                <a:latin typeface="Candara"/>
                <a:cs typeface="Candara"/>
              </a:rPr>
              <a:t> When a man's ways please the Lord,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he makes even his enemies to be at peace with him.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Proverbs 16:7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100" dirty="0" smtClean="0">
              <a:latin typeface="Candara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457200"/>
          </a:xfrm>
        </p:spPr>
        <p:txBody>
          <a:bodyPr/>
          <a:lstStyle/>
          <a:p>
            <a:r>
              <a:rPr lang="en-US" sz="3000" b="1" dirty="0">
                <a:latin typeface="Candara" charset="0"/>
                <a:ea typeface="MS PGothic" charset="0"/>
                <a:cs typeface="Arial" charset="0"/>
              </a:rPr>
              <a:t>WHAT DOES IT MEAN TO BE A PEACEMAKER?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79119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“Blessed are the peacemakers, for they shall be called sons of God.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” (</a:t>
            </a:r>
            <a:r>
              <a:rPr lang="en-US" sz="2200" i="1" dirty="0">
                <a:solidFill>
                  <a:srgbClr val="000000"/>
                </a:solidFill>
                <a:latin typeface="Candara"/>
                <a:cs typeface="Candara"/>
              </a:rPr>
              <a:t>v</a:t>
            </a:r>
            <a:r>
              <a:rPr lang="en-US" sz="2200" i="1" dirty="0" smtClean="0">
                <a:solidFill>
                  <a:srgbClr val="000000"/>
                </a:solidFill>
                <a:latin typeface="Candara"/>
                <a:cs typeface="Candara"/>
              </a:rPr>
              <a:t>. 9)</a:t>
            </a:r>
            <a:endParaRPr lang="en-US" sz="22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0"/>
              </a:spcBef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peacemaker pursues both 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vertical &amp; horizontal </a:t>
            </a:r>
            <a:r>
              <a:rPr lang="en-US" sz="2400" b="1" spc="-3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reconciliation</a:t>
            </a:r>
            <a:r>
              <a:rPr lang="en-US" sz="2400" b="1" spc="-3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800" b="1" spc="-30" dirty="0">
              <a:latin typeface="Candara" charset="0"/>
              <a:ea typeface="MS PGothic" charset="0"/>
              <a:cs typeface="Arial" charset="0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b="1" dirty="0">
                <a:latin typeface="Candara" charset="0"/>
                <a:ea typeface="MS PGothic" charset="0"/>
                <a:cs typeface="Arial" charset="0"/>
              </a:rPr>
              <a:t>Vertical: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reconciliation with God (2 Cor. 5:20-21; Rom. 5:10)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spc="-30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20</a:t>
            </a:r>
            <a:r>
              <a:rPr lang="en-US" sz="2200" i="1" dirty="0">
                <a:latin typeface="Candara"/>
                <a:cs typeface="Candara"/>
              </a:rPr>
              <a:t> Therefore, we are ambassadors for Christ,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God making his appeal through us. We implore you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on behalf of Christ, be reconciled to God. </a:t>
            </a:r>
            <a:r>
              <a:rPr lang="en-US" sz="2200" i="1" baseline="30000" dirty="0">
                <a:latin typeface="Candara"/>
                <a:cs typeface="Candara"/>
              </a:rPr>
              <a:t>21</a:t>
            </a:r>
            <a:r>
              <a:rPr lang="en-US" sz="2200" i="1" dirty="0">
                <a:latin typeface="Candara"/>
                <a:cs typeface="Candara"/>
              </a:rPr>
              <a:t> For our sake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 he made him to be sin who knew no sin, so that in him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we might become the righteousness of God.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2 Corinthians 5:20-</a:t>
            </a:r>
            <a:r>
              <a:rPr lang="en-US" sz="2200" i="1" dirty="0" smtClean="0">
                <a:latin typeface="Candara"/>
                <a:cs typeface="Candara"/>
              </a:rPr>
              <a:t>21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862013" lvl="1" indent="-4048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200" b="1" dirty="0">
                <a:latin typeface="Candara" charset="0"/>
                <a:ea typeface="MS PGothic" charset="0"/>
                <a:cs typeface="Arial" charset="0"/>
              </a:rPr>
              <a:t>Horizontal: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reconciliation with others (Rom. 12:18; Eph. 2:14-16; Matt. 5:44-45; Prov. 16:7)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10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18</a:t>
            </a:r>
            <a:r>
              <a:rPr lang="en-US" sz="2200" i="1" dirty="0">
                <a:latin typeface="Candara"/>
                <a:cs typeface="Candara"/>
              </a:rPr>
              <a:t> If possible, so far as it depends on you,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live peaceably with all.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Romans 12:18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1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100" dirty="0" smtClean="0">
              <a:latin typeface="Candara"/>
              <a:cs typeface="Candara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8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77316</TotalTime>
  <Words>1766</Words>
  <Application>Microsoft Macintosh PowerPoint</Application>
  <PresentationFormat>On-screen Show (4:3)</PresentationFormat>
  <Paragraphs>232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21</vt:i4>
      </vt:variant>
    </vt:vector>
  </HeadingPairs>
  <TitlesOfParts>
    <vt:vector size="5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32_Default Design</vt:lpstr>
      <vt:lpstr>PowerPoint Presentation</vt:lpstr>
      <vt:lpstr>Blessed Are the Peacemakers</vt:lpstr>
      <vt:lpstr>WILL THERE EVER BE PEACE IN THE WORLD?</vt:lpstr>
      <vt:lpstr>WHAT IS TRUE PEACE?</vt:lpstr>
      <vt:lpstr>WHAT IS TRUE PEACE?</vt:lpstr>
      <vt:lpstr>WHAT DOES IT MEAN TO BE A PEACEMAKER?</vt:lpstr>
      <vt:lpstr>WHAT DOES IT MEAN TO BE A PEACEMAKER?</vt:lpstr>
      <vt:lpstr>WHAT DOES IT MEAN TO BE A PEACEMAKER?</vt:lpstr>
      <vt:lpstr>WHAT DOES IT MEAN TO BE A PEACEMAKER?</vt:lpstr>
      <vt:lpstr>WHAT DOES IT MEAN TO BE A PEACEMAKER?</vt:lpstr>
      <vt:lpstr>WHAT DOES IT MEAN TO BE A PEACEMAKER?</vt:lpstr>
      <vt:lpstr>THE BLESSING FOR THE PEACEMAKERS</vt:lpstr>
      <vt:lpstr>THE PATHWAY TO BECOMING A PEACEMAKER </vt:lpstr>
      <vt:lpstr>PowerPoint Presentation</vt:lpstr>
      <vt:lpstr>PowerPoint Presentation</vt:lpstr>
      <vt:lpstr>BECOMING A PEACEMAKER IN EVERYDAY LIFE</vt:lpstr>
      <vt:lpstr>BECOMING A PEACEMAKER IN EVERYDAY LIFE</vt:lpstr>
      <vt:lpstr>BECOMING A PEACEMAKER IN EVERYDAY LIFE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3449</cp:revision>
  <cp:lastPrinted>2015-11-01T15:11:57Z</cp:lastPrinted>
  <dcterms:created xsi:type="dcterms:W3CDTF">2007-10-20T20:09:35Z</dcterms:created>
  <dcterms:modified xsi:type="dcterms:W3CDTF">2015-11-16T02:44:33Z</dcterms:modified>
</cp:coreProperties>
</file>